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4630400" cy="8229600"/>
  <p:notesSz cx="8229600" cy="14630400"/>
  <p:embeddedFontLst>
    <p:embeddedFont>
      <p:font typeface="DM Sans Medium" panose="020F0502020204030204" pitchFamily="34" charset="0"/>
      <p:regular r:id="rId13"/>
      <p:italic r:id="rId14"/>
    </p:embeddedFont>
    <p:embeddedFont>
      <p:font typeface="Inter" panose="02000503000000020004" pitchFamily="2" charset="0"/>
      <p:regular r:id="rId15"/>
    </p:embeddedFont>
    <p:embeddedFont>
      <p:font typeface="Montserrat" pitchFamily="2" charset="0"/>
      <p:regular r:id="rId16"/>
      <p:bold r:id="rId17"/>
      <p:italic r:id="rId18"/>
      <p:boldItalic r:id="rId19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7" userDrawn="1">
          <p15:clr>
            <a:srgbClr val="A4A3A4"/>
          </p15:clr>
        </p15:guide>
        <p15:guide id="2" pos="390" userDrawn="1">
          <p15:clr>
            <a:srgbClr val="A4A3A4"/>
          </p15:clr>
        </p15:guide>
        <p15:guide id="3" orient="horz" pos="4769" userDrawn="1">
          <p15:clr>
            <a:srgbClr val="A4A3A4"/>
          </p15:clr>
        </p15:guide>
        <p15:guide id="4" pos="88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87"/>
    <p:restoredTop sz="94610"/>
  </p:normalViewPr>
  <p:slideViewPr>
    <p:cSldViewPr snapToGrid="0" snapToObjects="1">
      <p:cViewPr varScale="1">
        <p:scale>
          <a:sx n="156" d="100"/>
          <a:sy n="156" d="100"/>
        </p:scale>
        <p:origin x="192" y="216"/>
      </p:cViewPr>
      <p:guideLst>
        <p:guide orient="horz" pos="437"/>
        <p:guide pos="390"/>
        <p:guide orient="horz" pos="4769"/>
        <p:guide pos="88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24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F7C92-1937-9247-14C7-C5D65F549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5BD912-DB2B-3C10-105E-1C13205193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1623E1-5486-7165-4857-FCCCBF483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ECF5C-C027-AD18-4817-7BCD997BDD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1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13A6098-A017-5ED8-45B2-368A5E9937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29" b="7829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DBF555C-41BA-DE04-F4DD-66A7621E1CF6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1">
              <a:alpha val="5686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 5"/>
          <p:cNvSpPr/>
          <p:nvPr/>
        </p:nvSpPr>
        <p:spPr>
          <a:xfrm>
            <a:off x="6398538" y="6416159"/>
            <a:ext cx="126087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38383C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SS</a:t>
            </a:r>
            <a:endParaRPr lang="en-US" sz="750" dirty="0"/>
          </a:p>
        </p:txBody>
      </p:sp>
      <p:sp>
        <p:nvSpPr>
          <p:cNvPr id="4" name="Text 0"/>
          <p:cNvSpPr/>
          <p:nvPr/>
        </p:nvSpPr>
        <p:spPr>
          <a:xfrm>
            <a:off x="3297559" y="352398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chemeClr val="bg2">
                    <a:lumMod val="90000"/>
                  </a:schemeClr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Анализ продаж Amazon за 2020 год</a:t>
            </a:r>
            <a:endParaRPr lang="en-US" sz="445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BF0206-6D13-488A-EA60-5BA46C50CC25}"/>
              </a:ext>
            </a:extLst>
          </p:cNvPr>
          <p:cNvSpPr txBox="1"/>
          <p:nvPr/>
        </p:nvSpPr>
        <p:spPr>
          <a:xfrm>
            <a:off x="10398727" y="7299991"/>
            <a:ext cx="376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Анализ выполнил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Стёганцев Сергей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93E5F-1808-7D8C-9CC7-01E3AD5D5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86DFB53-AD63-57AC-CBBF-8C834C7C9354}"/>
              </a:ext>
            </a:extLst>
          </p:cNvPr>
          <p:cNvSpPr txBox="1"/>
          <p:nvPr/>
        </p:nvSpPr>
        <p:spPr>
          <a:xfrm>
            <a:off x="3898900" y="3699302"/>
            <a:ext cx="683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</a:rPr>
              <a:t>Спасибо за внимание</a:t>
            </a:r>
          </a:p>
        </p:txBody>
      </p:sp>
      <p:sp>
        <p:nvSpPr>
          <p:cNvPr id="17" name="Text 10">
            <a:extLst>
              <a:ext uri="{FF2B5EF4-FFF2-40B4-BE49-F238E27FC236}">
                <a16:creationId xmlns:a16="http://schemas.microsoft.com/office/drawing/2014/main" id="{E4CB6FEC-D060-7458-7B84-29A7B6FD276D}"/>
              </a:ext>
            </a:extLst>
          </p:cNvPr>
          <p:cNvSpPr/>
          <p:nvPr/>
        </p:nvSpPr>
        <p:spPr>
          <a:xfrm>
            <a:off x="9671571" y="6432000"/>
            <a:ext cx="434537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bg1">
                    <a:lumMod val="95000"/>
                  </a:schemeClr>
                </a:solidFill>
                <a:latin typeface="Montserrat" pitchFamily="2" charset="0"/>
                <a:ea typeface="DM Sans" pitchFamily="34" charset="-122"/>
                <a:cs typeface="DM Sans" pitchFamily="34" charset="-120"/>
              </a:rPr>
              <a:t>Проект выполнен: </a:t>
            </a:r>
            <a:r>
              <a:rPr lang="en-US" sz="1750" b="1" dirty="0">
                <a:solidFill>
                  <a:schemeClr val="bg1">
                    <a:lumMod val="95000"/>
                  </a:schemeClr>
                </a:solidFill>
                <a:latin typeface="Montserrat" pitchFamily="2" charset="0"/>
                <a:ea typeface="DM Sans" pitchFamily="34" charset="-122"/>
                <a:cs typeface="DM Sans" pitchFamily="34" charset="-120"/>
              </a:rPr>
              <a:t>Стёганцев Сергей</a:t>
            </a:r>
            <a:endParaRPr lang="en-US" sz="1750" dirty="0">
              <a:solidFill>
                <a:schemeClr val="bg1">
                  <a:lumMod val="95000"/>
                </a:schemeClr>
              </a:solidFill>
              <a:latin typeface="Montserrat" pitchFamily="2" charset="0"/>
            </a:endParaRPr>
          </a:p>
        </p:txBody>
      </p:sp>
      <p:sp>
        <p:nvSpPr>
          <p:cNvPr id="18" name="Text 11">
            <a:extLst>
              <a:ext uri="{FF2B5EF4-FFF2-40B4-BE49-F238E27FC236}">
                <a16:creationId xmlns:a16="http://schemas.microsoft.com/office/drawing/2014/main" id="{C4AD9AE1-7041-0E86-5181-91554F2915CF}"/>
              </a:ext>
            </a:extLst>
          </p:cNvPr>
          <p:cNvSpPr/>
          <p:nvPr/>
        </p:nvSpPr>
        <p:spPr>
          <a:xfrm>
            <a:off x="10354479" y="6876431"/>
            <a:ext cx="37203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bg1">
                    <a:lumMod val="95000"/>
                  </a:schemeClr>
                </a:solidFill>
                <a:latin typeface="Montserrat" pitchFamily="2" charset="0"/>
                <a:ea typeface="DM Sans" pitchFamily="34" charset="-122"/>
                <a:cs typeface="DM Sans" pitchFamily="34" charset="-120"/>
              </a:rPr>
              <a:t>📬 Email: </a:t>
            </a:r>
            <a:r>
              <a:rPr lang="en-US" sz="1750" dirty="0" err="1">
                <a:solidFill>
                  <a:schemeClr val="bg1">
                    <a:lumMod val="95000"/>
                  </a:schemeClr>
                </a:solidFill>
                <a:latin typeface="Montserrat" pitchFamily="2" charset="0"/>
                <a:ea typeface="DM Sans" pitchFamily="34" charset="-122"/>
                <a:cs typeface="DM Sans" pitchFamily="34" charset="-120"/>
              </a:rPr>
              <a:t>SStegancev@yandex.ru</a:t>
            </a:r>
            <a:endParaRPr lang="en-US" sz="1750" dirty="0">
              <a:solidFill>
                <a:schemeClr val="bg1">
                  <a:lumMod val="95000"/>
                </a:schemeClr>
              </a:solidFill>
              <a:latin typeface="Montserrat" pitchFamily="2" charset="0"/>
            </a:endParaRPr>
          </a:p>
        </p:txBody>
      </p:sp>
      <p:sp>
        <p:nvSpPr>
          <p:cNvPr id="19" name="Text 12">
            <a:extLst>
              <a:ext uri="{FF2B5EF4-FFF2-40B4-BE49-F238E27FC236}">
                <a16:creationId xmlns:a16="http://schemas.microsoft.com/office/drawing/2014/main" id="{EC507A8B-E944-A394-297D-E15FA73150B4}"/>
              </a:ext>
            </a:extLst>
          </p:cNvPr>
          <p:cNvSpPr/>
          <p:nvPr/>
        </p:nvSpPr>
        <p:spPr>
          <a:xfrm>
            <a:off x="10875339" y="7274563"/>
            <a:ext cx="3164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bg1">
                    <a:lumMod val="95000"/>
                  </a:schemeClr>
                </a:solidFill>
                <a:latin typeface="Montserrat" pitchFamily="2" charset="0"/>
                <a:ea typeface="DM Sans" pitchFamily="34" charset="-122"/>
                <a:cs typeface="DM Sans" pitchFamily="34" charset="-120"/>
              </a:rPr>
              <a:t>💬 Telegram: @</a:t>
            </a:r>
            <a:r>
              <a:rPr lang="en-US" sz="1750" dirty="0" err="1">
                <a:solidFill>
                  <a:schemeClr val="bg1">
                    <a:lumMod val="95000"/>
                  </a:schemeClr>
                </a:solidFill>
                <a:latin typeface="Montserrat" pitchFamily="2" charset="0"/>
                <a:ea typeface="DM Sans" pitchFamily="34" charset="-122"/>
                <a:cs typeface="DM Sans" pitchFamily="34" charset="-120"/>
              </a:rPr>
              <a:t>SergeiST_pro</a:t>
            </a:r>
            <a:endParaRPr lang="en-US" sz="1750" dirty="0">
              <a:solidFill>
                <a:schemeClr val="bg1">
                  <a:lumMod val="95000"/>
                </a:schemeClr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29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3725" y="597071"/>
            <a:ext cx="13395248" cy="4536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ru-RU" sz="2800" b="1" dirty="0">
                <a:solidFill>
                  <a:schemeClr val="bg2">
                    <a:lumMod val="90000"/>
                  </a:schemeClr>
                </a:solidFill>
              </a:rPr>
              <a:t>Основные клиенты </a:t>
            </a:r>
            <a:r>
              <a:rPr lang="en" sz="2800" b="1" dirty="0">
                <a:solidFill>
                  <a:schemeClr val="bg2">
                    <a:lumMod val="90000"/>
                  </a:schemeClr>
                </a:solidFill>
              </a:rPr>
              <a:t>Amazon — </a:t>
            </a:r>
            <a:r>
              <a:rPr lang="ru-RU" sz="2800" b="1" dirty="0">
                <a:solidFill>
                  <a:schemeClr val="bg2">
                    <a:lumMod val="90000"/>
                  </a:schemeClr>
                </a:solidFill>
              </a:rPr>
              <a:t>жители мегаполисов Запада и Востока США</a:t>
            </a:r>
            <a:endParaRPr lang="ru-RU" sz="2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Text 1"/>
          <p:cNvSpPr/>
          <p:nvPr/>
        </p:nvSpPr>
        <p:spPr>
          <a:xfrm>
            <a:off x="612193" y="6177362"/>
            <a:ext cx="6135741" cy="2321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Западный регион лидирует с долей 33% от общего объема продаж.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612193" y="6572769"/>
            <a:ext cx="5932541" cy="2321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Восточный регион занимает второе место с долей 28%.</a:t>
            </a:r>
            <a:endParaRPr lang="en-US" sz="1400" dirty="0"/>
          </a:p>
        </p:txBody>
      </p:sp>
      <p:sp>
        <p:nvSpPr>
          <p:cNvPr id="6" name="Text 3"/>
          <p:cNvSpPr/>
          <p:nvPr/>
        </p:nvSpPr>
        <p:spPr>
          <a:xfrm>
            <a:off x="612193" y="6968175"/>
            <a:ext cx="5805541" cy="2321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Города-лидеры: Нью-Йорк, Лос-Анджелес и Сан-Франциско.</a:t>
            </a:r>
            <a:endParaRPr lang="en-US" sz="1400" dirty="0"/>
          </a:p>
        </p:txBody>
      </p:sp>
      <p:sp>
        <p:nvSpPr>
          <p:cNvPr id="7" name="Text 4"/>
          <p:cNvSpPr/>
          <p:nvPr/>
        </p:nvSpPr>
        <p:spPr>
          <a:xfrm>
            <a:off x="612193" y="7363582"/>
            <a:ext cx="5932541" cy="2321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Рекомендуем усилить маркетинговые кампании в этих регионах.</a:t>
            </a:r>
            <a:endParaRPr lang="en-US" sz="1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AA073ED-BDB9-EC59-CD4F-B4BC58B34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65" y="2038146"/>
            <a:ext cx="6327262" cy="38479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95D6A3-541D-F015-E64A-5CA160E07CF3}"/>
              </a:ext>
            </a:extLst>
          </p:cNvPr>
          <p:cNvSpPr txBox="1"/>
          <p:nvPr/>
        </p:nvSpPr>
        <p:spPr>
          <a:xfrm>
            <a:off x="9309341" y="1361548"/>
            <a:ext cx="4608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</a:rPr>
              <a:t>Анализ охватывает 3 312 заказов, 693 уникальных клиента, данные только по США. 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9024409-B66D-4150-1613-9B1194049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803" y="2038145"/>
            <a:ext cx="6320170" cy="38479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14151" y="597867"/>
            <a:ext cx="6323648" cy="528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ru-RU" sz="2800" b="1" dirty="0">
                <a:solidFill>
                  <a:schemeClr val="bg2">
                    <a:lumMod val="90000"/>
                  </a:schemeClr>
                </a:solidFill>
              </a:rPr>
              <a:t>Сезонность заказов: март, сентябрь и ноябрь — периоды пикового спроса</a:t>
            </a:r>
            <a:endParaRPr lang="ru-RU" sz="2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Shape 1"/>
          <p:cNvSpPr/>
          <p:nvPr/>
        </p:nvSpPr>
        <p:spPr>
          <a:xfrm>
            <a:off x="9908383" y="1488324"/>
            <a:ext cx="22860" cy="5281017"/>
          </a:xfrm>
          <a:prstGeom prst="roundRect">
            <a:avLst>
              <a:gd name="adj" fmla="val 111011"/>
            </a:avLst>
          </a:prstGeom>
          <a:solidFill>
            <a:srgbClr val="65696B"/>
          </a:solidFill>
          <a:ln/>
        </p:spPr>
      </p:sp>
      <p:sp>
        <p:nvSpPr>
          <p:cNvPr id="5" name="Shape 2"/>
          <p:cNvSpPr/>
          <p:nvPr/>
        </p:nvSpPr>
        <p:spPr>
          <a:xfrm>
            <a:off x="10075845" y="1667156"/>
            <a:ext cx="507444" cy="22860"/>
          </a:xfrm>
          <a:prstGeom prst="roundRect">
            <a:avLst>
              <a:gd name="adj" fmla="val 111011"/>
            </a:avLst>
          </a:prstGeom>
          <a:solidFill>
            <a:srgbClr val="65696B"/>
          </a:solidFill>
          <a:ln/>
        </p:spPr>
      </p:sp>
      <p:sp>
        <p:nvSpPr>
          <p:cNvPr id="6" name="Shape 3"/>
          <p:cNvSpPr/>
          <p:nvPr/>
        </p:nvSpPr>
        <p:spPr>
          <a:xfrm>
            <a:off x="9718062" y="1488324"/>
            <a:ext cx="380643" cy="380643"/>
          </a:xfrm>
          <a:prstGeom prst="roundRect">
            <a:avLst>
              <a:gd name="adj" fmla="val 6667"/>
            </a:avLst>
          </a:prstGeom>
          <a:solidFill>
            <a:srgbClr val="4C5052"/>
          </a:solidFill>
          <a:ln/>
        </p:spPr>
      </p:sp>
      <p:sp>
        <p:nvSpPr>
          <p:cNvPr id="7" name="Text 4"/>
          <p:cNvSpPr/>
          <p:nvPr/>
        </p:nvSpPr>
        <p:spPr>
          <a:xfrm>
            <a:off x="9781463" y="1519995"/>
            <a:ext cx="253722" cy="317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1</a:t>
            </a:r>
            <a:endParaRPr lang="en-US" sz="1950" dirty="0"/>
          </a:p>
        </p:txBody>
      </p:sp>
      <p:sp>
        <p:nvSpPr>
          <p:cNvPr id="8" name="Text 5"/>
          <p:cNvSpPr/>
          <p:nvPr/>
        </p:nvSpPr>
        <p:spPr>
          <a:xfrm>
            <a:off x="10754322" y="1546427"/>
            <a:ext cx="2114669" cy="264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Март</a:t>
            </a:r>
            <a:endParaRPr lang="en-US" sz="1650" dirty="0"/>
          </a:p>
        </p:txBody>
      </p:sp>
      <p:sp>
        <p:nvSpPr>
          <p:cNvPr id="9" name="Text 6"/>
          <p:cNvSpPr/>
          <p:nvPr/>
        </p:nvSpPr>
        <p:spPr>
          <a:xfrm>
            <a:off x="10754322" y="1912187"/>
            <a:ext cx="6528792" cy="2706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1138 заказов</a:t>
            </a:r>
            <a:endParaRPr lang="en-US" sz="1300" dirty="0"/>
          </a:p>
        </p:txBody>
      </p:sp>
      <p:sp>
        <p:nvSpPr>
          <p:cNvPr id="10" name="Text 7"/>
          <p:cNvSpPr/>
          <p:nvPr/>
        </p:nvSpPr>
        <p:spPr>
          <a:xfrm>
            <a:off x="10754322" y="2284257"/>
            <a:ext cx="6528792" cy="2706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Весенний пик продаж</a:t>
            </a:r>
            <a:endParaRPr lang="en-US" sz="1300" dirty="0"/>
          </a:p>
        </p:txBody>
      </p:sp>
      <p:sp>
        <p:nvSpPr>
          <p:cNvPr id="11" name="Shape 8"/>
          <p:cNvSpPr/>
          <p:nvPr/>
        </p:nvSpPr>
        <p:spPr>
          <a:xfrm>
            <a:off x="10075845" y="3071975"/>
            <a:ext cx="507444" cy="22860"/>
          </a:xfrm>
          <a:prstGeom prst="roundRect">
            <a:avLst>
              <a:gd name="adj" fmla="val 111011"/>
            </a:avLst>
          </a:prstGeom>
          <a:solidFill>
            <a:srgbClr val="65696B"/>
          </a:solidFill>
          <a:ln/>
        </p:spPr>
      </p:sp>
      <p:sp>
        <p:nvSpPr>
          <p:cNvPr id="12" name="Shape 9"/>
          <p:cNvSpPr/>
          <p:nvPr/>
        </p:nvSpPr>
        <p:spPr>
          <a:xfrm>
            <a:off x="9718062" y="2893143"/>
            <a:ext cx="380643" cy="380643"/>
          </a:xfrm>
          <a:prstGeom prst="roundRect">
            <a:avLst>
              <a:gd name="adj" fmla="val 6667"/>
            </a:avLst>
          </a:prstGeom>
          <a:solidFill>
            <a:srgbClr val="4C5052"/>
          </a:solidFill>
          <a:ln/>
        </p:spPr>
      </p:sp>
      <p:sp>
        <p:nvSpPr>
          <p:cNvPr id="13" name="Text 10"/>
          <p:cNvSpPr/>
          <p:nvPr/>
        </p:nvSpPr>
        <p:spPr>
          <a:xfrm>
            <a:off x="9781463" y="2924813"/>
            <a:ext cx="253722" cy="317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2</a:t>
            </a:r>
            <a:endParaRPr lang="en-US" sz="1950" dirty="0"/>
          </a:p>
        </p:txBody>
      </p:sp>
      <p:sp>
        <p:nvSpPr>
          <p:cNvPr id="14" name="Text 11"/>
          <p:cNvSpPr/>
          <p:nvPr/>
        </p:nvSpPr>
        <p:spPr>
          <a:xfrm>
            <a:off x="10754322" y="2951245"/>
            <a:ext cx="2114669" cy="264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Апрель-Май</a:t>
            </a:r>
            <a:endParaRPr lang="en-US" sz="1650" dirty="0"/>
          </a:p>
        </p:txBody>
      </p:sp>
      <p:sp>
        <p:nvSpPr>
          <p:cNvPr id="15" name="Text 12"/>
          <p:cNvSpPr/>
          <p:nvPr/>
        </p:nvSpPr>
        <p:spPr>
          <a:xfrm>
            <a:off x="10754322" y="3317005"/>
            <a:ext cx="6528792" cy="2706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Минимальное количество заказов</a:t>
            </a:r>
            <a:endParaRPr lang="en-US" sz="1300" dirty="0"/>
          </a:p>
        </p:txBody>
      </p:sp>
      <p:sp>
        <p:nvSpPr>
          <p:cNvPr id="16" name="Text 13"/>
          <p:cNvSpPr/>
          <p:nvPr/>
        </p:nvSpPr>
        <p:spPr>
          <a:xfrm>
            <a:off x="10754322" y="3689076"/>
            <a:ext cx="6528792" cy="2706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Сезонный спад</a:t>
            </a:r>
            <a:endParaRPr lang="en-US" sz="1300" dirty="0"/>
          </a:p>
        </p:txBody>
      </p:sp>
      <p:sp>
        <p:nvSpPr>
          <p:cNvPr id="17" name="Shape 14"/>
          <p:cNvSpPr/>
          <p:nvPr/>
        </p:nvSpPr>
        <p:spPr>
          <a:xfrm>
            <a:off x="10075845" y="4476793"/>
            <a:ext cx="507444" cy="22860"/>
          </a:xfrm>
          <a:prstGeom prst="roundRect">
            <a:avLst>
              <a:gd name="adj" fmla="val 111011"/>
            </a:avLst>
          </a:prstGeom>
          <a:solidFill>
            <a:srgbClr val="65696B"/>
          </a:solidFill>
          <a:ln/>
        </p:spPr>
      </p:sp>
      <p:sp>
        <p:nvSpPr>
          <p:cNvPr id="18" name="Shape 15"/>
          <p:cNvSpPr/>
          <p:nvPr/>
        </p:nvSpPr>
        <p:spPr>
          <a:xfrm>
            <a:off x="9718062" y="4297961"/>
            <a:ext cx="380643" cy="380643"/>
          </a:xfrm>
          <a:prstGeom prst="roundRect">
            <a:avLst>
              <a:gd name="adj" fmla="val 6667"/>
            </a:avLst>
          </a:prstGeom>
          <a:solidFill>
            <a:srgbClr val="4C5052"/>
          </a:solidFill>
          <a:ln/>
        </p:spPr>
      </p:sp>
      <p:sp>
        <p:nvSpPr>
          <p:cNvPr id="19" name="Text 16"/>
          <p:cNvSpPr/>
          <p:nvPr/>
        </p:nvSpPr>
        <p:spPr>
          <a:xfrm>
            <a:off x="9781463" y="4329632"/>
            <a:ext cx="253722" cy="317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3</a:t>
            </a:r>
            <a:endParaRPr lang="en-US" sz="1950" dirty="0"/>
          </a:p>
        </p:txBody>
      </p:sp>
      <p:sp>
        <p:nvSpPr>
          <p:cNvPr id="20" name="Text 17"/>
          <p:cNvSpPr/>
          <p:nvPr/>
        </p:nvSpPr>
        <p:spPr>
          <a:xfrm>
            <a:off x="10754322" y="4356064"/>
            <a:ext cx="2114669" cy="264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Сентябрь</a:t>
            </a:r>
            <a:endParaRPr lang="en-US" sz="1650" dirty="0"/>
          </a:p>
        </p:txBody>
      </p:sp>
      <p:sp>
        <p:nvSpPr>
          <p:cNvPr id="21" name="Text 18"/>
          <p:cNvSpPr/>
          <p:nvPr/>
        </p:nvSpPr>
        <p:spPr>
          <a:xfrm>
            <a:off x="10754322" y="4721824"/>
            <a:ext cx="6528792" cy="2706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1382 заказа</a:t>
            </a:r>
            <a:endParaRPr lang="en-US" sz="1300" dirty="0"/>
          </a:p>
        </p:txBody>
      </p:sp>
      <p:sp>
        <p:nvSpPr>
          <p:cNvPr id="22" name="Text 19"/>
          <p:cNvSpPr/>
          <p:nvPr/>
        </p:nvSpPr>
        <p:spPr>
          <a:xfrm>
            <a:off x="10754322" y="5093894"/>
            <a:ext cx="6528792" cy="2706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Осенний рост активности</a:t>
            </a:r>
            <a:endParaRPr lang="en-US" sz="1300" dirty="0"/>
          </a:p>
        </p:txBody>
      </p:sp>
      <p:sp>
        <p:nvSpPr>
          <p:cNvPr id="23" name="Shape 20"/>
          <p:cNvSpPr/>
          <p:nvPr/>
        </p:nvSpPr>
        <p:spPr>
          <a:xfrm>
            <a:off x="10075845" y="5881612"/>
            <a:ext cx="507444" cy="22860"/>
          </a:xfrm>
          <a:prstGeom prst="roundRect">
            <a:avLst>
              <a:gd name="adj" fmla="val 111011"/>
            </a:avLst>
          </a:prstGeom>
          <a:solidFill>
            <a:srgbClr val="65696B"/>
          </a:solidFill>
          <a:ln/>
        </p:spPr>
      </p:sp>
      <p:sp>
        <p:nvSpPr>
          <p:cNvPr id="24" name="Shape 21"/>
          <p:cNvSpPr/>
          <p:nvPr/>
        </p:nvSpPr>
        <p:spPr>
          <a:xfrm>
            <a:off x="9718062" y="5702780"/>
            <a:ext cx="380643" cy="380643"/>
          </a:xfrm>
          <a:prstGeom prst="roundRect">
            <a:avLst>
              <a:gd name="adj" fmla="val 6667"/>
            </a:avLst>
          </a:prstGeom>
          <a:solidFill>
            <a:srgbClr val="4C5052"/>
          </a:solidFill>
          <a:ln/>
        </p:spPr>
      </p:sp>
      <p:sp>
        <p:nvSpPr>
          <p:cNvPr id="25" name="Text 22"/>
          <p:cNvSpPr/>
          <p:nvPr/>
        </p:nvSpPr>
        <p:spPr>
          <a:xfrm>
            <a:off x="9781463" y="5734450"/>
            <a:ext cx="253722" cy="317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4</a:t>
            </a:r>
            <a:endParaRPr lang="en-US" sz="1950" dirty="0"/>
          </a:p>
        </p:txBody>
      </p:sp>
      <p:sp>
        <p:nvSpPr>
          <p:cNvPr id="26" name="Text 23"/>
          <p:cNvSpPr/>
          <p:nvPr/>
        </p:nvSpPr>
        <p:spPr>
          <a:xfrm>
            <a:off x="10754322" y="5760882"/>
            <a:ext cx="2114669" cy="264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Ноябрь</a:t>
            </a:r>
            <a:endParaRPr lang="en-US" sz="1650" dirty="0"/>
          </a:p>
        </p:txBody>
      </p:sp>
      <p:sp>
        <p:nvSpPr>
          <p:cNvPr id="27" name="Text 24"/>
          <p:cNvSpPr/>
          <p:nvPr/>
        </p:nvSpPr>
        <p:spPr>
          <a:xfrm>
            <a:off x="10754322" y="6126642"/>
            <a:ext cx="6528792" cy="2706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1509 заказов</a:t>
            </a:r>
            <a:endParaRPr lang="en-US" sz="1300" dirty="0"/>
          </a:p>
        </p:txBody>
      </p:sp>
      <p:sp>
        <p:nvSpPr>
          <p:cNvPr id="28" name="Text 25"/>
          <p:cNvSpPr/>
          <p:nvPr/>
        </p:nvSpPr>
        <p:spPr>
          <a:xfrm>
            <a:off x="10754322" y="6498712"/>
            <a:ext cx="6528792" cy="2706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Абсолютный максимум</a:t>
            </a:r>
            <a:endParaRPr lang="en-US" sz="1300" dirty="0"/>
          </a:p>
        </p:txBody>
      </p:sp>
      <p:sp>
        <p:nvSpPr>
          <p:cNvPr id="29" name="Text 26"/>
          <p:cNvSpPr/>
          <p:nvPr/>
        </p:nvSpPr>
        <p:spPr>
          <a:xfrm>
            <a:off x="605909" y="6461864"/>
            <a:ext cx="7564993" cy="2706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Наблюдается четкая сезонность в поведении покупателей.</a:t>
            </a:r>
            <a:endParaRPr lang="en-US" sz="1300" dirty="0"/>
          </a:p>
        </p:txBody>
      </p:sp>
      <p:sp>
        <p:nvSpPr>
          <p:cNvPr id="30" name="Text 27"/>
          <p:cNvSpPr/>
          <p:nvPr/>
        </p:nvSpPr>
        <p:spPr>
          <a:xfrm>
            <a:off x="605909" y="6910630"/>
            <a:ext cx="7564993" cy="2706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Это открывает возможности для таргетированных кампаний.</a:t>
            </a:r>
            <a:endParaRPr lang="en-US" sz="1300" dirty="0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055BEF82-7EA6-BF28-32D8-0DC6FC140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14" y="1353543"/>
            <a:ext cx="7826940" cy="45283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99964" y="58956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ru-RU" sz="2800" b="1" dirty="0">
                <a:solidFill>
                  <a:schemeClr val="bg2">
                    <a:lumMod val="90000"/>
                  </a:schemeClr>
                </a:solidFill>
              </a:rPr>
              <a:t>Продажи растут в праздники и акции — максимумы в марте и ноябре</a:t>
            </a:r>
            <a:endParaRPr lang="ru-RU" sz="2800" dirty="0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76A7CD88-3627-727B-6357-08F2769B0FB0}"/>
              </a:ext>
            </a:extLst>
          </p:cNvPr>
          <p:cNvGrpSpPr/>
          <p:nvPr/>
        </p:nvGrpSpPr>
        <p:grpSpPr>
          <a:xfrm>
            <a:off x="10442915" y="1376874"/>
            <a:ext cx="2329815" cy="1951681"/>
            <a:chOff x="11763719" y="936003"/>
            <a:chExt cx="2329815" cy="1951681"/>
          </a:xfrm>
        </p:grpSpPr>
        <p:sp>
          <p:nvSpPr>
            <p:cNvPr id="4" name="Text 1"/>
            <p:cNvSpPr/>
            <p:nvPr/>
          </p:nvSpPr>
          <p:spPr>
            <a:xfrm>
              <a:off x="11763719" y="936003"/>
              <a:ext cx="2329815" cy="74842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5850"/>
                </a:lnSpc>
                <a:buNone/>
              </a:pPr>
              <a:r>
                <a:rPr lang="en-US" sz="4800" dirty="0">
                  <a:solidFill>
                    <a:srgbClr val="D6D9D7"/>
                  </a:solidFill>
                  <a:latin typeface="DM Sans Medium" pitchFamily="34" charset="0"/>
                  <a:ea typeface="DM Sans Medium" pitchFamily="34" charset="-122"/>
                  <a:cs typeface="DM Sans Medium" pitchFamily="34" charset="-120"/>
                </a:rPr>
                <a:t>$89K</a:t>
              </a:r>
              <a:endParaRPr lang="en-US" sz="4800" dirty="0"/>
            </a:p>
          </p:txBody>
        </p:sp>
        <p:sp>
          <p:nvSpPr>
            <p:cNvPr id="5" name="Text 2"/>
            <p:cNvSpPr/>
            <p:nvPr/>
          </p:nvSpPr>
          <p:spPr>
            <a:xfrm>
              <a:off x="11763719" y="1671460"/>
              <a:ext cx="232981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D6D9D7"/>
                  </a:solidFill>
                  <a:latin typeface="DM Sans Medium" pitchFamily="34" charset="0"/>
                  <a:ea typeface="DM Sans Medium" pitchFamily="34" charset="-122"/>
                  <a:cs typeface="DM Sans Medium" pitchFamily="34" charset="-120"/>
                </a:rPr>
                <a:t>Ноябрь</a:t>
              </a:r>
              <a:endParaRPr lang="en-US" sz="2200" dirty="0"/>
            </a:p>
          </p:txBody>
        </p:sp>
        <p:sp>
          <p:nvSpPr>
            <p:cNvPr id="6" name="Text 3"/>
            <p:cNvSpPr/>
            <p:nvPr/>
          </p:nvSpPr>
          <p:spPr>
            <a:xfrm>
              <a:off x="11763719" y="2161879"/>
              <a:ext cx="2329815" cy="7258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indent="0" algn="ctr">
                <a:lnSpc>
                  <a:spcPts val="2850"/>
                </a:lnSpc>
                <a:buNone/>
              </a:pPr>
              <a:r>
                <a:rPr lang="en-US" sz="1200" dirty="0">
                  <a:solidFill>
                    <a:srgbClr val="D6D9D7"/>
                  </a:solidFill>
                  <a:latin typeface="Inter" pitchFamily="34" charset="0"/>
                  <a:ea typeface="Inter" pitchFamily="34" charset="-122"/>
                </a:rPr>
                <a:t>Максимальный </a:t>
              </a:r>
              <a:r>
                <a:rPr lang="en-US" sz="1200" dirty="0" err="1">
                  <a:solidFill>
                    <a:srgbClr val="D6D9D7"/>
                  </a:solidFill>
                  <a:latin typeface="Inter" pitchFamily="34" charset="0"/>
                  <a:ea typeface="Inter" pitchFamily="34" charset="-122"/>
                </a:rPr>
                <a:t>объем</a:t>
              </a:r>
              <a:r>
                <a:rPr lang="en-US" sz="1200" dirty="0">
                  <a:solidFill>
                    <a:srgbClr val="D6D9D7"/>
                  </a:solidFill>
                  <a:latin typeface="Inter" pitchFamily="34" charset="0"/>
                  <a:ea typeface="Inter" pitchFamily="34" charset="-122"/>
                </a:rPr>
                <a:t> </a:t>
              </a:r>
              <a:r>
                <a:rPr lang="en-US" sz="1200" dirty="0" err="1">
                  <a:solidFill>
                    <a:srgbClr val="D6D9D7"/>
                  </a:solidFill>
                  <a:latin typeface="Inter" pitchFamily="34" charset="0"/>
                  <a:ea typeface="Inter" pitchFamily="34" charset="-122"/>
                </a:rPr>
                <a:t>продаж</a:t>
              </a:r>
              <a:endParaRPr lang="en-US" sz="12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917F7DDE-FFFE-A232-FF07-B1ABE998C4FD}"/>
              </a:ext>
            </a:extLst>
          </p:cNvPr>
          <p:cNvGrpSpPr/>
          <p:nvPr/>
        </p:nvGrpSpPr>
        <p:grpSpPr>
          <a:xfrm>
            <a:off x="10442915" y="3156888"/>
            <a:ext cx="2329815" cy="1951681"/>
            <a:chOff x="11763719" y="3109912"/>
            <a:chExt cx="2329815" cy="1951681"/>
          </a:xfrm>
        </p:grpSpPr>
        <p:sp>
          <p:nvSpPr>
            <p:cNvPr id="7" name="Text 4"/>
            <p:cNvSpPr/>
            <p:nvPr/>
          </p:nvSpPr>
          <p:spPr>
            <a:xfrm>
              <a:off x="11763719" y="3109912"/>
              <a:ext cx="2329815" cy="74842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5850"/>
                </a:lnSpc>
                <a:buNone/>
              </a:pPr>
              <a:r>
                <a:rPr lang="en-US" sz="4800" dirty="0">
                  <a:solidFill>
                    <a:srgbClr val="D6D9D7"/>
                  </a:solidFill>
                  <a:latin typeface="DM Sans Medium" pitchFamily="34" charset="0"/>
                  <a:ea typeface="DM Sans Medium" pitchFamily="34" charset="-122"/>
                  <a:cs typeface="DM Sans Medium" pitchFamily="34" charset="-120"/>
                </a:rPr>
                <a:t>$74K+</a:t>
              </a:r>
              <a:endParaRPr lang="en-US" sz="4800" dirty="0"/>
            </a:p>
          </p:txBody>
        </p:sp>
        <p:sp>
          <p:nvSpPr>
            <p:cNvPr id="8" name="Text 5"/>
            <p:cNvSpPr/>
            <p:nvPr/>
          </p:nvSpPr>
          <p:spPr>
            <a:xfrm>
              <a:off x="11763719" y="3845369"/>
              <a:ext cx="232981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D6D9D7"/>
                  </a:solidFill>
                  <a:latin typeface="DM Sans Medium" pitchFamily="34" charset="0"/>
                  <a:ea typeface="DM Sans Medium" pitchFamily="34" charset="-122"/>
                  <a:cs typeface="DM Sans Medium" pitchFamily="34" charset="-120"/>
                </a:rPr>
                <a:t>Март и Август</a:t>
              </a:r>
              <a:endParaRPr lang="en-US" sz="2200" dirty="0"/>
            </a:p>
          </p:txBody>
        </p:sp>
        <p:sp>
          <p:nvSpPr>
            <p:cNvPr id="9" name="Text 6"/>
            <p:cNvSpPr/>
            <p:nvPr/>
          </p:nvSpPr>
          <p:spPr>
            <a:xfrm>
              <a:off x="11763719" y="4335788"/>
              <a:ext cx="2329815" cy="7258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ctr">
                <a:lnSpc>
                  <a:spcPts val="2850"/>
                </a:lnSpc>
              </a:pPr>
              <a:r>
                <a:rPr lang="en-US" sz="1200" dirty="0">
                  <a:solidFill>
                    <a:srgbClr val="D6D9D7"/>
                  </a:solidFill>
                  <a:latin typeface="Inter" pitchFamily="34" charset="0"/>
                  <a:ea typeface="Inter" pitchFamily="34" charset="-122"/>
                </a:rPr>
                <a:t>Стабильно </a:t>
              </a:r>
              <a:r>
                <a:rPr lang="en-US" sz="1200" dirty="0" err="1">
                  <a:solidFill>
                    <a:srgbClr val="D6D9D7"/>
                  </a:solidFill>
                  <a:latin typeface="Inter" pitchFamily="34" charset="0"/>
                  <a:ea typeface="Inter" pitchFamily="34" charset="-122"/>
                </a:rPr>
                <a:t>высокие</a:t>
              </a:r>
              <a:r>
                <a:rPr lang="en-US" sz="1200" dirty="0">
                  <a:solidFill>
                    <a:srgbClr val="D6D9D7"/>
                  </a:solidFill>
                  <a:latin typeface="Inter" pitchFamily="34" charset="0"/>
                  <a:ea typeface="Inter" pitchFamily="34" charset="-122"/>
                </a:rPr>
                <a:t> </a:t>
              </a:r>
              <a:r>
                <a:rPr lang="en-US" sz="1200" dirty="0" err="1">
                  <a:solidFill>
                    <a:srgbClr val="D6D9D7"/>
                  </a:solidFill>
                  <a:latin typeface="Inter" pitchFamily="34" charset="0"/>
                  <a:ea typeface="Inter" pitchFamily="34" charset="-122"/>
                </a:rPr>
                <a:t>продажи</a:t>
              </a:r>
              <a:endParaRPr lang="en-US" sz="12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642A9905-8210-CC67-E5C2-8368E0263403}"/>
              </a:ext>
            </a:extLst>
          </p:cNvPr>
          <p:cNvGrpSpPr/>
          <p:nvPr/>
        </p:nvGrpSpPr>
        <p:grpSpPr>
          <a:xfrm>
            <a:off x="10442915" y="4936902"/>
            <a:ext cx="2329815" cy="1934747"/>
            <a:chOff x="11763719" y="5573716"/>
            <a:chExt cx="2329815" cy="1934747"/>
          </a:xfrm>
        </p:grpSpPr>
        <p:sp>
          <p:nvSpPr>
            <p:cNvPr id="10" name="Text 7"/>
            <p:cNvSpPr/>
            <p:nvPr/>
          </p:nvSpPr>
          <p:spPr>
            <a:xfrm>
              <a:off x="11763719" y="5573716"/>
              <a:ext cx="2329815" cy="74842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5850"/>
                </a:lnSpc>
                <a:buNone/>
              </a:pPr>
              <a:r>
                <a:rPr lang="en-US" sz="4800" dirty="0">
                  <a:solidFill>
                    <a:srgbClr val="D6D9D7"/>
                  </a:solidFill>
                  <a:latin typeface="DM Sans Medium" pitchFamily="34" charset="0"/>
                  <a:ea typeface="DM Sans Medium" pitchFamily="34" charset="-122"/>
                  <a:cs typeface="DM Sans Medium" pitchFamily="34" charset="-120"/>
                </a:rPr>
                <a:t>$39K</a:t>
              </a:r>
              <a:endParaRPr lang="en-US" sz="4800" dirty="0"/>
            </a:p>
          </p:txBody>
        </p:sp>
        <p:sp>
          <p:nvSpPr>
            <p:cNvPr id="11" name="Text 8"/>
            <p:cNvSpPr/>
            <p:nvPr/>
          </p:nvSpPr>
          <p:spPr>
            <a:xfrm>
              <a:off x="11763719" y="6300706"/>
              <a:ext cx="232981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D6D9D7"/>
                  </a:solidFill>
                  <a:latin typeface="DM Sans Medium" pitchFamily="34" charset="0"/>
                  <a:ea typeface="DM Sans Medium" pitchFamily="34" charset="-122"/>
                  <a:cs typeface="DM Sans Medium" pitchFamily="34" charset="-120"/>
                </a:rPr>
                <a:t>Апрель</a:t>
              </a:r>
              <a:endParaRPr lang="en-US" sz="2200" dirty="0"/>
            </a:p>
          </p:txBody>
        </p:sp>
        <p:sp>
          <p:nvSpPr>
            <p:cNvPr id="12" name="Text 9"/>
            <p:cNvSpPr/>
            <p:nvPr/>
          </p:nvSpPr>
          <p:spPr>
            <a:xfrm>
              <a:off x="11763719" y="6782658"/>
              <a:ext cx="2329815" cy="7258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2850"/>
                </a:lnSpc>
                <a:buNone/>
              </a:pPr>
              <a:r>
                <a:rPr lang="en-US" sz="1200" dirty="0">
                  <a:solidFill>
                    <a:srgbClr val="D6D9D7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Минимальный объем продаж</a:t>
              </a:r>
              <a:endParaRPr lang="en-US" sz="1200" dirty="0"/>
            </a:p>
          </p:txBody>
        </p:sp>
      </p:grpSp>
      <p:sp>
        <p:nvSpPr>
          <p:cNvPr id="13" name="Text 10"/>
          <p:cNvSpPr/>
          <p:nvPr/>
        </p:nvSpPr>
        <p:spPr>
          <a:xfrm>
            <a:off x="599057" y="666772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Черная пятница в ноябре — ключевой драйвер выручки.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599057" y="728578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Весенние акции также значительно влияют на продажи.</a:t>
            </a:r>
            <a:endParaRPr lang="en-US" sz="175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C6ABC56-7D5C-79C7-D057-AF7B30551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56" y="1364132"/>
            <a:ext cx="8697344" cy="50806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7522" y="599184"/>
            <a:ext cx="920174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ru-RU" sz="2800" b="1" dirty="0">
                <a:solidFill>
                  <a:schemeClr val="bg2">
                    <a:lumMod val="90000"/>
                  </a:schemeClr>
                </a:solidFill>
              </a:rPr>
              <a:t>Три категории формируют 100% выручки: </a:t>
            </a:r>
            <a:r>
              <a:rPr lang="en" sz="2800" b="1" dirty="0">
                <a:solidFill>
                  <a:schemeClr val="bg2">
                    <a:lumMod val="90000"/>
                  </a:schemeClr>
                </a:solidFill>
              </a:rPr>
              <a:t>Technology, Office, Furniture</a:t>
            </a:r>
            <a:endParaRPr lang="en" sz="2800" dirty="0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AB50C684-6BDA-62F5-21AC-3D684AE5D54A}"/>
              </a:ext>
            </a:extLst>
          </p:cNvPr>
          <p:cNvGrpSpPr/>
          <p:nvPr/>
        </p:nvGrpSpPr>
        <p:grpSpPr>
          <a:xfrm>
            <a:off x="9809267" y="1517341"/>
            <a:ext cx="3342402" cy="1401738"/>
            <a:chOff x="10898532" y="1397741"/>
            <a:chExt cx="3342402" cy="1401738"/>
          </a:xfrm>
        </p:grpSpPr>
        <p:sp>
          <p:nvSpPr>
            <p:cNvPr id="3" name="Text 1"/>
            <p:cNvSpPr/>
            <p:nvPr/>
          </p:nvSpPr>
          <p:spPr>
            <a:xfrm>
              <a:off x="11479108" y="1447167"/>
              <a:ext cx="2761826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D6D9D7"/>
                  </a:solidFill>
                  <a:latin typeface="DM Sans Medium" pitchFamily="34" charset="0"/>
                  <a:ea typeface="DM Sans Medium" pitchFamily="34" charset="-122"/>
                  <a:cs typeface="DM Sans Medium" pitchFamily="34" charset="-120"/>
                </a:rPr>
                <a:t>Technology</a:t>
              </a:r>
              <a:endParaRPr lang="en-US" sz="2200" dirty="0"/>
            </a:p>
          </p:txBody>
        </p:sp>
        <p:sp>
          <p:nvSpPr>
            <p:cNvPr id="4" name="Text 2"/>
            <p:cNvSpPr/>
            <p:nvPr/>
          </p:nvSpPr>
          <p:spPr>
            <a:xfrm>
              <a:off x="11479107" y="1937585"/>
              <a:ext cx="2761827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D6D9D7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$271K</a:t>
              </a:r>
              <a:endParaRPr lang="en-US" sz="1750" dirty="0"/>
            </a:p>
          </p:txBody>
        </p:sp>
        <p:sp>
          <p:nvSpPr>
            <p:cNvPr id="5" name="Text 3"/>
            <p:cNvSpPr/>
            <p:nvPr/>
          </p:nvSpPr>
          <p:spPr>
            <a:xfrm>
              <a:off x="11479107" y="2436576"/>
              <a:ext cx="2761827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D6D9D7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37% от общего объема</a:t>
              </a:r>
              <a:endParaRPr lang="en-US" sz="1750" dirty="0"/>
            </a:p>
          </p:txBody>
        </p:sp>
        <p:pic>
          <p:nvPicPr>
            <p:cNvPr id="7" name="Image 1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98532" y="1397741"/>
              <a:ext cx="318968" cy="398621"/>
            </a:xfrm>
            <a:prstGeom prst="rect">
              <a:avLst/>
            </a:prstGeom>
          </p:spPr>
        </p:pic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B1BB5C59-2B5F-D270-29DC-F0642BDA4BDB}"/>
              </a:ext>
            </a:extLst>
          </p:cNvPr>
          <p:cNvGrpSpPr/>
          <p:nvPr/>
        </p:nvGrpSpPr>
        <p:grpSpPr>
          <a:xfrm>
            <a:off x="9809267" y="3179759"/>
            <a:ext cx="3232394" cy="1352312"/>
            <a:chOff x="10945508" y="3685442"/>
            <a:chExt cx="3232394" cy="1352312"/>
          </a:xfrm>
        </p:grpSpPr>
        <p:sp>
          <p:nvSpPr>
            <p:cNvPr id="8" name="Text 4"/>
            <p:cNvSpPr/>
            <p:nvPr/>
          </p:nvSpPr>
          <p:spPr>
            <a:xfrm>
              <a:off x="11479107" y="3685442"/>
              <a:ext cx="269879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D6D9D7"/>
                  </a:solidFill>
                  <a:latin typeface="DM Sans Medium" pitchFamily="34" charset="0"/>
                  <a:ea typeface="DM Sans Medium" pitchFamily="34" charset="-122"/>
                  <a:cs typeface="DM Sans Medium" pitchFamily="34" charset="-120"/>
                </a:rPr>
                <a:t>Office Supplies</a:t>
              </a:r>
              <a:endParaRPr lang="en-US" sz="2200" dirty="0"/>
            </a:p>
          </p:txBody>
        </p:sp>
        <p:sp>
          <p:nvSpPr>
            <p:cNvPr id="9" name="Text 5"/>
            <p:cNvSpPr/>
            <p:nvPr/>
          </p:nvSpPr>
          <p:spPr>
            <a:xfrm>
              <a:off x="11479107" y="4175860"/>
              <a:ext cx="2698795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D6D9D7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$246K</a:t>
              </a:r>
              <a:endParaRPr lang="en-US" sz="1750" dirty="0"/>
            </a:p>
          </p:txBody>
        </p:sp>
        <p:sp>
          <p:nvSpPr>
            <p:cNvPr id="10" name="Text 6"/>
            <p:cNvSpPr/>
            <p:nvPr/>
          </p:nvSpPr>
          <p:spPr>
            <a:xfrm>
              <a:off x="11479107" y="4674851"/>
              <a:ext cx="2698795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D6D9D7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33% от общего объема</a:t>
              </a:r>
              <a:endParaRPr lang="en-US" sz="1750" dirty="0"/>
            </a:p>
          </p:txBody>
        </p:sp>
        <p:pic>
          <p:nvPicPr>
            <p:cNvPr id="12" name="Image 3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45508" y="3701826"/>
              <a:ext cx="318968" cy="398621"/>
            </a:xfrm>
            <a:prstGeom prst="rect">
              <a:avLst/>
            </a:prstGeom>
          </p:spPr>
        </p:pic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9BADBF-0C31-B515-5442-6413A40F01B9}"/>
              </a:ext>
            </a:extLst>
          </p:cNvPr>
          <p:cNvGrpSpPr/>
          <p:nvPr/>
        </p:nvGrpSpPr>
        <p:grpSpPr>
          <a:xfrm>
            <a:off x="9817002" y="4792751"/>
            <a:ext cx="3172380" cy="1352313"/>
            <a:chOff x="10945508" y="5910632"/>
            <a:chExt cx="3172380" cy="1352313"/>
          </a:xfrm>
        </p:grpSpPr>
        <p:sp>
          <p:nvSpPr>
            <p:cNvPr id="13" name="Text 7"/>
            <p:cNvSpPr/>
            <p:nvPr/>
          </p:nvSpPr>
          <p:spPr>
            <a:xfrm>
              <a:off x="11479107" y="5910632"/>
              <a:ext cx="2638781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D6D9D7"/>
                  </a:solidFill>
                  <a:latin typeface="DM Sans Medium" pitchFamily="34" charset="0"/>
                  <a:ea typeface="DM Sans Medium" pitchFamily="34" charset="-122"/>
                  <a:cs typeface="DM Sans Medium" pitchFamily="34" charset="-120"/>
                </a:rPr>
                <a:t>Furniture</a:t>
              </a:r>
              <a:endParaRPr lang="en-US" sz="2200" dirty="0"/>
            </a:p>
          </p:txBody>
        </p:sp>
        <p:sp>
          <p:nvSpPr>
            <p:cNvPr id="14" name="Text 8"/>
            <p:cNvSpPr/>
            <p:nvPr/>
          </p:nvSpPr>
          <p:spPr>
            <a:xfrm>
              <a:off x="11479107" y="6401051"/>
              <a:ext cx="2638781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D6D9D7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$215K</a:t>
              </a:r>
              <a:endParaRPr lang="en-US" sz="1750" dirty="0"/>
            </a:p>
          </p:txBody>
        </p:sp>
        <p:sp>
          <p:nvSpPr>
            <p:cNvPr id="15" name="Text 9"/>
            <p:cNvSpPr/>
            <p:nvPr/>
          </p:nvSpPr>
          <p:spPr>
            <a:xfrm>
              <a:off x="11479107" y="6900042"/>
              <a:ext cx="2638781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D6D9D7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30% от общего объема</a:t>
              </a:r>
              <a:endParaRPr lang="en-US" sz="1750" dirty="0"/>
            </a:p>
          </p:txBody>
        </p:sp>
        <p:pic>
          <p:nvPicPr>
            <p:cNvPr id="17" name="Image 5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45508" y="5910632"/>
              <a:ext cx="318968" cy="398621"/>
            </a:xfrm>
            <a:prstGeom prst="rect">
              <a:avLst/>
            </a:prstGeom>
          </p:spPr>
        </p:pic>
      </p:grpSp>
      <p:sp>
        <p:nvSpPr>
          <p:cNvPr id="18" name="Text 10"/>
          <p:cNvSpPr/>
          <p:nvPr/>
        </p:nvSpPr>
        <p:spPr>
          <a:xfrm>
            <a:off x="607526" y="6624056"/>
            <a:ext cx="790994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Распределение между категориями достаточно сбалансированное.</a:t>
            </a:r>
            <a:endParaRPr lang="en-US" sz="1750" dirty="0"/>
          </a:p>
        </p:txBody>
      </p:sp>
      <p:sp>
        <p:nvSpPr>
          <p:cNvPr id="19" name="Text 11"/>
          <p:cNvSpPr/>
          <p:nvPr/>
        </p:nvSpPr>
        <p:spPr>
          <a:xfrm>
            <a:off x="607526" y="7242109"/>
            <a:ext cx="755434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Все три направления имеют стратегическую важность.</a:t>
            </a:r>
            <a:endParaRPr lang="en-US" sz="1750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61CDC1D-541E-4521-C85F-65DCA4285D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521" y="1360546"/>
            <a:ext cx="7909945" cy="44768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9056" y="594148"/>
            <a:ext cx="7223522" cy="602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ru-RU" sz="2800" b="1" dirty="0">
                <a:solidFill>
                  <a:schemeClr val="bg2">
                    <a:lumMod val="90000"/>
                  </a:schemeClr>
                </a:solidFill>
              </a:rPr>
              <a:t>Лидеры подкатегорий дают 5× больше выручки, чем слабые — есть потенциал роста</a:t>
            </a:r>
            <a:endParaRPr lang="ru-RU" sz="2800" dirty="0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EE803C7F-BD4E-7E08-49DC-6CE3E57AA778}"/>
              </a:ext>
            </a:extLst>
          </p:cNvPr>
          <p:cNvGrpSpPr/>
          <p:nvPr/>
        </p:nvGrpSpPr>
        <p:grpSpPr>
          <a:xfrm>
            <a:off x="9295291" y="1910358"/>
            <a:ext cx="1332256" cy="725210"/>
            <a:chOff x="3861002" y="1910358"/>
            <a:chExt cx="1332256" cy="725210"/>
          </a:xfrm>
        </p:grpSpPr>
        <p:pic>
          <p:nvPicPr>
            <p:cNvPr id="4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61002" y="2103477"/>
              <a:ext cx="271105" cy="338852"/>
            </a:xfrm>
            <a:prstGeom prst="rect">
              <a:avLst/>
            </a:prstGeom>
          </p:spPr>
        </p:pic>
        <p:sp>
          <p:nvSpPr>
            <p:cNvPr id="5" name="Text 2"/>
            <p:cNvSpPr/>
            <p:nvPr/>
          </p:nvSpPr>
          <p:spPr>
            <a:xfrm>
              <a:off x="4361011" y="1910358"/>
              <a:ext cx="832247" cy="30122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350"/>
                </a:lnSpc>
                <a:buNone/>
              </a:pPr>
              <a:r>
                <a:rPr lang="en-US" sz="1850" b="1" dirty="0">
                  <a:solidFill>
                    <a:srgbClr val="D6D9D7"/>
                  </a:solidFill>
                  <a:latin typeface="DM Sans Medium" pitchFamily="34" charset="0"/>
                  <a:ea typeface="DM Sans Medium" pitchFamily="34" charset="-122"/>
                  <a:cs typeface="DM Sans Medium" pitchFamily="34" charset="-120"/>
                </a:rPr>
                <a:t>Phones</a:t>
              </a:r>
              <a:endParaRPr lang="en-US" sz="1850" b="1" dirty="0"/>
            </a:p>
          </p:txBody>
        </p:sp>
        <p:sp>
          <p:nvSpPr>
            <p:cNvPr id="6" name="Text 3"/>
            <p:cNvSpPr/>
            <p:nvPr/>
          </p:nvSpPr>
          <p:spPr>
            <a:xfrm>
              <a:off x="4361011" y="2327196"/>
              <a:ext cx="832247" cy="30837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400"/>
                </a:lnSpc>
                <a:buNone/>
              </a:pPr>
              <a:r>
                <a:rPr lang="en-US" sz="1500" dirty="0">
                  <a:solidFill>
                    <a:srgbClr val="D6D9D7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$105K</a:t>
              </a:r>
              <a:endParaRPr lang="en-US" sz="1500" dirty="0"/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AD279E54-2A07-CE4B-C9D1-C4044195BCED}"/>
              </a:ext>
            </a:extLst>
          </p:cNvPr>
          <p:cNvGrpSpPr/>
          <p:nvPr/>
        </p:nvGrpSpPr>
        <p:grpSpPr>
          <a:xfrm>
            <a:off x="11573023" y="1910298"/>
            <a:ext cx="1227995" cy="725210"/>
            <a:chOff x="3861002" y="3015138"/>
            <a:chExt cx="1227995" cy="725210"/>
          </a:xfrm>
        </p:grpSpPr>
        <p:pic>
          <p:nvPicPr>
            <p:cNvPr id="9" name="Image 1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1002" y="3208258"/>
              <a:ext cx="271105" cy="338852"/>
            </a:xfrm>
            <a:prstGeom prst="rect">
              <a:avLst/>
            </a:prstGeom>
          </p:spPr>
        </p:pic>
        <p:sp>
          <p:nvSpPr>
            <p:cNvPr id="10" name="Text 6"/>
            <p:cNvSpPr/>
            <p:nvPr/>
          </p:nvSpPr>
          <p:spPr>
            <a:xfrm>
              <a:off x="4363430" y="3015138"/>
              <a:ext cx="725567" cy="30122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350"/>
                </a:lnSpc>
                <a:buNone/>
              </a:pPr>
              <a:r>
                <a:rPr lang="en-US" sz="1850" b="1" dirty="0">
                  <a:solidFill>
                    <a:srgbClr val="D6D9D7"/>
                  </a:solidFill>
                  <a:latin typeface="DM Sans Medium" pitchFamily="34" charset="0"/>
                  <a:ea typeface="DM Sans Medium" pitchFamily="34" charset="-122"/>
                  <a:cs typeface="DM Sans Medium" pitchFamily="34" charset="-120"/>
                </a:rPr>
                <a:t>Chairs</a:t>
              </a:r>
              <a:endParaRPr lang="en-US" sz="1850" b="1" dirty="0"/>
            </a:p>
          </p:txBody>
        </p:sp>
        <p:sp>
          <p:nvSpPr>
            <p:cNvPr id="11" name="Text 7"/>
            <p:cNvSpPr/>
            <p:nvPr/>
          </p:nvSpPr>
          <p:spPr>
            <a:xfrm>
              <a:off x="4363430" y="3431976"/>
              <a:ext cx="725567" cy="30837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400"/>
                </a:lnSpc>
                <a:buNone/>
              </a:pPr>
              <a:r>
                <a:rPr lang="en-US" sz="1500" dirty="0">
                  <a:solidFill>
                    <a:srgbClr val="D6D9D7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$95K</a:t>
              </a:r>
              <a:endParaRPr lang="en-US" sz="1500" dirty="0"/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4E2F634-8D90-0B78-52E7-855C6035E2EC}"/>
              </a:ext>
            </a:extLst>
          </p:cNvPr>
          <p:cNvGrpSpPr/>
          <p:nvPr/>
        </p:nvGrpSpPr>
        <p:grpSpPr>
          <a:xfrm>
            <a:off x="9295291" y="3741791"/>
            <a:ext cx="1352938" cy="725210"/>
            <a:chOff x="3840320" y="4366974"/>
            <a:chExt cx="1352938" cy="725210"/>
          </a:xfrm>
        </p:grpSpPr>
        <p:pic>
          <p:nvPicPr>
            <p:cNvPr id="14" name="Image 2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40320" y="4517588"/>
              <a:ext cx="271105" cy="338852"/>
            </a:xfrm>
            <a:prstGeom prst="rect">
              <a:avLst/>
            </a:prstGeom>
          </p:spPr>
        </p:pic>
        <p:sp>
          <p:nvSpPr>
            <p:cNvPr id="15" name="Text 10"/>
            <p:cNvSpPr/>
            <p:nvPr/>
          </p:nvSpPr>
          <p:spPr>
            <a:xfrm>
              <a:off x="4336008" y="4366974"/>
              <a:ext cx="857250" cy="30122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350"/>
                </a:lnSpc>
                <a:buNone/>
              </a:pPr>
              <a:r>
                <a:rPr lang="en-US" sz="1850" b="1" dirty="0">
                  <a:solidFill>
                    <a:srgbClr val="D6D9D7"/>
                  </a:solidFill>
                  <a:latin typeface="DM Sans Medium" pitchFamily="34" charset="0"/>
                  <a:ea typeface="DM Sans Medium" pitchFamily="34" charset="-122"/>
                  <a:cs typeface="DM Sans Medium" pitchFamily="34" charset="-120"/>
                </a:rPr>
                <a:t>Binders</a:t>
              </a:r>
              <a:endParaRPr lang="en-US" sz="1850" b="1" dirty="0"/>
            </a:p>
          </p:txBody>
        </p:sp>
        <p:sp>
          <p:nvSpPr>
            <p:cNvPr id="16" name="Text 11"/>
            <p:cNvSpPr/>
            <p:nvPr/>
          </p:nvSpPr>
          <p:spPr>
            <a:xfrm>
              <a:off x="4336008" y="4783812"/>
              <a:ext cx="857250" cy="30837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400"/>
                </a:lnSpc>
                <a:buNone/>
              </a:pPr>
              <a:r>
                <a:rPr lang="en-US" sz="1500" dirty="0">
                  <a:solidFill>
                    <a:srgbClr val="D6D9D7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$72K</a:t>
              </a:r>
              <a:endParaRPr lang="en-US" sz="1500" dirty="0"/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1A7E16F6-5724-2C5D-9DF9-9ABF85D712E5}"/>
              </a:ext>
            </a:extLst>
          </p:cNvPr>
          <p:cNvGrpSpPr/>
          <p:nvPr/>
        </p:nvGrpSpPr>
        <p:grpSpPr>
          <a:xfrm>
            <a:off x="11573023" y="3728985"/>
            <a:ext cx="2392194" cy="725210"/>
            <a:chOff x="3918942" y="5516641"/>
            <a:chExt cx="2392194" cy="725210"/>
          </a:xfrm>
        </p:grpSpPr>
        <p:pic>
          <p:nvPicPr>
            <p:cNvPr id="19" name="Image 3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18942" y="5724644"/>
              <a:ext cx="271105" cy="338852"/>
            </a:xfrm>
            <a:prstGeom prst="rect">
              <a:avLst/>
            </a:prstGeom>
          </p:spPr>
        </p:pic>
        <p:sp>
          <p:nvSpPr>
            <p:cNvPr id="20" name="Text 14"/>
            <p:cNvSpPr/>
            <p:nvPr/>
          </p:nvSpPr>
          <p:spPr>
            <a:xfrm>
              <a:off x="4361011" y="5516641"/>
              <a:ext cx="1950125" cy="30122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350"/>
                </a:lnSpc>
                <a:buNone/>
              </a:pPr>
              <a:r>
                <a:rPr lang="en-US" sz="1850" b="1" dirty="0">
                  <a:solidFill>
                    <a:srgbClr val="D6D9D7"/>
                  </a:solidFill>
                  <a:latin typeface="DM Sans Medium" pitchFamily="34" charset="0"/>
                  <a:ea typeface="DM Sans Medium" pitchFamily="34" charset="-122"/>
                  <a:cs typeface="DM Sans Medium" pitchFamily="34" charset="-120"/>
                </a:rPr>
                <a:t>Labels, Fasteners</a:t>
              </a:r>
              <a:endParaRPr lang="en-US" sz="1850" b="1" dirty="0"/>
            </a:p>
          </p:txBody>
        </p:sp>
        <p:sp>
          <p:nvSpPr>
            <p:cNvPr id="21" name="Text 15"/>
            <p:cNvSpPr/>
            <p:nvPr/>
          </p:nvSpPr>
          <p:spPr>
            <a:xfrm>
              <a:off x="4361011" y="5933479"/>
              <a:ext cx="1950125" cy="30837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400"/>
                </a:lnSpc>
                <a:buNone/>
              </a:pPr>
              <a:r>
                <a:rPr lang="en-US" sz="1500" dirty="0">
                  <a:solidFill>
                    <a:srgbClr val="D6D9D7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&lt; $4K</a:t>
              </a:r>
              <a:endParaRPr lang="en-US" sz="1500" dirty="0"/>
            </a:p>
          </p:txBody>
        </p:sp>
      </p:grpSp>
      <p:sp>
        <p:nvSpPr>
          <p:cNvPr id="22" name="Text 16"/>
          <p:cNvSpPr/>
          <p:nvPr/>
        </p:nvSpPr>
        <p:spPr>
          <a:xfrm>
            <a:off x="632924" y="6795249"/>
            <a:ext cx="8154266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Рекомендуем оптимизировать ассортимент слабоэффективных подкатегорий.</a:t>
            </a:r>
            <a:endParaRPr lang="en-US" sz="1500" dirty="0"/>
          </a:p>
        </p:txBody>
      </p:sp>
      <p:sp>
        <p:nvSpPr>
          <p:cNvPr id="23" name="Text 17"/>
          <p:cNvSpPr/>
          <p:nvPr/>
        </p:nvSpPr>
        <p:spPr>
          <a:xfrm>
            <a:off x="632923" y="7320434"/>
            <a:ext cx="7384389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Есть потенциал для увеличения рентабельности по всем направлениям.</a:t>
            </a:r>
            <a:endParaRPr lang="en-US" sz="1500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46AADF2-2894-CF00-499C-6436D50303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124" y="1505247"/>
            <a:ext cx="8168065" cy="47767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19124" y="599890"/>
            <a:ext cx="7553682" cy="671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ru-RU" sz="2800" b="1" dirty="0">
                <a:solidFill>
                  <a:schemeClr val="bg2">
                    <a:lumMod val="90000"/>
                  </a:schemeClr>
                </a:solidFill>
              </a:rPr>
              <a:t>Офисные принадлежности — основные драйверы массовых продаж</a:t>
            </a:r>
            <a:endParaRPr lang="ru-RU" sz="28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7304" y="1844040"/>
            <a:ext cx="1074420" cy="128932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736513" y="2058829"/>
            <a:ext cx="2686050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Staples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10736513" y="2523411"/>
            <a:ext cx="6350794" cy="343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68 шт.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7304" y="3133368"/>
            <a:ext cx="1074420" cy="128932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736513" y="3348157"/>
            <a:ext cx="2686050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Easy-staple paper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10736513" y="3812738"/>
            <a:ext cx="6350794" cy="343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58 шт.</a:t>
            </a:r>
            <a:endParaRPr lang="en-US" sz="16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7304" y="4422696"/>
            <a:ext cx="1074420" cy="128932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0736513" y="4637484"/>
            <a:ext cx="2818567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Staples in misc. colors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10736513" y="5102066"/>
            <a:ext cx="6350794" cy="343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52 шт.</a:t>
            </a:r>
            <a:endParaRPr lang="en-US" sz="1650" dirty="0"/>
          </a:p>
        </p:txBody>
      </p:sp>
      <p:sp>
        <p:nvSpPr>
          <p:cNvPr id="13" name="Text 7"/>
          <p:cNvSpPr/>
          <p:nvPr/>
        </p:nvSpPr>
        <p:spPr>
          <a:xfrm>
            <a:off x="624997" y="6377056"/>
            <a:ext cx="7640003" cy="343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Спрос сконцентрирован на базовых офисных принадлежностях.</a:t>
            </a:r>
            <a:endParaRPr lang="en-US" sz="1650" dirty="0"/>
          </a:p>
        </p:txBody>
      </p:sp>
      <p:sp>
        <p:nvSpPr>
          <p:cNvPr id="14" name="Text 8"/>
          <p:cNvSpPr/>
          <p:nvPr/>
        </p:nvSpPr>
        <p:spPr>
          <a:xfrm>
            <a:off x="624997" y="6962606"/>
            <a:ext cx="7640003" cy="6877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Это указывает на важность поддержания стабильного ассортимента этих товаров.</a:t>
            </a:r>
            <a:endParaRPr lang="en-US" sz="165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5272002-CB7A-49A6-02F2-02C5CE649F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124" y="1597936"/>
            <a:ext cx="7772877" cy="44949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02276" y="603383"/>
            <a:ext cx="13383495" cy="5314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2800" b="1" dirty="0">
                <a:solidFill>
                  <a:schemeClr val="bg2">
                    <a:lumMod val="90000"/>
                  </a:schemeClr>
                </a:solidFill>
              </a:rPr>
              <a:t>Сегмент “</a:t>
            </a:r>
            <a:r>
              <a:rPr lang="en" sz="2800" b="1" dirty="0">
                <a:solidFill>
                  <a:schemeClr val="bg2">
                    <a:lumMod val="90000"/>
                  </a:schemeClr>
                </a:solidFill>
              </a:rPr>
              <a:t>Consumer” </a:t>
            </a:r>
            <a:r>
              <a:rPr lang="ru-RU" sz="2800" b="1" dirty="0">
                <a:solidFill>
                  <a:schemeClr val="bg2">
                    <a:lumMod val="90000"/>
                  </a:schemeClr>
                </a:solidFill>
              </a:rPr>
              <a:t>и мегаполисы — ядро клиентской базы </a:t>
            </a:r>
            <a:r>
              <a:rPr lang="en" sz="2800" b="1" dirty="0">
                <a:solidFill>
                  <a:schemeClr val="bg2">
                    <a:lumMod val="90000"/>
                  </a:schemeClr>
                </a:solidFill>
              </a:rPr>
              <a:t>Amazon</a:t>
            </a:r>
            <a:endParaRPr lang="en" sz="2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Shape 1"/>
          <p:cNvSpPr/>
          <p:nvPr/>
        </p:nvSpPr>
        <p:spPr>
          <a:xfrm>
            <a:off x="6401966" y="2039445"/>
            <a:ext cx="3691652" cy="1917859"/>
          </a:xfrm>
          <a:prstGeom prst="roundRect">
            <a:avLst>
              <a:gd name="adj" fmla="val 1569"/>
            </a:avLst>
          </a:prstGeom>
          <a:solidFill>
            <a:srgbClr val="4C5052"/>
          </a:solidFill>
          <a:ln/>
        </p:spPr>
      </p:sp>
      <p:sp>
        <p:nvSpPr>
          <p:cNvPr id="5" name="Text 2"/>
          <p:cNvSpPr/>
          <p:nvPr/>
        </p:nvSpPr>
        <p:spPr>
          <a:xfrm>
            <a:off x="6602467" y="2239946"/>
            <a:ext cx="2507694" cy="313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Consumer-сегмент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6602467" y="2673572"/>
            <a:ext cx="3290649" cy="320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Преобладает во всех регионах</a:t>
            </a:r>
            <a:endParaRPr lang="en-US" sz="1550" dirty="0"/>
          </a:p>
        </p:txBody>
      </p:sp>
      <p:sp>
        <p:nvSpPr>
          <p:cNvPr id="7" name="Text 4"/>
          <p:cNvSpPr/>
          <p:nvPr/>
        </p:nvSpPr>
        <p:spPr>
          <a:xfrm>
            <a:off x="6602467" y="3114817"/>
            <a:ext cx="3290649" cy="320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Основной драйвер продаж</a:t>
            </a:r>
            <a:endParaRPr lang="en-US" sz="1550" dirty="0"/>
          </a:p>
        </p:txBody>
      </p:sp>
      <p:sp>
        <p:nvSpPr>
          <p:cNvPr id="8" name="Shape 5"/>
          <p:cNvSpPr/>
          <p:nvPr/>
        </p:nvSpPr>
        <p:spPr>
          <a:xfrm>
            <a:off x="10294119" y="2039445"/>
            <a:ext cx="3691652" cy="1917859"/>
          </a:xfrm>
          <a:prstGeom prst="roundRect">
            <a:avLst>
              <a:gd name="adj" fmla="val 1569"/>
            </a:avLst>
          </a:prstGeom>
          <a:solidFill>
            <a:srgbClr val="4C5052"/>
          </a:solidFill>
          <a:ln/>
        </p:spPr>
      </p:sp>
      <p:sp>
        <p:nvSpPr>
          <p:cNvPr id="9" name="Text 6"/>
          <p:cNvSpPr/>
          <p:nvPr/>
        </p:nvSpPr>
        <p:spPr>
          <a:xfrm>
            <a:off x="10494620" y="2239946"/>
            <a:ext cx="2507694" cy="313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Крупные города</a:t>
            </a:r>
            <a:endParaRPr lang="en-US" sz="1950" dirty="0"/>
          </a:p>
        </p:txBody>
      </p:sp>
      <p:sp>
        <p:nvSpPr>
          <p:cNvPr id="10" name="Text 7"/>
          <p:cNvSpPr/>
          <p:nvPr/>
        </p:nvSpPr>
        <p:spPr>
          <a:xfrm>
            <a:off x="10494620" y="2673572"/>
            <a:ext cx="3290649" cy="320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Предпочитают Technology</a:t>
            </a:r>
            <a:endParaRPr lang="en-US" sz="1550" dirty="0"/>
          </a:p>
        </p:txBody>
      </p:sp>
      <p:sp>
        <p:nvSpPr>
          <p:cNvPr id="11" name="Text 8"/>
          <p:cNvSpPr/>
          <p:nvPr/>
        </p:nvSpPr>
        <p:spPr>
          <a:xfrm>
            <a:off x="10494620" y="3114817"/>
            <a:ext cx="3290649" cy="6419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Высокий спрос на Office Supplies</a:t>
            </a:r>
            <a:endParaRPr lang="en-US" sz="1550" dirty="0"/>
          </a:p>
        </p:txBody>
      </p:sp>
      <p:sp>
        <p:nvSpPr>
          <p:cNvPr id="12" name="Shape 9"/>
          <p:cNvSpPr/>
          <p:nvPr/>
        </p:nvSpPr>
        <p:spPr>
          <a:xfrm>
            <a:off x="6401966" y="4445675"/>
            <a:ext cx="7583805" cy="1596866"/>
          </a:xfrm>
          <a:prstGeom prst="roundRect">
            <a:avLst>
              <a:gd name="adj" fmla="val 1884"/>
            </a:avLst>
          </a:prstGeom>
          <a:solidFill>
            <a:srgbClr val="4C5052"/>
          </a:solidFill>
          <a:ln/>
        </p:spPr>
      </p:sp>
      <p:sp>
        <p:nvSpPr>
          <p:cNvPr id="13" name="Text 10"/>
          <p:cNvSpPr/>
          <p:nvPr/>
        </p:nvSpPr>
        <p:spPr>
          <a:xfrm>
            <a:off x="6602467" y="4646176"/>
            <a:ext cx="2507694" cy="313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Малые города</a:t>
            </a:r>
            <a:endParaRPr lang="en-US" sz="1950" dirty="0"/>
          </a:p>
        </p:txBody>
      </p:sp>
      <p:sp>
        <p:nvSpPr>
          <p:cNvPr id="14" name="Text 11"/>
          <p:cNvSpPr/>
          <p:nvPr/>
        </p:nvSpPr>
        <p:spPr>
          <a:xfrm>
            <a:off x="6602467" y="5079802"/>
            <a:ext cx="7182803" cy="320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Более разнообразные предпочтения</a:t>
            </a:r>
            <a:endParaRPr lang="en-US" sz="1550" dirty="0"/>
          </a:p>
        </p:txBody>
      </p:sp>
      <p:sp>
        <p:nvSpPr>
          <p:cNvPr id="15" name="Text 12"/>
          <p:cNvSpPr/>
          <p:nvPr/>
        </p:nvSpPr>
        <p:spPr>
          <a:xfrm>
            <a:off x="6602467" y="5521047"/>
            <a:ext cx="7182803" cy="320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Потенциал для роста</a:t>
            </a:r>
            <a:endParaRPr lang="en-US" sz="1550" dirty="0"/>
          </a:p>
        </p:txBody>
      </p:sp>
      <p:sp>
        <p:nvSpPr>
          <p:cNvPr id="16" name="Text 13"/>
          <p:cNvSpPr/>
          <p:nvPr/>
        </p:nvSpPr>
        <p:spPr>
          <a:xfrm>
            <a:off x="602276" y="6783612"/>
            <a:ext cx="13231178" cy="6419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Сегментация по регионам и категориям — ключ к персонализации предложений.</a:t>
            </a:r>
            <a:endParaRPr lang="en-US" sz="1550" dirty="0"/>
          </a:p>
        </p:txBody>
      </p:sp>
      <p:sp>
        <p:nvSpPr>
          <p:cNvPr id="17" name="Text 14"/>
          <p:cNvSpPr/>
          <p:nvPr/>
        </p:nvSpPr>
        <p:spPr>
          <a:xfrm>
            <a:off x="619126" y="7305107"/>
            <a:ext cx="13231178" cy="320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Рекомендуем адаптировать маркетинговые стратегии под каждый сегмент.</a:t>
            </a:r>
            <a:endParaRPr lang="en-US" sz="1550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D78838C-1A41-C1D3-FED4-584BF6577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2008987"/>
            <a:ext cx="5494932" cy="40253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0910" y="595948"/>
            <a:ext cx="8300365" cy="861774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r>
              <a:rPr lang="ru-RU" sz="2800" b="1" dirty="0">
                <a:solidFill>
                  <a:schemeClr val="bg2">
                    <a:lumMod val="90000"/>
                  </a:schemeClr>
                </a:solidFill>
              </a:rPr>
              <a:t>Что делать дальше: усилить пики, перераспределить ресурсы, оптимизировать ассортимент</a:t>
            </a:r>
            <a:endParaRPr lang="ru-RU" sz="2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Shape 1"/>
          <p:cNvSpPr/>
          <p:nvPr/>
        </p:nvSpPr>
        <p:spPr>
          <a:xfrm>
            <a:off x="6498614" y="2000237"/>
            <a:ext cx="168712" cy="1343144"/>
          </a:xfrm>
          <a:prstGeom prst="roundRect">
            <a:avLst>
              <a:gd name="adj" fmla="val 15000"/>
            </a:avLst>
          </a:prstGeom>
          <a:solidFill>
            <a:srgbClr val="4C5052"/>
          </a:solidFill>
          <a:ln/>
        </p:spPr>
      </p:sp>
      <p:sp>
        <p:nvSpPr>
          <p:cNvPr id="5" name="Text 2"/>
          <p:cNvSpPr/>
          <p:nvPr/>
        </p:nvSpPr>
        <p:spPr>
          <a:xfrm>
            <a:off x="6836037" y="2168949"/>
            <a:ext cx="2108835" cy="2634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Сезонность</a:t>
            </a:r>
            <a:endParaRPr lang="en-US" sz="1650" dirty="0"/>
          </a:p>
        </p:txBody>
      </p:sp>
      <p:sp>
        <p:nvSpPr>
          <p:cNvPr id="6" name="Text 3"/>
          <p:cNvSpPr/>
          <p:nvPr/>
        </p:nvSpPr>
        <p:spPr>
          <a:xfrm>
            <a:off x="6836037" y="2533637"/>
            <a:ext cx="7232094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Выражена четко: март, сентябрь, ноябрь — пиковые месяцы</a:t>
            </a:r>
            <a:endParaRPr lang="en-US" sz="1300" dirty="0"/>
          </a:p>
        </p:txBody>
      </p:sp>
      <p:sp>
        <p:nvSpPr>
          <p:cNvPr id="7" name="Text 4"/>
          <p:cNvSpPr/>
          <p:nvPr/>
        </p:nvSpPr>
        <p:spPr>
          <a:xfrm>
            <a:off x="6836037" y="2904755"/>
            <a:ext cx="7232094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Требуется планирование запасов и маркетинговых кампаний</a:t>
            </a:r>
            <a:endParaRPr lang="en-US" sz="1300" dirty="0"/>
          </a:p>
        </p:txBody>
      </p:sp>
      <p:sp>
        <p:nvSpPr>
          <p:cNvPr id="8" name="Shape 5"/>
          <p:cNvSpPr/>
          <p:nvPr/>
        </p:nvSpPr>
        <p:spPr>
          <a:xfrm>
            <a:off x="6751622" y="3469826"/>
            <a:ext cx="168712" cy="1343144"/>
          </a:xfrm>
          <a:prstGeom prst="roundRect">
            <a:avLst>
              <a:gd name="adj" fmla="val 15000"/>
            </a:avLst>
          </a:prstGeom>
          <a:solidFill>
            <a:srgbClr val="4C5052"/>
          </a:solidFill>
          <a:ln/>
        </p:spPr>
      </p:sp>
      <p:sp>
        <p:nvSpPr>
          <p:cNvPr id="9" name="Text 6"/>
          <p:cNvSpPr/>
          <p:nvPr/>
        </p:nvSpPr>
        <p:spPr>
          <a:xfrm>
            <a:off x="7089045" y="3638537"/>
            <a:ext cx="2135505" cy="2634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Товарные категории</a:t>
            </a:r>
            <a:endParaRPr lang="en-US" sz="1650" dirty="0"/>
          </a:p>
        </p:txBody>
      </p:sp>
      <p:sp>
        <p:nvSpPr>
          <p:cNvPr id="10" name="Text 7"/>
          <p:cNvSpPr/>
          <p:nvPr/>
        </p:nvSpPr>
        <p:spPr>
          <a:xfrm>
            <a:off x="7089045" y="4003226"/>
            <a:ext cx="6979087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Лидеры: Technology, Office Supplies, Furniture</a:t>
            </a:r>
            <a:endParaRPr lang="en-US" sz="1300" dirty="0"/>
          </a:p>
        </p:txBody>
      </p:sp>
      <p:sp>
        <p:nvSpPr>
          <p:cNvPr id="11" name="Text 8"/>
          <p:cNvSpPr/>
          <p:nvPr/>
        </p:nvSpPr>
        <p:spPr>
          <a:xfrm>
            <a:off x="7089045" y="4374344"/>
            <a:ext cx="6979087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Необходима оптимизация слабых подкатегорий</a:t>
            </a:r>
            <a:endParaRPr lang="en-US" sz="1300" dirty="0"/>
          </a:p>
        </p:txBody>
      </p:sp>
      <p:sp>
        <p:nvSpPr>
          <p:cNvPr id="12" name="Shape 9"/>
          <p:cNvSpPr/>
          <p:nvPr/>
        </p:nvSpPr>
        <p:spPr>
          <a:xfrm>
            <a:off x="7004749" y="4939414"/>
            <a:ext cx="168712" cy="1343144"/>
          </a:xfrm>
          <a:prstGeom prst="roundRect">
            <a:avLst>
              <a:gd name="adj" fmla="val 15000"/>
            </a:avLst>
          </a:prstGeom>
          <a:solidFill>
            <a:srgbClr val="4C5052"/>
          </a:solidFill>
          <a:ln/>
        </p:spPr>
      </p:sp>
      <p:sp>
        <p:nvSpPr>
          <p:cNvPr id="13" name="Text 10"/>
          <p:cNvSpPr/>
          <p:nvPr/>
        </p:nvSpPr>
        <p:spPr>
          <a:xfrm>
            <a:off x="7342172" y="5108126"/>
            <a:ext cx="2108835" cy="2634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География</a:t>
            </a:r>
            <a:endParaRPr lang="en-US" sz="1650" dirty="0"/>
          </a:p>
        </p:txBody>
      </p:sp>
      <p:sp>
        <p:nvSpPr>
          <p:cNvPr id="14" name="Text 11"/>
          <p:cNvSpPr/>
          <p:nvPr/>
        </p:nvSpPr>
        <p:spPr>
          <a:xfrm>
            <a:off x="7342172" y="5472814"/>
            <a:ext cx="6725960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Активность сосредоточена в мегаполисах</a:t>
            </a:r>
            <a:endParaRPr lang="en-US" sz="1300" dirty="0"/>
          </a:p>
        </p:txBody>
      </p:sp>
      <p:sp>
        <p:nvSpPr>
          <p:cNvPr id="15" name="Text 12"/>
          <p:cNvSpPr/>
          <p:nvPr/>
        </p:nvSpPr>
        <p:spPr>
          <a:xfrm>
            <a:off x="7342172" y="5843932"/>
            <a:ext cx="6725960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Есть потенциал роста в малых городах</a:t>
            </a:r>
            <a:endParaRPr lang="en-US" sz="1300" dirty="0"/>
          </a:p>
        </p:txBody>
      </p:sp>
      <p:sp>
        <p:nvSpPr>
          <p:cNvPr id="20" name="Text 17"/>
          <p:cNvSpPr/>
          <p:nvPr/>
        </p:nvSpPr>
        <p:spPr>
          <a:xfrm>
            <a:off x="6273641" y="7340798"/>
            <a:ext cx="7569517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Следующий шаг — запуск таргетированных кампаний и оптимизация ассортимента.</a:t>
            </a:r>
            <a:endParaRPr lang="en-US" sz="13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465</Words>
  <Application>Microsoft Macintosh PowerPoint</Application>
  <PresentationFormat>Произвольный</PresentationFormat>
  <Paragraphs>109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Montserrat</vt:lpstr>
      <vt:lpstr>Inter</vt:lpstr>
      <vt:lpstr>Arial</vt:lpstr>
      <vt:lpstr>DM Sans Medium</vt:lpstr>
      <vt:lpstr>Inter Medium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Сергей Стёганцев</cp:lastModifiedBy>
  <cp:revision>4</cp:revision>
  <dcterms:created xsi:type="dcterms:W3CDTF">2025-06-13T13:54:09Z</dcterms:created>
  <dcterms:modified xsi:type="dcterms:W3CDTF">2025-06-13T15:08:38Z</dcterms:modified>
</cp:coreProperties>
</file>