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embeddedFontLst>
    <p:embeddedFont>
      <p:font typeface="Montserrat" pitchFamily="2" charset="0"/>
      <p:regular r:id="rId17"/>
      <p:bold r:id="rId18"/>
      <p:italic r:id="rId19"/>
      <p:boldItalic r:id="rId20"/>
    </p:embeddedFont>
    <p:embeddedFont>
      <p:font typeface="Tomorrow" pitchFamily="2" charset="0"/>
      <p:regular r:id="rId21"/>
    </p:embeddedFont>
    <p:embeddedFont>
      <p:font typeface="Tomorrow Semi Bold" pitchFamily="2" charset="0"/>
      <p:regular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" userDrawn="1">
          <p15:clr>
            <a:srgbClr val="A4A3A4"/>
          </p15:clr>
        </p15:guide>
        <p15:guide id="2" pos="299" userDrawn="1">
          <p15:clr>
            <a:srgbClr val="A4A3A4"/>
          </p15:clr>
        </p15:guide>
        <p15:guide id="3" orient="horz" pos="4860" userDrawn="1">
          <p15:clr>
            <a:srgbClr val="A4A3A4"/>
          </p15:clr>
        </p15:guide>
        <p15:guide id="4" pos="8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84"/>
    <p:restoredTop sz="94610"/>
  </p:normalViewPr>
  <p:slideViewPr>
    <p:cSldViewPr snapToGrid="0" snapToObjects="1">
      <p:cViewPr varScale="1">
        <p:scale>
          <a:sx n="142" d="100"/>
          <a:sy n="142" d="100"/>
        </p:scale>
        <p:origin x="1360" y="184"/>
      </p:cViewPr>
      <p:guideLst>
        <p:guide orient="horz" pos="324"/>
        <p:guide pos="299"/>
        <p:guide orient="horz" pos="4860"/>
        <p:guide pos="8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41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6608-F353-7A62-502F-C5B4FC1B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F0BD91-AE11-5131-67DF-20F33208F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ED7C0D-1318-E79A-BE55-F70FB6F9F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81A7-9543-03E1-56EB-726226639C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26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D79FE83-B883-5892-64FF-A39A20626E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89" r="18889"/>
          <a:stretch/>
        </p:blipFill>
        <p:spPr>
          <a:xfrm>
            <a:off x="-70509" y="-39662"/>
            <a:ext cx="14700908" cy="826926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66071" y="5627718"/>
            <a:ext cx="769825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chemeClr val="bg1">
                    <a:lumMod val="95000"/>
                  </a:schemeClr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Анализ пользователей Netflix по странам</a:t>
            </a:r>
            <a:endParaRPr lang="en-US" sz="44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2096" y="405132"/>
            <a:ext cx="7016829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900"/>
              </a:lnSpc>
            </a:pPr>
            <a:r>
              <a:rPr lang="ru-RU" sz="3100" dirty="0">
                <a:solidFill>
                  <a:srgbClr val="1D1D1B"/>
                </a:solidFill>
              </a:rPr>
              <a:t>Самые доходные — 35–40 лет</a:t>
            </a:r>
          </a:p>
          <a:p>
            <a:pPr marL="0" indent="0" algn="l">
              <a:lnSpc>
                <a:spcPts val="3900"/>
              </a:lnSpc>
              <a:buNone/>
            </a:pPr>
            <a:endParaRPr lang="en-US" sz="3100" dirty="0">
              <a:solidFill>
                <a:srgbClr val="1D1D1B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471060" y="7110701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Группа 35–40 лет приносит $6,397 в месяц. Сравнимый вклад дают группы 30–35 и 45–50 лет.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71060" y="7543374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Пользователи 50–55 лет демонстрируют наименьшую активность по выручке.</a:t>
            </a:r>
            <a:endParaRPr lang="en-US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8F7573-6B7B-9409-434E-1D83968F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63" y="1581999"/>
            <a:ext cx="8553173" cy="4872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2B5D0-69FF-AFE1-758E-584F178354A8}"/>
              </a:ext>
            </a:extLst>
          </p:cNvPr>
          <p:cNvSpPr txBox="1"/>
          <p:nvPr/>
        </p:nvSpPr>
        <p:spPr>
          <a:xfrm>
            <a:off x="9242612" y="1649506"/>
            <a:ext cx="49131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rgbClr val="61615C"/>
                </a:solidFill>
              </a:rPr>
              <a:t>Рекомендации:</a:t>
            </a:r>
          </a:p>
          <a:p>
            <a:pPr algn="l"/>
            <a:endParaRPr lang="ru-RU" dirty="0">
              <a:solidFill>
                <a:srgbClr val="61615C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1615C"/>
                </a:solidFill>
              </a:rPr>
              <a:t>Сосредоточить маркетинговые усилия на возрастных группах 35–40 лет, 30–35 лет, и 45–50 лет, так как они приносят максимальную выручку.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dirty="0">
              <a:solidFill>
                <a:srgbClr val="61615C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1615C"/>
                </a:solidFill>
              </a:rPr>
              <a:t>Провести анализ причин низкой активности группы 50–55 лет, чтобы понять, как можно увеличить их вовлечённость.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dirty="0">
              <a:solidFill>
                <a:srgbClr val="61615C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61615C"/>
                </a:solidFill>
              </a:rPr>
              <a:t>Рассмотреть стратегии привлечения более молодой аудитории (группа 0–30 лет), например, через студенческие скидки или контент для молодёжи.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5200" y="241862"/>
            <a:ext cx="105164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ru-RU" sz="3100" dirty="0">
                <a:solidFill>
                  <a:srgbClr val="1D1D1B"/>
                </a:solidFill>
              </a:rPr>
              <a:t>Возраст влияет на выбор подписки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3100" dirty="0">
              <a:solidFill>
                <a:srgbClr val="1D1D1B"/>
              </a:solidFill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813" y="1440131"/>
            <a:ext cx="1438281" cy="1280363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4469" y="2106904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689778" y="1666945"/>
            <a:ext cx="27262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50+ лет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3689778" y="2157363"/>
            <a:ext cx="27262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Преимущественно Basic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3519638" y="2760177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336" y="2803753"/>
            <a:ext cx="2835235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24469" y="3257858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765865" y="30305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30-50 лет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4765865" y="3520986"/>
            <a:ext cx="327136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Равномерное распределение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4344713" y="4123799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6D0D0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562" y="4167376"/>
            <a:ext cx="4360783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4469" y="4621481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841833" y="4394190"/>
            <a:ext cx="21287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До 30 лет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5841833" y="4884609"/>
            <a:ext cx="21287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Basic или Premium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444166" y="6419760"/>
            <a:ext cx="137115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Молодёжь (до 30) выбирает либо Basic, либо Premium. Зрелые группы более равномерно распределены между всеми типами подписок.</a:t>
            </a:r>
            <a:endParaRPr lang="en-US" sz="1750" dirty="0"/>
          </a:p>
        </p:txBody>
      </p:sp>
      <p:sp>
        <p:nvSpPr>
          <p:cNvPr id="18" name="Text 10"/>
          <p:cNvSpPr/>
          <p:nvPr/>
        </p:nvSpPr>
        <p:spPr>
          <a:xfrm>
            <a:off x="444166" y="74007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Старшая возрастная группа демонстрирует наименьшую активность в выборе продвинутых подписок.</a:t>
            </a:r>
            <a:endParaRPr lang="en-US" sz="175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A214DC3-3755-8D20-4BCF-32368A0E08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5684" y="1767075"/>
            <a:ext cx="6345281" cy="34854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6733" y="253407"/>
            <a:ext cx="7211497" cy="699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ru-RU" sz="3100" dirty="0">
                <a:solidFill>
                  <a:srgbClr val="1D1D1B"/>
                </a:solidFill>
              </a:rPr>
              <a:t>Поведение по странам: разные предпочтения в подписках</a:t>
            </a: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30" y="1651278"/>
            <a:ext cx="1118592" cy="134231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090841" y="1874996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Франция и Испания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9090841" y="2358747"/>
            <a:ext cx="6235779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Предпочитают Premium-подписку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530" y="2993588"/>
            <a:ext cx="1118592" cy="134231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090841" y="3217307"/>
            <a:ext cx="3774877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Великобритания и Мексика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9090841" y="3701058"/>
            <a:ext cx="6235779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Доминирует Standard-подписка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8530" y="4335899"/>
            <a:ext cx="1118592" cy="134231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090841" y="4559618"/>
            <a:ext cx="3435310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США, Германия и Италия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090841" y="5043368"/>
            <a:ext cx="6235779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Выбирают Basic-подписку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474662" y="6431259"/>
            <a:ext cx="13681075" cy="715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Premium предпочитают пользователи из Франции и Испании. Standard доминирует в Великобритании и Мексике.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474663" y="7452432"/>
            <a:ext cx="13681074" cy="715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Basic является предпочтительным выбором для пользователей из США, Германии и Италии.</a:t>
            </a:r>
            <a:endParaRPr lang="en-US" sz="17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EC8B52A-5963-8BA2-31A8-A9546C72E3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663" y="1734182"/>
            <a:ext cx="6701504" cy="39440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8580" y="312572"/>
            <a:ext cx="6185416" cy="6150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100" dirty="0" err="1">
                <a:solidFill>
                  <a:srgbClr val="1D1D1B"/>
                </a:solidFill>
              </a:rPr>
              <a:t>Ключевые</a:t>
            </a:r>
            <a:r>
              <a:rPr lang="en-US" sz="3100" dirty="0">
                <a:solidFill>
                  <a:srgbClr val="1D1D1B"/>
                </a:solidFill>
              </a:rPr>
              <a:t> </a:t>
            </a:r>
            <a:r>
              <a:rPr lang="en-US" sz="3100" dirty="0" err="1">
                <a:solidFill>
                  <a:srgbClr val="1D1D1B"/>
                </a:solidFill>
              </a:rPr>
              <a:t>рекомендации</a:t>
            </a:r>
            <a:endParaRPr lang="en-US" sz="3100" dirty="0">
              <a:solidFill>
                <a:srgbClr val="1D1D1B"/>
              </a:solidFill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243FA4FB-181B-C479-7492-9FD4647AB224}"/>
              </a:ext>
            </a:extLst>
          </p:cNvPr>
          <p:cNvGrpSpPr/>
          <p:nvPr/>
        </p:nvGrpSpPr>
        <p:grpSpPr>
          <a:xfrm>
            <a:off x="648910" y="2495918"/>
            <a:ext cx="2373630" cy="1801654"/>
            <a:chOff x="765453" y="1671161"/>
            <a:chExt cx="2373630" cy="1801654"/>
          </a:xfrm>
        </p:grpSpPr>
        <p:pic>
          <p:nvPicPr>
            <p:cNvPr id="4" name="Image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453" y="1671161"/>
              <a:ext cx="492085" cy="492085"/>
            </a:xfrm>
            <a:prstGeom prst="rect">
              <a:avLst/>
            </a:prstGeom>
          </p:spPr>
        </p:pic>
        <p:sp>
          <p:nvSpPr>
            <p:cNvPr id="5" name="Text 1"/>
            <p:cNvSpPr/>
            <p:nvPr/>
          </p:nvSpPr>
          <p:spPr>
            <a:xfrm>
              <a:off x="1503521" y="1787962"/>
              <a:ext cx="1635562" cy="3075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900" b="1" dirty="0">
                  <a:solidFill>
                    <a:srgbClr val="61615C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Удержание</a:t>
              </a:r>
              <a:endParaRPr lang="en-US" sz="1900" b="1" dirty="0"/>
            </a:p>
          </p:txBody>
        </p:sp>
        <p:sp>
          <p:nvSpPr>
            <p:cNvPr id="6" name="Text 2"/>
            <p:cNvSpPr/>
            <p:nvPr/>
          </p:nvSpPr>
          <p:spPr>
            <a:xfrm>
              <a:off x="1503521" y="2213610"/>
              <a:ext cx="1635562" cy="12592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50" dirty="0">
                  <a:solidFill>
                    <a:srgbClr val="61615C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Персонализированные кампании для зрелых групп 35-50 лет</a:t>
              </a:r>
              <a:endParaRPr lang="en-US" sz="1550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47034EC-74C6-497E-3E79-BB22E66B3C94}"/>
              </a:ext>
            </a:extLst>
          </p:cNvPr>
          <p:cNvGrpSpPr/>
          <p:nvPr/>
        </p:nvGrpSpPr>
        <p:grpSpPr>
          <a:xfrm>
            <a:off x="4306470" y="2495918"/>
            <a:ext cx="2373749" cy="1801654"/>
            <a:chOff x="3385066" y="1671161"/>
            <a:chExt cx="2373749" cy="1801654"/>
          </a:xfrm>
        </p:grpSpPr>
        <p:pic>
          <p:nvPicPr>
            <p:cNvPr id="7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5066" y="1671161"/>
              <a:ext cx="492085" cy="492085"/>
            </a:xfrm>
            <a:prstGeom prst="rect">
              <a:avLst/>
            </a:prstGeom>
          </p:spPr>
        </p:pic>
        <p:sp>
          <p:nvSpPr>
            <p:cNvPr id="8" name="Text 3"/>
            <p:cNvSpPr/>
            <p:nvPr/>
          </p:nvSpPr>
          <p:spPr>
            <a:xfrm>
              <a:off x="4123134" y="1787962"/>
              <a:ext cx="1635681" cy="3075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900" b="1" dirty="0">
                  <a:solidFill>
                    <a:srgbClr val="61615C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Рост выручки</a:t>
              </a:r>
              <a:endParaRPr lang="en-US" sz="1900" b="1" dirty="0"/>
            </a:p>
          </p:txBody>
        </p:sp>
        <p:sp>
          <p:nvSpPr>
            <p:cNvPr id="9" name="Text 4"/>
            <p:cNvSpPr/>
            <p:nvPr/>
          </p:nvSpPr>
          <p:spPr>
            <a:xfrm>
              <a:off x="4123134" y="2213610"/>
              <a:ext cx="1635681" cy="12592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50" dirty="0">
                  <a:solidFill>
                    <a:srgbClr val="61615C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Акцент на Premium-пользователей в Европе</a:t>
              </a:r>
              <a:endParaRPr lang="en-US" sz="1550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CFF24A96-6DF8-B294-10CB-E10CCBBAF060}"/>
              </a:ext>
            </a:extLst>
          </p:cNvPr>
          <p:cNvGrpSpPr/>
          <p:nvPr/>
        </p:nvGrpSpPr>
        <p:grpSpPr>
          <a:xfrm>
            <a:off x="7964149" y="2495918"/>
            <a:ext cx="2373631" cy="1801654"/>
            <a:chOff x="6004798" y="1671161"/>
            <a:chExt cx="2373631" cy="1801654"/>
          </a:xfrm>
        </p:grpSpPr>
        <p:pic>
          <p:nvPicPr>
            <p:cNvPr id="10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04798" y="1671161"/>
              <a:ext cx="492085" cy="492085"/>
            </a:xfrm>
            <a:prstGeom prst="rect">
              <a:avLst/>
            </a:prstGeom>
          </p:spPr>
        </p:pic>
        <p:sp>
          <p:nvSpPr>
            <p:cNvPr id="11" name="Text 5"/>
            <p:cNvSpPr/>
            <p:nvPr/>
          </p:nvSpPr>
          <p:spPr>
            <a:xfrm>
              <a:off x="6742867" y="1787962"/>
              <a:ext cx="1635562" cy="3075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900" b="1" dirty="0">
                  <a:solidFill>
                    <a:srgbClr val="61615C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Расширение</a:t>
              </a:r>
              <a:endParaRPr lang="en-US" sz="1900" b="1" dirty="0"/>
            </a:p>
          </p:txBody>
        </p:sp>
        <p:sp>
          <p:nvSpPr>
            <p:cNvPr id="12" name="Text 6"/>
            <p:cNvSpPr/>
            <p:nvPr/>
          </p:nvSpPr>
          <p:spPr>
            <a:xfrm>
              <a:off x="6742867" y="2213610"/>
              <a:ext cx="1635562" cy="12592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50" dirty="0">
                  <a:solidFill>
                    <a:srgbClr val="61615C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Вовлечение возрастной группы 50+ и молодёжи</a:t>
              </a:r>
              <a:endParaRPr lang="en-US" sz="1550" dirty="0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8F035CE-4A59-C743-BC3B-9B0508297BDF}"/>
              </a:ext>
            </a:extLst>
          </p:cNvPr>
          <p:cNvGrpSpPr/>
          <p:nvPr/>
        </p:nvGrpSpPr>
        <p:grpSpPr>
          <a:xfrm>
            <a:off x="11621710" y="2495918"/>
            <a:ext cx="2373630" cy="1801654"/>
            <a:chOff x="11030041" y="1671161"/>
            <a:chExt cx="2373630" cy="1801654"/>
          </a:xfrm>
        </p:grpSpPr>
        <p:pic>
          <p:nvPicPr>
            <p:cNvPr id="13" name="Image 4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30041" y="1671161"/>
              <a:ext cx="492085" cy="492085"/>
            </a:xfrm>
            <a:prstGeom prst="rect">
              <a:avLst/>
            </a:prstGeom>
          </p:spPr>
        </p:pic>
        <p:sp>
          <p:nvSpPr>
            <p:cNvPr id="14" name="Text 7"/>
            <p:cNvSpPr/>
            <p:nvPr/>
          </p:nvSpPr>
          <p:spPr>
            <a:xfrm>
              <a:off x="11768109" y="1787962"/>
              <a:ext cx="1635562" cy="3075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900" b="1" dirty="0">
                  <a:solidFill>
                    <a:srgbClr val="61615C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Контент</a:t>
              </a:r>
              <a:endParaRPr lang="en-US" sz="1900" b="1" dirty="0"/>
            </a:p>
          </p:txBody>
        </p:sp>
        <p:sp>
          <p:nvSpPr>
            <p:cNvPr id="15" name="Text 8"/>
            <p:cNvSpPr/>
            <p:nvPr/>
          </p:nvSpPr>
          <p:spPr>
            <a:xfrm>
              <a:off x="11768109" y="2213610"/>
              <a:ext cx="1635562" cy="12592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50"/>
                </a:lnSpc>
                <a:buNone/>
              </a:pPr>
              <a:r>
                <a:rPr lang="en-US" sz="1550" dirty="0">
                  <a:solidFill>
                    <a:srgbClr val="61615C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Оптимизация под мобильные устройства и планшеты</a:t>
              </a:r>
              <a:endParaRPr lang="en-US" sz="1550" dirty="0"/>
            </a:p>
          </p:txBody>
        </p:sp>
      </p:grpSp>
      <p:sp>
        <p:nvSpPr>
          <p:cNvPr id="16" name="Text 9"/>
          <p:cNvSpPr/>
          <p:nvPr/>
        </p:nvSpPr>
        <p:spPr>
          <a:xfrm>
            <a:off x="478581" y="5091542"/>
            <a:ext cx="13049160" cy="629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Стратегический фокус следует направить на удержание ядра аудитории через персонализацию и расширение менее активных сегментов.</a:t>
            </a:r>
            <a:endParaRPr lang="en-US" dirty="0"/>
          </a:p>
        </p:txBody>
      </p:sp>
      <p:sp>
        <p:nvSpPr>
          <p:cNvPr id="17" name="Text 10"/>
          <p:cNvSpPr/>
          <p:nvPr/>
        </p:nvSpPr>
        <p:spPr>
          <a:xfrm>
            <a:off x="478581" y="5942601"/>
            <a:ext cx="12358878" cy="629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Необходимо оптимизировать контент под мобильные платформы для повышения вовлечённости.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DFFAB-D3E4-EBA2-C6BE-50D48DCA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EBBDA7-1549-E493-6817-246253CC6800}"/>
              </a:ext>
            </a:extLst>
          </p:cNvPr>
          <p:cNvSpPr txBox="1"/>
          <p:nvPr/>
        </p:nvSpPr>
        <p:spPr>
          <a:xfrm>
            <a:off x="4535433" y="3730080"/>
            <a:ext cx="5559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2DECD2C5-79E0-2743-A22C-BB50C5D917A5}"/>
              </a:ext>
            </a:extLst>
          </p:cNvPr>
          <p:cNvSpPr/>
          <p:nvPr/>
        </p:nvSpPr>
        <p:spPr>
          <a:xfrm>
            <a:off x="10451501" y="6611293"/>
            <a:ext cx="43453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DM Sans" pitchFamily="34" charset="-122"/>
                <a:cs typeface="DM Sans" pitchFamily="34" charset="-120"/>
              </a:rPr>
              <a:t>Проект выполнен: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DM Sans" pitchFamily="34" charset="-122"/>
                <a:cs typeface="DM Sans" pitchFamily="34" charset="-120"/>
              </a:rPr>
              <a:t>Стёганцев Сергей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EFCFE98F-CDBE-63BB-926F-E7ADC9730C50}"/>
              </a:ext>
            </a:extLst>
          </p:cNvPr>
          <p:cNvSpPr/>
          <p:nvPr/>
        </p:nvSpPr>
        <p:spPr>
          <a:xfrm>
            <a:off x="11134409" y="7055724"/>
            <a:ext cx="37203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DM Sans" pitchFamily="34" charset="-122"/>
                <a:cs typeface="DM Sans" pitchFamily="34" charset="-120"/>
              </a:rPr>
              <a:t>📬 Email: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DM Sans" pitchFamily="34" charset="-122"/>
                <a:cs typeface="DM Sans" pitchFamily="34" charset="-120"/>
              </a:rPr>
              <a:t>SStegancev@yandex.ru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64BE4F42-2D5E-2E6C-43F7-1C1608E8B144}"/>
              </a:ext>
            </a:extLst>
          </p:cNvPr>
          <p:cNvSpPr/>
          <p:nvPr/>
        </p:nvSpPr>
        <p:spPr>
          <a:xfrm>
            <a:off x="11655269" y="7453856"/>
            <a:ext cx="3164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DM Sans" pitchFamily="34" charset="-122"/>
                <a:cs typeface="DM Sans" pitchFamily="34" charset="-120"/>
              </a:rPr>
              <a:t>💬 Telegram: @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0"/>
                <a:ea typeface="DM Sans" pitchFamily="34" charset="-122"/>
                <a:cs typeface="DM Sans" pitchFamily="34" charset="-120"/>
              </a:rPr>
              <a:t>SergeiST_pro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4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4663" y="412580"/>
            <a:ext cx="10785710" cy="480068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ru-RU" sz="3100" dirty="0">
                <a:solidFill>
                  <a:srgbClr val="1D1D1B"/>
                </a:solidFill>
              </a:rPr>
              <a:t>2 500 пользователей из 10 стран — стабильная клиентская база</a:t>
            </a:r>
          </a:p>
        </p:txBody>
      </p:sp>
      <p:sp>
        <p:nvSpPr>
          <p:cNvPr id="4" name="Shape 1"/>
          <p:cNvSpPr/>
          <p:nvPr/>
        </p:nvSpPr>
        <p:spPr>
          <a:xfrm>
            <a:off x="495938" y="2191703"/>
            <a:ext cx="7685961" cy="3340656"/>
          </a:xfrm>
          <a:prstGeom prst="roundRect">
            <a:avLst>
              <a:gd name="adj" fmla="val 93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503558" y="2199323"/>
            <a:ext cx="7670721" cy="93178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712036" y="2331839"/>
            <a:ext cx="149733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Страна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2633467" y="2331839"/>
            <a:ext cx="149352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Пользователи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4551087" y="2331839"/>
            <a:ext cx="149352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Средний возраст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6468708" y="2331839"/>
            <a:ext cx="149733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Доход/мес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503558" y="3131106"/>
            <a:ext cx="7670721" cy="5984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712036" y="3263622"/>
            <a:ext cx="149733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США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2633467" y="3263622"/>
            <a:ext cx="149352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451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4551087" y="3263622"/>
            <a:ext cx="149352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39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6468708" y="3263622"/>
            <a:ext cx="149733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$14,800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503558" y="3729514"/>
            <a:ext cx="7670721" cy="5984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3"/>
          <p:cNvSpPr/>
          <p:nvPr/>
        </p:nvSpPr>
        <p:spPr>
          <a:xfrm>
            <a:off x="712036" y="3862030"/>
            <a:ext cx="149733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Испания</a:t>
            </a: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2633467" y="3862030"/>
            <a:ext cx="149352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451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4551087" y="3862030"/>
            <a:ext cx="149352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37</a:t>
            </a: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6468708" y="3862030"/>
            <a:ext cx="149733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$13,400</a:t>
            </a:r>
            <a:endParaRPr lang="en-US" sz="1600" dirty="0"/>
          </a:p>
        </p:txBody>
      </p:sp>
      <p:sp>
        <p:nvSpPr>
          <p:cNvPr id="20" name="Shape 17"/>
          <p:cNvSpPr/>
          <p:nvPr/>
        </p:nvSpPr>
        <p:spPr>
          <a:xfrm>
            <a:off x="503558" y="4327922"/>
            <a:ext cx="7670721" cy="59840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712036" y="4460438"/>
            <a:ext cx="149733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Канада</a:t>
            </a:r>
            <a:endParaRPr lang="en-US" sz="1600" dirty="0"/>
          </a:p>
        </p:txBody>
      </p:sp>
      <p:sp>
        <p:nvSpPr>
          <p:cNvPr id="22" name="Text 19"/>
          <p:cNvSpPr/>
          <p:nvPr/>
        </p:nvSpPr>
        <p:spPr>
          <a:xfrm>
            <a:off x="2633467" y="4460438"/>
            <a:ext cx="149352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302</a:t>
            </a:r>
            <a:endParaRPr lang="en-US" sz="1600" dirty="0"/>
          </a:p>
        </p:txBody>
      </p:sp>
      <p:sp>
        <p:nvSpPr>
          <p:cNvPr id="23" name="Text 20"/>
          <p:cNvSpPr/>
          <p:nvPr/>
        </p:nvSpPr>
        <p:spPr>
          <a:xfrm>
            <a:off x="4551087" y="4460438"/>
            <a:ext cx="149352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41</a:t>
            </a:r>
            <a:endParaRPr lang="en-US" sz="1600" dirty="0"/>
          </a:p>
        </p:txBody>
      </p:sp>
      <p:sp>
        <p:nvSpPr>
          <p:cNvPr id="24" name="Text 21"/>
          <p:cNvSpPr/>
          <p:nvPr/>
        </p:nvSpPr>
        <p:spPr>
          <a:xfrm>
            <a:off x="6468708" y="4460438"/>
            <a:ext cx="149733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$9,200</a:t>
            </a:r>
            <a:endParaRPr lang="en-US" sz="1600" dirty="0"/>
          </a:p>
        </p:txBody>
      </p:sp>
      <p:sp>
        <p:nvSpPr>
          <p:cNvPr id="25" name="Shape 22"/>
          <p:cNvSpPr/>
          <p:nvPr/>
        </p:nvSpPr>
        <p:spPr>
          <a:xfrm>
            <a:off x="503558" y="4926330"/>
            <a:ext cx="7670721" cy="5984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712036" y="5058847"/>
            <a:ext cx="149733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Другие</a:t>
            </a:r>
            <a:endParaRPr lang="en-US" sz="1600" dirty="0"/>
          </a:p>
        </p:txBody>
      </p:sp>
      <p:sp>
        <p:nvSpPr>
          <p:cNvPr id="27" name="Text 24"/>
          <p:cNvSpPr/>
          <p:nvPr/>
        </p:nvSpPr>
        <p:spPr>
          <a:xfrm>
            <a:off x="2633467" y="5058847"/>
            <a:ext cx="149352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1296</a:t>
            </a:r>
            <a:endParaRPr lang="en-US" sz="1600" dirty="0"/>
          </a:p>
        </p:txBody>
      </p:sp>
      <p:sp>
        <p:nvSpPr>
          <p:cNvPr id="28" name="Text 25"/>
          <p:cNvSpPr/>
          <p:nvPr/>
        </p:nvSpPr>
        <p:spPr>
          <a:xfrm>
            <a:off x="4551087" y="5058847"/>
            <a:ext cx="149352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38</a:t>
            </a:r>
            <a:endParaRPr lang="en-US" sz="1600" dirty="0"/>
          </a:p>
        </p:txBody>
      </p:sp>
      <p:sp>
        <p:nvSpPr>
          <p:cNvPr id="29" name="Text 26"/>
          <p:cNvSpPr/>
          <p:nvPr/>
        </p:nvSpPr>
        <p:spPr>
          <a:xfrm>
            <a:off x="6468708" y="5058847"/>
            <a:ext cx="149733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$39,600</a:t>
            </a:r>
            <a:endParaRPr lang="en-US" sz="1600" dirty="0"/>
          </a:p>
        </p:txBody>
      </p:sp>
      <p:sp>
        <p:nvSpPr>
          <p:cNvPr id="30" name="Text 27"/>
          <p:cNvSpPr/>
          <p:nvPr/>
        </p:nvSpPr>
        <p:spPr>
          <a:xfrm>
            <a:off x="451114" y="6528674"/>
            <a:ext cx="7685961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Netflix представлен в 10 странах с общей аудиторией 2 500 подписчиков. Анализ охватывает ключевые характеристики пользователей.</a:t>
            </a:r>
            <a:endParaRPr lang="en-US" sz="1600" dirty="0"/>
          </a:p>
        </p:txBody>
      </p:sp>
      <p:sp>
        <p:nvSpPr>
          <p:cNvPr id="31" name="Text 28"/>
          <p:cNvSpPr/>
          <p:nvPr/>
        </p:nvSpPr>
        <p:spPr>
          <a:xfrm>
            <a:off x="451114" y="7429739"/>
            <a:ext cx="768596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Это позволяет точно сегментировать аудиторию и выявить точки роста.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F1BB34-E935-C5AD-8FAA-70289727D97A}"/>
              </a:ext>
            </a:extLst>
          </p:cNvPr>
          <p:cNvSpPr txBox="1"/>
          <p:nvPr/>
        </p:nvSpPr>
        <p:spPr>
          <a:xfrm>
            <a:off x="8785880" y="2436852"/>
            <a:ext cx="5369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solidFill>
                  <a:srgbClr val="61615C"/>
                </a:solidFill>
              </a:rPr>
              <a:t>Рекомендации:</a:t>
            </a:r>
          </a:p>
          <a:p>
            <a:pPr algn="l"/>
            <a:endParaRPr lang="ru-RU" dirty="0">
              <a:solidFill>
                <a:srgbClr val="61615C"/>
              </a:solidFill>
            </a:endParaRPr>
          </a:p>
          <a:p>
            <a:pPr algn="l"/>
            <a:r>
              <a:rPr lang="ru-RU" dirty="0">
                <a:solidFill>
                  <a:srgbClr val="61615C"/>
                </a:solidFill>
              </a:rPr>
              <a:t>Сосредоточиться на удержании существующих пользователей через программы лояльности и улучшение сервиса.</a:t>
            </a:r>
          </a:p>
          <a:p>
            <a:pPr algn="l"/>
            <a:endParaRPr lang="ru-RU" dirty="0">
              <a:solidFill>
                <a:srgbClr val="61615C"/>
              </a:solidFill>
            </a:endParaRPr>
          </a:p>
          <a:p>
            <a:pPr algn="l"/>
            <a:r>
              <a:rPr lang="ru-RU" dirty="0">
                <a:solidFill>
                  <a:srgbClr val="61615C"/>
                </a:solidFill>
              </a:rPr>
              <a:t>Разработать стратегии для привлечения новых пользователей, чтобы увеличить общую базу клиентов.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849" y="417238"/>
            <a:ext cx="6353056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900"/>
              </a:lnSpc>
            </a:pPr>
            <a:r>
              <a:rPr lang="ru-RU" sz="3100" dirty="0">
                <a:solidFill>
                  <a:srgbClr val="1D1D1B"/>
                </a:solidFill>
              </a:rPr>
              <a:t>Основное ядро аудитории — пользователи от 30 до 50 лет</a:t>
            </a:r>
          </a:p>
          <a:p>
            <a:pPr marL="0" indent="0" algn="l">
              <a:lnSpc>
                <a:spcPts val="3900"/>
              </a:lnSpc>
              <a:buNone/>
            </a:pPr>
            <a:endParaRPr lang="en-US" sz="3100" dirty="0">
              <a:solidFill>
                <a:srgbClr val="1D1D1B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482703" y="6984085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70% подписчиков — зрелая и активная аудитория. Максимальная концентрация наблюдается в возрасте 35–40 лет.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82703" y="7520455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Эта группа формирует основу доходов компании и демонстрирует наивысший уровень лояльности.</a:t>
            </a:r>
            <a:endParaRPr lang="en-US" sz="1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E8EABB-6090-9383-F9F0-E9E04EF9F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9" y="1255140"/>
            <a:ext cx="8548176" cy="52583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E3CC14-60D9-4711-25F8-B5D134057CD5}"/>
              </a:ext>
            </a:extLst>
          </p:cNvPr>
          <p:cNvSpPr txBox="1"/>
          <p:nvPr/>
        </p:nvSpPr>
        <p:spPr>
          <a:xfrm>
            <a:off x="9012025" y="1716118"/>
            <a:ext cx="52875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61615C"/>
                </a:solidFill>
              </a:rPr>
              <a:t>Рекомендации:</a:t>
            </a:r>
          </a:p>
          <a:p>
            <a:endParaRPr lang="ru-RU" sz="2000" dirty="0">
              <a:solidFill>
                <a:srgbClr val="1F1F1F"/>
              </a:solidFill>
              <a:effectLst/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rgbClr val="61615C"/>
                </a:solidFill>
              </a:rPr>
              <a:t>Сосредоточить маркетинговые усилия на группах 35–40 лет и 30–35 лет, так как они составляют основную часть аудитории.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rgbClr val="61615C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rgbClr val="61615C"/>
                </a:solidFill>
              </a:rPr>
              <a:t>Разработать стратегию привлечения более молодой аудитории (группа 0–30 лет) через социальные сети и студенческие программы.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rgbClr val="61615C"/>
              </a:solidFill>
            </a:endParaRPr>
          </a:p>
          <a:p>
            <a:pPr marL="285750" indent="-285750">
              <a:buFontTx/>
              <a:buChar char="-"/>
            </a:pPr>
            <a:r>
              <a:rPr lang="ru-RU" dirty="0">
                <a:solidFill>
                  <a:srgbClr val="61615C"/>
                </a:solidFill>
              </a:rPr>
              <a:t>Провести анализ потребностей возрастной группы 50–55 лет, чтобы увеличить её вовлечённость.</a:t>
            </a:r>
          </a:p>
          <a:p>
            <a:pPr marL="285750" indent="-285750">
              <a:buFontTx/>
              <a:buChar char="-"/>
            </a:pPr>
            <a:endParaRPr lang="ru-RU" dirty="0">
              <a:solidFill>
                <a:srgbClr val="61615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5571" y="237124"/>
            <a:ext cx="115741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ru-RU" sz="3100" dirty="0">
                <a:solidFill>
                  <a:srgbClr val="1D1D1B"/>
                </a:solidFill>
              </a:rPr>
              <a:t>Гендерная структура — равное распределение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3100" dirty="0">
              <a:solidFill>
                <a:srgbClr val="1D1D1B"/>
              </a:solidFill>
            </a:endParaRPr>
          </a:p>
        </p:txBody>
      </p:sp>
      <p:sp>
        <p:nvSpPr>
          <p:cNvPr id="13" name="Text 9"/>
          <p:cNvSpPr/>
          <p:nvPr/>
        </p:nvSpPr>
        <p:spPr>
          <a:xfrm>
            <a:off x="473277" y="68229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Половое распределение практически идеально: 50.3% женщин и 49.7% мужчин.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473277" y="74410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Пол не влияет на поведенческие различия — контент потребляется равномерно всеми группами.</a:t>
            </a:r>
            <a:endParaRPr lang="en-US" sz="20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D05E378-DBCC-99BC-6BC2-0FC0AD41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67" y="1195661"/>
            <a:ext cx="6102887" cy="54906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C80F6-1867-E778-64CB-D70350E25AB2}"/>
              </a:ext>
            </a:extLst>
          </p:cNvPr>
          <p:cNvSpPr txBox="1"/>
          <p:nvPr/>
        </p:nvSpPr>
        <p:spPr>
          <a:xfrm>
            <a:off x="8352148" y="2048177"/>
            <a:ext cx="57126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dirty="0">
                <a:solidFill>
                  <a:srgbClr val="61615C"/>
                </a:solidFill>
              </a:rPr>
              <a:t>Рекомендации:</a:t>
            </a:r>
          </a:p>
          <a:p>
            <a:pPr algn="l"/>
            <a:endParaRPr lang="ru-RU" sz="2000" dirty="0">
              <a:solidFill>
                <a:srgbClr val="61615C"/>
              </a:solidFill>
            </a:endParaRPr>
          </a:p>
          <a:p>
            <a:pPr algn="l"/>
            <a:r>
              <a:rPr lang="ru-RU" sz="2000" dirty="0">
                <a:solidFill>
                  <a:srgbClr val="61615C"/>
                </a:solidFill>
              </a:rPr>
              <a:t>При разработке маркетинговых стратегий учитывать равномерное распределение полов.</a:t>
            </a:r>
          </a:p>
          <a:p>
            <a:pPr algn="l"/>
            <a:endParaRPr lang="ru-RU" sz="2000" dirty="0">
              <a:solidFill>
                <a:srgbClr val="61615C"/>
              </a:solidFill>
            </a:endParaRPr>
          </a:p>
          <a:p>
            <a:pPr algn="l"/>
            <a:r>
              <a:rPr lang="ru-RU" sz="2000" dirty="0">
                <a:solidFill>
                  <a:srgbClr val="61615C"/>
                </a:solidFill>
              </a:rPr>
              <a:t>Создавать контент, который будет интересен как мужчинам, так и женщинам, чтобы поддерживать баланс аудитории.</a:t>
            </a:r>
          </a:p>
          <a:p>
            <a:pPr algn="l"/>
            <a:endParaRPr lang="ru-RU" sz="2000" dirty="0">
              <a:solidFill>
                <a:srgbClr val="61615C"/>
              </a:solidFill>
            </a:endParaRPr>
          </a:p>
          <a:p>
            <a:pPr algn="l"/>
            <a:r>
              <a:rPr lang="ru-RU" sz="2000" dirty="0">
                <a:solidFill>
                  <a:srgbClr val="61615C"/>
                </a:solidFill>
              </a:rPr>
              <a:t>Провести дополнительный анализ предпочтений контента для каждой группы, чтобы выявить возможные различия в интересах.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4997" y="237483"/>
            <a:ext cx="5099328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ru-RU" sz="3100" dirty="0">
                <a:solidFill>
                  <a:srgbClr val="1D1D1B"/>
                </a:solidFill>
              </a:rPr>
              <a:t>Наиболее используемые устройства — ноутбуки, планшеты и смартфоны</a:t>
            </a:r>
          </a:p>
          <a:p>
            <a:pPr indent="0">
              <a:lnSpc>
                <a:spcPts val="5550"/>
              </a:lnSpc>
              <a:buNone/>
            </a:pPr>
            <a:endParaRPr lang="en-US" sz="3100" dirty="0">
              <a:solidFill>
                <a:srgbClr val="1D1D1B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473279" y="7087781"/>
            <a:ext cx="7671480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ТОП-3 устройства: ноутбуки (636), планшеты (633) и смартфоны (621).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73278" y="7520454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20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Смарт-ТВ уступает, но сохраняет стабильную долю в общем использовании.</a:t>
            </a:r>
            <a:endParaRPr lang="en-US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2C2BEB6-71A7-E43F-26CC-0E334D800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97" y="1146979"/>
            <a:ext cx="8313498" cy="5055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1738C9-C5B6-5C7F-F2A4-43135BE98812}"/>
              </a:ext>
            </a:extLst>
          </p:cNvPr>
          <p:cNvSpPr txBox="1"/>
          <p:nvPr/>
        </p:nvSpPr>
        <p:spPr>
          <a:xfrm>
            <a:off x="9002598" y="1106816"/>
            <a:ext cx="51531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dirty="0">
                <a:solidFill>
                  <a:srgbClr val="61615C"/>
                </a:solidFill>
              </a:rPr>
              <a:t>Рекомендации:</a:t>
            </a:r>
          </a:p>
          <a:p>
            <a:pPr algn="l"/>
            <a:endParaRPr lang="ru-RU" sz="2000" dirty="0">
              <a:solidFill>
                <a:srgbClr val="61615C"/>
              </a:solidFill>
            </a:endParaRPr>
          </a:p>
          <a:p>
            <a:pPr algn="l"/>
            <a:r>
              <a:rPr lang="ru-RU" sz="2000" dirty="0">
                <a:solidFill>
                  <a:srgbClr val="61615C"/>
                </a:solidFill>
              </a:rPr>
              <a:t>Сосредоточить усилия на улучшении пользовательского опыта на ноутбуках, так как они занимают лидирующую позицию.</a:t>
            </a:r>
          </a:p>
          <a:p>
            <a:pPr algn="l"/>
            <a:endParaRPr lang="ru-RU" sz="2000" dirty="0">
              <a:solidFill>
                <a:srgbClr val="61615C"/>
              </a:solidFill>
            </a:endParaRPr>
          </a:p>
          <a:p>
            <a:pPr algn="l"/>
            <a:r>
              <a:rPr lang="ru-RU" sz="2000" dirty="0">
                <a:solidFill>
                  <a:srgbClr val="61615C"/>
                </a:solidFill>
              </a:rPr>
              <a:t>Разработать стратегии для увеличения вовлечённости пользователей </a:t>
            </a:r>
            <a:r>
              <a:rPr lang="en" sz="2000" dirty="0">
                <a:solidFill>
                  <a:srgbClr val="61615C"/>
                </a:solidFill>
                <a:latin typeface="Tomorrow" pitchFamily="34" charset="0"/>
              </a:rPr>
              <a:t>Smart TV, </a:t>
            </a:r>
            <a:r>
              <a:rPr lang="ru-RU" sz="2000" dirty="0">
                <a:solidFill>
                  <a:srgbClr val="61615C"/>
                </a:solidFill>
              </a:rPr>
              <a:t>например, улучшить интерфейс приложения для телевизоров или предложить эксклюзивный контент.</a:t>
            </a:r>
          </a:p>
          <a:p>
            <a:pPr algn="l"/>
            <a:endParaRPr lang="ru-RU" sz="2000" dirty="0">
              <a:solidFill>
                <a:srgbClr val="61615C"/>
              </a:solidFill>
            </a:endParaRPr>
          </a:p>
          <a:p>
            <a:pPr algn="l"/>
            <a:r>
              <a:rPr lang="ru-RU" sz="2000" dirty="0">
                <a:solidFill>
                  <a:srgbClr val="61615C"/>
                </a:solidFill>
              </a:rPr>
              <a:t>Поддерживать оптимизацию мобильного приложения для смартфонов и планшетов, учитывая их значительную долю среди устройств.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0054" y="361158"/>
            <a:ext cx="10954086" cy="12637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950"/>
              </a:lnSpc>
            </a:pPr>
            <a:r>
              <a:rPr lang="ru-RU" sz="3100" dirty="0">
                <a:solidFill>
                  <a:srgbClr val="1D1D1B"/>
                </a:solidFill>
              </a:rPr>
              <a:t>Подписка “</a:t>
            </a:r>
            <a:r>
              <a:rPr lang="en" sz="3100" dirty="0">
                <a:solidFill>
                  <a:srgbClr val="1D1D1B"/>
                </a:solidFill>
              </a:rPr>
              <a:t>Basic” — </a:t>
            </a:r>
            <a:r>
              <a:rPr lang="ru-RU" sz="3100" dirty="0">
                <a:solidFill>
                  <a:srgbClr val="1D1D1B"/>
                </a:solidFill>
              </a:rPr>
              <a:t>выбор большинства</a:t>
            </a:r>
          </a:p>
        </p:txBody>
      </p:sp>
      <p:sp>
        <p:nvSpPr>
          <p:cNvPr id="4" name="Shape 1"/>
          <p:cNvSpPr/>
          <p:nvPr/>
        </p:nvSpPr>
        <p:spPr>
          <a:xfrm>
            <a:off x="6491233" y="1121310"/>
            <a:ext cx="3726061" cy="1932742"/>
          </a:xfrm>
          <a:prstGeom prst="roundRect">
            <a:avLst>
              <a:gd name="adj" fmla="val 1569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6693401" y="1323478"/>
            <a:ext cx="2527340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Basic</a:t>
            </a:r>
            <a:endParaRPr lang="en-US" sz="1950" b="1" dirty="0"/>
          </a:p>
        </p:txBody>
      </p:sp>
      <p:sp>
        <p:nvSpPr>
          <p:cNvPr id="6" name="Text 3"/>
          <p:cNvSpPr/>
          <p:nvPr/>
        </p:nvSpPr>
        <p:spPr>
          <a:xfrm>
            <a:off x="6693401" y="1760556"/>
            <a:ext cx="3321725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39.8% пользователей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6693401" y="2205135"/>
            <a:ext cx="3321725" cy="646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Лидирует во всех странах и возрастных группах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10419462" y="1121310"/>
            <a:ext cx="3726061" cy="1932742"/>
          </a:xfrm>
          <a:prstGeom prst="roundRect">
            <a:avLst>
              <a:gd name="adj" fmla="val 1569"/>
            </a:avLst>
          </a:prstGeom>
          <a:solidFill>
            <a:srgbClr val="F0EAEA"/>
          </a:solidFill>
          <a:ln/>
        </p:spPr>
      </p:sp>
      <p:sp>
        <p:nvSpPr>
          <p:cNvPr id="9" name="Text 6"/>
          <p:cNvSpPr/>
          <p:nvPr/>
        </p:nvSpPr>
        <p:spPr>
          <a:xfrm>
            <a:off x="10621630" y="1323478"/>
            <a:ext cx="2527340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Standard</a:t>
            </a:r>
            <a:endParaRPr lang="en-US" sz="1950" b="1" dirty="0"/>
          </a:p>
        </p:txBody>
      </p:sp>
      <p:sp>
        <p:nvSpPr>
          <p:cNvPr id="10" name="Text 7"/>
          <p:cNvSpPr/>
          <p:nvPr/>
        </p:nvSpPr>
        <p:spPr>
          <a:xfrm>
            <a:off x="10621630" y="1760556"/>
            <a:ext cx="3321725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31.5% пользователей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10621630" y="2205135"/>
            <a:ext cx="3321725" cy="646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Популярен в Великобритании и Мексике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6491233" y="3256219"/>
            <a:ext cx="7654290" cy="1609368"/>
          </a:xfrm>
          <a:prstGeom prst="roundRect">
            <a:avLst>
              <a:gd name="adj" fmla="val 1885"/>
            </a:avLst>
          </a:prstGeom>
          <a:solidFill>
            <a:srgbClr val="F0EAEA"/>
          </a:solidFill>
          <a:ln/>
        </p:spPr>
      </p:sp>
      <p:sp>
        <p:nvSpPr>
          <p:cNvPr id="13" name="Text 10"/>
          <p:cNvSpPr/>
          <p:nvPr/>
        </p:nvSpPr>
        <p:spPr>
          <a:xfrm>
            <a:off x="6693401" y="3458387"/>
            <a:ext cx="2527340" cy="315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Premium</a:t>
            </a:r>
            <a:endParaRPr lang="en-US" sz="1950" b="1" dirty="0"/>
          </a:p>
        </p:txBody>
      </p:sp>
      <p:sp>
        <p:nvSpPr>
          <p:cNvPr id="14" name="Text 11"/>
          <p:cNvSpPr/>
          <p:nvPr/>
        </p:nvSpPr>
        <p:spPr>
          <a:xfrm>
            <a:off x="6693401" y="3895466"/>
            <a:ext cx="724995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28.7% пользователей</a:t>
            </a:r>
            <a:endParaRPr lang="en-US" sz="1550" dirty="0"/>
          </a:p>
        </p:txBody>
      </p:sp>
      <p:sp>
        <p:nvSpPr>
          <p:cNvPr id="15" name="Text 12"/>
          <p:cNvSpPr/>
          <p:nvPr/>
        </p:nvSpPr>
        <p:spPr>
          <a:xfrm>
            <a:off x="6693401" y="4340045"/>
            <a:ext cx="724995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Предпочитают пользователи из Франции и Испании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474663" y="5357743"/>
            <a:ext cx="6033248" cy="61888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2500"/>
              </a:lnSpc>
              <a:buNone/>
            </a:pPr>
            <a:r>
              <a:rPr lang="en-US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Почти 40% пользователей выбрали тариф Basic. Он лидирует во всех странах.</a:t>
            </a:r>
            <a:endParaRPr lang="en-US" dirty="0"/>
          </a:p>
        </p:txBody>
      </p:sp>
      <p:sp>
        <p:nvSpPr>
          <p:cNvPr id="17" name="Text 14"/>
          <p:cNvSpPr/>
          <p:nvPr/>
        </p:nvSpPr>
        <p:spPr>
          <a:xfrm>
            <a:off x="474663" y="6402231"/>
            <a:ext cx="5451008" cy="61888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2500"/>
              </a:lnSpc>
              <a:buNone/>
            </a:pPr>
            <a:r>
              <a:rPr lang="en-US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Standard и Premium — менее популярны, но значимы в отдельных регионах.</a:t>
            </a:r>
            <a:endParaRPr lang="en-US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DFFFB35-BC2A-4DF6-66B8-2071D8CF0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7" y="1191266"/>
            <a:ext cx="5786922" cy="34721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9E82F29-13DF-89B4-C006-C186DC8EC5DC}"/>
              </a:ext>
            </a:extLst>
          </p:cNvPr>
          <p:cNvSpPr txBox="1"/>
          <p:nvPr/>
        </p:nvSpPr>
        <p:spPr>
          <a:xfrm>
            <a:off x="6491233" y="5230079"/>
            <a:ext cx="7664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dirty="0">
                <a:solidFill>
                  <a:srgbClr val="61615C"/>
                </a:solidFill>
              </a:rPr>
              <a:t>Рекомендации:</a:t>
            </a:r>
          </a:p>
          <a:p>
            <a:pPr algn="l"/>
            <a:r>
              <a:rPr lang="ru-RU" dirty="0">
                <a:solidFill>
                  <a:srgbClr val="61615C"/>
                </a:solidFill>
              </a:rPr>
              <a:t>Продолжить продвижение тарифа "</a:t>
            </a:r>
            <a:r>
              <a:rPr lang="en" dirty="0">
                <a:solidFill>
                  <a:srgbClr val="61615C"/>
                </a:solidFill>
                <a:latin typeface="Tomorrow" pitchFamily="34" charset="0"/>
              </a:rPr>
              <a:t>Basic" </a:t>
            </a:r>
            <a:r>
              <a:rPr lang="ru-RU" dirty="0">
                <a:solidFill>
                  <a:srgbClr val="61615C"/>
                </a:solidFill>
              </a:rPr>
              <a:t>как доступного решения, чтобы сохранить его лидерство.</a:t>
            </a:r>
          </a:p>
          <a:p>
            <a:pPr algn="l"/>
            <a:endParaRPr lang="ru-RU" dirty="0">
              <a:solidFill>
                <a:srgbClr val="61615C"/>
              </a:solidFill>
            </a:endParaRPr>
          </a:p>
          <a:p>
            <a:pPr algn="l"/>
            <a:r>
              <a:rPr lang="ru-RU" dirty="0">
                <a:solidFill>
                  <a:srgbClr val="61615C"/>
                </a:solidFill>
              </a:rPr>
              <a:t>Увеличить привлекательность тарифов "</a:t>
            </a:r>
            <a:r>
              <a:rPr lang="en" dirty="0">
                <a:solidFill>
                  <a:srgbClr val="61615C"/>
                </a:solidFill>
                <a:latin typeface="Tomorrow" pitchFamily="34" charset="0"/>
              </a:rPr>
              <a:t>Standard" </a:t>
            </a:r>
            <a:r>
              <a:rPr lang="ru-RU" dirty="0">
                <a:solidFill>
                  <a:srgbClr val="61615C"/>
                </a:solidFill>
              </a:rPr>
              <a:t>и "</a:t>
            </a:r>
            <a:r>
              <a:rPr lang="en" dirty="0">
                <a:solidFill>
                  <a:srgbClr val="61615C"/>
                </a:solidFill>
                <a:latin typeface="Tomorrow" pitchFamily="34" charset="0"/>
              </a:rPr>
              <a:t>Premium" </a:t>
            </a:r>
            <a:r>
              <a:rPr lang="ru-RU" dirty="0">
                <a:solidFill>
                  <a:srgbClr val="61615C"/>
                </a:solidFill>
              </a:rPr>
              <a:t>за счёт добавления уникальных функций или контента.</a:t>
            </a:r>
          </a:p>
          <a:p>
            <a:pPr algn="l"/>
            <a:endParaRPr lang="ru-RU" dirty="0">
              <a:solidFill>
                <a:srgbClr val="61615C"/>
              </a:solidFill>
            </a:endParaRPr>
          </a:p>
          <a:p>
            <a:pPr algn="l"/>
            <a:r>
              <a:rPr lang="ru-RU" dirty="0">
                <a:solidFill>
                  <a:srgbClr val="61615C"/>
                </a:solidFill>
              </a:rPr>
              <a:t>Провести анализ причин выбора тарифа "</a:t>
            </a:r>
            <a:r>
              <a:rPr lang="en" dirty="0">
                <a:solidFill>
                  <a:srgbClr val="61615C"/>
                </a:solidFill>
                <a:latin typeface="Tomorrow" pitchFamily="34" charset="0"/>
              </a:rPr>
              <a:t>Basic", </a:t>
            </a:r>
            <a:r>
              <a:rPr lang="ru-RU" dirty="0">
                <a:solidFill>
                  <a:srgbClr val="61615C"/>
                </a:solidFill>
              </a:rPr>
              <a:t>чтобы понять, какие факторы делают его наиболее популярным.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4663" y="371309"/>
            <a:ext cx="6128028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3100" dirty="0">
                <a:solidFill>
                  <a:srgbClr val="1D1D1B"/>
                </a:solidFill>
              </a:rPr>
              <a:t>США и Испания — ключевые рынки </a:t>
            </a:r>
            <a:r>
              <a:rPr lang="en" sz="3100" dirty="0">
                <a:solidFill>
                  <a:srgbClr val="1D1D1B"/>
                </a:solidFill>
              </a:rPr>
              <a:t>Netflix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D83BACBD-8EA4-29E6-A76D-39EC8D50809B}"/>
              </a:ext>
            </a:extLst>
          </p:cNvPr>
          <p:cNvGrpSpPr/>
          <p:nvPr/>
        </p:nvGrpSpPr>
        <p:grpSpPr>
          <a:xfrm>
            <a:off x="6997368" y="1703427"/>
            <a:ext cx="2348627" cy="1696641"/>
            <a:chOff x="6280190" y="1703427"/>
            <a:chExt cx="2348627" cy="1696641"/>
          </a:xfrm>
        </p:grpSpPr>
        <p:sp>
          <p:nvSpPr>
            <p:cNvPr id="4" name="Text 1"/>
            <p:cNvSpPr/>
            <p:nvPr/>
          </p:nvSpPr>
          <p:spPr>
            <a:xfrm>
              <a:off x="6280190" y="1703427"/>
              <a:ext cx="2348627" cy="67365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5300"/>
                </a:lnSpc>
                <a:buNone/>
              </a:pPr>
              <a:r>
                <a:rPr lang="en-US" sz="5300" dirty="0">
                  <a:solidFill>
                    <a:srgbClr val="61615C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451</a:t>
              </a:r>
              <a:endParaRPr lang="en-US" sz="5300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6280190" y="2632115"/>
              <a:ext cx="2348627" cy="3188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500"/>
                </a:lnSpc>
                <a:buNone/>
              </a:pPr>
              <a:r>
                <a:rPr lang="en-US" sz="2000" dirty="0">
                  <a:solidFill>
                    <a:srgbClr val="61615C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США</a:t>
              </a:r>
              <a:endParaRPr lang="en-US" sz="200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6280190" y="3073360"/>
              <a:ext cx="2348627" cy="32670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61615C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Крупнейший рынок</a:t>
              </a:r>
              <a:endParaRPr lang="en-US" sz="1600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781F796-CD52-9EDB-21F8-4D8843BD20DA}"/>
              </a:ext>
            </a:extLst>
          </p:cNvPr>
          <p:cNvGrpSpPr/>
          <p:nvPr/>
        </p:nvGrpSpPr>
        <p:grpSpPr>
          <a:xfrm>
            <a:off x="9323240" y="1703427"/>
            <a:ext cx="2348746" cy="2023348"/>
            <a:chOff x="8883968" y="1703427"/>
            <a:chExt cx="2348746" cy="2023348"/>
          </a:xfrm>
        </p:grpSpPr>
        <p:sp>
          <p:nvSpPr>
            <p:cNvPr id="7" name="Text 4"/>
            <p:cNvSpPr/>
            <p:nvPr/>
          </p:nvSpPr>
          <p:spPr>
            <a:xfrm>
              <a:off x="8883968" y="1703427"/>
              <a:ext cx="2348746" cy="67365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5300"/>
                </a:lnSpc>
                <a:buNone/>
              </a:pPr>
              <a:r>
                <a:rPr lang="en-US" sz="5300" dirty="0">
                  <a:solidFill>
                    <a:srgbClr val="61615C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451</a:t>
              </a:r>
              <a:endParaRPr lang="en-US" sz="530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8883968" y="2632115"/>
              <a:ext cx="2348746" cy="3188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500"/>
                </a:lnSpc>
                <a:buNone/>
              </a:pPr>
              <a:r>
                <a:rPr lang="en-US" sz="2000" dirty="0">
                  <a:solidFill>
                    <a:srgbClr val="61615C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Испания</a:t>
              </a:r>
              <a:endParaRPr lang="en-US" sz="20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8883968" y="3073360"/>
              <a:ext cx="2348746" cy="65341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61615C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Стратегический европейский рынок</a:t>
              </a:r>
              <a:endParaRPr lang="en-US" sz="1600" dirty="0"/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B7ABF25-9680-E8F7-3334-9913416F5C65}"/>
              </a:ext>
            </a:extLst>
          </p:cNvPr>
          <p:cNvGrpSpPr/>
          <p:nvPr/>
        </p:nvGrpSpPr>
        <p:grpSpPr>
          <a:xfrm>
            <a:off x="11649231" y="1703427"/>
            <a:ext cx="2348746" cy="2023348"/>
            <a:chOff x="11487864" y="1703427"/>
            <a:chExt cx="2348746" cy="2023348"/>
          </a:xfrm>
        </p:grpSpPr>
        <p:sp>
          <p:nvSpPr>
            <p:cNvPr id="10" name="Text 7"/>
            <p:cNvSpPr/>
            <p:nvPr/>
          </p:nvSpPr>
          <p:spPr>
            <a:xfrm>
              <a:off x="11487864" y="1703427"/>
              <a:ext cx="2348746" cy="67365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5300"/>
                </a:lnSpc>
                <a:buNone/>
              </a:pPr>
              <a:r>
                <a:rPr lang="en-US" sz="5300" dirty="0">
                  <a:solidFill>
                    <a:srgbClr val="61615C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302</a:t>
              </a:r>
              <a:endParaRPr lang="en-US" sz="5300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1487864" y="2632115"/>
              <a:ext cx="2348746" cy="3188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500"/>
                </a:lnSpc>
                <a:buNone/>
              </a:pPr>
              <a:r>
                <a:rPr lang="en-US" sz="2000" dirty="0">
                  <a:solidFill>
                    <a:srgbClr val="61615C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Канада</a:t>
              </a:r>
              <a:endParaRPr lang="en-US" sz="2000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11487864" y="3073360"/>
              <a:ext cx="2348746" cy="65341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61615C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Стабильный северо-американский рынок</a:t>
              </a:r>
              <a:endParaRPr lang="en-US" sz="1600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1E80602-DFC5-74A7-7393-3AC1722FFAC3}"/>
              </a:ext>
            </a:extLst>
          </p:cNvPr>
          <p:cNvGrpSpPr/>
          <p:nvPr/>
        </p:nvGrpSpPr>
        <p:grpSpPr>
          <a:xfrm>
            <a:off x="9305309" y="3971560"/>
            <a:ext cx="2348746" cy="2350056"/>
            <a:chOff x="9305309" y="3971560"/>
            <a:chExt cx="2348746" cy="2350056"/>
          </a:xfrm>
        </p:grpSpPr>
        <p:sp>
          <p:nvSpPr>
            <p:cNvPr id="13" name="Text 10"/>
            <p:cNvSpPr/>
            <p:nvPr/>
          </p:nvSpPr>
          <p:spPr>
            <a:xfrm>
              <a:off x="9305309" y="3971560"/>
              <a:ext cx="2348746" cy="67365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5300"/>
                </a:lnSpc>
                <a:buNone/>
              </a:pPr>
              <a:r>
                <a:rPr lang="en-US" sz="5300" dirty="0">
                  <a:solidFill>
                    <a:srgbClr val="61615C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1296</a:t>
              </a:r>
              <a:endParaRPr lang="en-US" sz="5300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9305309" y="4900247"/>
              <a:ext cx="2348746" cy="3188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500"/>
                </a:lnSpc>
                <a:buNone/>
              </a:pPr>
              <a:r>
                <a:rPr lang="en-US" sz="2000" dirty="0">
                  <a:solidFill>
                    <a:srgbClr val="61615C"/>
                  </a:solidFill>
                  <a:latin typeface="Tomorrow Semi Bold" pitchFamily="34" charset="0"/>
                  <a:ea typeface="Tomorrow Semi Bold" pitchFamily="34" charset="-122"/>
                  <a:cs typeface="Tomorrow Semi Bold" pitchFamily="34" charset="-120"/>
                </a:rPr>
                <a:t>Другие страны</a:t>
              </a:r>
              <a:endParaRPr lang="en-US" sz="2000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9305309" y="5341493"/>
              <a:ext cx="2348746" cy="9801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550"/>
                </a:lnSpc>
                <a:buNone/>
              </a:pPr>
              <a:r>
                <a:rPr lang="en-US" sz="1600" dirty="0">
                  <a:solidFill>
                    <a:srgbClr val="61615C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Включая Великобританию и Мексику</a:t>
              </a:r>
              <a:endParaRPr lang="en-US" sz="1600" dirty="0"/>
            </a:p>
          </p:txBody>
        </p:sp>
      </p:grpSp>
      <p:sp>
        <p:nvSpPr>
          <p:cNvPr id="16" name="Text 13"/>
          <p:cNvSpPr/>
          <p:nvPr/>
        </p:nvSpPr>
        <p:spPr>
          <a:xfrm>
            <a:off x="474662" y="4645216"/>
            <a:ext cx="759357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США и Испания обеспечивают по 451 пользователю каждая. Канада, Великобритания и Мексика показывают средний уровень проникновения.</a:t>
            </a:r>
            <a:endParaRPr lang="en-US" sz="14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12E224F-1FAB-A7C9-57F7-9D8D36A1F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03" y="922222"/>
            <a:ext cx="6294547" cy="37229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F37E68C-2A63-3F54-582F-6D96AC77790F}"/>
              </a:ext>
            </a:extLst>
          </p:cNvPr>
          <p:cNvSpPr txBox="1"/>
          <p:nvPr/>
        </p:nvSpPr>
        <p:spPr>
          <a:xfrm>
            <a:off x="390379" y="5437818"/>
            <a:ext cx="7677855" cy="2390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50"/>
              </a:lnSpc>
            </a:pPr>
            <a:r>
              <a:rPr lang="ru-RU" sz="1400" dirty="0">
                <a:solidFill>
                  <a:srgbClr val="61615C"/>
                </a:solidFill>
              </a:rPr>
              <a:t>Рекомендации:</a:t>
            </a:r>
          </a:p>
          <a:p>
            <a:pPr>
              <a:lnSpc>
                <a:spcPts val="2550"/>
              </a:lnSpc>
            </a:pPr>
            <a:r>
              <a:rPr lang="ru-RU" sz="1400" dirty="0">
                <a:solidFill>
                  <a:srgbClr val="61615C"/>
                </a:solidFill>
              </a:rPr>
              <a:t>- Усилить маркетинговые кампании в США и Испании для удержания лидирующих позиций и дальнейшего роста аудитории.</a:t>
            </a:r>
          </a:p>
          <a:p>
            <a:pPr>
              <a:lnSpc>
                <a:spcPts val="2550"/>
              </a:lnSpc>
            </a:pPr>
            <a:r>
              <a:rPr lang="ru-RU" sz="1400" dirty="0">
                <a:solidFill>
                  <a:srgbClr val="61615C"/>
                </a:solidFill>
              </a:rPr>
              <a:t>- Разработать стратегию для увеличения количества пользователей в Канаде, чтобы приблизить её к лидерам.</a:t>
            </a:r>
          </a:p>
          <a:p>
            <a:pPr>
              <a:lnSpc>
                <a:spcPts val="2550"/>
              </a:lnSpc>
            </a:pPr>
            <a:r>
              <a:rPr lang="ru-RU" sz="1400" dirty="0">
                <a:solidFill>
                  <a:srgbClr val="61615C"/>
                </a:solidFill>
              </a:rPr>
              <a:t>- Провести анализ потребностей пользователей в странах с одинаковым количеством (183) для выявления возможностей роста.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4663" y="343742"/>
            <a:ext cx="75564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100" dirty="0">
                <a:solidFill>
                  <a:srgbClr val="1D1D1B"/>
                </a:solidFill>
              </a:rPr>
              <a:t>Динамика роста </a:t>
            </a:r>
            <a:r>
              <a:rPr lang="en-US" sz="3100" dirty="0" err="1">
                <a:solidFill>
                  <a:srgbClr val="1D1D1B"/>
                </a:solidFill>
              </a:rPr>
              <a:t>пользовательской</a:t>
            </a:r>
            <a:r>
              <a:rPr lang="en-US" sz="3100" dirty="0">
                <a:solidFill>
                  <a:srgbClr val="1D1D1B"/>
                </a:solidFill>
              </a:rPr>
              <a:t> </a:t>
            </a:r>
            <a:r>
              <a:rPr lang="en-US" sz="3100" dirty="0" err="1">
                <a:solidFill>
                  <a:srgbClr val="1D1D1B"/>
                </a:solidFill>
              </a:rPr>
              <a:t>базы</a:t>
            </a:r>
            <a:endParaRPr lang="en-US" sz="3100" dirty="0">
              <a:solidFill>
                <a:srgbClr val="1D1D1B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9971528" y="1911233"/>
            <a:ext cx="22860" cy="4068128"/>
          </a:xfrm>
          <a:prstGeom prst="roundRect">
            <a:avLst>
              <a:gd name="adj" fmla="val 119070"/>
            </a:avLst>
          </a:prstGeom>
          <a:solidFill>
            <a:srgbClr val="D6D0D0"/>
          </a:solidFill>
          <a:ln/>
        </p:spPr>
      </p:sp>
      <p:sp>
        <p:nvSpPr>
          <p:cNvPr id="5" name="Shape 2"/>
          <p:cNvSpPr/>
          <p:nvPr/>
        </p:nvSpPr>
        <p:spPr>
          <a:xfrm>
            <a:off x="10152800" y="2103876"/>
            <a:ext cx="544354" cy="22860"/>
          </a:xfrm>
          <a:prstGeom prst="roundRect">
            <a:avLst>
              <a:gd name="adj" fmla="val 119070"/>
            </a:avLst>
          </a:prstGeom>
          <a:solidFill>
            <a:srgbClr val="D6D0D0"/>
          </a:solidFill>
          <a:ln/>
        </p:spPr>
      </p:sp>
      <p:sp>
        <p:nvSpPr>
          <p:cNvPr id="6" name="Shape 3"/>
          <p:cNvSpPr/>
          <p:nvPr/>
        </p:nvSpPr>
        <p:spPr>
          <a:xfrm>
            <a:off x="9767395" y="1911233"/>
            <a:ext cx="408265" cy="408265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380" y="1945225"/>
            <a:ext cx="272177" cy="34016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0878903" y="1973502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Март 2022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0878903" y="2365813"/>
            <a:ext cx="644497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Начало активного роста</a:t>
            </a:r>
            <a:endParaRPr lang="en-US" sz="1400" dirty="0"/>
          </a:p>
        </p:txBody>
      </p:sp>
      <p:sp>
        <p:nvSpPr>
          <p:cNvPr id="10" name="Shape 6"/>
          <p:cNvSpPr/>
          <p:nvPr/>
        </p:nvSpPr>
        <p:spPr>
          <a:xfrm>
            <a:off x="10152800" y="3211633"/>
            <a:ext cx="544354" cy="22860"/>
          </a:xfrm>
          <a:prstGeom prst="roundRect">
            <a:avLst>
              <a:gd name="adj" fmla="val 119070"/>
            </a:avLst>
          </a:prstGeom>
          <a:solidFill>
            <a:srgbClr val="D6D0D0"/>
          </a:solidFill>
          <a:ln/>
        </p:spPr>
      </p:sp>
      <p:sp>
        <p:nvSpPr>
          <p:cNvPr id="11" name="Shape 7"/>
          <p:cNvSpPr/>
          <p:nvPr/>
        </p:nvSpPr>
        <p:spPr>
          <a:xfrm>
            <a:off x="9767395" y="3018990"/>
            <a:ext cx="408265" cy="408265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5380" y="3052982"/>
            <a:ext cx="272177" cy="34016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878903" y="3081260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Октябрь 2022</a:t>
            </a:r>
            <a:endParaRPr lang="en-US" sz="1750" dirty="0"/>
          </a:p>
        </p:txBody>
      </p:sp>
      <p:sp>
        <p:nvSpPr>
          <p:cNvPr id="14" name="Text 9"/>
          <p:cNvSpPr/>
          <p:nvPr/>
        </p:nvSpPr>
        <p:spPr>
          <a:xfrm>
            <a:off x="10878903" y="3473571"/>
            <a:ext cx="644497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Пик привлечения</a:t>
            </a:r>
            <a:endParaRPr lang="en-US" sz="1400" dirty="0"/>
          </a:p>
        </p:txBody>
      </p:sp>
      <p:sp>
        <p:nvSpPr>
          <p:cNvPr id="15" name="Shape 10"/>
          <p:cNvSpPr/>
          <p:nvPr/>
        </p:nvSpPr>
        <p:spPr>
          <a:xfrm>
            <a:off x="10152800" y="4319391"/>
            <a:ext cx="544354" cy="22860"/>
          </a:xfrm>
          <a:prstGeom prst="roundRect">
            <a:avLst>
              <a:gd name="adj" fmla="val 119070"/>
            </a:avLst>
          </a:prstGeom>
          <a:solidFill>
            <a:srgbClr val="D6D0D0"/>
          </a:solidFill>
          <a:ln/>
        </p:spPr>
      </p:sp>
      <p:sp>
        <p:nvSpPr>
          <p:cNvPr id="16" name="Shape 11"/>
          <p:cNvSpPr/>
          <p:nvPr/>
        </p:nvSpPr>
        <p:spPr>
          <a:xfrm>
            <a:off x="9767395" y="4126748"/>
            <a:ext cx="408265" cy="408265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5380" y="4160740"/>
            <a:ext cx="272177" cy="340162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0878903" y="418901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Ноябрь 2022</a:t>
            </a:r>
            <a:endParaRPr lang="en-US" sz="1750" dirty="0"/>
          </a:p>
        </p:txBody>
      </p:sp>
      <p:sp>
        <p:nvSpPr>
          <p:cNvPr id="19" name="Text 13"/>
          <p:cNvSpPr/>
          <p:nvPr/>
        </p:nvSpPr>
        <p:spPr>
          <a:xfrm>
            <a:off x="10878903" y="4581328"/>
            <a:ext cx="644497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Стабилизация</a:t>
            </a:r>
            <a:endParaRPr lang="en-US" sz="1400" dirty="0"/>
          </a:p>
        </p:txBody>
      </p:sp>
      <p:sp>
        <p:nvSpPr>
          <p:cNvPr id="20" name="Shape 14"/>
          <p:cNvSpPr/>
          <p:nvPr/>
        </p:nvSpPr>
        <p:spPr>
          <a:xfrm>
            <a:off x="10152800" y="5427148"/>
            <a:ext cx="544354" cy="22860"/>
          </a:xfrm>
          <a:prstGeom prst="roundRect">
            <a:avLst>
              <a:gd name="adj" fmla="val 119070"/>
            </a:avLst>
          </a:prstGeom>
          <a:solidFill>
            <a:srgbClr val="D6D0D0"/>
          </a:solidFill>
          <a:ln/>
        </p:spPr>
      </p:sp>
      <p:sp>
        <p:nvSpPr>
          <p:cNvPr id="21" name="Shape 15"/>
          <p:cNvSpPr/>
          <p:nvPr/>
        </p:nvSpPr>
        <p:spPr>
          <a:xfrm>
            <a:off x="9767395" y="5234505"/>
            <a:ext cx="408265" cy="408265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5380" y="5268497"/>
            <a:ext cx="272177" cy="340162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10878903" y="5296775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2023 год</a:t>
            </a:r>
            <a:endParaRPr lang="en-US" sz="1750" dirty="0"/>
          </a:p>
        </p:txBody>
      </p:sp>
      <p:sp>
        <p:nvSpPr>
          <p:cNvPr id="24" name="Text 17"/>
          <p:cNvSpPr/>
          <p:nvPr/>
        </p:nvSpPr>
        <p:spPr>
          <a:xfrm>
            <a:off x="10878903" y="5689086"/>
            <a:ext cx="644497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Замедление динамики</a:t>
            </a:r>
            <a:endParaRPr lang="en-US" sz="1400" dirty="0"/>
          </a:p>
        </p:txBody>
      </p:sp>
      <p:sp>
        <p:nvSpPr>
          <p:cNvPr id="25" name="Text 18"/>
          <p:cNvSpPr/>
          <p:nvPr/>
        </p:nvSpPr>
        <p:spPr>
          <a:xfrm>
            <a:off x="474663" y="6559950"/>
            <a:ext cx="7556421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Основной рост новых пользователей пришёлся на март–октябрь 2022. После ноября наблюдается стабильная, но слабая динамика.</a:t>
            </a:r>
            <a:endParaRPr lang="en-US" dirty="0"/>
          </a:p>
        </p:txBody>
      </p:sp>
      <p:sp>
        <p:nvSpPr>
          <p:cNvPr id="26" name="Text 19"/>
          <p:cNvSpPr/>
          <p:nvPr/>
        </p:nvSpPr>
        <p:spPr>
          <a:xfrm>
            <a:off x="474663" y="7470079"/>
            <a:ext cx="75564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Требуется новая волна маркетинговой активности для стимулирования роста.</a:t>
            </a:r>
            <a:endParaRPr lang="en-US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3AA2841-279C-E2FA-B19F-EAEA858AB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270" y="1872139"/>
            <a:ext cx="8995929" cy="4340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5155" y="404210"/>
            <a:ext cx="6890623" cy="666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ru-RU" sz="3100" dirty="0">
                <a:solidFill>
                  <a:srgbClr val="1D1D1B"/>
                </a:solidFill>
              </a:rPr>
              <a:t>Прирост подписчиков замедлился после пика в октябре 2022</a:t>
            </a:r>
          </a:p>
        </p:txBody>
      </p:sp>
      <p:sp>
        <p:nvSpPr>
          <p:cNvPr id="4" name="Shape 1"/>
          <p:cNvSpPr/>
          <p:nvPr/>
        </p:nvSpPr>
        <p:spPr>
          <a:xfrm>
            <a:off x="489976" y="1489254"/>
            <a:ext cx="213241" cy="1279803"/>
          </a:xfrm>
          <a:prstGeom prst="roundRect">
            <a:avLst>
              <a:gd name="adj" fmla="val 15005"/>
            </a:avLst>
          </a:prstGeom>
          <a:solidFill>
            <a:srgbClr val="F0EAEA"/>
          </a:solidFill>
          <a:ln/>
        </p:spPr>
      </p:sp>
      <p:sp>
        <p:nvSpPr>
          <p:cNvPr id="5" name="Text 2"/>
          <p:cNvSpPr/>
          <p:nvPr/>
        </p:nvSpPr>
        <p:spPr>
          <a:xfrm>
            <a:off x="916457" y="1702495"/>
            <a:ext cx="2666405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Рост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16457" y="2163743"/>
            <a:ext cx="7145893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Март-Октябрь 2022 — стабильное увеличение выручки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809896" y="2928958"/>
            <a:ext cx="213241" cy="1279803"/>
          </a:xfrm>
          <a:prstGeom prst="roundRect">
            <a:avLst>
              <a:gd name="adj" fmla="val 15005"/>
            </a:avLst>
          </a:prstGeom>
          <a:solidFill>
            <a:srgbClr val="F0EAEA"/>
          </a:solidFill>
          <a:ln/>
        </p:spPr>
      </p:sp>
      <p:sp>
        <p:nvSpPr>
          <p:cNvPr id="8" name="Text 5"/>
          <p:cNvSpPr/>
          <p:nvPr/>
        </p:nvSpPr>
        <p:spPr>
          <a:xfrm>
            <a:off x="1236378" y="3142199"/>
            <a:ext cx="2666405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Пик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1236378" y="3603447"/>
            <a:ext cx="6825972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Ноябрь 2022 — максимальные показатели доходности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1129817" y="4368661"/>
            <a:ext cx="213241" cy="1279803"/>
          </a:xfrm>
          <a:prstGeom prst="roundRect">
            <a:avLst>
              <a:gd name="adj" fmla="val 15005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1556299" y="4581902"/>
            <a:ext cx="2666405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Стабилизация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556299" y="5043151"/>
            <a:ext cx="6506051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2023 год — выручка достигла плато в $338,000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472046" y="6542802"/>
            <a:ext cx="12723999" cy="68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Совокупная выручка превысила $338,000. Пиковые поступления зафиксированы в ноябре 2022.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472046" y="7465418"/>
            <a:ext cx="11800634" cy="68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 2023 году наблюдается замедление, требующее стратегической реактивации пользователей.</a:t>
            </a:r>
            <a:endParaRPr lang="en-US" sz="16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D1234F7-D1F5-79E2-D905-8C34EF42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18" y="1904499"/>
            <a:ext cx="7509806" cy="3723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975</Words>
  <Application>Microsoft Macintosh PowerPoint</Application>
  <PresentationFormat>Произвольный</PresentationFormat>
  <Paragraphs>172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Tomorrow Semi Bold</vt:lpstr>
      <vt:lpstr>Montserrat</vt:lpstr>
      <vt:lpstr>Arial</vt:lpstr>
      <vt:lpstr>Tomorrow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Сергей Стёганцев</cp:lastModifiedBy>
  <cp:revision>2</cp:revision>
  <dcterms:created xsi:type="dcterms:W3CDTF">2025-06-13T15:38:17Z</dcterms:created>
  <dcterms:modified xsi:type="dcterms:W3CDTF">2025-06-13T16:32:54Z</dcterms:modified>
</cp:coreProperties>
</file>