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60"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56EEB49-DB90-453E-8A10-88FC79DEBBC7}" type="datetimeFigureOut">
              <a:rPr lang="en-IN" smtClean="0"/>
              <a:t>27-05-2024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7718487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81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322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537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EEB49-DB90-453E-8A10-88FC79DEBBC7}"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757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6EEB49-DB90-453E-8A10-88FC79DEBBC7}"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60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6EEB49-DB90-453E-8A10-88FC79DEBBC7}"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9F78FF-C656-49F3-8456-4AD0D77E642D}"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013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6EEB49-DB90-453E-8A10-88FC79DEBBC7}"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227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EEB49-DB90-453E-8A10-88FC79DEBBC7}"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9F78FF-C656-49F3-8456-4AD0D77E642D}"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635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EB49-DB90-453E-8A10-88FC79DEBBC7}"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279547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EB49-DB90-453E-8A10-88FC79DEBBC7}"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26274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456EEB49-DB90-453E-8A10-88FC79DEBBC7}" type="datetimeFigureOut">
              <a:rPr lang="en-IN" smtClean="0"/>
              <a:t>27-05-2024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949F78FF-C656-49F3-8456-4AD0D77E642D}" type="slidenum">
              <a:rPr lang="en-IN" smtClean="0"/>
              <a:t>‹#›</a:t>
            </a:fld>
            <a:endParaRPr lang="en-IN"/>
          </a:p>
        </p:txBody>
      </p:sp>
    </p:spTree>
    <p:extLst>
      <p:ext uri="{BB962C8B-B14F-4D97-AF65-F5344CB8AC3E}">
        <p14:creationId xmlns:p14="http://schemas.microsoft.com/office/powerpoint/2010/main" val="14114943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4570"/>
            <a:ext cx="7408985" cy="1191846"/>
          </a:xfrm>
        </p:spPr>
        <p:txBody>
          <a:bodyPr>
            <a:normAutofit/>
          </a:bodyPr>
          <a:lstStyle/>
          <a:p>
            <a:r>
              <a:rPr lang="en-IN" sz="4000" dirty="0" smtClean="0">
                <a:latin typeface="Times New Roman" panose="02020603050405020304" pitchFamily="18" charset="0"/>
                <a:cs typeface="Times New Roman" panose="02020603050405020304" pitchFamily="18" charset="0"/>
              </a:rPr>
              <a:t>Crop Prediction Model using Random Forest Classifier</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5037991"/>
            <a:ext cx="9144000" cy="219807"/>
          </a:xfrm>
        </p:spPr>
        <p:txBody>
          <a:bodyPr>
            <a:normAutofit fontScale="40000" lnSpcReduction="20000"/>
          </a:bodyPr>
          <a:lstStyle/>
          <a:p>
            <a:r>
              <a:rPr lang="en-IN" dirty="0" smtClean="0"/>
              <a:t>Aditya Rawat</a:t>
            </a:r>
          </a:p>
          <a:p>
            <a:endParaRPr lang="en-IN" dirty="0"/>
          </a:p>
        </p:txBody>
      </p:sp>
    </p:spTree>
    <p:extLst>
      <p:ext uri="{BB962C8B-B14F-4D97-AF65-F5344CB8AC3E}">
        <p14:creationId xmlns:p14="http://schemas.microsoft.com/office/powerpoint/2010/main" val="283443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Introduction</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t>This research introduces you to a Data Science System which is designed to assist farmers in selecting the most suitable crop for cultivating based on the details of the soil. Example – </a:t>
            </a:r>
            <a:r>
              <a:rPr lang="en-US" sz="1600" dirty="0" err="1" smtClean="0"/>
              <a:t>ph</a:t>
            </a:r>
            <a:r>
              <a:rPr lang="en-US" sz="1600" dirty="0" smtClean="0"/>
              <a:t> </a:t>
            </a:r>
            <a:r>
              <a:rPr lang="en-US" sz="1600" dirty="0"/>
              <a:t>level, Nitrogen level, Phosphorus level, and other important metrics. We used Random Forest Classifier Algorithm to provide tailored crop recommendation based on soil analysis.</a:t>
            </a: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4255556456"/>
              </p:ext>
            </p:extLst>
          </p:nvPr>
        </p:nvGraphicFramePr>
        <p:xfrm>
          <a:off x="1494693" y="4173446"/>
          <a:ext cx="5758961" cy="2144169"/>
        </p:xfrm>
        <a:graphic>
          <a:graphicData uri="http://schemas.openxmlformats.org/drawingml/2006/table">
            <a:tbl>
              <a:tblPr firstRow="1" firstCol="1" bandRow="1">
                <a:tableStyleId>{5C22544A-7EE6-4342-B048-85BDC9FD1C3A}</a:tableStyleId>
              </a:tblPr>
              <a:tblGrid>
                <a:gridCol w="439234"/>
                <a:gridCol w="282105"/>
                <a:gridCol w="282105"/>
                <a:gridCol w="282105"/>
                <a:gridCol w="1030745"/>
                <a:gridCol w="905770"/>
                <a:gridCol w="905770"/>
                <a:gridCol w="905770"/>
                <a:gridCol w="725357"/>
              </a:tblGrid>
              <a:tr h="349071">
                <a:tc>
                  <a:txBody>
                    <a:bodyPr/>
                    <a:lstStyle/>
                    <a:p>
                      <a:pPr algn="ctr">
                        <a:lnSpc>
                          <a:spcPct val="107000"/>
                        </a:lnSpc>
                        <a:spcAft>
                          <a:spcPts val="0"/>
                        </a:spcAft>
                      </a:pPr>
                      <a:r>
                        <a:rPr lang="en-IN" sz="1000" dirty="0" err="1">
                          <a:effectLst/>
                        </a:rPr>
                        <a:t>Sno</a:t>
                      </a:r>
                      <a:r>
                        <a:rPr lang="en-IN" sz="1000" dirty="0">
                          <a:effectLst/>
                        </a:rPr>
                        <a:t>.</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dirty="0">
                          <a:effectLst/>
                        </a:rPr>
                        <a:t>N</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P</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K</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temperature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humidity</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ph</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rainfall</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label</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90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42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43</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20.87974371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82.00274423</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6.502985292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202.9355362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rice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22.61359953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63.69070564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5.749914421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87.75953857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maize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40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17.02498456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16.98861173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7.485996067</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88.55123143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chickpea</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19.02061277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17.13159126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6.920251378</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79.92698081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chickpea</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5</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25</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17.13692774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20.59541693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5.68597166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128.256862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kidneybeans</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dirty="0">
                          <a:effectLst/>
                        </a:rPr>
                        <a:t>6</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9</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30.11812084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34.13307843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5.719889876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157.0858232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err="1">
                          <a:effectLst/>
                        </a:rPr>
                        <a:t>pigeonpeas</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0133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Project Vision </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1600" dirty="0" smtClean="0"/>
          </a:p>
          <a:p>
            <a:r>
              <a:rPr lang="en-US" sz="1600" dirty="0" smtClean="0"/>
              <a:t>The </a:t>
            </a:r>
            <a:r>
              <a:rPr lang="en-US" sz="1600" dirty="0"/>
              <a:t>vision of the project was to revolutionize crop selection process in agriculture by making them more precise, efficient and sustainable. By using the power of artificial intelligence and data science, we aim to empower farmers with a tool, which will help them by providing accurate and personalize crop recommendation based on the soil analysis</a:t>
            </a:r>
            <a:r>
              <a:rPr lang="en-US" sz="1600" dirty="0" smtClean="0"/>
              <a:t>.</a:t>
            </a:r>
          </a:p>
          <a:p>
            <a:pPr marL="0" indent="0">
              <a:buNone/>
            </a:pPr>
            <a:endParaRPr lang="en-US" sz="1600" dirty="0" smtClean="0"/>
          </a:p>
        </p:txBody>
      </p:sp>
    </p:spTree>
    <p:extLst>
      <p:ext uri="{BB962C8B-B14F-4D97-AF65-F5344CB8AC3E}">
        <p14:creationId xmlns:p14="http://schemas.microsoft.com/office/powerpoint/2010/main" val="121222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Project Vision and Technologies used</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600" dirty="0" smtClean="0"/>
          </a:p>
          <a:p>
            <a:r>
              <a:rPr lang="en-US" sz="1600" dirty="0" smtClean="0"/>
              <a:t>Technologies Used:</a:t>
            </a:r>
          </a:p>
          <a:p>
            <a:pPr marL="617220" lvl="1" indent="-342900">
              <a:buFont typeface="+mj-lt"/>
              <a:buAutoNum type="arabicPeriod"/>
            </a:pPr>
            <a:r>
              <a:rPr lang="en-US" sz="1400" b="1" dirty="0" smtClean="0"/>
              <a:t>Python</a:t>
            </a:r>
            <a:r>
              <a:rPr lang="en-US" sz="1400" dirty="0"/>
              <a:t>: we used python as the major programing language. It is used to train the Machine Learning Algorithm i.e. Random Forest Classifier and other pre-processing methods. </a:t>
            </a:r>
            <a:endParaRPr lang="en-US" sz="1400" dirty="0" smtClean="0"/>
          </a:p>
          <a:p>
            <a:pPr marL="617220" lvl="1" indent="-342900">
              <a:buFont typeface="+mj-lt"/>
              <a:buAutoNum type="arabicPeriod"/>
            </a:pPr>
            <a:r>
              <a:rPr lang="en-US" sz="1400" b="1" dirty="0" smtClean="0"/>
              <a:t>Scikit-learn</a:t>
            </a:r>
            <a:r>
              <a:rPr lang="en-US" sz="1400" dirty="0"/>
              <a:t>: It is used to access the pre-processing features such as MinMaxScaler (for normalizing the data) and StandardScaler (for standardization the data). It was also used to train the Random Forest Classifier Model using train_test_split. </a:t>
            </a:r>
            <a:endParaRPr lang="en-US" sz="1400" dirty="0" smtClean="0"/>
          </a:p>
          <a:p>
            <a:pPr marL="617220" lvl="1" indent="-342900">
              <a:buFont typeface="+mj-lt"/>
              <a:buAutoNum type="arabicPeriod"/>
            </a:pPr>
            <a:r>
              <a:rPr lang="en-US" sz="1400" b="1" dirty="0" smtClean="0"/>
              <a:t>Flask</a:t>
            </a:r>
            <a:r>
              <a:rPr lang="en-US" sz="1400" dirty="0"/>
              <a:t>: we used Flask web frame work to connect the Crop Prediction Model with the HTML website</a:t>
            </a:r>
            <a:endParaRPr lang="en-IN" sz="1400" dirty="0"/>
          </a:p>
        </p:txBody>
      </p:sp>
    </p:spTree>
    <p:extLst>
      <p:ext uri="{BB962C8B-B14F-4D97-AF65-F5344CB8AC3E}">
        <p14:creationId xmlns:p14="http://schemas.microsoft.com/office/powerpoint/2010/main" val="83086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Accuracy of Models</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1872" y="1828800"/>
            <a:ext cx="8595360" cy="4659923"/>
          </a:xfrm>
        </p:spPr>
        <p:txBody>
          <a:bodyPr>
            <a:normAutofit/>
          </a:bodyPr>
          <a:lstStyle/>
          <a:p>
            <a:r>
              <a:rPr lang="en-IN" sz="1400" dirty="0" smtClean="0"/>
              <a:t>Different types of Machine Learning Models were used to Predict the crop based on the soil composition. We used Logistic Regression, Gaussian Naïve Bayes, SVM, KNN, Decision Tree, Random Forest Classifier etc.</a:t>
            </a:r>
          </a:p>
          <a:p>
            <a:endParaRPr lang="en-IN" sz="1400" dirty="0"/>
          </a:p>
          <a:p>
            <a:endParaRPr lang="en-IN" sz="1400" dirty="0" smtClean="0"/>
          </a:p>
          <a:p>
            <a:endParaRPr lang="en-IN" sz="1400" dirty="0"/>
          </a:p>
          <a:p>
            <a:endParaRPr lang="en-IN" sz="1400" dirty="0" smtClean="0"/>
          </a:p>
          <a:p>
            <a:endParaRPr lang="en-IN" sz="1400" dirty="0"/>
          </a:p>
          <a:p>
            <a:endParaRPr lang="en-IN" sz="1400" dirty="0" smtClean="0"/>
          </a:p>
          <a:p>
            <a:endParaRPr lang="en-IN" sz="1400" dirty="0" smtClean="0"/>
          </a:p>
          <a:p>
            <a:r>
              <a:rPr lang="en-IN" sz="1400" dirty="0" smtClean="0"/>
              <a:t>Based on the Graph Plotting we can see that </a:t>
            </a:r>
            <a:r>
              <a:rPr lang="en-IN" sz="1400" dirty="0"/>
              <a:t>Gaussian Naïve </a:t>
            </a:r>
            <a:r>
              <a:rPr lang="en-IN" sz="1400" dirty="0" smtClean="0"/>
              <a:t>Bayes and  Random Forest Classifier have the highest peak in the graph. We used Random Forest Classifier in predicting the crop as it is very simple to understand and use.</a:t>
            </a: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573" y="2576146"/>
            <a:ext cx="3363996" cy="2818818"/>
          </a:xfrm>
          <a:prstGeom prst="rect">
            <a:avLst/>
          </a:prstGeom>
        </p:spPr>
      </p:pic>
    </p:spTree>
    <p:extLst>
      <p:ext uri="{BB962C8B-B14F-4D97-AF65-F5344CB8AC3E}">
        <p14:creationId xmlns:p14="http://schemas.microsoft.com/office/powerpoint/2010/main" val="28525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Process Workflow</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617220" lvl="1" indent="-342900">
              <a:buFont typeface="+mj-lt"/>
              <a:buAutoNum type="arabicPeriod"/>
            </a:pPr>
            <a:endParaRPr lang="en-US" sz="1400" dirty="0" smtClean="0"/>
          </a:p>
          <a:p>
            <a:pPr marL="617220" lvl="1" indent="-342900">
              <a:buFont typeface="+mj-lt"/>
              <a:buAutoNum type="arabicPeriod"/>
            </a:pPr>
            <a:r>
              <a:rPr lang="en-US" sz="1400" dirty="0" smtClean="0"/>
              <a:t>Obtaining </a:t>
            </a:r>
            <a:r>
              <a:rPr lang="en-US" sz="1400" dirty="0"/>
              <a:t>the data from the database and performing all the pre-processing steps like: a. Importing essential libraries b. Checking for missing value and outliers c. Splitting dataset into training and test sets </a:t>
            </a:r>
            <a:r>
              <a:rPr lang="en-US" sz="1400" dirty="0" smtClean="0"/>
              <a:t/>
            </a:r>
            <a:br>
              <a:rPr lang="en-US" sz="1400" dirty="0" smtClean="0"/>
            </a:br>
            <a:endParaRPr lang="en-US" sz="1400" dirty="0" smtClean="0"/>
          </a:p>
          <a:p>
            <a:pPr marL="617220" lvl="1" indent="-342900">
              <a:buFont typeface="+mj-lt"/>
              <a:buAutoNum type="arabicPeriod"/>
            </a:pPr>
            <a:r>
              <a:rPr lang="en-US" sz="1400" dirty="0" smtClean="0"/>
              <a:t>Normalizing </a:t>
            </a:r>
            <a:r>
              <a:rPr lang="en-US" sz="1400" dirty="0"/>
              <a:t>the data, using MinMaxScaler to Normalize the data between [0,1]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Standardization</a:t>
            </a:r>
            <a:r>
              <a:rPr lang="en-US" sz="1400" dirty="0"/>
              <a:t>: converting the mean value of data to 0 and standard deviation to 1.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Training </a:t>
            </a:r>
            <a:r>
              <a:rPr lang="en-US" sz="1400" dirty="0"/>
              <a:t>the Random Forest Classifier Machine Learning Model, to predict the Crop.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Connecting </a:t>
            </a:r>
            <a:r>
              <a:rPr lang="en-US" sz="1400" dirty="0"/>
              <a:t>the website with the program using Flask web framework.</a:t>
            </a:r>
            <a:endParaRPr lang="en-IN" sz="1400" dirty="0"/>
          </a:p>
        </p:txBody>
      </p:sp>
    </p:spTree>
    <p:extLst>
      <p:ext uri="{BB962C8B-B14F-4D97-AF65-F5344CB8AC3E}">
        <p14:creationId xmlns:p14="http://schemas.microsoft.com/office/powerpoint/2010/main" val="64795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Process Workflow</a:t>
            </a:r>
            <a:endParaRPr lang="en-IN" b="0" dirty="0">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61" y="1987062"/>
            <a:ext cx="5370462" cy="4371643"/>
          </a:xfrm>
          <a:prstGeom prst="rect">
            <a:avLst/>
          </a:prstGeom>
        </p:spPr>
      </p:pic>
    </p:spTree>
    <p:extLst>
      <p:ext uri="{BB962C8B-B14F-4D97-AF65-F5344CB8AC3E}">
        <p14:creationId xmlns:p14="http://schemas.microsoft.com/office/powerpoint/2010/main" val="266533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Conclusion</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2064" y="1872762"/>
            <a:ext cx="8453628" cy="4351337"/>
          </a:xfrm>
        </p:spPr>
        <p:txBody>
          <a:bodyPr>
            <a:normAutofit/>
          </a:bodyPr>
          <a:lstStyle/>
          <a:p>
            <a:pPr marL="274320" lvl="1" indent="0">
              <a:buNone/>
            </a:pPr>
            <a:r>
              <a:rPr lang="en-US" sz="1400" dirty="0"/>
              <a:t>Machine learning technologies are frequently used for Crop Prediction. In this study, a variety of machine learning techniques are compared for the crop prediction based on soil composition, including Logistic Regression, GNB, SVM, KNN, Decision Tree, Random Forest, etc. on the soil - crop Dataset. The Random Forest Classifier, which obtained an accuracy of 99.31 percent, is the best method. This suggests that the Random Forest Classifier is the best method for detecting Crop Prediction using Soil Composition.</a:t>
            </a:r>
            <a:endParaRPr lang="en-IN" sz="1400" dirty="0" smtClean="0"/>
          </a:p>
        </p:txBody>
      </p:sp>
    </p:spTree>
    <p:extLst>
      <p:ext uri="{BB962C8B-B14F-4D97-AF65-F5344CB8AC3E}">
        <p14:creationId xmlns:p14="http://schemas.microsoft.com/office/powerpoint/2010/main" val="70391800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101</TotalTime>
  <Words>515</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Mangal</vt:lpstr>
      <vt:lpstr>Times New Roman</vt:lpstr>
      <vt:lpstr>Wingdings 2</vt:lpstr>
      <vt:lpstr>View</vt:lpstr>
      <vt:lpstr>Crop Prediction Model using Random Forest Classifier</vt:lpstr>
      <vt:lpstr>Introduction</vt:lpstr>
      <vt:lpstr>Project Vision </vt:lpstr>
      <vt:lpstr>Project Vision and Technologies used</vt:lpstr>
      <vt:lpstr>Accuracy of Models</vt:lpstr>
      <vt:lpstr>Process Workflow</vt:lpstr>
      <vt:lpstr>Process Workflow</vt:lpstr>
      <vt:lpstr>Conclusion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2024-05-26T11:37:07Z</dcterms:created>
  <dcterms:modified xsi:type="dcterms:W3CDTF">2024-05-27T12:08:08Z</dcterms:modified>
</cp:coreProperties>
</file>