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57" r:id="rId4"/>
    <p:sldId id="258" r:id="rId5"/>
    <p:sldId id="263" r:id="rId6"/>
    <p:sldId id="264" r:id="rId7"/>
    <p:sldId id="260" r:id="rId8"/>
    <p:sldId id="259"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456EEB49-DB90-453E-8A10-88FC79DEBBC7}" type="datetimeFigureOut">
              <a:rPr lang="en-IN" smtClean="0"/>
              <a:t>28-05-2024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77184875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8182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322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6EEB49-DB90-453E-8A10-88FC79DEBBC7}"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5373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6EEB49-DB90-453E-8A10-88FC79DEBBC7}" type="datetimeFigureOut">
              <a:rPr lang="en-IN" smtClean="0"/>
              <a:t>28-05-2024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757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6EEB49-DB90-453E-8A10-88FC79DEBBC7}"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60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6EEB49-DB90-453E-8A10-88FC79DEBBC7}" type="datetimeFigureOut">
              <a:rPr lang="en-IN" smtClean="0"/>
              <a:t>28-05-2024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9F78FF-C656-49F3-8456-4AD0D77E642D}" type="slidenum">
              <a:rPr lang="en-IN" smtClean="0"/>
              <a:t>‹#›</a:t>
            </a:fld>
            <a:endParaRPr lang="en-IN"/>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8013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6EEB49-DB90-453E-8A10-88FC79DEBBC7}" type="datetimeFigureOut">
              <a:rPr lang="en-IN" smtClean="0"/>
              <a:t>28-05-2024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9F78FF-C656-49F3-8456-4AD0D77E642D}" type="slidenum">
              <a:rPr lang="en-IN" smtClean="0"/>
              <a:t>‹#›</a:t>
            </a:fld>
            <a:endParaRPr lang="en-IN"/>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5227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EEB49-DB90-453E-8A10-88FC79DEBBC7}" type="datetimeFigureOut">
              <a:rPr lang="en-IN" smtClean="0"/>
              <a:t>28-05-2024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9F78FF-C656-49F3-8456-4AD0D77E642D}" type="slidenum">
              <a:rPr lang="en-IN" smtClean="0"/>
              <a:t>‹#›</a:t>
            </a:fld>
            <a:endParaRPr lang="en-IN"/>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8635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EB49-DB90-453E-8A10-88FC79DEBBC7}"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279547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6EEB49-DB90-453E-8A10-88FC79DEBBC7}" type="datetimeFigureOut">
              <a:rPr lang="en-IN" smtClean="0"/>
              <a:t>28-05-2024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9F78FF-C656-49F3-8456-4AD0D77E642D}" type="slidenum">
              <a:rPr lang="en-IN" smtClean="0"/>
              <a:t>‹#›</a:t>
            </a:fld>
            <a:endParaRPr lang="en-IN"/>
          </a:p>
        </p:txBody>
      </p:sp>
    </p:spTree>
    <p:extLst>
      <p:ext uri="{BB962C8B-B14F-4D97-AF65-F5344CB8AC3E}">
        <p14:creationId xmlns:p14="http://schemas.microsoft.com/office/powerpoint/2010/main" val="262746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456EEB49-DB90-453E-8A10-88FC79DEBBC7}" type="datetimeFigureOut">
              <a:rPr lang="en-IN" smtClean="0"/>
              <a:t>28-05-2024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949F78FF-C656-49F3-8456-4AD0D77E642D}" type="slidenum">
              <a:rPr lang="en-IN" smtClean="0"/>
              <a:t>‹#›</a:t>
            </a:fld>
            <a:endParaRPr lang="en-IN"/>
          </a:p>
        </p:txBody>
      </p:sp>
    </p:spTree>
    <p:extLst>
      <p:ext uri="{BB962C8B-B14F-4D97-AF65-F5344CB8AC3E}">
        <p14:creationId xmlns:p14="http://schemas.microsoft.com/office/powerpoint/2010/main" val="14114943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4570"/>
            <a:ext cx="7408985" cy="1191846"/>
          </a:xfrm>
        </p:spPr>
        <p:txBody>
          <a:bodyPr>
            <a:normAutofit/>
          </a:bodyPr>
          <a:lstStyle/>
          <a:p>
            <a:r>
              <a:rPr lang="en-IN" sz="4000" dirty="0" smtClean="0">
                <a:latin typeface="Times New Roman" panose="02020603050405020304" pitchFamily="18" charset="0"/>
                <a:cs typeface="Times New Roman" panose="02020603050405020304" pitchFamily="18" charset="0"/>
              </a:rPr>
              <a:t>Crop Prediction Model using Random Forest Classifier</a:t>
            </a:r>
            <a:endParaRPr lang="en-IN"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607168"/>
            <a:ext cx="2757854" cy="1670540"/>
          </a:xfrm>
        </p:spPr>
        <p:txBody>
          <a:bodyPr>
            <a:normAutofit/>
          </a:bodyPr>
          <a:lstStyle/>
          <a:p>
            <a:r>
              <a:rPr lang="en-IN" sz="1600" b="1" dirty="0" smtClean="0"/>
              <a:t>Submitted by:</a:t>
            </a:r>
          </a:p>
          <a:p>
            <a:r>
              <a:rPr lang="en-IN" sz="1600" dirty="0" smtClean="0"/>
              <a:t>Name</a:t>
            </a:r>
            <a:r>
              <a:rPr lang="en-IN" sz="1600" dirty="0" smtClean="0"/>
              <a:t>: Aditya Rawat</a:t>
            </a:r>
          </a:p>
          <a:p>
            <a:r>
              <a:rPr lang="en-IN" sz="1600" dirty="0" smtClean="0"/>
              <a:t>Roll No.: 8</a:t>
            </a:r>
          </a:p>
          <a:p>
            <a:r>
              <a:rPr lang="en-IN" sz="1600" dirty="0" smtClean="0"/>
              <a:t>Section: D</a:t>
            </a:r>
          </a:p>
          <a:p>
            <a:endParaRPr lang="en-IN" sz="6400" dirty="0" smtClean="0"/>
          </a:p>
          <a:p>
            <a:endParaRPr lang="en-IN" dirty="0"/>
          </a:p>
        </p:txBody>
      </p:sp>
      <p:sp>
        <p:nvSpPr>
          <p:cNvPr id="4" name="Subtitle 2"/>
          <p:cNvSpPr txBox="1">
            <a:spLocks/>
          </p:cNvSpPr>
          <p:nvPr/>
        </p:nvSpPr>
        <p:spPr>
          <a:xfrm>
            <a:off x="7365023" y="4607168"/>
            <a:ext cx="2757854" cy="16705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r"/>
            <a:r>
              <a:rPr lang="en-IN" sz="1600" b="1" dirty="0" smtClean="0"/>
              <a:t>Submitted to:</a:t>
            </a:r>
          </a:p>
          <a:p>
            <a:pPr algn="r"/>
            <a:r>
              <a:rPr lang="en-IN" sz="1600" dirty="0" err="1" smtClean="0"/>
              <a:t>Dr.</a:t>
            </a:r>
            <a:r>
              <a:rPr lang="en-IN" sz="1600" dirty="0" smtClean="0"/>
              <a:t> </a:t>
            </a:r>
            <a:r>
              <a:rPr lang="en-IN" sz="1600" dirty="0" err="1" smtClean="0"/>
              <a:t>Vandana</a:t>
            </a:r>
            <a:r>
              <a:rPr lang="en-IN" sz="1600" dirty="0" smtClean="0"/>
              <a:t> Rawat</a:t>
            </a:r>
          </a:p>
          <a:p>
            <a:pPr algn="r"/>
            <a:r>
              <a:rPr lang="en-IN" sz="1600" dirty="0" smtClean="0"/>
              <a:t>Associate Professor</a:t>
            </a:r>
          </a:p>
          <a:p>
            <a:pPr algn="r"/>
            <a:r>
              <a:rPr lang="en-IN" sz="1600" dirty="0" smtClean="0"/>
              <a:t>At GEU</a:t>
            </a:r>
          </a:p>
          <a:p>
            <a:pPr algn="r"/>
            <a:endParaRPr lang="en-IN" sz="6400" dirty="0" smtClean="0"/>
          </a:p>
          <a:p>
            <a:pPr algn="r"/>
            <a:endParaRPr lang="en-IN" dirty="0"/>
          </a:p>
        </p:txBody>
      </p:sp>
    </p:spTree>
    <p:extLst>
      <p:ext uri="{BB962C8B-B14F-4D97-AF65-F5344CB8AC3E}">
        <p14:creationId xmlns:p14="http://schemas.microsoft.com/office/powerpoint/2010/main" val="2834437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Conclusion</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2064" y="1872762"/>
            <a:ext cx="8453628" cy="4351337"/>
          </a:xfrm>
        </p:spPr>
        <p:txBody>
          <a:bodyPr>
            <a:normAutofit/>
          </a:bodyPr>
          <a:lstStyle/>
          <a:p>
            <a:pPr marL="274320" lvl="1" indent="0">
              <a:lnSpc>
                <a:spcPct val="150000"/>
              </a:lnSpc>
              <a:buNone/>
            </a:pPr>
            <a:r>
              <a:rPr lang="en-US" sz="1400" dirty="0"/>
              <a:t>Machine learning technologies are frequently used for Crop Prediction. In this study, a variety of machine learning techniques are compared for the crop prediction based on soil composition, including Logistic Regression, </a:t>
            </a:r>
            <a:r>
              <a:rPr lang="en-US" sz="1400" dirty="0" smtClean="0"/>
              <a:t>Gaussian Naïve Bayes, </a:t>
            </a:r>
            <a:r>
              <a:rPr lang="en-US" sz="1400" dirty="0"/>
              <a:t>SVM, KNN, Decision Tree, Random Forest, etc. on the soil - crop Dataset. The Random Forest Classifier, which obtained an accuracy of 99.31 percent, is the best method. This suggests that the Random Forest Classifier is the best method for detecting Crop Prediction using Soil Composition.</a:t>
            </a:r>
            <a:endParaRPr lang="en-IN" sz="1400" dirty="0" smtClean="0"/>
          </a:p>
        </p:txBody>
      </p:sp>
    </p:spTree>
    <p:extLst>
      <p:ext uri="{BB962C8B-B14F-4D97-AF65-F5344CB8AC3E}">
        <p14:creationId xmlns:p14="http://schemas.microsoft.com/office/powerpoint/2010/main" val="70391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84570"/>
            <a:ext cx="7408985" cy="1191846"/>
          </a:xfrm>
        </p:spPr>
        <p:txBody>
          <a:bodyPr>
            <a:normAutofit/>
          </a:bodyPr>
          <a:lstStyle/>
          <a:p>
            <a:r>
              <a:rPr lang="en-IN" sz="4000" dirty="0" smtClean="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22206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Index</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buFont typeface="+mj-lt"/>
              <a:buAutoNum type="arabicPeriod"/>
            </a:pPr>
            <a:endParaRPr lang="en-US" sz="1600" dirty="0" smtClean="0"/>
          </a:p>
          <a:p>
            <a:pPr marL="342900" indent="-342900">
              <a:buFont typeface="+mj-lt"/>
              <a:buAutoNum type="arabicPeriod"/>
            </a:pPr>
            <a:r>
              <a:rPr lang="en-US" sz="1600" dirty="0" smtClean="0"/>
              <a:t>Introduction</a:t>
            </a:r>
          </a:p>
          <a:p>
            <a:pPr marL="342900" indent="-342900">
              <a:buFont typeface="+mj-lt"/>
              <a:buAutoNum type="arabicPeriod"/>
            </a:pPr>
            <a:r>
              <a:rPr lang="en-US" sz="1600" dirty="0" smtClean="0"/>
              <a:t>Project Vision</a:t>
            </a:r>
          </a:p>
          <a:p>
            <a:pPr marL="342900" indent="-342900">
              <a:buFont typeface="+mj-lt"/>
              <a:buAutoNum type="arabicPeriod"/>
            </a:pPr>
            <a:r>
              <a:rPr lang="en-US" sz="1600" dirty="0" smtClean="0"/>
              <a:t>Technologies Used</a:t>
            </a:r>
          </a:p>
          <a:p>
            <a:pPr marL="342900" indent="-342900">
              <a:buFont typeface="+mj-lt"/>
              <a:buAutoNum type="arabicPeriod"/>
            </a:pPr>
            <a:r>
              <a:rPr lang="en-US" sz="1600" dirty="0" smtClean="0"/>
              <a:t>Correlation of Dataset</a:t>
            </a:r>
          </a:p>
          <a:p>
            <a:pPr marL="342900" indent="-342900">
              <a:buFont typeface="+mj-lt"/>
              <a:buAutoNum type="arabicPeriod"/>
            </a:pPr>
            <a:r>
              <a:rPr lang="en-US" sz="1600" dirty="0" smtClean="0"/>
              <a:t>Accuracy of Models</a:t>
            </a:r>
          </a:p>
          <a:p>
            <a:pPr marL="342900" indent="-342900">
              <a:buFont typeface="+mj-lt"/>
              <a:buAutoNum type="arabicPeriod"/>
            </a:pPr>
            <a:r>
              <a:rPr lang="en-US" sz="1600" dirty="0" smtClean="0"/>
              <a:t>Process Workflow</a:t>
            </a:r>
          </a:p>
          <a:p>
            <a:pPr marL="342900" indent="-342900">
              <a:buFont typeface="+mj-lt"/>
              <a:buAutoNum type="arabicPeriod"/>
            </a:pPr>
            <a:r>
              <a:rPr lang="en-US" sz="1600" dirty="0" smtClean="0"/>
              <a:t>Process Workflow – flowchart</a:t>
            </a:r>
          </a:p>
          <a:p>
            <a:pPr marL="342900" indent="-342900">
              <a:buFont typeface="+mj-lt"/>
              <a:buAutoNum type="arabicPeriod"/>
            </a:pPr>
            <a:r>
              <a:rPr lang="en-US" sz="1600" dirty="0" smtClean="0"/>
              <a:t>Conclusion</a:t>
            </a:r>
          </a:p>
          <a:p>
            <a:pPr marL="342900" indent="-342900">
              <a:buFont typeface="+mj-lt"/>
              <a:buAutoNum type="arabicPeriod"/>
            </a:pPr>
            <a:endParaRPr lang="en-US" sz="1600" dirty="0" smtClean="0"/>
          </a:p>
          <a:p>
            <a:pPr marL="342900" indent="-342900">
              <a:buFont typeface="+mj-lt"/>
              <a:buAutoNum type="arabicPeriod"/>
            </a:pPr>
            <a:endParaRPr lang="en-IN" sz="1600" dirty="0"/>
          </a:p>
        </p:txBody>
      </p:sp>
    </p:spTree>
    <p:extLst>
      <p:ext uri="{BB962C8B-B14F-4D97-AF65-F5344CB8AC3E}">
        <p14:creationId xmlns:p14="http://schemas.microsoft.com/office/powerpoint/2010/main" val="11451814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Introduction</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dirty="0"/>
              <a:t>This research </a:t>
            </a:r>
            <a:r>
              <a:rPr lang="en-US" sz="1600" dirty="0" smtClean="0"/>
              <a:t>presentation introduces </a:t>
            </a:r>
            <a:r>
              <a:rPr lang="en-US" sz="1600" dirty="0"/>
              <a:t>you to a Data Science System which is designed to assist farmers in selecting the most suitable crop for cultivating based on the details of the soil. Example – </a:t>
            </a:r>
            <a:r>
              <a:rPr lang="en-US" sz="1600" dirty="0" err="1" smtClean="0"/>
              <a:t>ph</a:t>
            </a:r>
            <a:r>
              <a:rPr lang="en-US" sz="1600" dirty="0" smtClean="0"/>
              <a:t> </a:t>
            </a:r>
            <a:r>
              <a:rPr lang="en-US" sz="1600" dirty="0"/>
              <a:t>level, Nitrogen level, Phosphorus level, and other important metrics. </a:t>
            </a:r>
            <a:r>
              <a:rPr lang="en-US" sz="1600" dirty="0" smtClean="0"/>
              <a:t>I used </a:t>
            </a:r>
            <a:r>
              <a:rPr lang="en-US" sz="1600" dirty="0"/>
              <a:t>Random Forest Classifier Algorithm to provide tailored crop recommendation based on soil analysis.</a:t>
            </a:r>
            <a:endParaRPr lang="en-IN" sz="1600" dirty="0"/>
          </a:p>
        </p:txBody>
      </p:sp>
      <p:graphicFrame>
        <p:nvGraphicFramePr>
          <p:cNvPr id="4" name="Table 3"/>
          <p:cNvGraphicFramePr>
            <a:graphicFrameLocks noGrp="1"/>
          </p:cNvGraphicFramePr>
          <p:nvPr>
            <p:extLst>
              <p:ext uri="{D42A27DB-BD31-4B8C-83A1-F6EECF244321}">
                <p14:modId xmlns:p14="http://schemas.microsoft.com/office/powerpoint/2010/main" val="4255556456"/>
              </p:ext>
            </p:extLst>
          </p:nvPr>
        </p:nvGraphicFramePr>
        <p:xfrm>
          <a:off x="1494693" y="4173446"/>
          <a:ext cx="5758961" cy="2144169"/>
        </p:xfrm>
        <a:graphic>
          <a:graphicData uri="http://schemas.openxmlformats.org/drawingml/2006/table">
            <a:tbl>
              <a:tblPr firstRow="1" firstCol="1" bandRow="1">
                <a:tableStyleId>{5C22544A-7EE6-4342-B048-85BDC9FD1C3A}</a:tableStyleId>
              </a:tblPr>
              <a:tblGrid>
                <a:gridCol w="439234"/>
                <a:gridCol w="282105"/>
                <a:gridCol w="282105"/>
                <a:gridCol w="282105"/>
                <a:gridCol w="1030745"/>
                <a:gridCol w="905770"/>
                <a:gridCol w="905770"/>
                <a:gridCol w="905770"/>
                <a:gridCol w="725357"/>
              </a:tblGrid>
              <a:tr h="349071">
                <a:tc>
                  <a:txBody>
                    <a:bodyPr/>
                    <a:lstStyle/>
                    <a:p>
                      <a:pPr algn="ctr">
                        <a:lnSpc>
                          <a:spcPct val="107000"/>
                        </a:lnSpc>
                        <a:spcAft>
                          <a:spcPts val="0"/>
                        </a:spcAft>
                      </a:pPr>
                      <a:r>
                        <a:rPr lang="en-IN" sz="1000" dirty="0" err="1">
                          <a:effectLst/>
                        </a:rPr>
                        <a:t>Sno</a:t>
                      </a:r>
                      <a:r>
                        <a:rPr lang="en-IN" sz="1000" dirty="0">
                          <a:effectLst/>
                        </a:rPr>
                        <a:t>.</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dirty="0">
                          <a:effectLst/>
                        </a:rPr>
                        <a:t>N</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P</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K</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temperature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humidity</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ph</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rainfall</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1000">
                          <a:effectLst/>
                        </a:rPr>
                        <a:t>label</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90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42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43</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20.87974371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82.00274423</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6.502985292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202.9355362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rice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22.61359953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63.69070564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5.749914421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87.75953857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maize</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40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17.02498456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16.98861173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a:effectLst/>
                        </a:rPr>
                        <a:t>7.485996067</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88.55123143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chickpea</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84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19.02061277</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17.13159126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6.920251378</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79.92698081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chickpea</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a:effectLst/>
                        </a:rPr>
                        <a:t>5</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60</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25</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17.13692774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20.59541693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5.68597166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128.256862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kidneybeans</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9183">
                <a:tc>
                  <a:txBody>
                    <a:bodyPr/>
                    <a:lstStyle/>
                    <a:p>
                      <a:pPr algn="ctr">
                        <a:lnSpc>
                          <a:spcPct val="107000"/>
                        </a:lnSpc>
                        <a:spcAft>
                          <a:spcPts val="0"/>
                        </a:spcAft>
                      </a:pPr>
                      <a:r>
                        <a:rPr lang="en-IN" sz="900" dirty="0">
                          <a:effectLst/>
                        </a:rPr>
                        <a:t>6</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9</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66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21</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30.11812084</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34.13307843</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5.719889876</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a:effectLst/>
                        </a:rPr>
                        <a:t>157.0858232</a:t>
                      </a:r>
                      <a:endParaRPr lang="en-IN" sz="80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0"/>
                        </a:spcAft>
                      </a:pPr>
                      <a:r>
                        <a:rPr lang="en-IN" sz="900" dirty="0" err="1">
                          <a:effectLst/>
                        </a:rPr>
                        <a:t>pigeonpeas</a:t>
                      </a:r>
                      <a:endParaRPr lang="en-IN" sz="800" dirty="0">
                        <a:effectLst/>
                        <a:latin typeface="Calibri" panose="020F0502020204030204" pitchFamily="34" charset="0"/>
                        <a:ea typeface="Calibri" panose="020F0502020204030204" pitchFamily="34" charset="0"/>
                        <a:cs typeface="Mang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901333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Project Vision </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endParaRPr lang="en-US" sz="1600" dirty="0" smtClean="0"/>
          </a:p>
          <a:p>
            <a:r>
              <a:rPr lang="en-US" sz="1600" dirty="0" smtClean="0"/>
              <a:t>The </a:t>
            </a:r>
            <a:r>
              <a:rPr lang="en-US" sz="1600" dirty="0"/>
              <a:t>vision of the project was to revolutionize crop selection process in agriculture by making them more precise, efficient and sustainable. By using the power of artificial intelligence and data science, we aim to empower farmers with a tool, which will help them by providing accurate and personalize crop recommendation based on the soil analysis</a:t>
            </a:r>
            <a:r>
              <a:rPr lang="en-US" sz="1600" dirty="0" smtClean="0"/>
              <a:t>.</a:t>
            </a:r>
          </a:p>
          <a:p>
            <a:pPr marL="0" indent="0">
              <a:buNone/>
            </a:pPr>
            <a:endParaRPr lang="en-US" sz="16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7670" y="3619499"/>
            <a:ext cx="2939562" cy="2939562"/>
          </a:xfrm>
          <a:prstGeom prst="rect">
            <a:avLst/>
          </a:prstGeom>
        </p:spPr>
      </p:pic>
    </p:spTree>
    <p:extLst>
      <p:ext uri="{BB962C8B-B14F-4D97-AF65-F5344CB8AC3E}">
        <p14:creationId xmlns:p14="http://schemas.microsoft.com/office/powerpoint/2010/main" val="12122228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Technologies used</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endParaRPr lang="en-US" sz="1600" dirty="0" smtClean="0"/>
          </a:p>
          <a:p>
            <a:r>
              <a:rPr lang="en-US" sz="1600" dirty="0" smtClean="0"/>
              <a:t>Technologies Used:</a:t>
            </a:r>
          </a:p>
          <a:p>
            <a:pPr marL="617220" lvl="1" indent="-342900">
              <a:buFont typeface="+mj-lt"/>
              <a:buAutoNum type="arabicPeriod"/>
            </a:pPr>
            <a:r>
              <a:rPr lang="en-US" sz="1400" b="1" dirty="0" smtClean="0"/>
              <a:t>Python</a:t>
            </a:r>
            <a:r>
              <a:rPr lang="en-US" sz="1400" dirty="0"/>
              <a:t>: we used python as the major programing language. It is used to train the Machine Learning Algorithm i.e. Random Forest Classifier and other pre-processing methods. </a:t>
            </a:r>
            <a:endParaRPr lang="en-US" sz="1400" dirty="0" smtClean="0"/>
          </a:p>
          <a:p>
            <a:pPr marL="617220" lvl="1" indent="-342900">
              <a:buFont typeface="+mj-lt"/>
              <a:buAutoNum type="arabicPeriod"/>
            </a:pPr>
            <a:r>
              <a:rPr lang="en-US" sz="1400" b="1" dirty="0" smtClean="0"/>
              <a:t>Scikit-learn</a:t>
            </a:r>
            <a:r>
              <a:rPr lang="en-US" sz="1400" dirty="0"/>
              <a:t>: It is used to access the pre-processing features such as MinMaxScaler (for normalizing the data) and StandardScaler (for standardization the data). It was also used to train the Random Forest Classifier Model using train_test_split. </a:t>
            </a:r>
            <a:endParaRPr lang="en-US" sz="1400" dirty="0" smtClean="0"/>
          </a:p>
          <a:p>
            <a:pPr marL="617220" lvl="1" indent="-342900">
              <a:buFont typeface="+mj-lt"/>
              <a:buAutoNum type="arabicPeriod"/>
            </a:pPr>
            <a:r>
              <a:rPr lang="en-US" sz="1400" b="1" dirty="0" smtClean="0"/>
              <a:t>Flask</a:t>
            </a:r>
            <a:r>
              <a:rPr lang="en-US" sz="1400" dirty="0"/>
              <a:t>: we used Flask web frame work to connect the Crop Prediction Model with the HTML website</a:t>
            </a:r>
            <a:endParaRPr lang="en-IN" sz="1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27753" y="4587130"/>
            <a:ext cx="1593007" cy="159300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5589" y="4526038"/>
            <a:ext cx="3049225" cy="1715189"/>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2874" r="13770"/>
          <a:stretch/>
        </p:blipFill>
        <p:spPr>
          <a:xfrm>
            <a:off x="8033133" y="4526037"/>
            <a:ext cx="2190381" cy="1791577"/>
          </a:xfrm>
          <a:prstGeom prst="rect">
            <a:avLst/>
          </a:prstGeom>
          <a:ln>
            <a:solidFill>
              <a:schemeClr val="tx1"/>
            </a:solidFill>
          </a:ln>
        </p:spPr>
      </p:pic>
    </p:spTree>
    <p:extLst>
      <p:ext uri="{BB962C8B-B14F-4D97-AF65-F5344CB8AC3E}">
        <p14:creationId xmlns:p14="http://schemas.microsoft.com/office/powerpoint/2010/main" val="83086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Correlation of Dataset </a:t>
            </a:r>
            <a:endParaRPr lang="en-IN" b="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872" y="2171700"/>
            <a:ext cx="5466313" cy="4482377"/>
          </a:xfrm>
          <a:prstGeom prst="rect">
            <a:avLst/>
          </a:prstGeom>
        </p:spPr>
      </p:pic>
    </p:spTree>
    <p:extLst>
      <p:ext uri="{BB962C8B-B14F-4D97-AF65-F5344CB8AC3E}">
        <p14:creationId xmlns:p14="http://schemas.microsoft.com/office/powerpoint/2010/main" val="85624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Accuracy of Models</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1872" y="1828800"/>
            <a:ext cx="8595360" cy="4659923"/>
          </a:xfrm>
        </p:spPr>
        <p:txBody>
          <a:bodyPr>
            <a:normAutofit/>
          </a:bodyPr>
          <a:lstStyle/>
          <a:p>
            <a:r>
              <a:rPr lang="en-IN" sz="1400" dirty="0" smtClean="0"/>
              <a:t>Different types of Machine Learning Models were used to Predict the crop based on the soil composition. We used Logistic Regression, Gaussian Naïve Bayes, SVM, KNN, Decision Tree, Random Forest Classifier etc.</a:t>
            </a:r>
          </a:p>
          <a:p>
            <a:endParaRPr lang="en-IN" sz="1400" dirty="0"/>
          </a:p>
          <a:p>
            <a:endParaRPr lang="en-IN" sz="1400" dirty="0" smtClean="0"/>
          </a:p>
          <a:p>
            <a:endParaRPr lang="en-IN" sz="1400" dirty="0"/>
          </a:p>
          <a:p>
            <a:endParaRPr lang="en-IN" sz="1400" dirty="0" smtClean="0"/>
          </a:p>
          <a:p>
            <a:endParaRPr lang="en-IN" sz="1400" dirty="0"/>
          </a:p>
          <a:p>
            <a:endParaRPr lang="en-IN" sz="1400" dirty="0" smtClean="0"/>
          </a:p>
          <a:p>
            <a:endParaRPr lang="en-IN" sz="1400" dirty="0" smtClean="0"/>
          </a:p>
          <a:p>
            <a:r>
              <a:rPr lang="en-IN" sz="1400" dirty="0" smtClean="0"/>
              <a:t>Based on the Graph Plotting we can see that </a:t>
            </a:r>
            <a:r>
              <a:rPr lang="en-IN" sz="1400" dirty="0"/>
              <a:t>Gaussian Naïve </a:t>
            </a:r>
            <a:r>
              <a:rPr lang="en-IN" sz="1400" dirty="0" smtClean="0"/>
              <a:t>Bayes and  Random Forest Classifier have the highest peak in the graph. We used Random Forest Classifier in predicting the crop as it is very simple to understand and use.</a:t>
            </a:r>
            <a:endParaRPr lang="en-IN"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573" y="2576146"/>
            <a:ext cx="3363996" cy="2818818"/>
          </a:xfrm>
          <a:prstGeom prst="rect">
            <a:avLst/>
          </a:prstGeom>
        </p:spPr>
      </p:pic>
    </p:spTree>
    <p:extLst>
      <p:ext uri="{BB962C8B-B14F-4D97-AF65-F5344CB8AC3E}">
        <p14:creationId xmlns:p14="http://schemas.microsoft.com/office/powerpoint/2010/main" val="28525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Process Workflow</a:t>
            </a:r>
            <a:endParaRPr lang="en-IN" b="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617220" lvl="1" indent="-342900">
              <a:buFont typeface="+mj-lt"/>
              <a:buAutoNum type="arabicPeriod"/>
            </a:pPr>
            <a:endParaRPr lang="en-US" sz="1400" dirty="0" smtClean="0"/>
          </a:p>
          <a:p>
            <a:pPr marL="617220" lvl="1" indent="-342900">
              <a:buFont typeface="+mj-lt"/>
              <a:buAutoNum type="arabicPeriod"/>
            </a:pPr>
            <a:r>
              <a:rPr lang="en-US" sz="1400" dirty="0" smtClean="0"/>
              <a:t>Obtaining </a:t>
            </a:r>
            <a:r>
              <a:rPr lang="en-US" sz="1400" dirty="0"/>
              <a:t>the data from the database and performing all the pre-processing steps like: a. Importing essential libraries b. Checking for missing value and outliers c. Splitting dataset into training and test sets </a:t>
            </a:r>
            <a:r>
              <a:rPr lang="en-US" sz="1400" dirty="0" smtClean="0"/>
              <a:t/>
            </a:r>
            <a:br>
              <a:rPr lang="en-US" sz="1400" dirty="0" smtClean="0"/>
            </a:br>
            <a:endParaRPr lang="en-US" sz="1400" dirty="0" smtClean="0"/>
          </a:p>
          <a:p>
            <a:pPr marL="617220" lvl="1" indent="-342900">
              <a:buFont typeface="+mj-lt"/>
              <a:buAutoNum type="arabicPeriod"/>
            </a:pPr>
            <a:r>
              <a:rPr lang="en-US" sz="1400" dirty="0" smtClean="0"/>
              <a:t>Normalizing </a:t>
            </a:r>
            <a:r>
              <a:rPr lang="en-US" sz="1400" dirty="0"/>
              <a:t>the data, using MinMaxScaler to Normalize the data between [0,1]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Standardization</a:t>
            </a:r>
            <a:r>
              <a:rPr lang="en-US" sz="1400" dirty="0"/>
              <a:t>: converting the mean value of data to 0 and standard deviation to 1.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Training </a:t>
            </a:r>
            <a:r>
              <a:rPr lang="en-US" sz="1400" dirty="0"/>
              <a:t>the Random Forest Classifier Machine Learning Model, to predict the Crop. </a:t>
            </a:r>
            <a:endParaRPr lang="en-US" sz="1400" dirty="0" smtClean="0"/>
          </a:p>
          <a:p>
            <a:pPr marL="617220" lvl="1" indent="-342900">
              <a:buFont typeface="+mj-lt"/>
              <a:buAutoNum type="arabicPeriod"/>
            </a:pPr>
            <a:endParaRPr lang="en-US" sz="1400" dirty="0" smtClean="0"/>
          </a:p>
          <a:p>
            <a:pPr marL="617220" lvl="1" indent="-342900">
              <a:buFont typeface="+mj-lt"/>
              <a:buAutoNum type="arabicPeriod"/>
            </a:pPr>
            <a:r>
              <a:rPr lang="en-US" sz="1400" dirty="0" smtClean="0"/>
              <a:t>Connecting </a:t>
            </a:r>
            <a:r>
              <a:rPr lang="en-US" sz="1400" dirty="0"/>
              <a:t>the website with the program using Flask web framework.</a:t>
            </a:r>
            <a:endParaRPr lang="en-IN" sz="1400" dirty="0"/>
          </a:p>
        </p:txBody>
      </p:sp>
    </p:spTree>
    <p:extLst>
      <p:ext uri="{BB962C8B-B14F-4D97-AF65-F5344CB8AC3E}">
        <p14:creationId xmlns:p14="http://schemas.microsoft.com/office/powerpoint/2010/main" val="64795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smtClean="0">
                <a:latin typeface="Times New Roman" panose="02020603050405020304" pitchFamily="18" charset="0"/>
                <a:cs typeface="Times New Roman" panose="02020603050405020304" pitchFamily="18" charset="0"/>
              </a:rPr>
              <a:t>Process Workflow – flowchart </a:t>
            </a:r>
            <a:endParaRPr lang="en-IN" b="0" dirty="0">
              <a:latin typeface="Times New Roman" panose="02020603050405020304" pitchFamily="18" charset="0"/>
              <a:cs typeface="Times New Roman" panose="02020603050405020304" pitchFamily="18"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961" y="1987062"/>
            <a:ext cx="5370462" cy="4371643"/>
          </a:xfrm>
          <a:prstGeom prst="rect">
            <a:avLst/>
          </a:prstGeom>
        </p:spPr>
      </p:pic>
      <p:sp>
        <p:nvSpPr>
          <p:cNvPr id="3" name="TextBox 2"/>
          <p:cNvSpPr txBox="1"/>
          <p:nvPr/>
        </p:nvSpPr>
        <p:spPr>
          <a:xfrm>
            <a:off x="7658100" y="5495196"/>
            <a:ext cx="782516" cy="276999"/>
          </a:xfrm>
          <a:prstGeom prst="rect">
            <a:avLst/>
          </a:prstGeom>
          <a:noFill/>
        </p:spPr>
        <p:txBody>
          <a:bodyPr wrap="square" rtlCol="0">
            <a:spAutoFit/>
          </a:bodyPr>
          <a:lstStyle/>
          <a:p>
            <a:r>
              <a:rPr lang="en-IN" sz="1200" dirty="0" smtClean="0"/>
              <a:t>website</a:t>
            </a:r>
            <a:endParaRPr lang="en-IN" sz="1200" dirty="0"/>
          </a:p>
        </p:txBody>
      </p:sp>
    </p:spTree>
    <p:extLst>
      <p:ext uri="{BB962C8B-B14F-4D97-AF65-F5344CB8AC3E}">
        <p14:creationId xmlns:p14="http://schemas.microsoft.com/office/powerpoint/2010/main" val="2665332200"/>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docProps/app.xml><?xml version="1.0" encoding="utf-8"?>
<Properties xmlns="http://schemas.openxmlformats.org/officeDocument/2006/extended-properties" xmlns:vt="http://schemas.openxmlformats.org/officeDocument/2006/docPropsVTypes">
  <Template>View</Template>
  <TotalTime>125</TotalTime>
  <Words>565</Words>
  <Application>Microsoft Office PowerPoint</Application>
  <PresentationFormat>Widescreen</PresentationFormat>
  <Paragraphs>119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Schoolbook</vt:lpstr>
      <vt:lpstr>Mangal</vt:lpstr>
      <vt:lpstr>Times New Roman</vt:lpstr>
      <vt:lpstr>Wingdings 2</vt:lpstr>
      <vt:lpstr>View</vt:lpstr>
      <vt:lpstr>Crop Prediction Model using Random Forest Classifier</vt:lpstr>
      <vt:lpstr>Index</vt:lpstr>
      <vt:lpstr>Introduction</vt:lpstr>
      <vt:lpstr>Project Vision </vt:lpstr>
      <vt:lpstr>Technologies used</vt:lpstr>
      <vt:lpstr>Correlation of Dataset </vt:lpstr>
      <vt:lpstr>Accuracy of Models</vt:lpstr>
      <vt:lpstr>Process Workflow</vt:lpstr>
      <vt:lpstr>Process Workflow – flowchart </vt:lpstr>
      <vt:lpstr>Conclusion</vt:lpstr>
      <vt:lpstr>Thank You</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15</cp:revision>
  <dcterms:created xsi:type="dcterms:W3CDTF">2024-05-26T11:37:07Z</dcterms:created>
  <dcterms:modified xsi:type="dcterms:W3CDTF">2024-05-28T05:46:11Z</dcterms:modified>
</cp:coreProperties>
</file>