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70" r:id="rId4"/>
    <p:sldId id="261" r:id="rId5"/>
    <p:sldId id="260" r:id="rId6"/>
    <p:sldId id="263" r:id="rId7"/>
    <p:sldId id="264" r:id="rId8"/>
    <p:sldId id="265" r:id="rId9"/>
    <p:sldId id="272" r:id="rId10"/>
    <p:sldId id="274" r:id="rId11"/>
    <p:sldId id="273" r:id="rId12"/>
    <p:sldId id="275" r:id="rId13"/>
    <p:sldId id="267" r:id="rId14"/>
    <p:sldId id="271" r:id="rId15"/>
    <p:sldId id="266" r:id="rId16"/>
    <p:sldId id="293" r:id="rId17"/>
    <p:sldId id="268" r:id="rId18"/>
    <p:sldId id="269" r:id="rId19"/>
    <p:sldId id="294"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307" r:id="rId36"/>
    <p:sldId id="292" r:id="rId37"/>
    <p:sldId id="295" r:id="rId38"/>
    <p:sldId id="311" r:id="rId39"/>
    <p:sldId id="298" r:id="rId40"/>
    <p:sldId id="299" r:id="rId41"/>
    <p:sldId id="297" r:id="rId42"/>
    <p:sldId id="300" r:id="rId43"/>
    <p:sldId id="301" r:id="rId44"/>
    <p:sldId id="302" r:id="rId45"/>
    <p:sldId id="303" r:id="rId46"/>
    <p:sldId id="304" r:id="rId47"/>
    <p:sldId id="305" r:id="rId48"/>
    <p:sldId id="306" r:id="rId49"/>
    <p:sldId id="291" r:id="rId50"/>
    <p:sldId id="308" r:id="rId51"/>
    <p:sldId id="309" r:id="rId52"/>
    <p:sldId id="312" r:id="rId53"/>
    <p:sldId id="313" r:id="rId54"/>
    <p:sldId id="315" r:id="rId55"/>
    <p:sldId id="314" r:id="rId56"/>
    <p:sldId id="316" r:id="rId57"/>
    <p:sldId id="317" r:id="rId58"/>
    <p:sldId id="319" r:id="rId59"/>
    <p:sldId id="318" r:id="rId60"/>
    <p:sldId id="320" r:id="rId61"/>
    <p:sldId id="321" r:id="rId62"/>
    <p:sldId id="310" r:id="rId63"/>
    <p:sldId id="322"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FF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104" d="100"/>
          <a:sy n="104" d="100"/>
        </p:scale>
        <p:origin x="232" y="56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1T17:51:33.548"/>
    </inkml:context>
    <inkml:brush xml:id="br0">
      <inkml:brushProperty name="width" value="0.05" units="cm"/>
      <inkml:brushProperty name="height" value="0.05" units="cm"/>
      <inkml:brushProperty name="color" value="#E71224"/>
    </inkml:brush>
  </inkml:definitions>
  <inkml:trace contextRef="#ctx0" brushRef="#br0">0 129 24575,'11'-1'0,"1"-2"0,2-4 0,4-4 0,1-1 0,-1 0 0,-3 2 0,-6 4 0,-2 1 0,-2 1 0,1 2 0,-1 1 0,-1 0 0,-1 0 0,1 0 0,0-1 0,1-1 0,0 0 0,0 1 0,0-1 0,0-1 0,2 2 0,0-3 0,0 2 0,0 0 0,-2 0 0,1 1 0,-2 0 0,0 1 0,0 0 0,-3-1 0,1 1 0,0 0 0,0-1 0,1 1 0,0 0 0,0-1 0,0 0 0,-1 2 0,-1 1 0,-1 2 0,0 2 0,0 1 0,1 0 0,0 1 0,3 3 0,1 2 0,1 2 0,0 0 0,0 0 0,0 0 0,-1-1 0,1-1 0,-1-3 0,-2-2 0,-1-1 0,-2-1 0,0-1 0,0 0 0,0-1 0,1-2 0,1 1 0,-1-1 0,0 1 0,-1 2 0,0 0 0,0 3 0,0 1 0,0-2 0,0 2 0,0-5 0,1 3 0,1-1 0,-1-1 0,0 0 0,-1 0 0,0 0 0,0 1 0,0-1 0,0 1 0,0-2 0,0 0 0,0-1 0,0 0 0,0-1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1T18:40:06.923"/>
    </inkml:context>
    <inkml:brush xml:id="br0">
      <inkml:brushProperty name="width" value="0.05" units="cm"/>
      <inkml:brushProperty name="height" value="0.05" units="cm"/>
      <inkml:brushProperty name="color" value="#E71224"/>
    </inkml:brush>
  </inkml:definitions>
  <inkml:trace contextRef="#ctx0" brushRef="#br0">0 129 24575,'11'-1'0,"1"-2"0,2-4 0,4-4 0,1-1 0,-1 0 0,-3 2 0,-6 4 0,-2 1 0,-2 1 0,1 2 0,-1 1 0,-1 0 0,-1 0 0,1 0 0,0-1 0,1-1 0,0 0 0,0 1 0,0-1 0,0-1 0,2 2 0,0-3 0,0 2 0,0 0 0,-2 0 0,1 1 0,-2 0 0,0 1 0,0 0 0,-3-1 0,1 1 0,0 0 0,0-1 0,1 1 0,0 0 0,0-1 0,0 0 0,-1 2 0,-1 1 0,-1 2 0,0 2 0,0 1 0,1 0 0,0 1 0,3 3 0,1 2 0,1 2 0,0 0 0,0 0 0,0 0 0,-1-1 0,1-1 0,-1-3 0,-2-2 0,-1-1 0,-2-1 0,0-1 0,0 0 0,0-1 0,1-2 0,1 1 0,-1-1 0,0 1 0,-1 2 0,0 0 0,0 3 0,0 1 0,0-2 0,0 2 0,0-5 0,1 3 0,1-1 0,-1-1 0,0 0 0,-1 0 0,0 0 0,0 1 0,0-1 0,0 1 0,0-2 0,0 0 0,0-1 0,0 0 0,0-1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1T18:41:14.345"/>
    </inkml:context>
    <inkml:brush xml:id="br0">
      <inkml:brushProperty name="width" value="0.05" units="cm"/>
      <inkml:brushProperty name="height" value="0.05" units="cm"/>
      <inkml:brushProperty name="color" value="#E71224"/>
    </inkml:brush>
  </inkml:definitions>
  <inkml:trace contextRef="#ctx0" brushRef="#br0">0 0 24575,'0'11'0,"0"-1"0,0-4 0,0 0 0,0-1 0,0 1 0,1 1 0,1 2 0,2 0 0,1 0 0,1 0 0,0 0 0,1 0 0,-2 0 0,1 0 0,0 0 0,0 0 0,0 0 0,0 0 0,0 0 0,0-2 0,-1 0 0,-2-2 0,-1-1 0,0 1 0,0-3 0,1 2 0,-1 0 0,-2 2 0,2 3 0,0 0 0,4 4 0,2 3 0,0 2 0,0-1 0,-4-5 0,0-1 0,-2-2 0,0-1 0,1-2 0,-1 0 0,0-1 0,1 1 0,1 1 0,5 8 0,-1-7 0,0 7 0,-6-9 0,0 0 0,-2-4 0,2-11 0,1 2 0,4-7 0,5 4 0,2-4 0,0-1 0,1-2 0,0 2 0,-3 2 0,0 1 0,-3 3 0,0 1 0,-1 2 0,-4 1 0,0 2 0,-1-1 0,1 1 0,4-3 0,0-2 0,6-3 0,1 0 0,5-3 0,0 1 0,3-2 0,-4 1 0,1 1 0,-3 3 0,-3 3 0,-2 2 0,-3 2 0,-1-1 0,-2 1 0,-3 1 0,-1 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1T18:42:04.255"/>
    </inkml:context>
    <inkml:brush xml:id="br0">
      <inkml:brushProperty name="width" value="0.05" units="cm"/>
      <inkml:brushProperty name="height" value="0.05" units="cm"/>
      <inkml:brushProperty name="color" value="#E71224"/>
    </inkml:brush>
  </inkml:definitions>
  <inkml:trace contextRef="#ctx0" brushRef="#br0">178 0 24575,'0'8'0,"0"1"0,0-2 0,0 0 0,0 0 0,0-1 0,0 1 0,0 3 0,-1 3 0,-3 5 0,-3 1 0,-2 3 0,-3 0 0,-1-1 0,0-1 0,0-3 0,3-2 0,2-3 0,3-3 0,1 0 0,1 0 0,0-2 0,1 0 0,0-1 0,-2 2 0,-1 11 0,-2-9 0,0 11 0,0-9 0,-3 7 0,2 1 0,0-2 0,1-3 0,2-5 0,5-4 0,6-3 0,7-2 0,2-1 0,7 0 0,4 0 0,-2 0 0,0 0 0,-5 0 0,-4 0 0,2 0 0,0 0 0,-4 0 0,3 0 0,-6 0 0,3 0 0,-1 0 0,0 0 0,-1 0 0,-2 0 0,-1 0 0,-1 0 0,-1 0 0,3 0 0,3 0 0,4 0 0,2 0 0,1 0 0,-1 0 0,-3 0 0,-1 0 0,-3 0 0,-1 0 0,-1 0 0,-1 0 0,-3 2 0,-2 0 0,-2 2 0,-1 0 0,0 0 0,1 0 0,2-1 0,-1-2 0,0-1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1T18:42:52.891"/>
    </inkml:context>
    <inkml:brush xml:id="br0">
      <inkml:brushProperty name="width" value="0.05" units="cm"/>
      <inkml:brushProperty name="height" value="0.05" units="cm"/>
      <inkml:brushProperty name="color" value="#E71224"/>
    </inkml:brush>
  </inkml:definitions>
  <inkml:trace contextRef="#ctx0" brushRef="#br0">1 221 24575,'8'1'0,"2"1"0,-2 2 0,1 1 0,1 0 0,-1 1 0,-1-1 0,-1 0 0,-1-2 0,1 1 0,-1-1 0,2 2 0,-4-2 0,2 0 0,-2 0 0,0-1 0,1-1 0,-1 2 0,-1-2 0,-1 0 0,0 1 0,1-1 0,0 1 0,2 1 0,0-1 0,1 2 0,2-1 0,1 1 0,1 0 0,-1 0 0,1 0 0,-1 0 0,-1 0 0,0-1 0,-1 0 0,-1-2 0,-1 1 0,-2-1 0,0-1 0,-2-1 0,0-1 0,-1-2 0,0-1 0,0-1 0,0-4 0,0-3 0,0-3 0,0-2 0,0-3 0,0-2 0,0-1 0,0 0 0,1 1 0,0 2 0,2 2 0,0 2 0,1 3 0,0 1 0,-1 1 0,0 1 0,-1 3 0,0 1 0,-1 1 0,1 1 0,-1 1 0,0 0 0,0 1 0,0 1 0,-1 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9T01:57:52.621"/>
    </inkml:context>
    <inkml:brush xml:id="br0">
      <inkml:brushProperty name="width" value="0.05" units="cm"/>
      <inkml:brushProperty name="height" value="0.05" units="cm"/>
      <inkml:brushProperty name="color" value="#E71224"/>
    </inkml:brush>
  </inkml:definitions>
  <inkml:trace contextRef="#ctx0" brushRef="#br0">0 0 24575,'0'12'0,"0"17"0,0-1 0,2 13 0,1-15 0,3-4 0,1-6 0,-3-7 0,-2 2 0,-2-5 0,0 1 0,0 0 0,1-1 0,0 0 0,1 0 0,0 2 0,-1 3 0,-1 2 0,1 3 0,1 1 0,1-1 0,-1-2 0,0-4 0,-1-1 0,2-2 0,-2 0 0,0-1 0,-1-2 0,1-2 0,3 0 0,2-3 0,5-2 0,3 1 0,4-2 0,8-3 0,-10 2 0,10-5 0,-10 3 0,6-2 0,0 0 0,0 1 0,0-1 0,-2 0 0,-1 1 0,-2 0 0,-2 2 0,-2 2 0,-3 2 0,-2 1 0,-1 1 0,-3 0 0,-1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9T02:06:03.230"/>
    </inkml:context>
    <inkml:brush xml:id="br0">
      <inkml:brushProperty name="width" value="0.05" units="cm"/>
      <inkml:brushProperty name="height" value="0.05" units="cm"/>
      <inkml:brushProperty name="color" value="#E71224"/>
    </inkml:brush>
  </inkml:definitions>
  <inkml:trace contextRef="#ctx0" brushRef="#br0">0 160 24575,'15'0'0,"0"2"0,-3 2 0,0 3 0,1 4 0,-4-3 0,1 3 0,-3-5 0,4 3 0,1 0 0,0 1 0,-1-1 0,-2-1 0,0 1 0,0 1 0,1-1 0,-1 1 0,0-1 0,0-1 0,-1-2 0,0-2 0,-2-1 0,-2-1 0,-1 2 0,1 2 0,2 1 0,3 1 0,-1 1 0,2 0 0,-1 0 0,-1 0 0,1-2 0,0-1 0,2 3 0,-3-5 0,2 2 0,-5-5 0,-1 0 0,-2-3 0,-2-5 0,0-4 0,0-2 0,3-4 0,2-3 0,3-5 0,3-1 0,1-1 0,-2 2 0,0 2 0,0 1 0,1 2 0,-1-1 0,-2 1 0,0 0 0,-1 1 0,-1 2 0,-1 1 0,-1 3 0,-1 1 0,0 2 0,-1 3 0,-2 0 0,2 2 0,0 2 0,1-1 0,-1 2 0,-2-1 0,0 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1T18:40:06.923"/>
    </inkml:context>
    <inkml:brush xml:id="br0">
      <inkml:brushProperty name="width" value="0.05" units="cm"/>
      <inkml:brushProperty name="height" value="0.05" units="cm"/>
      <inkml:brushProperty name="color" value="#E71224"/>
    </inkml:brush>
  </inkml:definitions>
  <inkml:trace contextRef="#ctx0" brushRef="#br0">0 129 24575,'11'-1'0,"1"-2"0,2-4 0,4-4 0,1-1 0,-1 0 0,-3 2 0,-6 4 0,-2 1 0,-2 1 0,1 2 0,-1 1 0,-1 0 0,-1 0 0,1 0 0,0-1 0,1-1 0,0 0 0,0 1 0,0-1 0,0-1 0,2 2 0,0-3 0,0 2 0,0 0 0,-2 0 0,1 1 0,-2 0 0,0 1 0,0 0 0,-3-1 0,1 1 0,0 0 0,0-1 0,1 1 0,0 0 0,0-1 0,0 0 0,-1 2 0,-1 1 0,-1 2 0,0 2 0,0 1 0,1 0 0,0 1 0,3 3 0,1 2 0,1 2 0,0 0 0,0 0 0,0 0 0,-1-1 0,1-1 0,-1-3 0,-2-2 0,-1-1 0,-2-1 0,0-1 0,0 0 0,0-1 0,1-2 0,1 1 0,-1-1 0,0 1 0,-1 2 0,0 0 0,0 3 0,0 1 0,0-2 0,0 2 0,0-5 0,1 3 0,1-1 0,-1-1 0,0 0 0,-1 0 0,0 0 0,0 1 0,0-1 0,0 1 0,0-2 0,0 0 0,0-1 0,0 0 0,0-1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1T18:41:14.345"/>
    </inkml:context>
    <inkml:brush xml:id="br0">
      <inkml:brushProperty name="width" value="0.05" units="cm"/>
      <inkml:brushProperty name="height" value="0.05" units="cm"/>
      <inkml:brushProperty name="color" value="#E71224"/>
    </inkml:brush>
  </inkml:definitions>
  <inkml:trace contextRef="#ctx0" brushRef="#br0">0 0 24575,'0'11'0,"0"-1"0,0-4 0,0 0 0,0-1 0,0 1 0,1 1 0,1 2 0,2 0 0,1 0 0,1 0 0,0 0 0,1 0 0,-2 0 0,1 0 0,0 0 0,0 0 0,0 0 0,0 0 0,0 0 0,0-2 0,-1 0 0,-2-2 0,-1-1 0,0 1 0,0-3 0,1 2 0,-1 0 0,-2 2 0,2 3 0,0 0 0,4 4 0,2 3 0,0 2 0,0-1 0,-4-5 0,0-1 0,-2-2 0,0-1 0,1-2 0,-1 0 0,0-1 0,1 1 0,1 1 0,5 8 0,-1-7 0,0 7 0,-6-9 0,0 0 0,-2-4 0,2-11 0,1 2 0,4-7 0,5 4 0,2-4 0,0-1 0,1-2 0,0 2 0,-3 2 0,0 1 0,-3 3 0,0 1 0,-1 2 0,-4 1 0,0 2 0,-1-1 0,1 1 0,4-3 0,0-2 0,6-3 0,1 0 0,5-3 0,0 1 0,3-2 0,-4 1 0,1 1 0,-3 3 0,-3 3 0,-2 2 0,-3 2 0,-1-1 0,-2 1 0,-3 1 0,-1 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1T18:42:04.255"/>
    </inkml:context>
    <inkml:brush xml:id="br0">
      <inkml:brushProperty name="width" value="0.05" units="cm"/>
      <inkml:brushProperty name="height" value="0.05" units="cm"/>
      <inkml:brushProperty name="color" value="#E71224"/>
    </inkml:brush>
  </inkml:definitions>
  <inkml:trace contextRef="#ctx0" brushRef="#br0">178 0 24575,'0'8'0,"0"1"0,0-2 0,0 0 0,0 0 0,0-1 0,0 1 0,0 3 0,-1 3 0,-3 5 0,-3 1 0,-2 3 0,-3 0 0,-1-1 0,0-1 0,0-3 0,3-2 0,2-3 0,3-3 0,1 0 0,1 0 0,0-2 0,1 0 0,0-1 0,-2 2 0,-1 11 0,-2-9 0,0 11 0,0-9 0,-3 7 0,2 1 0,0-2 0,1-3 0,2-5 0,5-4 0,6-3 0,7-2 0,2-1 0,7 0 0,4 0 0,-2 0 0,0 0 0,-5 0 0,-4 0 0,2 0 0,0 0 0,-4 0 0,3 0 0,-6 0 0,3 0 0,-1 0 0,0 0 0,-1 0 0,-2 0 0,-1 0 0,-1 0 0,-1 0 0,3 0 0,3 0 0,4 0 0,2 0 0,1 0 0,-1 0 0,-3 0 0,-1 0 0,-3 0 0,-1 0 0,-1 0 0,-1 0 0,-3 2 0,-2 0 0,-2 2 0,-1 0 0,0 0 0,1 0 0,2-1 0,-1-2 0,0-1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1T18:42:52.891"/>
    </inkml:context>
    <inkml:brush xml:id="br0">
      <inkml:brushProperty name="width" value="0.05" units="cm"/>
      <inkml:brushProperty name="height" value="0.05" units="cm"/>
      <inkml:brushProperty name="color" value="#E71224"/>
    </inkml:brush>
  </inkml:definitions>
  <inkml:trace contextRef="#ctx0" brushRef="#br0">1 221 24575,'8'1'0,"2"1"0,-2 2 0,1 1 0,1 0 0,-1 1 0,-1-1 0,-1 0 0,-1-2 0,1 1 0,-1-1 0,2 2 0,-4-2 0,2 0 0,-2 0 0,0-1 0,1-1 0,-1 2 0,-1-2 0,-1 0 0,0 1 0,1-1 0,0 1 0,2 1 0,0-1 0,1 2 0,2-1 0,1 1 0,1 0 0,-1 0 0,1 0 0,-1 0 0,-1 0 0,0-1 0,-1 0 0,-1-2 0,-1 1 0,-2-1 0,0-1 0,-2-1 0,0-1 0,-1-2 0,0-1 0,0-1 0,0-4 0,0-3 0,0-3 0,0-2 0,0-3 0,0-2 0,0-1 0,0 0 0,1 1 0,0 2 0,2 2 0,0 2 0,1 3 0,0 1 0,-1 1 0,0 1 0,-1 3 0,0 1 0,-1 1 0,1 1 0,-1 1 0,0 0 0,0 1 0,0 1 0,-1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1T17:21:38.397"/>
    </inkml:context>
    <inkml:brush xml:id="br0">
      <inkml:brushProperty name="width" value="0.05" units="cm"/>
      <inkml:brushProperty name="height" value="0.05" units="cm"/>
      <inkml:brushProperty name="color" value="#E71224"/>
    </inkml:brush>
  </inkml:definitions>
  <inkml:trace contextRef="#ctx0" brushRef="#br0">0 0 24575,'0'11'0,"0"-1"0,0-4 0,0 0 0,0-1 0,0 1 0,1 1 0,1 2 0,2 0 0,1 0 0,1 0 0,0 0 0,1 0 0,-2 0 0,1 0 0,0 0 0,0 0 0,0 0 0,0 0 0,0 0 0,0-2 0,-1 0 0,-2-2 0,-1-1 0,0 1 0,0-3 0,1 2 0,-1 0 0,-2 2 0,2 3 0,0 0 0,4 4 0,2 3 0,0 2 0,0-1 0,-4-5 0,0-1 0,-2-2 0,0-1 0,1-2 0,-1 0 0,0-1 0,1 1 0,1 1 0,5 8 0,-1-7 0,0 7 0,-6-9 0,0 0 0,-2-4 0,2-11 0,1 2 0,4-7 0,5 4 0,2-4 0,0-1 0,1-2 0,0 2 0,-3 2 0,0 1 0,-3 3 0,0 1 0,-1 2 0,-4 1 0,0 2 0,-1-1 0,1 1 0,4-3 0,0-2 0,6-3 0,1 0 0,5-3 0,0 1 0,3-2 0,-4 1 0,1 1 0,-3 3 0,-3 3 0,-2 2 0,-3 2 0,-1-1 0,-2 1 0,-3 1 0,-1 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08:50:30.473"/>
    </inkml:context>
    <inkml:brush xml:id="br0">
      <inkml:brushProperty name="width" value="0.05" units="cm"/>
      <inkml:brushProperty name="height" value="0.05" units="cm"/>
      <inkml:brushProperty name="color" value="#E71224"/>
    </inkml:brush>
  </inkml:definitions>
  <inkml:trace contextRef="#ctx0" brushRef="#br0">0 282 24575,'82'0'0,"-56"0"0,56 0 0,-76 0 0,0 0 0,-2 4 0,1-3 0,0 3 0,2-3 0,0-1 0,1 0 0,-4 1 0,-2 1 0,0 1 0,0-1 0,3-1 0,-1-1 0,2 0 0,-2 0 0,-1 2 0,-1 2 0,-2 1 0,1-1 0,2-2 0,0-2 0,2 0 0,-1 0 0,1 0 0,0 0 0,-1 0 0,1 0 0,0 0 0,0 0 0,-1 0 0,0 0 0,3 0 0,-2 0 0,1 0 0,-2 0 0,1 0 0,-1 0 0,-1-2 0,-1-4 0,-2-1 0,0-4 0,0 1 0,0 1 0,0 1 0,1 1 0,2-1 0,2-2 0,0-1 0,-2 0 0,0 1 0,-1 1 0,1 1 0,1 0 0,1 0 0,-1 0 0,-2 0 0,-1 3 0,-1 0 0,2 1 0,0 1 0,1 0 0,-1-1 0,0-6 0,1-2 0,0-4 0,1 1 0,-2 5 0,1 1 0,-1 4 0,0-2 0,1-1 0,0-1 0,0 0 0,-2 2 0,0 2 0,2 3 0,-1-1 0,0 1 0,1-1 0,-1 1 0,1 2 0,-2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08:50:37.415"/>
    </inkml:context>
    <inkml:brush xml:id="br0">
      <inkml:brushProperty name="width" value="0.05" units="cm"/>
      <inkml:brushProperty name="height" value="0.05" units="cm"/>
      <inkml:brushProperty name="color" value="#E71224"/>
    </inkml:brush>
  </inkml:definitions>
  <inkml:trace contextRef="#ctx0" brushRef="#br0">0 282 24575,'82'0'0,"-56"0"0,56 0 0,-76 0 0,0 0 0,-2 4 0,1-3 0,0 3 0,2-3 0,0-1 0,1 0 0,-4 1 0,-2 1 0,0 1 0,0-1 0,3-1 0,-1-1 0,2 0 0,-2 0 0,-1 2 0,-1 2 0,-2 1 0,1-1 0,2-2 0,0-2 0,2 0 0,-1 0 0,1 0 0,0 0 0,-1 0 0,1 0 0,0 0 0,0 0 0,-1 0 0,0 0 0,3 0 0,-2 0 0,1 0 0,-2 0 0,1 0 0,-1 0 0,-1-2 0,-1-4 0,-2-1 0,0-4 0,0 1 0,0 1 0,0 1 0,1 1 0,2-1 0,2-2 0,0-1 0,-2 0 0,0 1 0,-1 1 0,1 1 0,1 0 0,1 0 0,-1 0 0,-2 0 0,-1 3 0,-1 0 0,2 1 0,0 1 0,1 0 0,-1-1 0,0-6 0,1-2 0,0-4 0,1 1 0,-2 5 0,1 1 0,-1 4 0,0-2 0,1-1 0,0-1 0,0 0 0,-2 2 0,0 2 0,2 3 0,-1-1 0,0 1 0,1-1 0,-1 1 0,1 2 0,-2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08:50:30.473"/>
    </inkml:context>
    <inkml:brush xml:id="br0">
      <inkml:brushProperty name="width" value="0.05" units="cm"/>
      <inkml:brushProperty name="height" value="0.05" units="cm"/>
      <inkml:brushProperty name="color" value="#E71224"/>
    </inkml:brush>
  </inkml:definitions>
  <inkml:trace contextRef="#ctx0" brushRef="#br0">0 282 24575,'82'0'0,"-56"0"0,56 0 0,-76 0 0,0 0 0,-2 4 0,1-3 0,0 3 0,2-3 0,0-1 0,1 0 0,-4 1 0,-2 1 0,0 1 0,0-1 0,3-1 0,-1-1 0,2 0 0,-2 0 0,-1 2 0,-1 2 0,-2 1 0,1-1 0,2-2 0,0-2 0,2 0 0,-1 0 0,1 0 0,0 0 0,-1 0 0,1 0 0,0 0 0,0 0 0,-1 0 0,0 0 0,3 0 0,-2 0 0,1 0 0,-2 0 0,1 0 0,-1 0 0,-1-2 0,-1-4 0,-2-1 0,0-4 0,0 1 0,0 1 0,0 1 0,1 1 0,2-1 0,2-2 0,0-1 0,-2 0 0,0 1 0,-1 1 0,1 1 0,1 0 0,1 0 0,-1 0 0,-2 0 0,-1 3 0,-1 0 0,2 1 0,0 1 0,1 0 0,-1-1 0,0-6 0,1-2 0,0-4 0,1 1 0,-2 5 0,1 1 0,-1 4 0,0-2 0,1-1 0,0-1 0,0 0 0,-2 2 0,0 2 0,2 3 0,-1-1 0,0 1 0,1-1 0,-1 1 0,1 2 0,-2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08:50:37.415"/>
    </inkml:context>
    <inkml:brush xml:id="br0">
      <inkml:brushProperty name="width" value="0.05" units="cm"/>
      <inkml:brushProperty name="height" value="0.05" units="cm"/>
      <inkml:brushProperty name="color" value="#E71224"/>
    </inkml:brush>
  </inkml:definitions>
  <inkml:trace contextRef="#ctx0" brushRef="#br0">2 286 24575,'82'0'0,"-56"0"0,56 0 0,-76 0 0,0 0 0,-2 4 0,1-3 0,0 3 0,2-3 0,0-1 0,1 0 0,-4 1 0,-2 1 0,0 1 0,0-1 0,3-1 0,-1-1 0,2 0 0,-2 0 0,-1 2 0,-1 2 0,-2 1 0,1-1 0,2-2 0,0-2 0,2 0 0,-1 0 0,1 0 0,0 0 0,-1 0 0,1 0 0,0 0 0,0 0 0,-1 0 0,0 0 0,3 0 0,-2 0 0,1 0 0,-2 0 0,1 0 0,-1 0 0,-1-2 0,-1-4 0,-2-1 0,0-4 0,0 1 0,0 1 0,0 1 0,1 1 0,2-1 0,2-2 0,0-1 0,-2 0 0,0 1 0,-1 1 0,1 1 0,1 0 0,1 0 0,-1 0 0,-2 0 0,-1 3 0,-1 0 0,2 1 0,0 1 0,1 0 0,-1-1 0,0-6 0,1-2 0,0-4 0,1 1 0,-2 5 0,1 1 0,-1 4 0,0-2 0,1-1 0,0-1 0,0 0 0,-2 2 0,0 2 0,2 3 0,-1-1 0,0 1 0,1-1 0,-1 1 0,1 2 0,-2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08:50:37.415"/>
    </inkml:context>
    <inkml:brush xml:id="br0">
      <inkml:brushProperty name="width" value="0.05" units="cm"/>
      <inkml:brushProperty name="height" value="0.05" units="cm"/>
      <inkml:brushProperty name="color" value="#E71224"/>
    </inkml:brush>
  </inkml:definitions>
  <inkml:trace contextRef="#ctx0" brushRef="#br0">2 286 24575,'82'0'0,"-56"0"0,56 0 0,-76 0 0,0 0 0,-2 4 0,1-3 0,0 3 0,2-3 0,0-1 0,1 0 0,-4 1 0,-2 1 0,0 1 0,0-1 0,3-1 0,-1-1 0,2 0 0,-2 0 0,-1 2 0,-1 2 0,-2 1 0,1-1 0,2-2 0,0-2 0,2 0 0,-1 0 0,1 0 0,0 0 0,-1 0 0,1 0 0,0 0 0,0 0 0,-1 0 0,0 0 0,3 0 0,-2 0 0,1 0 0,-2 0 0,1 0 0,-1 0 0,-1-2 0,-1-4 0,-2-1 0,0-4 0,0 1 0,0 1 0,0 1 0,1 1 0,2-1 0,2-2 0,0-1 0,-2 0 0,0 1 0,-1 1 0,1 1 0,1 0 0,1 0 0,-1 0 0,-2 0 0,-1 3 0,-1 0 0,2 1 0,0 1 0,1 0 0,-1-1 0,0-6 0,1-2 0,0-4 0,1 1 0,-2 5 0,1 1 0,-1 4 0,0-2 0,1-1 0,0-1 0,0 0 0,-2 2 0,0 2 0,2 3 0,-1-1 0,0 1 0,1-1 0,-1 1 0,1 2 0,-2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15:49:49.758"/>
    </inkml:context>
    <inkml:brush xml:id="br0">
      <inkml:brushProperty name="width" value="0.05" units="cm"/>
      <inkml:brushProperty name="height" value="0.05" units="cm"/>
      <inkml:brushProperty name="color" value="#E71224"/>
    </inkml:brush>
  </inkml:definitions>
  <inkml:trace contextRef="#ctx0" brushRef="#br0">2 286 24575,'82'0'0,"-56"0"0,56 0 0,-76 0 0,0 0 0,-2 4 0,1-3 0,0 3 0,2-3 0,0-1 0,1 0 0,-4 1 0,-2 1 0,0 1 0,0-1 0,3-1 0,-1-1 0,2 0 0,-2 0 0,-1 2 0,-1 2 0,-2 1 0,1-1 0,2-2 0,0-2 0,2 0 0,-1 0 0,1 0 0,0 0 0,-1 0 0,1 0 0,0 0 0,0 0 0,-1 0 0,0 0 0,3 0 0,-2 0 0,1 0 0,-2 0 0,1 0 0,-1 0 0,-1-2 0,-1-4 0,-2-1 0,0-4 0,0 1 0,0 1 0,0 1 0,1 1 0,2-1 0,2-2 0,0-1 0,-2 0 0,0 1 0,-1 1 0,1 1 0,1 0 0,1 0 0,-1 0 0,-2 0 0,-1 3 0,-1 0 0,2 1 0,0 1 0,1 0 0,-1-1 0,0-6 0,1-2 0,0-4 0,1 1 0,-2 5 0,1 1 0,-1 4 0,0-2 0,1-1 0,0-1 0,0 0 0,-2 2 0,0 2 0,2 3 0,-1-1 0,0 1 0,1-1 0,-1 1 0,1 2 0,-2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08:50:37.415"/>
    </inkml:context>
    <inkml:brush xml:id="br0">
      <inkml:brushProperty name="width" value="0.05" units="cm"/>
      <inkml:brushProperty name="height" value="0.05" units="cm"/>
      <inkml:brushProperty name="color" value="#E71224"/>
    </inkml:brush>
  </inkml:definitions>
  <inkml:trace contextRef="#ctx0" brushRef="#br0">2 286 24575,'82'0'0,"-56"0"0,56 0 0,-76 0 0,0 0 0,-2 4 0,1-3 0,0 3 0,2-3 0,0-1 0,1 0 0,-4 1 0,-2 1 0,0 1 0,0-1 0,3-1 0,-1-1 0,2 0 0,-2 0 0,-1 2 0,-1 2 0,-2 1 0,1-1 0,2-2 0,0-2 0,2 0 0,-1 0 0,1 0 0,0 0 0,-1 0 0,1 0 0,0 0 0,0 0 0,-1 0 0,0 0 0,3 0 0,-2 0 0,1 0 0,-2 0 0,1 0 0,-1 0 0,-1-2 0,-1-4 0,-2-1 0,0-4 0,0 1 0,0 1 0,0 1 0,1 1 0,2-1 0,2-2 0,0-1 0,-2 0 0,0 1 0,-1 1 0,1 1 0,1 0 0,1 0 0,-1 0 0,-2 0 0,-1 3 0,-1 0 0,2 1 0,0 1 0,1 0 0,-1-1 0,0-6 0,1-2 0,0-4 0,1 1 0,-2 5 0,1 1 0,-1 4 0,0-2 0,1-1 0,0-1 0,0 0 0,-2 2 0,0 2 0,2 3 0,-1-1 0,0 1 0,1-1 0,-1 1 0,1 2 0,-2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15:49:49.758"/>
    </inkml:context>
    <inkml:brush xml:id="br0">
      <inkml:brushProperty name="width" value="0.05" units="cm"/>
      <inkml:brushProperty name="height" value="0.05" units="cm"/>
      <inkml:brushProperty name="color" value="#E71224"/>
    </inkml:brush>
  </inkml:definitions>
  <inkml:trace contextRef="#ctx0" brushRef="#br0">2 286 24575,'82'0'0,"-56"0"0,56 0 0,-76 0 0,0 0 0,-2 4 0,1-3 0,0 3 0,2-3 0,0-1 0,1 0 0,-4 1 0,-2 1 0,0 1 0,0-1 0,3-1 0,-1-1 0,2 0 0,-2 0 0,-1 2 0,-1 2 0,-2 1 0,1-1 0,2-2 0,0-2 0,2 0 0,-1 0 0,1 0 0,0 0 0,-1 0 0,1 0 0,0 0 0,0 0 0,-1 0 0,0 0 0,3 0 0,-2 0 0,1 0 0,-2 0 0,1 0 0,-1 0 0,-1-2 0,-1-4 0,-2-1 0,0-4 0,0 1 0,0 1 0,0 1 0,1 1 0,2-1 0,2-2 0,0-1 0,-2 0 0,0 1 0,-1 1 0,1 1 0,1 0 0,1 0 0,-1 0 0,-2 0 0,-1 3 0,-1 0 0,2 1 0,0 1 0,1 0 0,-1-1 0,0-6 0,1-2 0,0-4 0,1 1 0,-2 5 0,1 1 0,-1 4 0,0-2 0,1-1 0,0-1 0,0 0 0,-2 2 0,0 2 0,2 3 0,-1-1 0,0 1 0,1-1 0,-1 1 0,1 2 0,-2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08:50:30.473"/>
    </inkml:context>
    <inkml:brush xml:id="br0">
      <inkml:brushProperty name="width" value="0.05" units="cm"/>
      <inkml:brushProperty name="height" value="0.05" units="cm"/>
      <inkml:brushProperty name="color" value="#E71224"/>
    </inkml:brush>
  </inkml:definitions>
  <inkml:trace contextRef="#ctx0" brushRef="#br0">0 282 24575,'82'0'0,"-56"0"0,56 0 0,-76 0 0,0 0 0,-2 4 0,1-3 0,0 3 0,2-3 0,0-1 0,1 0 0,-4 1 0,-2 1 0,0 1 0,0-1 0,3-1 0,-1-1 0,2 0 0,-2 0 0,-1 2 0,-1 2 0,-2 1 0,1-1 0,2-2 0,0-2 0,2 0 0,-1 0 0,1 0 0,0 0 0,-1 0 0,1 0 0,0 0 0,0 0 0,-1 0 0,0 0 0,3 0 0,-2 0 0,1 0 0,-2 0 0,1 0 0,-1 0 0,-1-2 0,-1-4 0,-2-1 0,0-4 0,0 1 0,0 1 0,0 1 0,1 1 0,2-1 0,2-2 0,0-1 0,-2 0 0,0 1 0,-1 1 0,1 1 0,1 0 0,1 0 0,-1 0 0,-2 0 0,-1 3 0,-1 0 0,2 1 0,0 1 0,1 0 0,-1-1 0,0-6 0,1-2 0,0-4 0,1 1 0,-2 5 0,1 1 0,-1 4 0,0-2 0,1-1 0,0-1 0,0 0 0,-2 2 0,0 2 0,2 3 0,-1-1 0,0 1 0,1-1 0,-1 1 0,1 2 0,-2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2T08:50:37.415"/>
    </inkml:context>
    <inkml:brush xml:id="br0">
      <inkml:brushProperty name="width" value="0.05" units="cm"/>
      <inkml:brushProperty name="height" value="0.05" units="cm"/>
      <inkml:brushProperty name="color" value="#E71224"/>
    </inkml:brush>
  </inkml:definitions>
  <inkml:trace contextRef="#ctx0" brushRef="#br0">2 286 24575,'82'0'0,"-56"0"0,56 0 0,-76 0 0,0 0 0,-2 4 0,1-3 0,0 3 0,2-3 0,0-1 0,1 0 0,-4 1 0,-2 1 0,0 1 0,0-1 0,3-1 0,-1-1 0,2 0 0,-2 0 0,-1 2 0,-1 2 0,-2 1 0,1-1 0,2-2 0,0-2 0,2 0 0,-1 0 0,1 0 0,0 0 0,-1 0 0,1 0 0,0 0 0,0 0 0,-1 0 0,0 0 0,3 0 0,-2 0 0,1 0 0,-2 0 0,1 0 0,-1 0 0,-1-2 0,-1-4 0,-2-1 0,0-4 0,0 1 0,0 1 0,0 1 0,1 1 0,2-1 0,2-2 0,0-1 0,-2 0 0,0 1 0,-1 1 0,1 1 0,1 0 0,1 0 0,-1 0 0,-2 0 0,-1 3 0,-1 0 0,2 1 0,0 1 0,1 0 0,-1-1 0,0-6 0,1-2 0,0-4 0,1 1 0,-2 5 0,1 1 0,-1 4 0,0-2 0,1-1 0,0-1 0,0 0 0,-2 2 0,0 2 0,2 3 0,-1-1 0,0 1 0,1-1 0,-1 1 0,1 2 0,-2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1T17:31:30.715"/>
    </inkml:context>
    <inkml:brush xml:id="br0">
      <inkml:brushProperty name="width" value="0.05" units="cm"/>
      <inkml:brushProperty name="height" value="0.05" units="cm"/>
      <inkml:brushProperty name="color" value="#E71224"/>
    </inkml:brush>
  </inkml:definitions>
  <inkml:trace contextRef="#ctx0" brushRef="#br0">178 0 24575,'0'8'0,"0"1"0,0-2 0,0 0 0,0 0 0,0-1 0,0 1 0,0 3 0,-1 3 0,-3 5 0,-3 1 0,-2 3 0,-3 0 0,-1-1 0,0-1 0,0-3 0,3-2 0,2-3 0,3-3 0,1 0 0,1 0 0,0-2 0,1 0 0,0-1 0,-2 2 0,-1 11 0,-2-9 0,0 11 0,0-9 0,-3 7 0,2 1 0,0-2 0,1-3 0,2-5 0,5-4 0,6-3 0,7-2 0,2-1 0,7 0 0,4 0 0,-2 0 0,0 0 0,-5 0 0,-4 0 0,2 0 0,0 0 0,-4 0 0,3 0 0,-6 0 0,3 0 0,-1 0 0,0 0 0,-1 0 0,-2 0 0,-1 0 0,-1 0 0,-1 0 0,3 0 0,3 0 0,4 0 0,2 0 0,1 0 0,-1 0 0,-3 0 0,-1 0 0,-3 0 0,-1 0 0,-1 0 0,-1 0 0,-3 2 0,-2 0 0,-2 2 0,-1 0 0,0 0 0,1 0 0,2-1 0,-1-2 0,0-1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1T18:00:53.364"/>
    </inkml:context>
    <inkml:brush xml:id="br0">
      <inkml:brushProperty name="width" value="0.05" units="cm"/>
      <inkml:brushProperty name="height" value="0.05" units="cm"/>
      <inkml:brushProperty name="color" value="#E71224"/>
    </inkml:brush>
  </inkml:definitions>
  <inkml:trace contextRef="#ctx0" brushRef="#br0">1 221 24575,'8'1'0,"2"1"0,-2 2 0,1 1 0,1 0 0,-1 1 0,-1-1 0,-1 0 0,-1-2 0,1 1 0,-1-1 0,2 2 0,-4-2 0,2 0 0,-2 0 0,0-1 0,1-1 0,-1 2 0,-1-2 0,-1 0 0,0 1 0,1-1 0,0 1 0,2 1 0,0-1 0,1 2 0,2-1 0,1 1 0,1 0 0,-1 0 0,1 0 0,-1 0 0,-1 0 0,0-1 0,-1 0 0,-1-2 0,-1 1 0,-2-1 0,0-1 0,-2-1 0,0-1 0,-1-2 0,0-1 0,0-1 0,0-4 0,0-3 0,0-3 0,0-2 0,0-3 0,0-2 0,0-1 0,0 0 0,1 1 0,0 2 0,2 2 0,0 2 0,1 3 0,0 1 0,-1 1 0,0 1 0,-1 3 0,0 1 0,-1 1 0,1 1 0,-1 1 0,0 0 0,0 1 0,0 1 0,-1 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1T18:12:52.841"/>
    </inkml:context>
    <inkml:brush xml:id="br0">
      <inkml:brushProperty name="width" value="0.05" units="cm"/>
      <inkml:brushProperty name="height" value="0.05" units="cm"/>
      <inkml:brushProperty name="color" value="#E71224"/>
    </inkml:brush>
  </inkml:definitions>
  <inkml:trace contextRef="#ctx0" brushRef="#br0">0 536 24575,'7'0'0,"1"0"0,1 0 0,6 0 0,2 0 0,2 0 0,0 0 0,-3 0 0,1 0 0,1 0 0,3 0 0,0 0 0,2 0 0,1 0 0,1 0 0,2 0 0,0 0 0,-2 0 0,1 0 0,-1 0 0,-2 0 0,-1 0 0,-3 0 0,-4 0 0,-2 0 0,-5 0 0,-1 0 0,-2 0 0,1 0 0,0 0 0,-2 0 0,0 0 0,0 0 0,2 0 0,5 0 0,3 0 0,3 0 0,1 0 0,-2 0 0,-2 0 0,-2 0 0,-4 0 0,0 0 0,-2 0 0,-2-1 0,-2-2 0,-2-4 0,-1-3 0,-1-8 0,0 0 0,-1-5 0,0 0 0,-1 1 0,-1-1 0,-1 1 0,2-1 0,-1 1 0,0-1 0,3 0 0,-1 1 0,0-1 0,0 1 0,-1-1 0,0 2 0,1 1 0,-1 0 0,0 1 0,1-1 0,-1-1 0,2 7 0,0-2 0,2 8 0,0-2 0,0 2 0,0 3 0,0 3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1T18:31:54.704"/>
    </inkml:context>
    <inkml:brush xml:id="br0">
      <inkml:brushProperty name="width" value="0.05" units="cm"/>
      <inkml:brushProperty name="height" value="0.05" units="cm"/>
      <inkml:brushProperty name="color" value="#E71224"/>
    </inkml:brush>
  </inkml:definitions>
  <inkml:trace contextRef="#ctx0" brushRef="#br0">0 129 24575,'11'-1'0,"1"-2"0,2-4 0,4-4 0,1-1 0,-1 0 0,-3 2 0,-6 4 0,-2 1 0,-2 1 0,1 2 0,-1 1 0,-1 0 0,-1 0 0,1 0 0,0-1 0,1-1 0,0 0 0,0 1 0,0-1 0,0-1 0,2 2 0,0-3 0,0 2 0,0 0 0,-2 0 0,1 1 0,-2 0 0,0 1 0,0 0 0,-3-1 0,1 1 0,0 0 0,0-1 0,1 1 0,0 0 0,0-1 0,0 0 0,-1 2 0,-1 1 0,-1 2 0,0 2 0,0 1 0,1 0 0,0 1 0,3 3 0,1 2 0,1 2 0,0 0 0,0 0 0,0 0 0,-1-1 0,1-1 0,-1-3 0,-2-2 0,-1-1 0,-2-1 0,0-1 0,0 0 0,0-1 0,1-2 0,1 1 0,-1-1 0,0 1 0,-1 2 0,0 0 0,0 3 0,0 1 0,0-2 0,0 2 0,0-5 0,1 3 0,1-1 0,-1-1 0,0 0 0,-1 0 0,0 0 0,0 1 0,0-1 0,0 1 0,0-2 0,0 0 0,0-1 0,0 0 0,0-1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1T18:32:25.600"/>
    </inkml:context>
    <inkml:brush xml:id="br0">
      <inkml:brushProperty name="width" value="0.05" units="cm"/>
      <inkml:brushProperty name="height" value="0.05" units="cm"/>
      <inkml:brushProperty name="color" value="#E71224"/>
    </inkml:brush>
  </inkml:definitions>
  <inkml:trace contextRef="#ctx0" brushRef="#br0">0 0 24575,'0'11'0,"0"-1"0,0-4 0,0 0 0,0-1 0,0 1 0,1 1 0,1 2 0,2 0 0,1 0 0,1 0 0,0 0 0,1 0 0,-2 0 0,1 0 0,0 0 0,0 0 0,0 0 0,0 0 0,0 0 0,0-2 0,-1 0 0,-2-2 0,-1-1 0,0 1 0,0-3 0,1 2 0,-1 0 0,-2 2 0,2 3 0,0 0 0,4 4 0,2 3 0,0 2 0,0-1 0,-4-5 0,0-1 0,-2-2 0,0-1 0,1-2 0,-1 0 0,0-1 0,1 1 0,1 1 0,5 8 0,-1-7 0,0 7 0,-6-9 0,0 0 0,-2-4 0,2-11 0,1 2 0,4-7 0,5 4 0,2-4 0,0-1 0,1-2 0,0 2 0,-3 2 0,0 1 0,-3 3 0,0 1 0,-1 2 0,-4 1 0,0 2 0,-1-1 0,1 1 0,4-3 0,0-2 0,6-3 0,1 0 0,5-3 0,0 1 0,3-2 0,-4 1 0,1 1 0,-3 3 0,-3 3 0,-2 2 0,-3 2 0,-1-1 0,-2 1 0,-3 1 0,-1 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1T18:32:45.456"/>
    </inkml:context>
    <inkml:brush xml:id="br0">
      <inkml:brushProperty name="width" value="0.05" units="cm"/>
      <inkml:brushProperty name="height" value="0.05" units="cm"/>
      <inkml:brushProperty name="color" value="#E71224"/>
    </inkml:brush>
  </inkml:definitions>
  <inkml:trace contextRef="#ctx0" brushRef="#br0">178 0 24575,'0'8'0,"0"1"0,0-2 0,0 0 0,0 0 0,0-1 0,0 1 0,0 3 0,-1 3 0,-3 5 0,-3 1 0,-2 3 0,-3 0 0,-1-1 0,0-1 0,0-3 0,3-2 0,2-3 0,3-3 0,1 0 0,1 0 0,0-2 0,1 0 0,0-1 0,-2 2 0,-1 11 0,-2-9 0,0 11 0,0-9 0,-3 7 0,2 1 0,0-2 0,1-3 0,2-5 0,5-4 0,6-3 0,7-2 0,2-1 0,7 0 0,4 0 0,-2 0 0,0 0 0,-5 0 0,-4 0 0,2 0 0,0 0 0,-4 0 0,3 0 0,-6 0 0,3 0 0,-1 0 0,0 0 0,-1 0 0,-2 0 0,-1 0 0,-1 0 0,-1 0 0,3 0 0,3 0 0,4 0 0,2 0 0,1 0 0,-1 0 0,-3 0 0,-1 0 0,-3 0 0,-1 0 0,-1 0 0,-1 0 0,-3 2 0,-2 0 0,-2 2 0,-1 0 0,0 0 0,1 0 0,2-1 0,-1-2 0,0-1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1T18:33:10.302"/>
    </inkml:context>
    <inkml:brush xml:id="br0">
      <inkml:brushProperty name="width" value="0.05" units="cm"/>
      <inkml:brushProperty name="height" value="0.05" units="cm"/>
      <inkml:brushProperty name="color" value="#E71224"/>
    </inkml:brush>
  </inkml:definitions>
  <inkml:trace contextRef="#ctx0" brushRef="#br0">1 221 24575,'8'1'0,"2"1"0,-2 2 0,1 1 0,1 0 0,-1 1 0,-1-1 0,-1 0 0,-1-2 0,1 1 0,-1-1 0,2 2 0,-4-2 0,2 0 0,-2 0 0,0-1 0,1-1 0,-1 2 0,-1-2 0,-1 0 0,0 1 0,1-1 0,0 1 0,2 1 0,0-1 0,1 2 0,2-1 0,1 1 0,1 0 0,-1 0 0,1 0 0,-1 0 0,-1 0 0,0-1 0,-1 0 0,-1-2 0,-1 1 0,-2-1 0,0-1 0,-2-1 0,0-1 0,-1-2 0,0-1 0,0-1 0,0-4 0,0-3 0,0-3 0,0-2 0,0-3 0,0-2 0,0-1 0,0 0 0,1 1 0,0 2 0,2 2 0,0 2 0,1 3 0,0 1 0,-1 1 0,0 1 0,-1 3 0,0 1 0,-1 1 0,1 1 0,-1 1 0,0 0 0,0 1 0,0 1 0,-1 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00D4D-E82F-96A4-568D-9E18B652D8E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CD44A06-0BB3-DD0F-4315-6B52D2CE75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9CF8142-A770-AE53-3386-F6D2982594DE}"/>
              </a:ext>
            </a:extLst>
          </p:cNvPr>
          <p:cNvSpPr>
            <a:spLocks noGrp="1"/>
          </p:cNvSpPr>
          <p:nvPr>
            <p:ph type="dt" sz="half" idx="10"/>
          </p:nvPr>
        </p:nvSpPr>
        <p:spPr/>
        <p:txBody>
          <a:bodyPr/>
          <a:lstStyle/>
          <a:p>
            <a:fld id="{C7892F99-FAFC-004C-AA78-28E356C66CEB}" type="datetimeFigureOut">
              <a:rPr lang="en-US" smtClean="0"/>
              <a:t>12/25/22</a:t>
            </a:fld>
            <a:endParaRPr lang="en-US"/>
          </a:p>
        </p:txBody>
      </p:sp>
      <p:sp>
        <p:nvSpPr>
          <p:cNvPr id="5" name="Footer Placeholder 4">
            <a:extLst>
              <a:ext uri="{FF2B5EF4-FFF2-40B4-BE49-F238E27FC236}">
                <a16:creationId xmlns:a16="http://schemas.microsoft.com/office/drawing/2014/main" id="{819B23F3-A865-BA82-D36D-8A5FF1A6DF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1692F1-8CFD-4E95-1374-8BDAA46B7973}"/>
              </a:ext>
            </a:extLst>
          </p:cNvPr>
          <p:cNvSpPr>
            <a:spLocks noGrp="1"/>
          </p:cNvSpPr>
          <p:nvPr>
            <p:ph type="sldNum" sz="quarter" idx="12"/>
          </p:nvPr>
        </p:nvSpPr>
        <p:spPr/>
        <p:txBody>
          <a:bodyPr/>
          <a:lstStyle/>
          <a:p>
            <a:fld id="{B5237AC3-108C-4446-96A9-AD853A1D2057}" type="slidenum">
              <a:rPr lang="en-US" smtClean="0"/>
              <a:t>‹#›</a:t>
            </a:fld>
            <a:endParaRPr lang="en-US"/>
          </a:p>
        </p:txBody>
      </p:sp>
    </p:spTree>
    <p:extLst>
      <p:ext uri="{BB962C8B-B14F-4D97-AF65-F5344CB8AC3E}">
        <p14:creationId xmlns:p14="http://schemas.microsoft.com/office/powerpoint/2010/main" val="3875023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4D4DD-CAED-B0EB-2878-4B0AF742F1A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D91C647-69D1-36F9-6733-25F964B6728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C84D9CF-6CB1-6877-0EFF-FF4ECAB63192}"/>
              </a:ext>
            </a:extLst>
          </p:cNvPr>
          <p:cNvSpPr>
            <a:spLocks noGrp="1"/>
          </p:cNvSpPr>
          <p:nvPr>
            <p:ph type="dt" sz="half" idx="10"/>
          </p:nvPr>
        </p:nvSpPr>
        <p:spPr/>
        <p:txBody>
          <a:bodyPr/>
          <a:lstStyle/>
          <a:p>
            <a:fld id="{C7892F99-FAFC-004C-AA78-28E356C66CEB}" type="datetimeFigureOut">
              <a:rPr lang="en-US" smtClean="0"/>
              <a:t>12/25/22</a:t>
            </a:fld>
            <a:endParaRPr lang="en-US"/>
          </a:p>
        </p:txBody>
      </p:sp>
      <p:sp>
        <p:nvSpPr>
          <p:cNvPr id="5" name="Footer Placeholder 4">
            <a:extLst>
              <a:ext uri="{FF2B5EF4-FFF2-40B4-BE49-F238E27FC236}">
                <a16:creationId xmlns:a16="http://schemas.microsoft.com/office/drawing/2014/main" id="{BD1F0129-CE6E-DF8F-6F80-2302EDCFB4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CFA82C-7D21-2473-86A7-87A2753C66EF}"/>
              </a:ext>
            </a:extLst>
          </p:cNvPr>
          <p:cNvSpPr>
            <a:spLocks noGrp="1"/>
          </p:cNvSpPr>
          <p:nvPr>
            <p:ph type="sldNum" sz="quarter" idx="12"/>
          </p:nvPr>
        </p:nvSpPr>
        <p:spPr/>
        <p:txBody>
          <a:bodyPr/>
          <a:lstStyle/>
          <a:p>
            <a:fld id="{B5237AC3-108C-4446-96A9-AD853A1D2057}" type="slidenum">
              <a:rPr lang="en-US" smtClean="0"/>
              <a:t>‹#›</a:t>
            </a:fld>
            <a:endParaRPr lang="en-US"/>
          </a:p>
        </p:txBody>
      </p:sp>
    </p:spTree>
    <p:extLst>
      <p:ext uri="{BB962C8B-B14F-4D97-AF65-F5344CB8AC3E}">
        <p14:creationId xmlns:p14="http://schemas.microsoft.com/office/powerpoint/2010/main" val="28118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0B6D7D-5069-6AF4-1D57-F3185E377EE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EBC2BBE-E9E8-E46C-3163-A91DA516380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2EF2A1A-6385-4845-8B76-A8C66E0FE45C}"/>
              </a:ext>
            </a:extLst>
          </p:cNvPr>
          <p:cNvSpPr>
            <a:spLocks noGrp="1"/>
          </p:cNvSpPr>
          <p:nvPr>
            <p:ph type="dt" sz="half" idx="10"/>
          </p:nvPr>
        </p:nvSpPr>
        <p:spPr/>
        <p:txBody>
          <a:bodyPr/>
          <a:lstStyle/>
          <a:p>
            <a:fld id="{C7892F99-FAFC-004C-AA78-28E356C66CEB}" type="datetimeFigureOut">
              <a:rPr lang="en-US" smtClean="0"/>
              <a:t>12/25/22</a:t>
            </a:fld>
            <a:endParaRPr lang="en-US"/>
          </a:p>
        </p:txBody>
      </p:sp>
      <p:sp>
        <p:nvSpPr>
          <p:cNvPr id="5" name="Footer Placeholder 4">
            <a:extLst>
              <a:ext uri="{FF2B5EF4-FFF2-40B4-BE49-F238E27FC236}">
                <a16:creationId xmlns:a16="http://schemas.microsoft.com/office/drawing/2014/main" id="{51362E5B-23A0-4C36-7A50-D3332A5812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10CFB4-7E41-6E1E-CB2E-106F719D7EE3}"/>
              </a:ext>
            </a:extLst>
          </p:cNvPr>
          <p:cNvSpPr>
            <a:spLocks noGrp="1"/>
          </p:cNvSpPr>
          <p:nvPr>
            <p:ph type="sldNum" sz="quarter" idx="12"/>
          </p:nvPr>
        </p:nvSpPr>
        <p:spPr/>
        <p:txBody>
          <a:bodyPr/>
          <a:lstStyle/>
          <a:p>
            <a:fld id="{B5237AC3-108C-4446-96A9-AD853A1D2057}" type="slidenum">
              <a:rPr lang="en-US" smtClean="0"/>
              <a:t>‹#›</a:t>
            </a:fld>
            <a:endParaRPr lang="en-US"/>
          </a:p>
        </p:txBody>
      </p:sp>
    </p:spTree>
    <p:extLst>
      <p:ext uri="{BB962C8B-B14F-4D97-AF65-F5344CB8AC3E}">
        <p14:creationId xmlns:p14="http://schemas.microsoft.com/office/powerpoint/2010/main" val="2381554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C4BEB-4291-5BA3-3D1E-BC417B04FCD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7E764C9-9722-1F85-FB84-CB77394A39C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6DD1AB1-19C9-EBEC-F438-EC1F7B7AFA87}"/>
              </a:ext>
            </a:extLst>
          </p:cNvPr>
          <p:cNvSpPr>
            <a:spLocks noGrp="1"/>
          </p:cNvSpPr>
          <p:nvPr>
            <p:ph type="dt" sz="half" idx="10"/>
          </p:nvPr>
        </p:nvSpPr>
        <p:spPr/>
        <p:txBody>
          <a:bodyPr/>
          <a:lstStyle/>
          <a:p>
            <a:fld id="{C7892F99-FAFC-004C-AA78-28E356C66CEB}" type="datetimeFigureOut">
              <a:rPr lang="en-US" smtClean="0"/>
              <a:t>12/25/22</a:t>
            </a:fld>
            <a:endParaRPr lang="en-US"/>
          </a:p>
        </p:txBody>
      </p:sp>
      <p:sp>
        <p:nvSpPr>
          <p:cNvPr id="5" name="Footer Placeholder 4">
            <a:extLst>
              <a:ext uri="{FF2B5EF4-FFF2-40B4-BE49-F238E27FC236}">
                <a16:creationId xmlns:a16="http://schemas.microsoft.com/office/drawing/2014/main" id="{95E19875-50DC-C0D4-CCA0-83D5001C74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04877E-DB5D-D4F5-7077-2403C3F77974}"/>
              </a:ext>
            </a:extLst>
          </p:cNvPr>
          <p:cNvSpPr>
            <a:spLocks noGrp="1"/>
          </p:cNvSpPr>
          <p:nvPr>
            <p:ph type="sldNum" sz="quarter" idx="12"/>
          </p:nvPr>
        </p:nvSpPr>
        <p:spPr/>
        <p:txBody>
          <a:bodyPr/>
          <a:lstStyle/>
          <a:p>
            <a:fld id="{B5237AC3-108C-4446-96A9-AD853A1D2057}" type="slidenum">
              <a:rPr lang="en-US" smtClean="0"/>
              <a:t>‹#›</a:t>
            </a:fld>
            <a:endParaRPr lang="en-US"/>
          </a:p>
        </p:txBody>
      </p:sp>
    </p:spTree>
    <p:extLst>
      <p:ext uri="{BB962C8B-B14F-4D97-AF65-F5344CB8AC3E}">
        <p14:creationId xmlns:p14="http://schemas.microsoft.com/office/powerpoint/2010/main" val="83148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B10AC-4981-E0D4-3434-51404AD778F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DC26B8B-5343-991B-0839-013FA7B768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35F626A-ECFB-851F-565F-A50A8D708613}"/>
              </a:ext>
            </a:extLst>
          </p:cNvPr>
          <p:cNvSpPr>
            <a:spLocks noGrp="1"/>
          </p:cNvSpPr>
          <p:nvPr>
            <p:ph type="dt" sz="half" idx="10"/>
          </p:nvPr>
        </p:nvSpPr>
        <p:spPr/>
        <p:txBody>
          <a:bodyPr/>
          <a:lstStyle/>
          <a:p>
            <a:fld id="{C7892F99-FAFC-004C-AA78-28E356C66CEB}" type="datetimeFigureOut">
              <a:rPr lang="en-US" smtClean="0"/>
              <a:t>12/25/22</a:t>
            </a:fld>
            <a:endParaRPr lang="en-US"/>
          </a:p>
        </p:txBody>
      </p:sp>
      <p:sp>
        <p:nvSpPr>
          <p:cNvPr id="5" name="Footer Placeholder 4">
            <a:extLst>
              <a:ext uri="{FF2B5EF4-FFF2-40B4-BE49-F238E27FC236}">
                <a16:creationId xmlns:a16="http://schemas.microsoft.com/office/drawing/2014/main" id="{4DFEF06B-3B94-CF28-9CC6-A24BE8892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F1FED0-15D7-D1CD-F95D-E77E0DFA89A3}"/>
              </a:ext>
            </a:extLst>
          </p:cNvPr>
          <p:cNvSpPr>
            <a:spLocks noGrp="1"/>
          </p:cNvSpPr>
          <p:nvPr>
            <p:ph type="sldNum" sz="quarter" idx="12"/>
          </p:nvPr>
        </p:nvSpPr>
        <p:spPr/>
        <p:txBody>
          <a:bodyPr/>
          <a:lstStyle/>
          <a:p>
            <a:fld id="{B5237AC3-108C-4446-96A9-AD853A1D2057}" type="slidenum">
              <a:rPr lang="en-US" smtClean="0"/>
              <a:t>‹#›</a:t>
            </a:fld>
            <a:endParaRPr lang="en-US"/>
          </a:p>
        </p:txBody>
      </p:sp>
    </p:spTree>
    <p:extLst>
      <p:ext uri="{BB962C8B-B14F-4D97-AF65-F5344CB8AC3E}">
        <p14:creationId xmlns:p14="http://schemas.microsoft.com/office/powerpoint/2010/main" val="834020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EBA52-457E-6806-9F27-ED57F14BF22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B4CC301-BBC9-BCBA-084A-29AD9D94BD6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EB211A8-4ED8-39CC-E1E8-65DB18D5A7F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79A2B00-6C97-2DC1-C413-86B923FD075C}"/>
              </a:ext>
            </a:extLst>
          </p:cNvPr>
          <p:cNvSpPr>
            <a:spLocks noGrp="1"/>
          </p:cNvSpPr>
          <p:nvPr>
            <p:ph type="dt" sz="half" idx="10"/>
          </p:nvPr>
        </p:nvSpPr>
        <p:spPr/>
        <p:txBody>
          <a:bodyPr/>
          <a:lstStyle/>
          <a:p>
            <a:fld id="{C7892F99-FAFC-004C-AA78-28E356C66CEB}" type="datetimeFigureOut">
              <a:rPr lang="en-US" smtClean="0"/>
              <a:t>12/25/22</a:t>
            </a:fld>
            <a:endParaRPr lang="en-US"/>
          </a:p>
        </p:txBody>
      </p:sp>
      <p:sp>
        <p:nvSpPr>
          <p:cNvPr id="6" name="Footer Placeholder 5">
            <a:extLst>
              <a:ext uri="{FF2B5EF4-FFF2-40B4-BE49-F238E27FC236}">
                <a16:creationId xmlns:a16="http://schemas.microsoft.com/office/drawing/2014/main" id="{28665733-2E49-F9F3-6C29-D8B02F0838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1128E8-CFCD-7C57-AB6A-42C22BE98E73}"/>
              </a:ext>
            </a:extLst>
          </p:cNvPr>
          <p:cNvSpPr>
            <a:spLocks noGrp="1"/>
          </p:cNvSpPr>
          <p:nvPr>
            <p:ph type="sldNum" sz="quarter" idx="12"/>
          </p:nvPr>
        </p:nvSpPr>
        <p:spPr/>
        <p:txBody>
          <a:bodyPr/>
          <a:lstStyle/>
          <a:p>
            <a:fld id="{B5237AC3-108C-4446-96A9-AD853A1D2057}" type="slidenum">
              <a:rPr lang="en-US" smtClean="0"/>
              <a:t>‹#›</a:t>
            </a:fld>
            <a:endParaRPr lang="en-US"/>
          </a:p>
        </p:txBody>
      </p:sp>
    </p:spTree>
    <p:extLst>
      <p:ext uri="{BB962C8B-B14F-4D97-AF65-F5344CB8AC3E}">
        <p14:creationId xmlns:p14="http://schemas.microsoft.com/office/powerpoint/2010/main" val="1437071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570F2-3E39-6A5C-D40B-EEF94EEBA7A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97CBA67-8180-E8C8-6231-EF0341D5C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15E85B8-DAE1-A652-DB79-9F028E58F8E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D4C8FC8-FA11-C43B-E959-7E497202ED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DDD7FDC-B1E1-86C0-E4F1-A6BFB432296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400E859-FAE0-C37F-83F6-5A9E8698D3EA}"/>
              </a:ext>
            </a:extLst>
          </p:cNvPr>
          <p:cNvSpPr>
            <a:spLocks noGrp="1"/>
          </p:cNvSpPr>
          <p:nvPr>
            <p:ph type="dt" sz="half" idx="10"/>
          </p:nvPr>
        </p:nvSpPr>
        <p:spPr/>
        <p:txBody>
          <a:bodyPr/>
          <a:lstStyle/>
          <a:p>
            <a:fld id="{C7892F99-FAFC-004C-AA78-28E356C66CEB}" type="datetimeFigureOut">
              <a:rPr lang="en-US" smtClean="0"/>
              <a:t>12/25/22</a:t>
            </a:fld>
            <a:endParaRPr lang="en-US"/>
          </a:p>
        </p:txBody>
      </p:sp>
      <p:sp>
        <p:nvSpPr>
          <p:cNvPr id="8" name="Footer Placeholder 7">
            <a:extLst>
              <a:ext uri="{FF2B5EF4-FFF2-40B4-BE49-F238E27FC236}">
                <a16:creationId xmlns:a16="http://schemas.microsoft.com/office/drawing/2014/main" id="{C6B301C8-A6D1-8821-FE95-4E4CD0B270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C47102-206E-53D7-5ACA-79D59E11094F}"/>
              </a:ext>
            </a:extLst>
          </p:cNvPr>
          <p:cNvSpPr>
            <a:spLocks noGrp="1"/>
          </p:cNvSpPr>
          <p:nvPr>
            <p:ph type="sldNum" sz="quarter" idx="12"/>
          </p:nvPr>
        </p:nvSpPr>
        <p:spPr/>
        <p:txBody>
          <a:bodyPr/>
          <a:lstStyle/>
          <a:p>
            <a:fld id="{B5237AC3-108C-4446-96A9-AD853A1D2057}" type="slidenum">
              <a:rPr lang="en-US" smtClean="0"/>
              <a:t>‹#›</a:t>
            </a:fld>
            <a:endParaRPr lang="en-US"/>
          </a:p>
        </p:txBody>
      </p:sp>
    </p:spTree>
    <p:extLst>
      <p:ext uri="{BB962C8B-B14F-4D97-AF65-F5344CB8AC3E}">
        <p14:creationId xmlns:p14="http://schemas.microsoft.com/office/powerpoint/2010/main" val="3939089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14A23-81C5-D10F-CBCA-E6F16F59EE9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81D965D-A67E-8975-7CC9-993EE7BC6AE6}"/>
              </a:ext>
            </a:extLst>
          </p:cNvPr>
          <p:cNvSpPr>
            <a:spLocks noGrp="1"/>
          </p:cNvSpPr>
          <p:nvPr>
            <p:ph type="dt" sz="half" idx="10"/>
          </p:nvPr>
        </p:nvSpPr>
        <p:spPr/>
        <p:txBody>
          <a:bodyPr/>
          <a:lstStyle/>
          <a:p>
            <a:fld id="{C7892F99-FAFC-004C-AA78-28E356C66CEB}" type="datetimeFigureOut">
              <a:rPr lang="en-US" smtClean="0"/>
              <a:t>12/25/22</a:t>
            </a:fld>
            <a:endParaRPr lang="en-US"/>
          </a:p>
        </p:txBody>
      </p:sp>
      <p:sp>
        <p:nvSpPr>
          <p:cNvPr id="4" name="Footer Placeholder 3">
            <a:extLst>
              <a:ext uri="{FF2B5EF4-FFF2-40B4-BE49-F238E27FC236}">
                <a16:creationId xmlns:a16="http://schemas.microsoft.com/office/drawing/2014/main" id="{BB976AED-59FA-C798-343A-20E6084B15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AEF496-EEBE-4D97-E85A-E7E7A0932831}"/>
              </a:ext>
            </a:extLst>
          </p:cNvPr>
          <p:cNvSpPr>
            <a:spLocks noGrp="1"/>
          </p:cNvSpPr>
          <p:nvPr>
            <p:ph type="sldNum" sz="quarter" idx="12"/>
          </p:nvPr>
        </p:nvSpPr>
        <p:spPr/>
        <p:txBody>
          <a:bodyPr/>
          <a:lstStyle/>
          <a:p>
            <a:fld id="{B5237AC3-108C-4446-96A9-AD853A1D2057}" type="slidenum">
              <a:rPr lang="en-US" smtClean="0"/>
              <a:t>‹#›</a:t>
            </a:fld>
            <a:endParaRPr lang="en-US"/>
          </a:p>
        </p:txBody>
      </p:sp>
    </p:spTree>
    <p:extLst>
      <p:ext uri="{BB962C8B-B14F-4D97-AF65-F5344CB8AC3E}">
        <p14:creationId xmlns:p14="http://schemas.microsoft.com/office/powerpoint/2010/main" val="268201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DA7A08-B41B-B3BA-60EB-1E3CFBE3DCAA}"/>
              </a:ext>
            </a:extLst>
          </p:cNvPr>
          <p:cNvSpPr>
            <a:spLocks noGrp="1"/>
          </p:cNvSpPr>
          <p:nvPr>
            <p:ph type="dt" sz="half" idx="10"/>
          </p:nvPr>
        </p:nvSpPr>
        <p:spPr/>
        <p:txBody>
          <a:bodyPr/>
          <a:lstStyle/>
          <a:p>
            <a:fld id="{C7892F99-FAFC-004C-AA78-28E356C66CEB}" type="datetimeFigureOut">
              <a:rPr lang="en-US" smtClean="0"/>
              <a:t>12/25/22</a:t>
            </a:fld>
            <a:endParaRPr lang="en-US"/>
          </a:p>
        </p:txBody>
      </p:sp>
      <p:sp>
        <p:nvSpPr>
          <p:cNvPr id="3" name="Footer Placeholder 2">
            <a:extLst>
              <a:ext uri="{FF2B5EF4-FFF2-40B4-BE49-F238E27FC236}">
                <a16:creationId xmlns:a16="http://schemas.microsoft.com/office/drawing/2014/main" id="{1EE965E8-9ED6-3B7E-9251-085D98A05B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A8069F-54FF-C5E8-8C8B-487496840ABD}"/>
              </a:ext>
            </a:extLst>
          </p:cNvPr>
          <p:cNvSpPr>
            <a:spLocks noGrp="1"/>
          </p:cNvSpPr>
          <p:nvPr>
            <p:ph type="sldNum" sz="quarter" idx="12"/>
          </p:nvPr>
        </p:nvSpPr>
        <p:spPr/>
        <p:txBody>
          <a:bodyPr/>
          <a:lstStyle/>
          <a:p>
            <a:fld id="{B5237AC3-108C-4446-96A9-AD853A1D2057}" type="slidenum">
              <a:rPr lang="en-US" smtClean="0"/>
              <a:t>‹#›</a:t>
            </a:fld>
            <a:endParaRPr lang="en-US"/>
          </a:p>
        </p:txBody>
      </p:sp>
    </p:spTree>
    <p:extLst>
      <p:ext uri="{BB962C8B-B14F-4D97-AF65-F5344CB8AC3E}">
        <p14:creationId xmlns:p14="http://schemas.microsoft.com/office/powerpoint/2010/main" val="3615995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97EB0-D004-EE40-6EBC-17BF1396C3D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F6BCF27-EDBA-9EEE-87ED-6D1F186C7B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83AF8DF-6A35-6A15-84BA-92E5118D6A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A1E2068-E200-A7AC-1F64-068AA967F361}"/>
              </a:ext>
            </a:extLst>
          </p:cNvPr>
          <p:cNvSpPr>
            <a:spLocks noGrp="1"/>
          </p:cNvSpPr>
          <p:nvPr>
            <p:ph type="dt" sz="half" idx="10"/>
          </p:nvPr>
        </p:nvSpPr>
        <p:spPr/>
        <p:txBody>
          <a:bodyPr/>
          <a:lstStyle/>
          <a:p>
            <a:fld id="{C7892F99-FAFC-004C-AA78-28E356C66CEB}" type="datetimeFigureOut">
              <a:rPr lang="en-US" smtClean="0"/>
              <a:t>12/25/22</a:t>
            </a:fld>
            <a:endParaRPr lang="en-US"/>
          </a:p>
        </p:txBody>
      </p:sp>
      <p:sp>
        <p:nvSpPr>
          <p:cNvPr id="6" name="Footer Placeholder 5">
            <a:extLst>
              <a:ext uri="{FF2B5EF4-FFF2-40B4-BE49-F238E27FC236}">
                <a16:creationId xmlns:a16="http://schemas.microsoft.com/office/drawing/2014/main" id="{78286E4F-6C70-DDCF-669A-FC98E2B918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19AC64-BF72-0969-44B3-362F6E6DE484}"/>
              </a:ext>
            </a:extLst>
          </p:cNvPr>
          <p:cNvSpPr>
            <a:spLocks noGrp="1"/>
          </p:cNvSpPr>
          <p:nvPr>
            <p:ph type="sldNum" sz="quarter" idx="12"/>
          </p:nvPr>
        </p:nvSpPr>
        <p:spPr/>
        <p:txBody>
          <a:bodyPr/>
          <a:lstStyle/>
          <a:p>
            <a:fld id="{B5237AC3-108C-4446-96A9-AD853A1D2057}" type="slidenum">
              <a:rPr lang="en-US" smtClean="0"/>
              <a:t>‹#›</a:t>
            </a:fld>
            <a:endParaRPr lang="en-US"/>
          </a:p>
        </p:txBody>
      </p:sp>
    </p:spTree>
    <p:extLst>
      <p:ext uri="{BB962C8B-B14F-4D97-AF65-F5344CB8AC3E}">
        <p14:creationId xmlns:p14="http://schemas.microsoft.com/office/powerpoint/2010/main" val="252039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7925C-CBF8-978A-41FA-B6F5E27FFA9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A34492A-4902-9FD2-FBEF-6797E8A114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DCD629-7E96-88D9-6986-D9DA8309A0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FD60345-8F85-DB30-3AF8-CB7D033596D6}"/>
              </a:ext>
            </a:extLst>
          </p:cNvPr>
          <p:cNvSpPr>
            <a:spLocks noGrp="1"/>
          </p:cNvSpPr>
          <p:nvPr>
            <p:ph type="dt" sz="half" idx="10"/>
          </p:nvPr>
        </p:nvSpPr>
        <p:spPr/>
        <p:txBody>
          <a:bodyPr/>
          <a:lstStyle/>
          <a:p>
            <a:fld id="{C7892F99-FAFC-004C-AA78-28E356C66CEB}" type="datetimeFigureOut">
              <a:rPr lang="en-US" smtClean="0"/>
              <a:t>12/25/22</a:t>
            </a:fld>
            <a:endParaRPr lang="en-US"/>
          </a:p>
        </p:txBody>
      </p:sp>
      <p:sp>
        <p:nvSpPr>
          <p:cNvPr id="6" name="Footer Placeholder 5">
            <a:extLst>
              <a:ext uri="{FF2B5EF4-FFF2-40B4-BE49-F238E27FC236}">
                <a16:creationId xmlns:a16="http://schemas.microsoft.com/office/drawing/2014/main" id="{5324C570-CF39-EA10-D725-0044450727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3AF1B1-62D0-569D-6940-B26126B3B403}"/>
              </a:ext>
            </a:extLst>
          </p:cNvPr>
          <p:cNvSpPr>
            <a:spLocks noGrp="1"/>
          </p:cNvSpPr>
          <p:nvPr>
            <p:ph type="sldNum" sz="quarter" idx="12"/>
          </p:nvPr>
        </p:nvSpPr>
        <p:spPr/>
        <p:txBody>
          <a:bodyPr/>
          <a:lstStyle/>
          <a:p>
            <a:fld id="{B5237AC3-108C-4446-96A9-AD853A1D2057}" type="slidenum">
              <a:rPr lang="en-US" smtClean="0"/>
              <a:t>‹#›</a:t>
            </a:fld>
            <a:endParaRPr lang="en-US"/>
          </a:p>
        </p:txBody>
      </p:sp>
    </p:spTree>
    <p:extLst>
      <p:ext uri="{BB962C8B-B14F-4D97-AF65-F5344CB8AC3E}">
        <p14:creationId xmlns:p14="http://schemas.microsoft.com/office/powerpoint/2010/main" val="900484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FB3007-1DD7-8684-0728-ADDCDC59C4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129B420-C3F3-0743-E8F2-673BF5BCA4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846263C-3F27-0A45-1582-DFDC109EEA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892F99-FAFC-004C-AA78-28E356C66CEB}" type="datetimeFigureOut">
              <a:rPr lang="en-US" smtClean="0"/>
              <a:t>12/25/22</a:t>
            </a:fld>
            <a:endParaRPr lang="en-US"/>
          </a:p>
        </p:txBody>
      </p:sp>
      <p:sp>
        <p:nvSpPr>
          <p:cNvPr id="5" name="Footer Placeholder 4">
            <a:extLst>
              <a:ext uri="{FF2B5EF4-FFF2-40B4-BE49-F238E27FC236}">
                <a16:creationId xmlns:a16="http://schemas.microsoft.com/office/drawing/2014/main" id="{804A8DC4-2934-97D2-8625-69CD291A3E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832AD7-9CFD-A7AE-5880-13C550A702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237AC3-108C-4446-96A9-AD853A1D2057}" type="slidenum">
              <a:rPr lang="en-US" smtClean="0"/>
              <a:t>‹#›</a:t>
            </a:fld>
            <a:endParaRPr lang="en-US"/>
          </a:p>
        </p:txBody>
      </p:sp>
    </p:spTree>
    <p:extLst>
      <p:ext uri="{BB962C8B-B14F-4D97-AF65-F5344CB8AC3E}">
        <p14:creationId xmlns:p14="http://schemas.microsoft.com/office/powerpoint/2010/main" val="1217524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1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customXml" Target="../ink/ink1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1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1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20.xml"/><Relationship Id="rId1" Type="http://schemas.openxmlformats.org/officeDocument/2006/relationships/slideLayout" Target="../slideLayouts/slideLayout1.xml"/><Relationship Id="rId4" Type="http://schemas.openxmlformats.org/officeDocument/2006/relationships/customXml" Target="../ink/ink2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22.xml"/><Relationship Id="rId1" Type="http://schemas.openxmlformats.org/officeDocument/2006/relationships/slideLayout" Target="../slideLayouts/slideLayout1.xml"/><Relationship Id="rId4" Type="http://schemas.openxmlformats.org/officeDocument/2006/relationships/customXml" Target="../ink/ink2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24.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customXml" Target="../ink/ink25.xml"/></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26.xml"/><Relationship Id="rId1" Type="http://schemas.openxmlformats.org/officeDocument/2006/relationships/slideLayout" Target="../slideLayouts/slideLayout1.xml"/><Relationship Id="rId4" Type="http://schemas.openxmlformats.org/officeDocument/2006/relationships/customXml" Target="../ink/ink2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28.xml"/><Relationship Id="rId1" Type="http://schemas.openxmlformats.org/officeDocument/2006/relationships/slideLayout" Target="../slideLayouts/slideLayout1.xml"/><Relationship Id="rId4" Type="http://schemas.openxmlformats.org/officeDocument/2006/relationships/customXml" Target="../ink/ink2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3274592"/>
          </a:xfrm>
        </p:spPr>
        <p:txBody>
          <a:bodyPr anchor="ctr">
            <a:normAutofit/>
          </a:bodyPr>
          <a:lstStyle/>
          <a:p>
            <a:r>
              <a:rPr lang="en-US" sz="7200" dirty="0"/>
              <a:t>Trees</a:t>
            </a:r>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Tree>
    <p:extLst>
      <p:ext uri="{BB962C8B-B14F-4D97-AF65-F5344CB8AC3E}">
        <p14:creationId xmlns:p14="http://schemas.microsoft.com/office/powerpoint/2010/main" val="3307222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a:t>In Order</a:t>
            </a: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 name="TextBox 2">
            <a:extLst>
              <a:ext uri="{FF2B5EF4-FFF2-40B4-BE49-F238E27FC236}">
                <a16:creationId xmlns:a16="http://schemas.microsoft.com/office/drawing/2014/main" id="{5D0DBB5A-7DCA-0C92-9523-30F4403B844F}"/>
              </a:ext>
            </a:extLst>
          </p:cNvPr>
          <p:cNvSpPr txBox="1"/>
          <p:nvPr/>
        </p:nvSpPr>
        <p:spPr>
          <a:xfrm>
            <a:off x="1008993" y="1687489"/>
            <a:ext cx="10226566" cy="338554"/>
          </a:xfrm>
          <a:prstGeom prst="rect">
            <a:avLst/>
          </a:prstGeom>
          <a:noFill/>
        </p:spPr>
        <p:txBody>
          <a:bodyPr wrap="square" rtlCol="0">
            <a:spAutoFit/>
          </a:bodyPr>
          <a:lstStyle/>
          <a:p>
            <a:r>
              <a:rPr lang="en-US" sz="1600" dirty="0"/>
              <a:t>In-order      :  In every sub tree = </a:t>
            </a:r>
            <a:r>
              <a:rPr lang="en-US" sz="1600" b="1" dirty="0"/>
              <a:t>Left</a:t>
            </a:r>
            <a:r>
              <a:rPr lang="en-US" sz="1600" dirty="0"/>
              <a:t>  -&gt; </a:t>
            </a:r>
            <a:r>
              <a:rPr lang="en-US" sz="1600" b="1" dirty="0"/>
              <a:t>Root</a:t>
            </a:r>
            <a:r>
              <a:rPr lang="en-US" sz="1600" dirty="0"/>
              <a:t>  -&gt; </a:t>
            </a:r>
            <a:r>
              <a:rPr lang="en-US" sz="1600" b="1" dirty="0"/>
              <a:t>Right</a:t>
            </a:r>
          </a:p>
        </p:txBody>
      </p:sp>
      <p:sp>
        <p:nvSpPr>
          <p:cNvPr id="4" name="Oval 3">
            <a:extLst>
              <a:ext uri="{FF2B5EF4-FFF2-40B4-BE49-F238E27FC236}">
                <a16:creationId xmlns:a16="http://schemas.microsoft.com/office/drawing/2014/main" id="{59571266-1A25-E787-2E01-6622EB339FE1}"/>
              </a:ext>
            </a:extLst>
          </p:cNvPr>
          <p:cNvSpPr/>
          <p:nvPr/>
        </p:nvSpPr>
        <p:spPr>
          <a:xfrm>
            <a:off x="7788160" y="1563588"/>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N1</a:t>
            </a:r>
          </a:p>
        </p:txBody>
      </p:sp>
      <p:sp>
        <p:nvSpPr>
          <p:cNvPr id="6" name="Oval 5">
            <a:extLst>
              <a:ext uri="{FF2B5EF4-FFF2-40B4-BE49-F238E27FC236}">
                <a16:creationId xmlns:a16="http://schemas.microsoft.com/office/drawing/2014/main" id="{FDB56802-5267-7576-FE5D-F6E40DCA76FE}"/>
              </a:ext>
            </a:extLst>
          </p:cNvPr>
          <p:cNvSpPr/>
          <p:nvPr/>
        </p:nvSpPr>
        <p:spPr>
          <a:xfrm>
            <a:off x="6542689" y="260061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N2</a:t>
            </a:r>
          </a:p>
        </p:txBody>
      </p:sp>
      <p:sp>
        <p:nvSpPr>
          <p:cNvPr id="7" name="Oval 6">
            <a:extLst>
              <a:ext uri="{FF2B5EF4-FFF2-40B4-BE49-F238E27FC236}">
                <a16:creationId xmlns:a16="http://schemas.microsoft.com/office/drawing/2014/main" id="{77CA12DE-0914-1109-674A-50CF0A2509E6}"/>
              </a:ext>
            </a:extLst>
          </p:cNvPr>
          <p:cNvSpPr/>
          <p:nvPr/>
        </p:nvSpPr>
        <p:spPr>
          <a:xfrm>
            <a:off x="8912771" y="2623855"/>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N3</a:t>
            </a:r>
          </a:p>
        </p:txBody>
      </p:sp>
      <p:sp>
        <p:nvSpPr>
          <p:cNvPr id="8" name="Oval 7">
            <a:extLst>
              <a:ext uri="{FF2B5EF4-FFF2-40B4-BE49-F238E27FC236}">
                <a16:creationId xmlns:a16="http://schemas.microsoft.com/office/drawing/2014/main" id="{A8FFA546-97BD-D9D6-F0D6-E45A836272A3}"/>
              </a:ext>
            </a:extLst>
          </p:cNvPr>
          <p:cNvSpPr/>
          <p:nvPr/>
        </p:nvSpPr>
        <p:spPr>
          <a:xfrm>
            <a:off x="5636169" y="3411247"/>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N4</a:t>
            </a:r>
          </a:p>
        </p:txBody>
      </p:sp>
      <p:sp>
        <p:nvSpPr>
          <p:cNvPr id="9" name="Oval 8">
            <a:extLst>
              <a:ext uri="{FF2B5EF4-FFF2-40B4-BE49-F238E27FC236}">
                <a16:creationId xmlns:a16="http://schemas.microsoft.com/office/drawing/2014/main" id="{B97CE30B-F02E-9537-57C6-B0BAAADFDFAB}"/>
              </a:ext>
            </a:extLst>
          </p:cNvPr>
          <p:cNvSpPr/>
          <p:nvPr/>
        </p:nvSpPr>
        <p:spPr>
          <a:xfrm>
            <a:off x="7217976" y="340641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N5</a:t>
            </a:r>
          </a:p>
        </p:txBody>
      </p:sp>
      <p:sp>
        <p:nvSpPr>
          <p:cNvPr id="10" name="Oval 9">
            <a:extLst>
              <a:ext uri="{FF2B5EF4-FFF2-40B4-BE49-F238E27FC236}">
                <a16:creationId xmlns:a16="http://schemas.microsoft.com/office/drawing/2014/main" id="{19724326-E027-2E55-5CDF-D2709E78BA69}"/>
              </a:ext>
            </a:extLst>
          </p:cNvPr>
          <p:cNvSpPr/>
          <p:nvPr/>
        </p:nvSpPr>
        <p:spPr>
          <a:xfrm>
            <a:off x="8192812" y="341558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N6</a:t>
            </a:r>
          </a:p>
        </p:txBody>
      </p:sp>
      <p:sp>
        <p:nvSpPr>
          <p:cNvPr id="11" name="Oval 10">
            <a:extLst>
              <a:ext uri="{FF2B5EF4-FFF2-40B4-BE49-F238E27FC236}">
                <a16:creationId xmlns:a16="http://schemas.microsoft.com/office/drawing/2014/main" id="{76937E31-4510-5ABA-363B-BE211577E9E5}"/>
              </a:ext>
            </a:extLst>
          </p:cNvPr>
          <p:cNvSpPr/>
          <p:nvPr/>
        </p:nvSpPr>
        <p:spPr>
          <a:xfrm>
            <a:off x="9669516" y="340641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N7</a:t>
            </a:r>
          </a:p>
        </p:txBody>
      </p:sp>
      <p:sp>
        <p:nvSpPr>
          <p:cNvPr id="12" name="Oval 11">
            <a:extLst>
              <a:ext uri="{FF2B5EF4-FFF2-40B4-BE49-F238E27FC236}">
                <a16:creationId xmlns:a16="http://schemas.microsoft.com/office/drawing/2014/main" id="{29C3EA7D-AE77-2F9B-AB56-C06FCC05E773}"/>
              </a:ext>
            </a:extLst>
          </p:cNvPr>
          <p:cNvSpPr/>
          <p:nvPr/>
        </p:nvSpPr>
        <p:spPr>
          <a:xfrm>
            <a:off x="4590390" y="4201457"/>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N8</a:t>
            </a:r>
          </a:p>
        </p:txBody>
      </p:sp>
      <p:sp>
        <p:nvSpPr>
          <p:cNvPr id="13" name="Oval 12">
            <a:extLst>
              <a:ext uri="{FF2B5EF4-FFF2-40B4-BE49-F238E27FC236}">
                <a16:creationId xmlns:a16="http://schemas.microsoft.com/office/drawing/2014/main" id="{C78A78E7-0506-0E89-7F38-43FE0A25BD53}"/>
              </a:ext>
            </a:extLst>
          </p:cNvPr>
          <p:cNvSpPr/>
          <p:nvPr/>
        </p:nvSpPr>
        <p:spPr>
          <a:xfrm>
            <a:off x="6392914" y="4201457"/>
            <a:ext cx="825062"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N9</a:t>
            </a:r>
          </a:p>
        </p:txBody>
      </p:sp>
      <p:cxnSp>
        <p:nvCxnSpPr>
          <p:cNvPr id="14" name="Straight Connector 13">
            <a:extLst>
              <a:ext uri="{FF2B5EF4-FFF2-40B4-BE49-F238E27FC236}">
                <a16:creationId xmlns:a16="http://schemas.microsoft.com/office/drawing/2014/main" id="{12351E30-872B-166A-E47B-211464EEBD12}"/>
              </a:ext>
            </a:extLst>
          </p:cNvPr>
          <p:cNvCxnSpPr>
            <a:stCxn id="4" idx="3"/>
            <a:endCxn id="6" idx="7"/>
          </p:cNvCxnSpPr>
          <p:nvPr/>
        </p:nvCxnSpPr>
        <p:spPr>
          <a:xfrm flipH="1">
            <a:off x="7188611" y="1958318"/>
            <a:ext cx="710372" cy="710023"/>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1C6CA0CA-08DA-1B97-577D-B6BC729AFD39}"/>
              </a:ext>
            </a:extLst>
          </p:cNvPr>
          <p:cNvCxnSpPr>
            <a:cxnSpLocks/>
          </p:cNvCxnSpPr>
          <p:nvPr/>
        </p:nvCxnSpPr>
        <p:spPr>
          <a:xfrm flipH="1">
            <a:off x="6192518" y="2985136"/>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42D09BCE-27DF-F5D8-2ADF-56C325C0B21E}"/>
              </a:ext>
            </a:extLst>
          </p:cNvPr>
          <p:cNvCxnSpPr>
            <a:cxnSpLocks/>
            <a:endCxn id="12" idx="7"/>
          </p:cNvCxnSpPr>
          <p:nvPr/>
        </p:nvCxnSpPr>
        <p:spPr>
          <a:xfrm flipH="1">
            <a:off x="5236312" y="3783852"/>
            <a:ext cx="465224" cy="48533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D2817378-9143-ADDC-02FD-628FCDEF2F3E}"/>
              </a:ext>
            </a:extLst>
          </p:cNvPr>
          <p:cNvCxnSpPr>
            <a:cxnSpLocks/>
            <a:stCxn id="8" idx="5"/>
          </p:cNvCxnSpPr>
          <p:nvPr/>
        </p:nvCxnSpPr>
        <p:spPr>
          <a:xfrm>
            <a:off x="6282091" y="3805977"/>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98C55FA5-1C3B-2A41-C280-3740DBE5EEA4}"/>
              </a:ext>
            </a:extLst>
          </p:cNvPr>
          <p:cNvCxnSpPr>
            <a:cxnSpLocks/>
          </p:cNvCxnSpPr>
          <p:nvPr/>
        </p:nvCxnSpPr>
        <p:spPr>
          <a:xfrm>
            <a:off x="7217975" y="2968570"/>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B92F27E7-84D8-97D3-7203-FBE0ECACA53E}"/>
              </a:ext>
            </a:extLst>
          </p:cNvPr>
          <p:cNvCxnSpPr>
            <a:cxnSpLocks/>
          </p:cNvCxnSpPr>
          <p:nvPr/>
        </p:nvCxnSpPr>
        <p:spPr>
          <a:xfrm>
            <a:off x="9546021" y="3031977"/>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DC0D04E8-050A-13F7-3642-69613A1B9A89}"/>
              </a:ext>
            </a:extLst>
          </p:cNvPr>
          <p:cNvCxnSpPr>
            <a:cxnSpLocks/>
            <a:endCxn id="7" idx="1"/>
          </p:cNvCxnSpPr>
          <p:nvPr/>
        </p:nvCxnSpPr>
        <p:spPr>
          <a:xfrm>
            <a:off x="8429062" y="1963518"/>
            <a:ext cx="594532" cy="728062"/>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AD5BB1DB-BC7D-8F8A-9AE8-F2C9A5CBFEE7}"/>
              </a:ext>
            </a:extLst>
          </p:cNvPr>
          <p:cNvCxnSpPr>
            <a:cxnSpLocks/>
          </p:cNvCxnSpPr>
          <p:nvPr/>
        </p:nvCxnSpPr>
        <p:spPr>
          <a:xfrm flipH="1">
            <a:off x="8714883" y="3010554"/>
            <a:ext cx="349291" cy="430314"/>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5" name="Ink 34">
                <a:extLst>
                  <a:ext uri="{FF2B5EF4-FFF2-40B4-BE49-F238E27FC236}">
                    <a16:creationId xmlns:a16="http://schemas.microsoft.com/office/drawing/2014/main" id="{B7DF886D-EE27-C1ED-AD97-869C58A1A7C6}"/>
                  </a:ext>
                </a:extLst>
              </p14:cNvPr>
              <p14:cNvContentPartPr/>
              <p14:nvPr/>
            </p14:nvContentPartPr>
            <p14:xfrm>
              <a:off x="10283768" y="3339754"/>
              <a:ext cx="198360" cy="149760"/>
            </p14:xfrm>
          </p:contentPart>
        </mc:Choice>
        <mc:Fallback xmlns="">
          <p:pic>
            <p:nvPicPr>
              <p:cNvPr id="35" name="Ink 34">
                <a:extLst>
                  <a:ext uri="{FF2B5EF4-FFF2-40B4-BE49-F238E27FC236}">
                    <a16:creationId xmlns:a16="http://schemas.microsoft.com/office/drawing/2014/main" id="{B7DF886D-EE27-C1ED-AD97-869C58A1A7C6}"/>
                  </a:ext>
                </a:extLst>
              </p:cNvPr>
              <p:cNvPicPr/>
              <p:nvPr/>
            </p:nvPicPr>
            <p:blipFill>
              <a:blip r:embed="rId3"/>
              <a:stretch>
                <a:fillRect/>
              </a:stretch>
            </p:blipFill>
            <p:spPr>
              <a:xfrm>
                <a:off x="10274768" y="3330754"/>
                <a:ext cx="216000" cy="167400"/>
              </a:xfrm>
              <a:prstGeom prst="rect">
                <a:avLst/>
              </a:prstGeom>
            </p:spPr>
          </p:pic>
        </mc:Fallback>
      </mc:AlternateContent>
      <p:sp>
        <p:nvSpPr>
          <p:cNvPr id="36" name="Arc 35">
            <a:extLst>
              <a:ext uri="{FF2B5EF4-FFF2-40B4-BE49-F238E27FC236}">
                <a16:creationId xmlns:a16="http://schemas.microsoft.com/office/drawing/2014/main" id="{1D3DEC9F-EDAB-A3E4-1560-13DED31661C2}"/>
              </a:ext>
            </a:extLst>
          </p:cNvPr>
          <p:cNvSpPr/>
          <p:nvPr/>
        </p:nvSpPr>
        <p:spPr>
          <a:xfrm rot="8307724">
            <a:off x="4808902" y="3285444"/>
            <a:ext cx="1246698" cy="1271544"/>
          </a:xfrm>
          <a:prstGeom prst="arc">
            <a:avLst>
              <a:gd name="adj1" fmla="val 748666"/>
              <a:gd name="adj2" fmla="val 10327561"/>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8" name="Arc 37">
            <a:extLst>
              <a:ext uri="{FF2B5EF4-FFF2-40B4-BE49-F238E27FC236}">
                <a16:creationId xmlns:a16="http://schemas.microsoft.com/office/drawing/2014/main" id="{06323EDF-A3FF-B493-9375-ADBC20487B27}"/>
              </a:ext>
            </a:extLst>
          </p:cNvPr>
          <p:cNvSpPr/>
          <p:nvPr/>
        </p:nvSpPr>
        <p:spPr>
          <a:xfrm rot="1569993">
            <a:off x="5769565" y="3435418"/>
            <a:ext cx="1246698" cy="1271544"/>
          </a:xfrm>
          <a:prstGeom prst="arc">
            <a:avLst>
              <a:gd name="adj1" fmla="val 2391334"/>
              <a:gd name="adj2" fmla="val 10327561"/>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9" name="Arc 38">
            <a:extLst>
              <a:ext uri="{FF2B5EF4-FFF2-40B4-BE49-F238E27FC236}">
                <a16:creationId xmlns:a16="http://schemas.microsoft.com/office/drawing/2014/main" id="{F0E289B3-063A-F461-0FCF-E3263F6E8134}"/>
              </a:ext>
            </a:extLst>
          </p:cNvPr>
          <p:cNvSpPr/>
          <p:nvPr/>
        </p:nvSpPr>
        <p:spPr>
          <a:xfrm rot="5400000">
            <a:off x="6305229" y="3183394"/>
            <a:ext cx="1439466" cy="978680"/>
          </a:xfrm>
          <a:prstGeom prst="arc">
            <a:avLst>
              <a:gd name="adj1" fmla="val 1884687"/>
              <a:gd name="adj2" fmla="val 9596515"/>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40" name="Arc 39">
            <a:extLst>
              <a:ext uri="{FF2B5EF4-FFF2-40B4-BE49-F238E27FC236}">
                <a16:creationId xmlns:a16="http://schemas.microsoft.com/office/drawing/2014/main" id="{E02A89E9-9457-15B0-2BAC-EE01BCD97898}"/>
              </a:ext>
            </a:extLst>
          </p:cNvPr>
          <p:cNvSpPr/>
          <p:nvPr/>
        </p:nvSpPr>
        <p:spPr>
          <a:xfrm rot="2794493">
            <a:off x="6847487" y="2856239"/>
            <a:ext cx="693971" cy="877774"/>
          </a:xfrm>
          <a:prstGeom prst="arc">
            <a:avLst>
              <a:gd name="adj1" fmla="val 2452847"/>
              <a:gd name="adj2" fmla="val 10327561"/>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41" name="Arc 40">
            <a:extLst>
              <a:ext uri="{FF2B5EF4-FFF2-40B4-BE49-F238E27FC236}">
                <a16:creationId xmlns:a16="http://schemas.microsoft.com/office/drawing/2014/main" id="{A3184737-423D-2C90-AF8C-CC2CB9E18F13}"/>
              </a:ext>
            </a:extLst>
          </p:cNvPr>
          <p:cNvSpPr/>
          <p:nvPr/>
        </p:nvSpPr>
        <p:spPr>
          <a:xfrm rot="4111284">
            <a:off x="7223485" y="1873575"/>
            <a:ext cx="1768407" cy="1539524"/>
          </a:xfrm>
          <a:prstGeom prst="arc">
            <a:avLst>
              <a:gd name="adj1" fmla="val 2452847"/>
              <a:gd name="adj2" fmla="val 10903529"/>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42" name="Arc 41">
            <a:extLst>
              <a:ext uri="{FF2B5EF4-FFF2-40B4-BE49-F238E27FC236}">
                <a16:creationId xmlns:a16="http://schemas.microsoft.com/office/drawing/2014/main" id="{0B42C1B7-36A0-2E1E-44E9-2C1BCF2D0A2E}"/>
              </a:ext>
            </a:extLst>
          </p:cNvPr>
          <p:cNvSpPr/>
          <p:nvPr/>
        </p:nvSpPr>
        <p:spPr>
          <a:xfrm rot="15569436" flipV="1">
            <a:off x="7828448" y="1959953"/>
            <a:ext cx="1665539" cy="1272794"/>
          </a:xfrm>
          <a:prstGeom prst="arc">
            <a:avLst>
              <a:gd name="adj1" fmla="val 2012473"/>
              <a:gd name="adj2" fmla="val 9697549"/>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43" name="Arc 42">
            <a:extLst>
              <a:ext uri="{FF2B5EF4-FFF2-40B4-BE49-F238E27FC236}">
                <a16:creationId xmlns:a16="http://schemas.microsoft.com/office/drawing/2014/main" id="{D137F6E5-B52B-E2CB-6BAD-A81A6E87024A}"/>
              </a:ext>
            </a:extLst>
          </p:cNvPr>
          <p:cNvSpPr/>
          <p:nvPr/>
        </p:nvSpPr>
        <p:spPr>
          <a:xfrm rot="7336862">
            <a:off x="8565785" y="2831768"/>
            <a:ext cx="693971" cy="877774"/>
          </a:xfrm>
          <a:prstGeom prst="arc">
            <a:avLst>
              <a:gd name="adj1" fmla="val 2452847"/>
              <a:gd name="adj2" fmla="val 8873648"/>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44" name="Arc 43">
            <a:extLst>
              <a:ext uri="{FF2B5EF4-FFF2-40B4-BE49-F238E27FC236}">
                <a16:creationId xmlns:a16="http://schemas.microsoft.com/office/drawing/2014/main" id="{C2B9A75B-62A1-E558-2F8B-CBD2040F13D2}"/>
              </a:ext>
            </a:extLst>
          </p:cNvPr>
          <p:cNvSpPr/>
          <p:nvPr/>
        </p:nvSpPr>
        <p:spPr>
          <a:xfrm rot="11474334">
            <a:off x="9508187" y="2780310"/>
            <a:ext cx="907248" cy="877774"/>
          </a:xfrm>
          <a:prstGeom prst="arc">
            <a:avLst>
              <a:gd name="adj1" fmla="val 2452847"/>
              <a:gd name="adj2" fmla="val 12165480"/>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73779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750"/>
                                        <p:tgtEl>
                                          <p:spTgt spid="36"/>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left)">
                                      <p:cBhvr>
                                        <p:cTn id="11" dur="750"/>
                                        <p:tgtEl>
                                          <p:spTgt spid="38"/>
                                        </p:tgtEl>
                                      </p:cBhvr>
                                    </p:animEffect>
                                  </p:childTnLst>
                                </p:cTn>
                              </p:par>
                            </p:childTnLst>
                          </p:cTn>
                        </p:par>
                        <p:par>
                          <p:cTn id="12" fill="hold">
                            <p:stCondLst>
                              <p:cond delay="1500"/>
                            </p:stCondLst>
                            <p:childTnLst>
                              <p:par>
                                <p:cTn id="13" presetID="22" presetClass="entr" presetSubtype="4"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down)">
                                      <p:cBhvr>
                                        <p:cTn id="15" dur="750"/>
                                        <p:tgtEl>
                                          <p:spTgt spid="39"/>
                                        </p:tgtEl>
                                      </p:cBhvr>
                                    </p:animEffect>
                                  </p:childTnLst>
                                </p:cTn>
                              </p:par>
                            </p:childTnLst>
                          </p:cTn>
                        </p:par>
                        <p:par>
                          <p:cTn id="16" fill="hold">
                            <p:stCondLst>
                              <p:cond delay="2250"/>
                            </p:stCondLst>
                            <p:childTnLst>
                              <p:par>
                                <p:cTn id="17" presetID="22" presetClass="entr" presetSubtype="1" fill="hold" grpId="0"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up)">
                                      <p:cBhvr>
                                        <p:cTn id="19" dur="750"/>
                                        <p:tgtEl>
                                          <p:spTgt spid="40"/>
                                        </p:tgtEl>
                                      </p:cBhvr>
                                    </p:animEffect>
                                  </p:childTnLst>
                                </p:cTn>
                              </p:par>
                            </p:childTnLst>
                          </p:cTn>
                        </p:par>
                        <p:par>
                          <p:cTn id="20" fill="hold">
                            <p:stCondLst>
                              <p:cond delay="3000"/>
                            </p:stCondLst>
                            <p:childTnLst>
                              <p:par>
                                <p:cTn id="21" presetID="22" presetClass="entr" presetSubtype="4" fill="hold" grpId="0"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down)">
                                      <p:cBhvr>
                                        <p:cTn id="23" dur="750"/>
                                        <p:tgtEl>
                                          <p:spTgt spid="41"/>
                                        </p:tgtEl>
                                      </p:cBhvr>
                                    </p:animEffect>
                                  </p:childTnLst>
                                </p:cTn>
                              </p:par>
                            </p:childTnLst>
                          </p:cTn>
                        </p:par>
                        <p:par>
                          <p:cTn id="24" fill="hold">
                            <p:stCondLst>
                              <p:cond delay="3750"/>
                            </p:stCondLst>
                            <p:childTnLst>
                              <p:par>
                                <p:cTn id="25" presetID="22" presetClass="entr" presetSubtype="1" fill="hold" grpId="0"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up)">
                                      <p:cBhvr>
                                        <p:cTn id="27" dur="750"/>
                                        <p:tgtEl>
                                          <p:spTgt spid="42"/>
                                        </p:tgtEl>
                                      </p:cBhvr>
                                    </p:animEffect>
                                  </p:childTnLst>
                                </p:cTn>
                              </p:par>
                            </p:childTnLst>
                          </p:cTn>
                        </p:par>
                        <p:par>
                          <p:cTn id="28" fill="hold">
                            <p:stCondLst>
                              <p:cond delay="4500"/>
                            </p:stCondLst>
                            <p:childTnLst>
                              <p:par>
                                <p:cTn id="29" presetID="22" presetClass="entr" presetSubtype="4" fill="hold" grpId="0" nodeType="after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wipe(down)">
                                      <p:cBhvr>
                                        <p:cTn id="31" dur="750"/>
                                        <p:tgtEl>
                                          <p:spTgt spid="43"/>
                                        </p:tgtEl>
                                      </p:cBhvr>
                                    </p:animEffect>
                                  </p:childTnLst>
                                </p:cTn>
                              </p:par>
                            </p:childTnLst>
                          </p:cTn>
                        </p:par>
                        <p:par>
                          <p:cTn id="32" fill="hold">
                            <p:stCondLst>
                              <p:cond delay="5250"/>
                            </p:stCondLst>
                            <p:childTnLst>
                              <p:par>
                                <p:cTn id="33" presetID="22" presetClass="entr" presetSubtype="8" fill="hold" grpId="0" nodeType="after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wipe(left)">
                                      <p:cBhvr>
                                        <p:cTn id="35" dur="750"/>
                                        <p:tgtEl>
                                          <p:spTgt spid="44"/>
                                        </p:tgtEl>
                                      </p:cBhvr>
                                    </p:animEffect>
                                  </p:childTnLst>
                                </p:cTn>
                              </p:par>
                            </p:childTnLst>
                          </p:cTn>
                        </p:par>
                        <p:par>
                          <p:cTn id="36" fill="hold">
                            <p:stCondLst>
                              <p:cond delay="6000"/>
                            </p:stCondLst>
                            <p:childTnLst>
                              <p:par>
                                <p:cTn id="37" presetID="1" presetClass="entr" presetSubtype="0" fill="hold" nodeType="after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animBg="1"/>
      <p:bldP spid="39" grpId="0" animBg="1"/>
      <p:bldP spid="40" grpId="0" animBg="1"/>
      <p:bldP spid="41" grpId="0" animBg="1"/>
      <p:bldP spid="42" grpId="0" animBg="1"/>
      <p:bldP spid="43" grpId="0" animBg="1"/>
      <p:bldP spid="4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a:t>Post Order</a:t>
            </a: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 name="TextBox 2">
            <a:extLst>
              <a:ext uri="{FF2B5EF4-FFF2-40B4-BE49-F238E27FC236}">
                <a16:creationId xmlns:a16="http://schemas.microsoft.com/office/drawing/2014/main" id="{5D0DBB5A-7DCA-0C92-9523-30F4403B844F}"/>
              </a:ext>
            </a:extLst>
          </p:cNvPr>
          <p:cNvSpPr txBox="1"/>
          <p:nvPr/>
        </p:nvSpPr>
        <p:spPr>
          <a:xfrm>
            <a:off x="1008993" y="1687489"/>
            <a:ext cx="10226566" cy="338554"/>
          </a:xfrm>
          <a:prstGeom prst="rect">
            <a:avLst/>
          </a:prstGeom>
          <a:noFill/>
        </p:spPr>
        <p:txBody>
          <a:bodyPr wrap="square" rtlCol="0">
            <a:spAutoFit/>
          </a:bodyPr>
          <a:lstStyle/>
          <a:p>
            <a:r>
              <a:rPr lang="en-US" sz="1600" dirty="0"/>
              <a:t>Post-order  :  In every sub tree = </a:t>
            </a:r>
            <a:r>
              <a:rPr lang="en-US" sz="1600" b="1" dirty="0"/>
              <a:t>Left</a:t>
            </a:r>
            <a:r>
              <a:rPr lang="en-US" sz="1600" dirty="0"/>
              <a:t>  -&gt; </a:t>
            </a:r>
            <a:r>
              <a:rPr lang="en-US" sz="1600" b="1" dirty="0"/>
              <a:t>Right</a:t>
            </a:r>
            <a:r>
              <a:rPr lang="en-US" sz="1600" dirty="0"/>
              <a:t> -&gt; </a:t>
            </a:r>
            <a:r>
              <a:rPr lang="en-US" sz="1600" b="1" dirty="0"/>
              <a:t>Root</a:t>
            </a:r>
          </a:p>
        </p:txBody>
      </p:sp>
      <p:sp>
        <p:nvSpPr>
          <p:cNvPr id="4" name="Oval 3">
            <a:extLst>
              <a:ext uri="{FF2B5EF4-FFF2-40B4-BE49-F238E27FC236}">
                <a16:creationId xmlns:a16="http://schemas.microsoft.com/office/drawing/2014/main" id="{DA44EDB7-BD09-F3F9-2C32-EB2DC671381A}"/>
              </a:ext>
            </a:extLst>
          </p:cNvPr>
          <p:cNvSpPr/>
          <p:nvPr/>
        </p:nvSpPr>
        <p:spPr>
          <a:xfrm>
            <a:off x="7788160" y="1563588"/>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N1</a:t>
            </a:r>
          </a:p>
        </p:txBody>
      </p:sp>
      <p:sp>
        <p:nvSpPr>
          <p:cNvPr id="6" name="Oval 5">
            <a:extLst>
              <a:ext uri="{FF2B5EF4-FFF2-40B4-BE49-F238E27FC236}">
                <a16:creationId xmlns:a16="http://schemas.microsoft.com/office/drawing/2014/main" id="{0CFB851A-599A-E807-C4EC-EECC4F012A82}"/>
              </a:ext>
            </a:extLst>
          </p:cNvPr>
          <p:cNvSpPr/>
          <p:nvPr/>
        </p:nvSpPr>
        <p:spPr>
          <a:xfrm>
            <a:off x="6542689" y="260061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N2</a:t>
            </a:r>
          </a:p>
        </p:txBody>
      </p:sp>
      <p:sp>
        <p:nvSpPr>
          <p:cNvPr id="7" name="Oval 6">
            <a:extLst>
              <a:ext uri="{FF2B5EF4-FFF2-40B4-BE49-F238E27FC236}">
                <a16:creationId xmlns:a16="http://schemas.microsoft.com/office/drawing/2014/main" id="{E023534B-A2BA-F6B2-4FE7-BF427E1541A3}"/>
              </a:ext>
            </a:extLst>
          </p:cNvPr>
          <p:cNvSpPr/>
          <p:nvPr/>
        </p:nvSpPr>
        <p:spPr>
          <a:xfrm>
            <a:off x="8912771" y="2623855"/>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N3</a:t>
            </a:r>
          </a:p>
        </p:txBody>
      </p:sp>
      <p:sp>
        <p:nvSpPr>
          <p:cNvPr id="8" name="Oval 7">
            <a:extLst>
              <a:ext uri="{FF2B5EF4-FFF2-40B4-BE49-F238E27FC236}">
                <a16:creationId xmlns:a16="http://schemas.microsoft.com/office/drawing/2014/main" id="{89D9F9D8-9519-235D-84C6-0039474BBED1}"/>
              </a:ext>
            </a:extLst>
          </p:cNvPr>
          <p:cNvSpPr/>
          <p:nvPr/>
        </p:nvSpPr>
        <p:spPr>
          <a:xfrm>
            <a:off x="5636169" y="3411247"/>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N4</a:t>
            </a:r>
          </a:p>
        </p:txBody>
      </p:sp>
      <p:sp>
        <p:nvSpPr>
          <p:cNvPr id="9" name="Oval 8">
            <a:extLst>
              <a:ext uri="{FF2B5EF4-FFF2-40B4-BE49-F238E27FC236}">
                <a16:creationId xmlns:a16="http://schemas.microsoft.com/office/drawing/2014/main" id="{770DFE64-B3D6-6222-146D-4425D440B6E5}"/>
              </a:ext>
            </a:extLst>
          </p:cNvPr>
          <p:cNvSpPr/>
          <p:nvPr/>
        </p:nvSpPr>
        <p:spPr>
          <a:xfrm>
            <a:off x="7217976" y="340641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N5</a:t>
            </a:r>
          </a:p>
        </p:txBody>
      </p:sp>
      <p:sp>
        <p:nvSpPr>
          <p:cNvPr id="10" name="Oval 9">
            <a:extLst>
              <a:ext uri="{FF2B5EF4-FFF2-40B4-BE49-F238E27FC236}">
                <a16:creationId xmlns:a16="http://schemas.microsoft.com/office/drawing/2014/main" id="{FF809444-39B5-1858-B18B-74CFB915F5F7}"/>
              </a:ext>
            </a:extLst>
          </p:cNvPr>
          <p:cNvSpPr/>
          <p:nvPr/>
        </p:nvSpPr>
        <p:spPr>
          <a:xfrm>
            <a:off x="8192812" y="341558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N6</a:t>
            </a:r>
          </a:p>
        </p:txBody>
      </p:sp>
      <p:sp>
        <p:nvSpPr>
          <p:cNvPr id="11" name="Oval 10">
            <a:extLst>
              <a:ext uri="{FF2B5EF4-FFF2-40B4-BE49-F238E27FC236}">
                <a16:creationId xmlns:a16="http://schemas.microsoft.com/office/drawing/2014/main" id="{8C40D37F-C1C1-0AA2-85DA-D303C5B2B0A1}"/>
              </a:ext>
            </a:extLst>
          </p:cNvPr>
          <p:cNvSpPr/>
          <p:nvPr/>
        </p:nvSpPr>
        <p:spPr>
          <a:xfrm>
            <a:off x="9669516" y="340641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N7</a:t>
            </a:r>
          </a:p>
        </p:txBody>
      </p:sp>
      <p:sp>
        <p:nvSpPr>
          <p:cNvPr id="12" name="Oval 11">
            <a:extLst>
              <a:ext uri="{FF2B5EF4-FFF2-40B4-BE49-F238E27FC236}">
                <a16:creationId xmlns:a16="http://schemas.microsoft.com/office/drawing/2014/main" id="{44BA63B6-E37F-99E0-D5C9-135860F87F86}"/>
              </a:ext>
            </a:extLst>
          </p:cNvPr>
          <p:cNvSpPr/>
          <p:nvPr/>
        </p:nvSpPr>
        <p:spPr>
          <a:xfrm>
            <a:off x="4590390" y="4201457"/>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N8</a:t>
            </a:r>
          </a:p>
        </p:txBody>
      </p:sp>
      <p:sp>
        <p:nvSpPr>
          <p:cNvPr id="13" name="Oval 12">
            <a:extLst>
              <a:ext uri="{FF2B5EF4-FFF2-40B4-BE49-F238E27FC236}">
                <a16:creationId xmlns:a16="http://schemas.microsoft.com/office/drawing/2014/main" id="{AB591BB9-D311-22CA-9BB3-24C188E349D6}"/>
              </a:ext>
            </a:extLst>
          </p:cNvPr>
          <p:cNvSpPr/>
          <p:nvPr/>
        </p:nvSpPr>
        <p:spPr>
          <a:xfrm>
            <a:off x="6392914" y="4201457"/>
            <a:ext cx="825062"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N9</a:t>
            </a:r>
          </a:p>
        </p:txBody>
      </p:sp>
      <p:cxnSp>
        <p:nvCxnSpPr>
          <p:cNvPr id="14" name="Straight Connector 13">
            <a:extLst>
              <a:ext uri="{FF2B5EF4-FFF2-40B4-BE49-F238E27FC236}">
                <a16:creationId xmlns:a16="http://schemas.microsoft.com/office/drawing/2014/main" id="{32B5FE77-659C-9C4C-8BA9-8BE78FF11629}"/>
              </a:ext>
            </a:extLst>
          </p:cNvPr>
          <p:cNvCxnSpPr>
            <a:stCxn id="4" idx="3"/>
            <a:endCxn id="6" idx="7"/>
          </p:cNvCxnSpPr>
          <p:nvPr/>
        </p:nvCxnSpPr>
        <p:spPr>
          <a:xfrm flipH="1">
            <a:off x="7188611" y="1958318"/>
            <a:ext cx="710372" cy="710023"/>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C9EF9D79-433A-9D20-E0FB-6E49A4EF5AE8}"/>
              </a:ext>
            </a:extLst>
          </p:cNvPr>
          <p:cNvCxnSpPr>
            <a:cxnSpLocks/>
          </p:cNvCxnSpPr>
          <p:nvPr/>
        </p:nvCxnSpPr>
        <p:spPr>
          <a:xfrm flipH="1">
            <a:off x="6192518" y="2985136"/>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3B4C9550-5AAE-B3E6-A2BE-4C9D92FFC244}"/>
              </a:ext>
            </a:extLst>
          </p:cNvPr>
          <p:cNvCxnSpPr>
            <a:cxnSpLocks/>
          </p:cNvCxnSpPr>
          <p:nvPr/>
        </p:nvCxnSpPr>
        <p:spPr>
          <a:xfrm flipH="1">
            <a:off x="5255841" y="3783852"/>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35726C10-8B63-43D5-206E-D149CEBCA2D5}"/>
              </a:ext>
            </a:extLst>
          </p:cNvPr>
          <p:cNvCxnSpPr>
            <a:cxnSpLocks/>
            <a:stCxn id="8" idx="5"/>
          </p:cNvCxnSpPr>
          <p:nvPr/>
        </p:nvCxnSpPr>
        <p:spPr>
          <a:xfrm>
            <a:off x="6282091" y="3805977"/>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9F35F25F-A673-F6B9-D5E1-1183EB84B7ED}"/>
              </a:ext>
            </a:extLst>
          </p:cNvPr>
          <p:cNvCxnSpPr>
            <a:cxnSpLocks/>
          </p:cNvCxnSpPr>
          <p:nvPr/>
        </p:nvCxnSpPr>
        <p:spPr>
          <a:xfrm>
            <a:off x="7217975" y="2968570"/>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257F357E-75C4-4B34-9487-2F2329ADE242}"/>
              </a:ext>
            </a:extLst>
          </p:cNvPr>
          <p:cNvCxnSpPr>
            <a:cxnSpLocks/>
          </p:cNvCxnSpPr>
          <p:nvPr/>
        </p:nvCxnSpPr>
        <p:spPr>
          <a:xfrm>
            <a:off x="9546021" y="3031977"/>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1171BC1A-7535-2198-EB89-9BB85F8AAB43}"/>
              </a:ext>
            </a:extLst>
          </p:cNvPr>
          <p:cNvCxnSpPr>
            <a:cxnSpLocks/>
            <a:endCxn id="7" idx="1"/>
          </p:cNvCxnSpPr>
          <p:nvPr/>
        </p:nvCxnSpPr>
        <p:spPr>
          <a:xfrm>
            <a:off x="8429062" y="1963518"/>
            <a:ext cx="594532" cy="728062"/>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870D95FB-83EF-B5AB-0080-DF2DFACF0B83}"/>
              </a:ext>
            </a:extLst>
          </p:cNvPr>
          <p:cNvCxnSpPr>
            <a:cxnSpLocks/>
          </p:cNvCxnSpPr>
          <p:nvPr/>
        </p:nvCxnSpPr>
        <p:spPr>
          <a:xfrm flipH="1">
            <a:off x="8714883" y="3010554"/>
            <a:ext cx="349291" cy="430314"/>
          </a:xfrm>
          <a:prstGeom prst="line">
            <a:avLst/>
          </a:prstGeom>
        </p:spPr>
        <p:style>
          <a:lnRef idx="3">
            <a:schemeClr val="dk1"/>
          </a:lnRef>
          <a:fillRef idx="0">
            <a:schemeClr val="dk1"/>
          </a:fillRef>
          <a:effectRef idx="2">
            <a:schemeClr val="dk1"/>
          </a:effectRef>
          <a:fontRef idx="minor">
            <a:schemeClr val="tx1"/>
          </a:fontRef>
        </p:style>
      </p:cxnSp>
      <p:sp>
        <p:nvSpPr>
          <p:cNvPr id="28" name="Freeform 27">
            <a:extLst>
              <a:ext uri="{FF2B5EF4-FFF2-40B4-BE49-F238E27FC236}">
                <a16:creationId xmlns:a16="http://schemas.microsoft.com/office/drawing/2014/main" id="{B3230446-0177-944D-7780-1B79D7F69191}"/>
              </a:ext>
            </a:extLst>
          </p:cNvPr>
          <p:cNvSpPr/>
          <p:nvPr/>
        </p:nvSpPr>
        <p:spPr>
          <a:xfrm rot="16467596">
            <a:off x="5788401" y="3847555"/>
            <a:ext cx="641674" cy="639706"/>
          </a:xfrm>
          <a:custGeom>
            <a:avLst/>
            <a:gdLst>
              <a:gd name="connsiteX0" fmla="*/ 768394 w 768394"/>
              <a:gd name="connsiteY0" fmla="*/ 0 h 777766"/>
              <a:gd name="connsiteX1" fmla="*/ 694822 w 768394"/>
              <a:gd name="connsiteY1" fmla="*/ 10511 h 777766"/>
              <a:gd name="connsiteX2" fmla="*/ 537167 w 768394"/>
              <a:gd name="connsiteY2" fmla="*/ 21021 h 777766"/>
              <a:gd name="connsiteX3" fmla="*/ 474105 w 768394"/>
              <a:gd name="connsiteY3" fmla="*/ 42042 h 777766"/>
              <a:gd name="connsiteX4" fmla="*/ 432063 w 768394"/>
              <a:gd name="connsiteY4" fmla="*/ 52552 h 777766"/>
              <a:gd name="connsiteX5" fmla="*/ 400532 w 768394"/>
              <a:gd name="connsiteY5" fmla="*/ 73573 h 777766"/>
              <a:gd name="connsiteX6" fmla="*/ 369001 w 768394"/>
              <a:gd name="connsiteY6" fmla="*/ 84083 h 777766"/>
              <a:gd name="connsiteX7" fmla="*/ 305939 w 768394"/>
              <a:gd name="connsiteY7" fmla="*/ 126124 h 777766"/>
              <a:gd name="connsiteX8" fmla="*/ 242877 w 768394"/>
              <a:gd name="connsiteY8" fmla="*/ 178676 h 777766"/>
              <a:gd name="connsiteX9" fmla="*/ 221857 w 768394"/>
              <a:gd name="connsiteY9" fmla="*/ 210207 h 777766"/>
              <a:gd name="connsiteX10" fmla="*/ 190325 w 768394"/>
              <a:gd name="connsiteY10" fmla="*/ 241738 h 777766"/>
              <a:gd name="connsiteX11" fmla="*/ 179815 w 768394"/>
              <a:gd name="connsiteY11" fmla="*/ 273269 h 777766"/>
              <a:gd name="connsiteX12" fmla="*/ 137774 w 768394"/>
              <a:gd name="connsiteY12" fmla="*/ 336331 h 777766"/>
              <a:gd name="connsiteX13" fmla="*/ 116753 w 768394"/>
              <a:gd name="connsiteY13" fmla="*/ 367862 h 777766"/>
              <a:gd name="connsiteX14" fmla="*/ 85222 w 768394"/>
              <a:gd name="connsiteY14" fmla="*/ 430924 h 777766"/>
              <a:gd name="connsiteX15" fmla="*/ 53691 w 768394"/>
              <a:gd name="connsiteY15" fmla="*/ 493987 h 777766"/>
              <a:gd name="connsiteX16" fmla="*/ 22160 w 768394"/>
              <a:gd name="connsiteY16" fmla="*/ 588580 h 777766"/>
              <a:gd name="connsiteX17" fmla="*/ 1139 w 768394"/>
              <a:gd name="connsiteY17" fmla="*/ 662152 h 777766"/>
              <a:gd name="connsiteX18" fmla="*/ 1139 w 768394"/>
              <a:gd name="connsiteY18" fmla="*/ 777766 h 777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68394" h="777766">
                <a:moveTo>
                  <a:pt x="768394" y="0"/>
                </a:moveTo>
                <a:cubicBezTo>
                  <a:pt x="743870" y="3504"/>
                  <a:pt x="719493" y="8268"/>
                  <a:pt x="694822" y="10511"/>
                </a:cubicBezTo>
                <a:cubicBezTo>
                  <a:pt x="642370" y="15279"/>
                  <a:pt x="589306" y="13573"/>
                  <a:pt x="537167" y="21021"/>
                </a:cubicBezTo>
                <a:cubicBezTo>
                  <a:pt x="515232" y="24155"/>
                  <a:pt x="495601" y="36668"/>
                  <a:pt x="474105" y="42042"/>
                </a:cubicBezTo>
                <a:lnTo>
                  <a:pt x="432063" y="52552"/>
                </a:lnTo>
                <a:cubicBezTo>
                  <a:pt x="421553" y="59559"/>
                  <a:pt x="411830" y="67924"/>
                  <a:pt x="400532" y="73573"/>
                </a:cubicBezTo>
                <a:cubicBezTo>
                  <a:pt x="390623" y="78528"/>
                  <a:pt x="378686" y="78703"/>
                  <a:pt x="369001" y="84083"/>
                </a:cubicBezTo>
                <a:cubicBezTo>
                  <a:pt x="346917" y="96352"/>
                  <a:pt x="323803" y="108260"/>
                  <a:pt x="305939" y="126124"/>
                </a:cubicBezTo>
                <a:cubicBezTo>
                  <a:pt x="265476" y="166587"/>
                  <a:pt x="286775" y="149410"/>
                  <a:pt x="242877" y="178676"/>
                </a:cubicBezTo>
                <a:cubicBezTo>
                  <a:pt x="235870" y="189186"/>
                  <a:pt x="229944" y="200503"/>
                  <a:pt x="221857" y="210207"/>
                </a:cubicBezTo>
                <a:cubicBezTo>
                  <a:pt x="212341" y="221626"/>
                  <a:pt x="198570" y="229370"/>
                  <a:pt x="190325" y="241738"/>
                </a:cubicBezTo>
                <a:cubicBezTo>
                  <a:pt x="184180" y="250956"/>
                  <a:pt x="185195" y="263584"/>
                  <a:pt x="179815" y="273269"/>
                </a:cubicBezTo>
                <a:cubicBezTo>
                  <a:pt x="167546" y="295353"/>
                  <a:pt x="151788" y="315310"/>
                  <a:pt x="137774" y="336331"/>
                </a:cubicBezTo>
                <a:lnTo>
                  <a:pt x="116753" y="367862"/>
                </a:lnTo>
                <a:cubicBezTo>
                  <a:pt x="90336" y="447116"/>
                  <a:pt x="125971" y="349426"/>
                  <a:pt x="85222" y="430924"/>
                </a:cubicBezTo>
                <a:cubicBezTo>
                  <a:pt x="41704" y="517959"/>
                  <a:pt x="113939" y="403614"/>
                  <a:pt x="53691" y="493987"/>
                </a:cubicBezTo>
                <a:lnTo>
                  <a:pt x="22160" y="588580"/>
                </a:lnTo>
                <a:cubicBezTo>
                  <a:pt x="16361" y="605976"/>
                  <a:pt x="2239" y="645660"/>
                  <a:pt x="1139" y="662152"/>
                </a:cubicBezTo>
                <a:cubicBezTo>
                  <a:pt x="-1425" y="700605"/>
                  <a:pt x="1139" y="739228"/>
                  <a:pt x="1139" y="777766"/>
                </a:cubicBezTo>
              </a:path>
            </a:pathLst>
          </a:cu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3" name="Arc 32">
            <a:extLst>
              <a:ext uri="{FF2B5EF4-FFF2-40B4-BE49-F238E27FC236}">
                <a16:creationId xmlns:a16="http://schemas.microsoft.com/office/drawing/2014/main" id="{C78B24AC-01D8-5099-5DFE-1D5EBAD243A1}"/>
              </a:ext>
            </a:extLst>
          </p:cNvPr>
          <p:cNvSpPr/>
          <p:nvPr/>
        </p:nvSpPr>
        <p:spPr>
          <a:xfrm>
            <a:off x="8479782" y="3031161"/>
            <a:ext cx="1516834" cy="1271544"/>
          </a:xfrm>
          <a:prstGeom prst="arc">
            <a:avLst>
              <a:gd name="adj1" fmla="val 748666"/>
              <a:gd name="adj2" fmla="val 9697106"/>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5" name="Arc 34">
            <a:extLst>
              <a:ext uri="{FF2B5EF4-FFF2-40B4-BE49-F238E27FC236}">
                <a16:creationId xmlns:a16="http://schemas.microsoft.com/office/drawing/2014/main" id="{F4FB698B-707E-B210-A6E4-75E3872EC69C}"/>
              </a:ext>
            </a:extLst>
          </p:cNvPr>
          <p:cNvSpPr/>
          <p:nvPr/>
        </p:nvSpPr>
        <p:spPr>
          <a:xfrm rot="13775801">
            <a:off x="9188994" y="2589129"/>
            <a:ext cx="1264621" cy="1271544"/>
          </a:xfrm>
          <a:prstGeom prst="arc">
            <a:avLst>
              <a:gd name="adj1" fmla="val 748666"/>
              <a:gd name="adj2" fmla="val 9697106"/>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6" name="Arc 35">
            <a:extLst>
              <a:ext uri="{FF2B5EF4-FFF2-40B4-BE49-F238E27FC236}">
                <a16:creationId xmlns:a16="http://schemas.microsoft.com/office/drawing/2014/main" id="{331CF8D3-04F6-7BA6-7122-C706E70F622E}"/>
              </a:ext>
            </a:extLst>
          </p:cNvPr>
          <p:cNvSpPr/>
          <p:nvPr/>
        </p:nvSpPr>
        <p:spPr>
          <a:xfrm rot="13775801">
            <a:off x="8205244" y="1641455"/>
            <a:ext cx="1264621" cy="1271544"/>
          </a:xfrm>
          <a:prstGeom prst="arc">
            <a:avLst>
              <a:gd name="adj1" fmla="val 748666"/>
              <a:gd name="adj2" fmla="val 9697106"/>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7" name="Arc 36">
            <a:extLst>
              <a:ext uri="{FF2B5EF4-FFF2-40B4-BE49-F238E27FC236}">
                <a16:creationId xmlns:a16="http://schemas.microsoft.com/office/drawing/2014/main" id="{12ABE3A3-079B-1666-C2B0-4124311F3291}"/>
              </a:ext>
            </a:extLst>
          </p:cNvPr>
          <p:cNvSpPr/>
          <p:nvPr/>
        </p:nvSpPr>
        <p:spPr>
          <a:xfrm rot="13775801">
            <a:off x="6955911" y="2679327"/>
            <a:ext cx="1337530" cy="1335275"/>
          </a:xfrm>
          <a:prstGeom prst="arc">
            <a:avLst>
              <a:gd name="adj1" fmla="val 748666"/>
              <a:gd name="adj2" fmla="val 8915787"/>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8" name="Arc 37">
            <a:extLst>
              <a:ext uri="{FF2B5EF4-FFF2-40B4-BE49-F238E27FC236}">
                <a16:creationId xmlns:a16="http://schemas.microsoft.com/office/drawing/2014/main" id="{2F3C9D78-0B7F-F400-0810-67C5E0224381}"/>
              </a:ext>
            </a:extLst>
          </p:cNvPr>
          <p:cNvSpPr/>
          <p:nvPr/>
        </p:nvSpPr>
        <p:spPr>
          <a:xfrm rot="3021204">
            <a:off x="7015193" y="2598058"/>
            <a:ext cx="720575" cy="1119335"/>
          </a:xfrm>
          <a:prstGeom prst="arc">
            <a:avLst>
              <a:gd name="adj1" fmla="val 3242267"/>
              <a:gd name="adj2" fmla="val 8915787"/>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9" name="Arc 38">
            <a:extLst>
              <a:ext uri="{FF2B5EF4-FFF2-40B4-BE49-F238E27FC236}">
                <a16:creationId xmlns:a16="http://schemas.microsoft.com/office/drawing/2014/main" id="{9AD38039-F8D6-8EDA-6374-E01BA30D3373}"/>
              </a:ext>
            </a:extLst>
          </p:cNvPr>
          <p:cNvSpPr/>
          <p:nvPr/>
        </p:nvSpPr>
        <p:spPr>
          <a:xfrm>
            <a:off x="6293083" y="2873855"/>
            <a:ext cx="1516834" cy="1271544"/>
          </a:xfrm>
          <a:prstGeom prst="arc">
            <a:avLst>
              <a:gd name="adj1" fmla="val 1795631"/>
              <a:gd name="adj2" fmla="val 9697106"/>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40" name="Arc 39">
            <a:extLst>
              <a:ext uri="{FF2B5EF4-FFF2-40B4-BE49-F238E27FC236}">
                <a16:creationId xmlns:a16="http://schemas.microsoft.com/office/drawing/2014/main" id="{BED86560-892F-9AA5-44A7-372B5D059D6B}"/>
              </a:ext>
            </a:extLst>
          </p:cNvPr>
          <p:cNvSpPr/>
          <p:nvPr/>
        </p:nvSpPr>
        <p:spPr>
          <a:xfrm>
            <a:off x="4985581" y="3813317"/>
            <a:ext cx="1516834" cy="1271544"/>
          </a:xfrm>
          <a:prstGeom prst="arc">
            <a:avLst>
              <a:gd name="adj1" fmla="val 748666"/>
              <a:gd name="adj2" fmla="val 9697106"/>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41" name="Ink 40">
                <a:extLst>
                  <a:ext uri="{FF2B5EF4-FFF2-40B4-BE49-F238E27FC236}">
                    <a16:creationId xmlns:a16="http://schemas.microsoft.com/office/drawing/2014/main" id="{7543C223-C2E3-48B8-2412-203F6439C144}"/>
                  </a:ext>
                </a:extLst>
              </p14:cNvPr>
              <p14:cNvContentPartPr/>
              <p14:nvPr/>
            </p14:nvContentPartPr>
            <p14:xfrm>
              <a:off x="8537614" y="1569950"/>
              <a:ext cx="177120" cy="170640"/>
            </p14:xfrm>
          </p:contentPart>
        </mc:Choice>
        <mc:Fallback xmlns="">
          <p:pic>
            <p:nvPicPr>
              <p:cNvPr id="41" name="Ink 40">
                <a:extLst>
                  <a:ext uri="{FF2B5EF4-FFF2-40B4-BE49-F238E27FC236}">
                    <a16:creationId xmlns:a16="http://schemas.microsoft.com/office/drawing/2014/main" id="{7543C223-C2E3-48B8-2412-203F6439C144}"/>
                  </a:ext>
                </a:extLst>
              </p:cNvPr>
              <p:cNvPicPr/>
              <p:nvPr/>
            </p:nvPicPr>
            <p:blipFill>
              <a:blip r:embed="rId3"/>
              <a:stretch>
                <a:fillRect/>
              </a:stretch>
            </p:blipFill>
            <p:spPr>
              <a:xfrm>
                <a:off x="8528974" y="1560950"/>
                <a:ext cx="194760" cy="188280"/>
              </a:xfrm>
              <a:prstGeom prst="rect">
                <a:avLst/>
              </a:prstGeom>
            </p:spPr>
          </p:pic>
        </mc:Fallback>
      </mc:AlternateContent>
    </p:spTree>
    <p:extLst>
      <p:ext uri="{BB962C8B-B14F-4D97-AF65-F5344CB8AC3E}">
        <p14:creationId xmlns:p14="http://schemas.microsoft.com/office/powerpoint/2010/main" val="327073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750"/>
                                        <p:tgtEl>
                                          <p:spTgt spid="40"/>
                                        </p:tgtEl>
                                      </p:cBhvr>
                                    </p:animEffect>
                                  </p:childTnLst>
                                </p:cTn>
                              </p:par>
                            </p:childTnLst>
                          </p:cTn>
                        </p:par>
                        <p:par>
                          <p:cTn id="8" fill="hold">
                            <p:stCondLst>
                              <p:cond delay="750"/>
                            </p:stCondLst>
                            <p:childTnLst>
                              <p:par>
                                <p:cTn id="9" presetID="22" presetClass="entr" presetSubtype="4"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down)">
                                      <p:cBhvr>
                                        <p:cTn id="11" dur="750"/>
                                        <p:tgtEl>
                                          <p:spTgt spid="28"/>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750"/>
                                        <p:tgtEl>
                                          <p:spTgt spid="39"/>
                                        </p:tgtEl>
                                      </p:cBhvr>
                                    </p:animEffect>
                                  </p:childTnLst>
                                </p:cTn>
                              </p:par>
                            </p:childTnLst>
                          </p:cTn>
                        </p:par>
                        <p:par>
                          <p:cTn id="16" fill="hold">
                            <p:stCondLst>
                              <p:cond delay="2250"/>
                            </p:stCondLst>
                            <p:childTnLst>
                              <p:par>
                                <p:cTn id="17" presetID="22" presetClass="entr" presetSubtype="4"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down)">
                                      <p:cBhvr>
                                        <p:cTn id="19" dur="750"/>
                                        <p:tgtEl>
                                          <p:spTgt spid="38"/>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left)">
                                      <p:cBhvr>
                                        <p:cTn id="23" dur="750"/>
                                        <p:tgtEl>
                                          <p:spTgt spid="37"/>
                                        </p:tgtEl>
                                      </p:cBhvr>
                                    </p:animEffect>
                                  </p:childTnLst>
                                </p:cTn>
                              </p:par>
                            </p:childTnLst>
                          </p:cTn>
                        </p:par>
                        <p:par>
                          <p:cTn id="24" fill="hold">
                            <p:stCondLst>
                              <p:cond delay="3750"/>
                            </p:stCondLst>
                            <p:childTnLst>
                              <p:par>
                                <p:cTn id="25" presetID="22" presetClass="entr" presetSubtype="8" fill="hold" grpId="0" nodeType="after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left)">
                                      <p:cBhvr>
                                        <p:cTn id="27" dur="750"/>
                                        <p:tgtEl>
                                          <p:spTgt spid="33"/>
                                        </p:tgtEl>
                                      </p:cBhvr>
                                    </p:animEffect>
                                  </p:childTnLst>
                                </p:cTn>
                              </p:par>
                            </p:childTnLst>
                          </p:cTn>
                        </p:par>
                        <p:par>
                          <p:cTn id="28" fill="hold">
                            <p:stCondLst>
                              <p:cond delay="4500"/>
                            </p:stCondLst>
                            <p:childTnLst>
                              <p:par>
                                <p:cTn id="29" presetID="22" presetClass="entr" presetSubtype="4" fill="hold" grpId="0" nodeType="after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wipe(down)">
                                      <p:cBhvr>
                                        <p:cTn id="31" dur="750"/>
                                        <p:tgtEl>
                                          <p:spTgt spid="35"/>
                                        </p:tgtEl>
                                      </p:cBhvr>
                                    </p:animEffect>
                                  </p:childTnLst>
                                </p:cTn>
                              </p:par>
                            </p:childTnLst>
                          </p:cTn>
                        </p:par>
                        <p:par>
                          <p:cTn id="32" fill="hold">
                            <p:stCondLst>
                              <p:cond delay="5250"/>
                            </p:stCondLst>
                            <p:childTnLst>
                              <p:par>
                                <p:cTn id="33" presetID="22" presetClass="entr" presetSubtype="4"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wipe(down)">
                                      <p:cBhvr>
                                        <p:cTn id="35" dur="750"/>
                                        <p:tgtEl>
                                          <p:spTgt spid="36"/>
                                        </p:tgtEl>
                                      </p:cBhvr>
                                    </p:animEffect>
                                  </p:childTnLst>
                                </p:cTn>
                              </p:par>
                            </p:childTnLst>
                          </p:cTn>
                        </p:par>
                        <p:par>
                          <p:cTn id="36" fill="hold">
                            <p:stCondLst>
                              <p:cond delay="6000"/>
                            </p:stCondLst>
                            <p:childTnLst>
                              <p:par>
                                <p:cTn id="37" presetID="1" presetClass="entr" presetSubtype="0" fill="hold" nodeType="after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3" grpId="0" animBg="1"/>
      <p:bldP spid="35" grpId="0" animBg="1"/>
      <p:bldP spid="36" grpId="0" animBg="1"/>
      <p:bldP spid="37" grpId="0" animBg="1"/>
      <p:bldP spid="38" grpId="0" animBg="1"/>
      <p:bldP spid="39" grpId="0" animBg="1"/>
      <p:bldP spid="4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a:t>Level Order</a:t>
            </a: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 name="TextBox 2">
            <a:extLst>
              <a:ext uri="{FF2B5EF4-FFF2-40B4-BE49-F238E27FC236}">
                <a16:creationId xmlns:a16="http://schemas.microsoft.com/office/drawing/2014/main" id="{5D0DBB5A-7DCA-0C92-9523-30F4403B844F}"/>
              </a:ext>
            </a:extLst>
          </p:cNvPr>
          <p:cNvSpPr txBox="1"/>
          <p:nvPr/>
        </p:nvSpPr>
        <p:spPr>
          <a:xfrm>
            <a:off x="1008993" y="1687489"/>
            <a:ext cx="10226566" cy="338554"/>
          </a:xfrm>
          <a:prstGeom prst="rect">
            <a:avLst/>
          </a:prstGeom>
          <a:noFill/>
        </p:spPr>
        <p:txBody>
          <a:bodyPr wrap="square" rtlCol="0">
            <a:spAutoFit/>
          </a:bodyPr>
          <a:lstStyle/>
          <a:p>
            <a:r>
              <a:rPr lang="en-US" sz="1600" dirty="0"/>
              <a:t>Level order : Level by level starting from left to right</a:t>
            </a:r>
          </a:p>
        </p:txBody>
      </p:sp>
      <p:sp>
        <p:nvSpPr>
          <p:cNvPr id="4" name="Oval 3">
            <a:extLst>
              <a:ext uri="{FF2B5EF4-FFF2-40B4-BE49-F238E27FC236}">
                <a16:creationId xmlns:a16="http://schemas.microsoft.com/office/drawing/2014/main" id="{9FC21718-C2C5-B234-ED61-BD8298180701}"/>
              </a:ext>
            </a:extLst>
          </p:cNvPr>
          <p:cNvSpPr/>
          <p:nvPr/>
        </p:nvSpPr>
        <p:spPr>
          <a:xfrm>
            <a:off x="7788160" y="1563588"/>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N1</a:t>
            </a:r>
          </a:p>
        </p:txBody>
      </p:sp>
      <p:sp>
        <p:nvSpPr>
          <p:cNvPr id="6" name="Oval 5">
            <a:extLst>
              <a:ext uri="{FF2B5EF4-FFF2-40B4-BE49-F238E27FC236}">
                <a16:creationId xmlns:a16="http://schemas.microsoft.com/office/drawing/2014/main" id="{FEB17132-EC57-0410-A5C5-8C5560B96CC8}"/>
              </a:ext>
            </a:extLst>
          </p:cNvPr>
          <p:cNvSpPr/>
          <p:nvPr/>
        </p:nvSpPr>
        <p:spPr>
          <a:xfrm>
            <a:off x="6542689" y="260061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N2</a:t>
            </a:r>
          </a:p>
        </p:txBody>
      </p:sp>
      <p:sp>
        <p:nvSpPr>
          <p:cNvPr id="7" name="Oval 6">
            <a:extLst>
              <a:ext uri="{FF2B5EF4-FFF2-40B4-BE49-F238E27FC236}">
                <a16:creationId xmlns:a16="http://schemas.microsoft.com/office/drawing/2014/main" id="{57D130E6-4B27-A8B4-50D8-E715E9CDF54F}"/>
              </a:ext>
            </a:extLst>
          </p:cNvPr>
          <p:cNvSpPr/>
          <p:nvPr/>
        </p:nvSpPr>
        <p:spPr>
          <a:xfrm>
            <a:off x="8912771" y="2623855"/>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N3</a:t>
            </a:r>
          </a:p>
        </p:txBody>
      </p:sp>
      <p:sp>
        <p:nvSpPr>
          <p:cNvPr id="8" name="Oval 7">
            <a:extLst>
              <a:ext uri="{FF2B5EF4-FFF2-40B4-BE49-F238E27FC236}">
                <a16:creationId xmlns:a16="http://schemas.microsoft.com/office/drawing/2014/main" id="{4878FB8C-DBC5-F5D5-B266-88FDFF27360C}"/>
              </a:ext>
            </a:extLst>
          </p:cNvPr>
          <p:cNvSpPr/>
          <p:nvPr/>
        </p:nvSpPr>
        <p:spPr>
          <a:xfrm>
            <a:off x="5636169" y="3411247"/>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N4</a:t>
            </a:r>
          </a:p>
        </p:txBody>
      </p:sp>
      <p:sp>
        <p:nvSpPr>
          <p:cNvPr id="9" name="Oval 8">
            <a:extLst>
              <a:ext uri="{FF2B5EF4-FFF2-40B4-BE49-F238E27FC236}">
                <a16:creationId xmlns:a16="http://schemas.microsoft.com/office/drawing/2014/main" id="{96870BFC-3230-67EE-4855-7F8DF4A6808E}"/>
              </a:ext>
            </a:extLst>
          </p:cNvPr>
          <p:cNvSpPr/>
          <p:nvPr/>
        </p:nvSpPr>
        <p:spPr>
          <a:xfrm>
            <a:off x="7217976" y="340641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N5</a:t>
            </a:r>
          </a:p>
        </p:txBody>
      </p:sp>
      <p:sp>
        <p:nvSpPr>
          <p:cNvPr id="10" name="Oval 9">
            <a:extLst>
              <a:ext uri="{FF2B5EF4-FFF2-40B4-BE49-F238E27FC236}">
                <a16:creationId xmlns:a16="http://schemas.microsoft.com/office/drawing/2014/main" id="{46977C35-673C-CC8F-2DB1-B03F0370AA95}"/>
              </a:ext>
            </a:extLst>
          </p:cNvPr>
          <p:cNvSpPr/>
          <p:nvPr/>
        </p:nvSpPr>
        <p:spPr>
          <a:xfrm>
            <a:off x="8192812" y="341558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N6</a:t>
            </a:r>
          </a:p>
        </p:txBody>
      </p:sp>
      <p:sp>
        <p:nvSpPr>
          <p:cNvPr id="11" name="Oval 10">
            <a:extLst>
              <a:ext uri="{FF2B5EF4-FFF2-40B4-BE49-F238E27FC236}">
                <a16:creationId xmlns:a16="http://schemas.microsoft.com/office/drawing/2014/main" id="{9C0622B3-8AE1-05AA-96BF-F859E78E0F09}"/>
              </a:ext>
            </a:extLst>
          </p:cNvPr>
          <p:cNvSpPr/>
          <p:nvPr/>
        </p:nvSpPr>
        <p:spPr>
          <a:xfrm>
            <a:off x="9669516" y="340641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N7</a:t>
            </a:r>
          </a:p>
        </p:txBody>
      </p:sp>
      <p:sp>
        <p:nvSpPr>
          <p:cNvPr id="12" name="Oval 11">
            <a:extLst>
              <a:ext uri="{FF2B5EF4-FFF2-40B4-BE49-F238E27FC236}">
                <a16:creationId xmlns:a16="http://schemas.microsoft.com/office/drawing/2014/main" id="{F0A4F903-8602-C5BD-A9F8-DDBC0624D2C8}"/>
              </a:ext>
            </a:extLst>
          </p:cNvPr>
          <p:cNvSpPr/>
          <p:nvPr/>
        </p:nvSpPr>
        <p:spPr>
          <a:xfrm>
            <a:off x="4590390" y="4201457"/>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N8</a:t>
            </a:r>
          </a:p>
        </p:txBody>
      </p:sp>
      <p:sp>
        <p:nvSpPr>
          <p:cNvPr id="13" name="Oval 12">
            <a:extLst>
              <a:ext uri="{FF2B5EF4-FFF2-40B4-BE49-F238E27FC236}">
                <a16:creationId xmlns:a16="http://schemas.microsoft.com/office/drawing/2014/main" id="{F6E2F601-1AAE-473D-AFE7-5C303505A9DE}"/>
              </a:ext>
            </a:extLst>
          </p:cNvPr>
          <p:cNvSpPr/>
          <p:nvPr/>
        </p:nvSpPr>
        <p:spPr>
          <a:xfrm>
            <a:off x="6392914" y="4201457"/>
            <a:ext cx="825062"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N9</a:t>
            </a:r>
          </a:p>
        </p:txBody>
      </p:sp>
      <p:cxnSp>
        <p:nvCxnSpPr>
          <p:cNvPr id="14" name="Straight Connector 13">
            <a:extLst>
              <a:ext uri="{FF2B5EF4-FFF2-40B4-BE49-F238E27FC236}">
                <a16:creationId xmlns:a16="http://schemas.microsoft.com/office/drawing/2014/main" id="{0D2C3DF4-CAFB-9606-99E7-5BE27186771D}"/>
              </a:ext>
            </a:extLst>
          </p:cNvPr>
          <p:cNvCxnSpPr>
            <a:stCxn id="4" idx="3"/>
            <a:endCxn id="6" idx="7"/>
          </p:cNvCxnSpPr>
          <p:nvPr/>
        </p:nvCxnSpPr>
        <p:spPr>
          <a:xfrm flipH="1">
            <a:off x="7188611" y="1958318"/>
            <a:ext cx="710372" cy="710023"/>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5B0144F6-34A8-058B-BEC3-F631D7B1DDF1}"/>
              </a:ext>
            </a:extLst>
          </p:cNvPr>
          <p:cNvCxnSpPr>
            <a:cxnSpLocks/>
          </p:cNvCxnSpPr>
          <p:nvPr/>
        </p:nvCxnSpPr>
        <p:spPr>
          <a:xfrm flipH="1">
            <a:off x="6192518" y="2985136"/>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D8729473-C01B-EB59-BA2E-4AB511E0B7D1}"/>
              </a:ext>
            </a:extLst>
          </p:cNvPr>
          <p:cNvCxnSpPr>
            <a:cxnSpLocks/>
          </p:cNvCxnSpPr>
          <p:nvPr/>
        </p:nvCxnSpPr>
        <p:spPr>
          <a:xfrm flipH="1">
            <a:off x="5255841" y="3783852"/>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E11E744D-FFED-3F46-0671-9341EB02C3DA}"/>
              </a:ext>
            </a:extLst>
          </p:cNvPr>
          <p:cNvCxnSpPr>
            <a:cxnSpLocks/>
            <a:stCxn id="8" idx="5"/>
          </p:cNvCxnSpPr>
          <p:nvPr/>
        </p:nvCxnSpPr>
        <p:spPr>
          <a:xfrm>
            <a:off x="6282091" y="3805977"/>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5C522423-F43F-726C-87DB-7E25AD3967E9}"/>
              </a:ext>
            </a:extLst>
          </p:cNvPr>
          <p:cNvCxnSpPr>
            <a:cxnSpLocks/>
          </p:cNvCxnSpPr>
          <p:nvPr/>
        </p:nvCxnSpPr>
        <p:spPr>
          <a:xfrm>
            <a:off x="7217975" y="2968570"/>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41755470-AFCB-4521-5A3B-C11FFE053B19}"/>
              </a:ext>
            </a:extLst>
          </p:cNvPr>
          <p:cNvCxnSpPr>
            <a:cxnSpLocks/>
          </p:cNvCxnSpPr>
          <p:nvPr/>
        </p:nvCxnSpPr>
        <p:spPr>
          <a:xfrm>
            <a:off x="9546021" y="3031977"/>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CD592EDF-3A6B-7BC0-2F12-07C127558C46}"/>
              </a:ext>
            </a:extLst>
          </p:cNvPr>
          <p:cNvCxnSpPr>
            <a:cxnSpLocks/>
            <a:endCxn id="7" idx="1"/>
          </p:cNvCxnSpPr>
          <p:nvPr/>
        </p:nvCxnSpPr>
        <p:spPr>
          <a:xfrm>
            <a:off x="8429062" y="1963518"/>
            <a:ext cx="594532" cy="728062"/>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CE181927-3C13-39B8-A924-1AA15CBD6B50}"/>
              </a:ext>
            </a:extLst>
          </p:cNvPr>
          <p:cNvCxnSpPr>
            <a:cxnSpLocks/>
          </p:cNvCxnSpPr>
          <p:nvPr/>
        </p:nvCxnSpPr>
        <p:spPr>
          <a:xfrm flipH="1">
            <a:off x="8714883" y="3010554"/>
            <a:ext cx="349291" cy="430314"/>
          </a:xfrm>
          <a:prstGeom prst="line">
            <a:avLst/>
          </a:prstGeom>
        </p:spPr>
        <p:style>
          <a:lnRef idx="3">
            <a:schemeClr val="dk1"/>
          </a:lnRef>
          <a:fillRef idx="0">
            <a:schemeClr val="dk1"/>
          </a:fillRef>
          <a:effectRef idx="2">
            <a:schemeClr val="dk1"/>
          </a:effectRef>
          <a:fontRef idx="minor">
            <a:schemeClr val="tx1"/>
          </a:fontRef>
        </p:style>
      </p:cxnSp>
      <p:sp>
        <p:nvSpPr>
          <p:cNvPr id="33" name="Arc 32">
            <a:extLst>
              <a:ext uri="{FF2B5EF4-FFF2-40B4-BE49-F238E27FC236}">
                <a16:creationId xmlns:a16="http://schemas.microsoft.com/office/drawing/2014/main" id="{BBD68099-6647-1E34-3457-F6666CE4F970}"/>
              </a:ext>
            </a:extLst>
          </p:cNvPr>
          <p:cNvSpPr/>
          <p:nvPr/>
        </p:nvSpPr>
        <p:spPr>
          <a:xfrm rot="8168804">
            <a:off x="6726492" y="1683642"/>
            <a:ext cx="1516834" cy="1271544"/>
          </a:xfrm>
          <a:prstGeom prst="arc">
            <a:avLst>
              <a:gd name="adj1" fmla="val 1350151"/>
              <a:gd name="adj2" fmla="val 9697106"/>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5" name="Arc 34">
            <a:extLst>
              <a:ext uri="{FF2B5EF4-FFF2-40B4-BE49-F238E27FC236}">
                <a16:creationId xmlns:a16="http://schemas.microsoft.com/office/drawing/2014/main" id="{674E8562-9026-AAA0-E44E-0190C8AE7D3C}"/>
              </a:ext>
            </a:extLst>
          </p:cNvPr>
          <p:cNvSpPr/>
          <p:nvPr/>
        </p:nvSpPr>
        <p:spPr>
          <a:xfrm rot="10800000">
            <a:off x="7076084" y="2410741"/>
            <a:ext cx="2030560" cy="1271544"/>
          </a:xfrm>
          <a:prstGeom prst="arc">
            <a:avLst>
              <a:gd name="adj1" fmla="val 1350151"/>
              <a:gd name="adj2" fmla="val 9697106"/>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6" name="Arc 35">
            <a:extLst>
              <a:ext uri="{FF2B5EF4-FFF2-40B4-BE49-F238E27FC236}">
                <a16:creationId xmlns:a16="http://schemas.microsoft.com/office/drawing/2014/main" id="{FC1DAED0-8134-FEEA-4019-AC735346DC53}"/>
              </a:ext>
            </a:extLst>
          </p:cNvPr>
          <p:cNvSpPr/>
          <p:nvPr/>
        </p:nvSpPr>
        <p:spPr>
          <a:xfrm rot="10800000">
            <a:off x="5414480" y="2725490"/>
            <a:ext cx="3850105" cy="827313"/>
          </a:xfrm>
          <a:prstGeom prst="arc">
            <a:avLst>
              <a:gd name="adj1" fmla="val 20953790"/>
              <a:gd name="adj2" fmla="val 10272409"/>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7" name="Arc 36">
            <a:extLst>
              <a:ext uri="{FF2B5EF4-FFF2-40B4-BE49-F238E27FC236}">
                <a16:creationId xmlns:a16="http://schemas.microsoft.com/office/drawing/2014/main" id="{3497D413-7FDE-D92C-FB2B-653FD06D9B09}"/>
              </a:ext>
            </a:extLst>
          </p:cNvPr>
          <p:cNvSpPr/>
          <p:nvPr/>
        </p:nvSpPr>
        <p:spPr>
          <a:xfrm rot="10800000">
            <a:off x="6260425" y="3173134"/>
            <a:ext cx="1163794" cy="1074134"/>
          </a:xfrm>
          <a:prstGeom prst="arc">
            <a:avLst>
              <a:gd name="adj1" fmla="val 1350151"/>
              <a:gd name="adj2" fmla="val 9238605"/>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8" name="Arc 37">
            <a:extLst>
              <a:ext uri="{FF2B5EF4-FFF2-40B4-BE49-F238E27FC236}">
                <a16:creationId xmlns:a16="http://schemas.microsoft.com/office/drawing/2014/main" id="{D141663E-6563-AE06-21A9-47A1C81B7F2D}"/>
              </a:ext>
            </a:extLst>
          </p:cNvPr>
          <p:cNvSpPr/>
          <p:nvPr/>
        </p:nvSpPr>
        <p:spPr>
          <a:xfrm rot="10800000">
            <a:off x="7561265" y="3098311"/>
            <a:ext cx="1163794" cy="1074134"/>
          </a:xfrm>
          <a:prstGeom prst="arc">
            <a:avLst>
              <a:gd name="adj1" fmla="val 1350151"/>
              <a:gd name="adj2" fmla="val 9562801"/>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9" name="Arc 38">
            <a:extLst>
              <a:ext uri="{FF2B5EF4-FFF2-40B4-BE49-F238E27FC236}">
                <a16:creationId xmlns:a16="http://schemas.microsoft.com/office/drawing/2014/main" id="{9ECEC120-1204-109F-893F-AE2EDD67DC46}"/>
              </a:ext>
            </a:extLst>
          </p:cNvPr>
          <p:cNvSpPr/>
          <p:nvPr/>
        </p:nvSpPr>
        <p:spPr>
          <a:xfrm rot="10800000">
            <a:off x="8781319" y="3113641"/>
            <a:ext cx="1163794" cy="1074134"/>
          </a:xfrm>
          <a:prstGeom prst="arc">
            <a:avLst>
              <a:gd name="adj1" fmla="val 1050439"/>
              <a:gd name="adj2" fmla="val 9577192"/>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40" name="Arc 39">
            <a:extLst>
              <a:ext uri="{FF2B5EF4-FFF2-40B4-BE49-F238E27FC236}">
                <a16:creationId xmlns:a16="http://schemas.microsoft.com/office/drawing/2014/main" id="{CE87FCC5-52FE-49A8-E44C-A55EBC54D21E}"/>
              </a:ext>
            </a:extLst>
          </p:cNvPr>
          <p:cNvSpPr/>
          <p:nvPr/>
        </p:nvSpPr>
        <p:spPr>
          <a:xfrm rot="10800000">
            <a:off x="3849231" y="3475562"/>
            <a:ext cx="6095879" cy="878432"/>
          </a:xfrm>
          <a:prstGeom prst="arc">
            <a:avLst>
              <a:gd name="adj1" fmla="val 21087285"/>
              <a:gd name="adj2" fmla="val 10657289"/>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41" name="Arc 40">
            <a:extLst>
              <a:ext uri="{FF2B5EF4-FFF2-40B4-BE49-F238E27FC236}">
                <a16:creationId xmlns:a16="http://schemas.microsoft.com/office/drawing/2014/main" id="{C509A125-19D0-E80F-3677-5D286FE411A8}"/>
              </a:ext>
            </a:extLst>
          </p:cNvPr>
          <p:cNvSpPr/>
          <p:nvPr/>
        </p:nvSpPr>
        <p:spPr>
          <a:xfrm rot="10800000">
            <a:off x="5266837" y="4018491"/>
            <a:ext cx="1163794" cy="1074134"/>
          </a:xfrm>
          <a:prstGeom prst="arc">
            <a:avLst>
              <a:gd name="adj1" fmla="val 1350151"/>
              <a:gd name="adj2" fmla="val 9772104"/>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42" name="Ink 41">
                <a:extLst>
                  <a:ext uri="{FF2B5EF4-FFF2-40B4-BE49-F238E27FC236}">
                    <a16:creationId xmlns:a16="http://schemas.microsoft.com/office/drawing/2014/main" id="{7577964E-C168-5FE9-366E-BDDC869E64D5}"/>
                  </a:ext>
                </a:extLst>
              </p14:cNvPr>
              <p14:cNvContentPartPr/>
              <p14:nvPr/>
            </p14:nvContentPartPr>
            <p14:xfrm>
              <a:off x="6315905" y="4249083"/>
              <a:ext cx="101880" cy="121680"/>
            </p14:xfrm>
          </p:contentPart>
        </mc:Choice>
        <mc:Fallback xmlns="">
          <p:pic>
            <p:nvPicPr>
              <p:cNvPr id="42" name="Ink 41">
                <a:extLst>
                  <a:ext uri="{FF2B5EF4-FFF2-40B4-BE49-F238E27FC236}">
                    <a16:creationId xmlns:a16="http://schemas.microsoft.com/office/drawing/2014/main" id="{7577964E-C168-5FE9-366E-BDDC869E64D5}"/>
                  </a:ext>
                </a:extLst>
              </p:cNvPr>
              <p:cNvPicPr/>
              <p:nvPr/>
            </p:nvPicPr>
            <p:blipFill>
              <a:blip r:embed="rId3"/>
              <a:stretch>
                <a:fillRect/>
              </a:stretch>
            </p:blipFill>
            <p:spPr>
              <a:xfrm>
                <a:off x="6307265" y="4240083"/>
                <a:ext cx="119520" cy="139320"/>
              </a:xfrm>
              <a:prstGeom prst="rect">
                <a:avLst/>
              </a:prstGeom>
            </p:spPr>
          </p:pic>
        </mc:Fallback>
      </mc:AlternateContent>
    </p:spTree>
    <p:extLst>
      <p:ext uri="{BB962C8B-B14F-4D97-AF65-F5344CB8AC3E}">
        <p14:creationId xmlns:p14="http://schemas.microsoft.com/office/powerpoint/2010/main" val="321936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up)">
                                      <p:cBhvr>
                                        <p:cTn id="7" dur="750"/>
                                        <p:tgtEl>
                                          <p:spTgt spid="33"/>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750"/>
                                        <p:tgtEl>
                                          <p:spTgt spid="35"/>
                                        </p:tgtEl>
                                      </p:cBhvr>
                                    </p:animEffect>
                                  </p:childTnLst>
                                </p:cTn>
                              </p:par>
                            </p:childTnLst>
                          </p:cTn>
                        </p:par>
                        <p:par>
                          <p:cTn id="12" fill="hold">
                            <p:stCondLst>
                              <p:cond delay="1500"/>
                            </p:stCondLst>
                            <p:childTnLst>
                              <p:par>
                                <p:cTn id="13" presetID="22" presetClass="entr" presetSubtype="2" fill="hold" grpId="0"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right)">
                                      <p:cBhvr>
                                        <p:cTn id="15" dur="750"/>
                                        <p:tgtEl>
                                          <p:spTgt spid="36"/>
                                        </p:tgtEl>
                                      </p:cBhvr>
                                    </p:animEffect>
                                  </p:childTnLst>
                                </p:cTn>
                              </p:par>
                            </p:childTnLst>
                          </p:cTn>
                        </p:par>
                        <p:par>
                          <p:cTn id="16" fill="hold">
                            <p:stCondLst>
                              <p:cond delay="2250"/>
                            </p:stCondLst>
                            <p:childTnLst>
                              <p:par>
                                <p:cTn id="17" presetID="22" presetClass="entr" presetSubtype="8" fill="hold" grpId="0"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wipe(left)">
                                      <p:cBhvr>
                                        <p:cTn id="19" dur="750"/>
                                        <p:tgtEl>
                                          <p:spTgt spid="37"/>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wipe(left)">
                                      <p:cBhvr>
                                        <p:cTn id="23" dur="750"/>
                                        <p:tgtEl>
                                          <p:spTgt spid="38"/>
                                        </p:tgtEl>
                                      </p:cBhvr>
                                    </p:animEffect>
                                  </p:childTnLst>
                                </p:cTn>
                              </p:par>
                            </p:childTnLst>
                          </p:cTn>
                        </p:par>
                        <p:par>
                          <p:cTn id="24" fill="hold">
                            <p:stCondLst>
                              <p:cond delay="3750"/>
                            </p:stCondLst>
                            <p:childTnLst>
                              <p:par>
                                <p:cTn id="25" presetID="22" presetClass="entr" presetSubtype="8" fill="hold" grpId="0" nodeType="after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left)">
                                      <p:cBhvr>
                                        <p:cTn id="27" dur="750"/>
                                        <p:tgtEl>
                                          <p:spTgt spid="39"/>
                                        </p:tgtEl>
                                      </p:cBhvr>
                                    </p:animEffect>
                                  </p:childTnLst>
                                </p:cTn>
                              </p:par>
                            </p:childTnLst>
                          </p:cTn>
                        </p:par>
                        <p:par>
                          <p:cTn id="28" fill="hold">
                            <p:stCondLst>
                              <p:cond delay="4500"/>
                            </p:stCondLst>
                            <p:childTnLst>
                              <p:par>
                                <p:cTn id="29" presetID="22" presetClass="entr" presetSubtype="2" fill="hold" grpId="0"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right)">
                                      <p:cBhvr>
                                        <p:cTn id="31" dur="750"/>
                                        <p:tgtEl>
                                          <p:spTgt spid="40"/>
                                        </p:tgtEl>
                                      </p:cBhvr>
                                    </p:animEffect>
                                  </p:childTnLst>
                                </p:cTn>
                              </p:par>
                            </p:childTnLst>
                          </p:cTn>
                        </p:par>
                        <p:par>
                          <p:cTn id="32" fill="hold">
                            <p:stCondLst>
                              <p:cond delay="5250"/>
                            </p:stCondLst>
                            <p:childTnLst>
                              <p:par>
                                <p:cTn id="33" presetID="22" presetClass="entr" presetSubtype="8" fill="hold" grpId="0" nodeType="after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left)">
                                      <p:cBhvr>
                                        <p:cTn id="35" dur="750"/>
                                        <p:tgtEl>
                                          <p:spTgt spid="41"/>
                                        </p:tgtEl>
                                      </p:cBhvr>
                                    </p:animEffect>
                                  </p:childTnLst>
                                </p:cTn>
                              </p:par>
                            </p:childTnLst>
                          </p:cTn>
                        </p:par>
                        <p:par>
                          <p:cTn id="36" fill="hold">
                            <p:stCondLst>
                              <p:cond delay="6000"/>
                            </p:stCondLst>
                            <p:childTnLst>
                              <p:par>
                                <p:cTn id="37" presetID="1" presetClass="entr" presetSubtype="0" fill="hold" nodeType="after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P spid="36" grpId="0" animBg="1"/>
      <p:bldP spid="37" grpId="0" animBg="1"/>
      <p:bldP spid="38" grpId="0" animBg="1"/>
      <p:bldP spid="39" grpId="0" animBg="1"/>
      <p:bldP spid="40" grpId="0" animBg="1"/>
      <p:bldP spid="4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a:t>Search in a tree</a:t>
            </a: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 name="TextBox 2">
            <a:extLst>
              <a:ext uri="{FF2B5EF4-FFF2-40B4-BE49-F238E27FC236}">
                <a16:creationId xmlns:a16="http://schemas.microsoft.com/office/drawing/2014/main" id="{5D0DBB5A-7DCA-0C92-9523-30F4403B844F}"/>
              </a:ext>
            </a:extLst>
          </p:cNvPr>
          <p:cNvSpPr txBox="1"/>
          <p:nvPr/>
        </p:nvSpPr>
        <p:spPr>
          <a:xfrm>
            <a:off x="1008993" y="1687489"/>
            <a:ext cx="10226566" cy="338554"/>
          </a:xfrm>
          <a:prstGeom prst="rect">
            <a:avLst/>
          </a:prstGeom>
          <a:noFill/>
        </p:spPr>
        <p:txBody>
          <a:bodyPr wrap="square" rtlCol="0">
            <a:spAutoFit/>
          </a:bodyPr>
          <a:lstStyle/>
          <a:p>
            <a:r>
              <a:rPr lang="en-US" sz="1600" dirty="0"/>
              <a:t>We will use level order traversing for searching some value</a:t>
            </a:r>
          </a:p>
        </p:txBody>
      </p:sp>
      <p:sp>
        <p:nvSpPr>
          <p:cNvPr id="6" name="TextBox 5">
            <a:extLst>
              <a:ext uri="{FF2B5EF4-FFF2-40B4-BE49-F238E27FC236}">
                <a16:creationId xmlns:a16="http://schemas.microsoft.com/office/drawing/2014/main" id="{DF1BBE9D-D89C-BFA5-AF5C-C230CF0791CD}"/>
              </a:ext>
            </a:extLst>
          </p:cNvPr>
          <p:cNvSpPr txBox="1"/>
          <p:nvPr/>
        </p:nvSpPr>
        <p:spPr>
          <a:xfrm>
            <a:off x="4264343" y="2206293"/>
            <a:ext cx="6403657" cy="3970318"/>
          </a:xfrm>
          <a:prstGeom prst="rect">
            <a:avLst/>
          </a:prstGeom>
          <a:noFill/>
        </p:spPr>
        <p:txBody>
          <a:bodyPr wrap="square">
            <a:spAutoFit/>
          </a:bodyPr>
          <a:lstStyle/>
          <a:p>
            <a:r>
              <a:rPr lang="en-IN" sz="1400" dirty="0">
                <a:solidFill>
                  <a:srgbClr val="CC7832"/>
                </a:solidFill>
                <a:effectLst/>
              </a:rPr>
              <a:t>void </a:t>
            </a:r>
            <a:r>
              <a:rPr lang="en-IN" sz="1400" dirty="0">
                <a:solidFill>
                  <a:srgbClr val="FFC66D"/>
                </a:solidFill>
                <a:effectLst/>
              </a:rPr>
              <a:t>search</a:t>
            </a:r>
            <a:r>
              <a:rPr lang="en-IN" sz="1400" dirty="0"/>
              <a:t>(String value) {</a:t>
            </a:r>
            <a:br>
              <a:rPr lang="en-IN" sz="1400" dirty="0"/>
            </a:br>
            <a:r>
              <a:rPr lang="en-IN" sz="1400" dirty="0"/>
              <a:t>    Queue&lt;</a:t>
            </a:r>
            <a:r>
              <a:rPr lang="en-IN" sz="1400" dirty="0" err="1"/>
              <a:t>BinaryNode</a:t>
            </a:r>
            <a:r>
              <a:rPr lang="en-IN" sz="1400" dirty="0"/>
              <a:t>&gt; queue = </a:t>
            </a:r>
            <a:r>
              <a:rPr lang="en-IN" sz="1400" dirty="0">
                <a:solidFill>
                  <a:srgbClr val="CC7832"/>
                </a:solidFill>
                <a:effectLst/>
              </a:rPr>
              <a:t>new </a:t>
            </a:r>
            <a:r>
              <a:rPr lang="en-IN" sz="1400" dirty="0"/>
              <a:t>LinkedList&lt;&gt;()</a:t>
            </a:r>
            <a:r>
              <a:rPr lang="en-IN" sz="1400" dirty="0">
                <a:solidFill>
                  <a:srgbClr val="CC7832"/>
                </a:solidFill>
                <a:effectLst/>
              </a:rPr>
              <a:t>;</a:t>
            </a:r>
            <a:br>
              <a:rPr lang="en-IN" sz="1400" dirty="0">
                <a:solidFill>
                  <a:srgbClr val="CC7832"/>
                </a:solidFill>
                <a:effectLst/>
              </a:rPr>
            </a:br>
            <a:r>
              <a:rPr lang="en-IN" sz="1400" dirty="0">
                <a:solidFill>
                  <a:srgbClr val="CC7832"/>
                </a:solidFill>
                <a:effectLst/>
              </a:rPr>
              <a:t>    </a:t>
            </a:r>
            <a:r>
              <a:rPr lang="en-IN" sz="1400" dirty="0" err="1"/>
              <a:t>queue.add</a:t>
            </a:r>
            <a:r>
              <a:rPr lang="en-IN" sz="1400" dirty="0"/>
              <a:t>(</a:t>
            </a:r>
            <a:r>
              <a:rPr lang="en-IN" sz="1400" dirty="0">
                <a:solidFill>
                  <a:srgbClr val="9876AA"/>
                </a:solidFill>
                <a:effectLst/>
              </a:rPr>
              <a:t>root</a:t>
            </a:r>
            <a:r>
              <a:rPr lang="en-IN" sz="1400" dirty="0"/>
              <a:t>)</a:t>
            </a:r>
            <a:r>
              <a:rPr lang="en-IN" sz="1400" dirty="0">
                <a:solidFill>
                  <a:srgbClr val="CC7832"/>
                </a:solidFill>
                <a:effectLst/>
              </a:rPr>
              <a:t>;</a:t>
            </a:r>
            <a:br>
              <a:rPr lang="en-IN" sz="1400" dirty="0">
                <a:solidFill>
                  <a:srgbClr val="CC7832"/>
                </a:solidFill>
                <a:effectLst/>
              </a:rPr>
            </a:br>
            <a:r>
              <a:rPr lang="en-IN" sz="1400" dirty="0">
                <a:solidFill>
                  <a:srgbClr val="CC7832"/>
                </a:solidFill>
                <a:effectLst/>
              </a:rPr>
              <a:t>    while</a:t>
            </a:r>
            <a:r>
              <a:rPr lang="en-IN" sz="1400" dirty="0"/>
              <a:t>(!</a:t>
            </a:r>
            <a:r>
              <a:rPr lang="en-IN" sz="1400" dirty="0" err="1"/>
              <a:t>queue.isEmpty</a:t>
            </a:r>
            <a:r>
              <a:rPr lang="en-IN" sz="1400" dirty="0"/>
              <a:t>()) {</a:t>
            </a:r>
            <a:br>
              <a:rPr lang="en-IN" sz="1400" dirty="0"/>
            </a:br>
            <a:r>
              <a:rPr lang="en-IN" sz="1400" dirty="0"/>
              <a:t>        </a:t>
            </a:r>
            <a:r>
              <a:rPr lang="en-IN" sz="1400" dirty="0" err="1"/>
              <a:t>BinaryNode</a:t>
            </a:r>
            <a:r>
              <a:rPr lang="en-IN" sz="1400" dirty="0"/>
              <a:t> </a:t>
            </a:r>
            <a:r>
              <a:rPr lang="en-IN" sz="1400" dirty="0" err="1"/>
              <a:t>presentNode</a:t>
            </a:r>
            <a:r>
              <a:rPr lang="en-IN" sz="1400" dirty="0"/>
              <a:t> = </a:t>
            </a:r>
            <a:r>
              <a:rPr lang="en-IN" sz="1400" dirty="0" err="1"/>
              <a:t>queue.remove</a:t>
            </a:r>
            <a:r>
              <a:rPr lang="en-IN" sz="1400" dirty="0"/>
              <a:t>()</a:t>
            </a:r>
            <a:r>
              <a:rPr lang="en-IN" sz="1400" dirty="0">
                <a:solidFill>
                  <a:srgbClr val="CC7832"/>
                </a:solidFill>
                <a:effectLst/>
              </a:rPr>
              <a:t>;</a:t>
            </a:r>
            <a:br>
              <a:rPr lang="en-IN" sz="1400" dirty="0">
                <a:solidFill>
                  <a:srgbClr val="CC7832"/>
                </a:solidFill>
                <a:effectLst/>
              </a:rPr>
            </a:br>
            <a:r>
              <a:rPr lang="en-IN" sz="1400" dirty="0">
                <a:solidFill>
                  <a:srgbClr val="CC7832"/>
                </a:solidFill>
                <a:effectLst/>
              </a:rPr>
              <a:t>        if</a:t>
            </a:r>
            <a:r>
              <a:rPr lang="en-IN" sz="1400" dirty="0"/>
              <a:t>(</a:t>
            </a:r>
            <a:r>
              <a:rPr lang="en-IN" sz="1400" dirty="0" err="1"/>
              <a:t>presentNode.</a:t>
            </a:r>
            <a:r>
              <a:rPr lang="en-IN" sz="1400" dirty="0" err="1">
                <a:solidFill>
                  <a:srgbClr val="9876AA"/>
                </a:solidFill>
                <a:effectLst/>
              </a:rPr>
              <a:t>data</a:t>
            </a:r>
            <a:r>
              <a:rPr lang="en-IN" sz="1400" dirty="0" err="1"/>
              <a:t>.equals</a:t>
            </a:r>
            <a:r>
              <a:rPr lang="en-IN" sz="1400" dirty="0"/>
              <a:t>(value)) {</a:t>
            </a:r>
            <a:br>
              <a:rPr lang="en-IN" sz="1400" dirty="0"/>
            </a:br>
            <a:r>
              <a:rPr lang="en-IN" sz="1400" dirty="0"/>
              <a:t>            </a:t>
            </a:r>
            <a:r>
              <a:rPr lang="en-IN" sz="1400" dirty="0" err="1"/>
              <a:t>System.</a:t>
            </a:r>
            <a:r>
              <a:rPr lang="en-IN" sz="1400" i="1" dirty="0" err="1">
                <a:solidFill>
                  <a:srgbClr val="9876AA"/>
                </a:solidFill>
                <a:effectLst/>
              </a:rPr>
              <a:t>out</a:t>
            </a:r>
            <a:r>
              <a:rPr lang="en-IN" sz="1400" dirty="0" err="1"/>
              <a:t>.print</a:t>
            </a:r>
            <a:r>
              <a:rPr lang="en-IN" sz="1400" dirty="0"/>
              <a:t>(value + </a:t>
            </a:r>
            <a:r>
              <a:rPr lang="en-IN" sz="1400" dirty="0">
                <a:solidFill>
                  <a:srgbClr val="6A8759"/>
                </a:solidFill>
                <a:effectLst/>
              </a:rPr>
              <a:t>" found in tree"</a:t>
            </a:r>
            <a:r>
              <a:rPr lang="en-IN" sz="1400" dirty="0"/>
              <a:t>)</a:t>
            </a:r>
            <a:r>
              <a:rPr lang="en-IN" sz="1400" dirty="0">
                <a:solidFill>
                  <a:srgbClr val="CC7832"/>
                </a:solidFill>
                <a:effectLst/>
              </a:rPr>
              <a:t>;</a:t>
            </a:r>
            <a:br>
              <a:rPr lang="en-IN" sz="1400" dirty="0">
                <a:solidFill>
                  <a:srgbClr val="CC7832"/>
                </a:solidFill>
                <a:effectLst/>
              </a:rPr>
            </a:br>
            <a:r>
              <a:rPr lang="en-IN" sz="1400" dirty="0">
                <a:solidFill>
                  <a:srgbClr val="CC7832"/>
                </a:solidFill>
                <a:effectLst/>
              </a:rPr>
              <a:t>            return;</a:t>
            </a:r>
            <a:br>
              <a:rPr lang="en-IN" sz="1400" dirty="0">
                <a:solidFill>
                  <a:srgbClr val="CC7832"/>
                </a:solidFill>
                <a:effectLst/>
              </a:rPr>
            </a:br>
            <a:r>
              <a:rPr lang="en-IN" sz="1400" dirty="0">
                <a:solidFill>
                  <a:srgbClr val="CC7832"/>
                </a:solidFill>
                <a:effectLst/>
              </a:rPr>
              <a:t>        </a:t>
            </a:r>
            <a:r>
              <a:rPr lang="en-IN" sz="1400" dirty="0"/>
              <a:t>}</a:t>
            </a:r>
            <a:br>
              <a:rPr lang="en-IN" sz="1400" dirty="0"/>
            </a:br>
            <a:r>
              <a:rPr lang="en-IN" sz="1400" dirty="0"/>
              <a:t>        </a:t>
            </a:r>
            <a:r>
              <a:rPr lang="en-IN" sz="1400" dirty="0">
                <a:solidFill>
                  <a:srgbClr val="CC7832"/>
                </a:solidFill>
                <a:effectLst/>
              </a:rPr>
              <a:t>if</a:t>
            </a:r>
            <a:r>
              <a:rPr lang="en-IN" sz="1400" dirty="0"/>
              <a:t>(</a:t>
            </a:r>
            <a:r>
              <a:rPr lang="en-IN" sz="1400" dirty="0" err="1"/>
              <a:t>presentNode.</a:t>
            </a:r>
            <a:r>
              <a:rPr lang="en-IN" sz="1400" dirty="0" err="1">
                <a:solidFill>
                  <a:srgbClr val="9876AA"/>
                </a:solidFill>
                <a:effectLst/>
              </a:rPr>
              <a:t>left</a:t>
            </a:r>
            <a:r>
              <a:rPr lang="en-IN" sz="1400" dirty="0">
                <a:solidFill>
                  <a:srgbClr val="9876AA"/>
                </a:solidFill>
                <a:effectLst/>
              </a:rPr>
              <a:t> </a:t>
            </a:r>
            <a:r>
              <a:rPr lang="en-IN" sz="1400" dirty="0"/>
              <a:t>!= </a:t>
            </a:r>
            <a:r>
              <a:rPr lang="en-IN" sz="1400" dirty="0">
                <a:solidFill>
                  <a:srgbClr val="CC7832"/>
                </a:solidFill>
                <a:effectLst/>
              </a:rPr>
              <a:t>null</a:t>
            </a:r>
            <a:r>
              <a:rPr lang="en-IN" sz="1400" dirty="0"/>
              <a:t>) {</a:t>
            </a:r>
            <a:br>
              <a:rPr lang="en-IN" sz="1400" dirty="0"/>
            </a:br>
            <a:r>
              <a:rPr lang="en-IN" sz="1400" dirty="0"/>
              <a:t>            </a:t>
            </a:r>
            <a:r>
              <a:rPr lang="en-IN" sz="1400" dirty="0" err="1"/>
              <a:t>queue.add</a:t>
            </a:r>
            <a:r>
              <a:rPr lang="en-IN" sz="1400" dirty="0"/>
              <a:t>(</a:t>
            </a:r>
            <a:r>
              <a:rPr lang="en-IN" sz="1400" dirty="0" err="1"/>
              <a:t>presentNode.</a:t>
            </a:r>
            <a:r>
              <a:rPr lang="en-IN" sz="1400" dirty="0" err="1">
                <a:solidFill>
                  <a:srgbClr val="9876AA"/>
                </a:solidFill>
                <a:effectLst/>
              </a:rPr>
              <a:t>left</a:t>
            </a:r>
            <a:r>
              <a:rPr lang="en-IN" sz="1400" dirty="0"/>
              <a:t>)</a:t>
            </a:r>
            <a:r>
              <a:rPr lang="en-IN" sz="1400" dirty="0">
                <a:solidFill>
                  <a:srgbClr val="CC7832"/>
                </a:solidFill>
                <a:effectLst/>
              </a:rPr>
              <a:t>;</a:t>
            </a:r>
            <a:br>
              <a:rPr lang="en-IN" sz="1400" dirty="0">
                <a:solidFill>
                  <a:srgbClr val="CC7832"/>
                </a:solidFill>
                <a:effectLst/>
              </a:rPr>
            </a:br>
            <a:r>
              <a:rPr lang="en-IN" sz="1400" dirty="0">
                <a:solidFill>
                  <a:srgbClr val="CC7832"/>
                </a:solidFill>
                <a:effectLst/>
              </a:rPr>
              <a:t>        </a:t>
            </a:r>
            <a:r>
              <a:rPr lang="en-IN" sz="1400" dirty="0"/>
              <a:t>}</a:t>
            </a:r>
            <a:br>
              <a:rPr lang="en-IN" sz="1400" dirty="0"/>
            </a:br>
            <a:r>
              <a:rPr lang="en-IN" sz="1400" dirty="0"/>
              <a:t>        </a:t>
            </a:r>
            <a:r>
              <a:rPr lang="en-IN" sz="1400" dirty="0">
                <a:solidFill>
                  <a:srgbClr val="CC7832"/>
                </a:solidFill>
                <a:effectLst/>
              </a:rPr>
              <a:t>if</a:t>
            </a:r>
            <a:r>
              <a:rPr lang="en-IN" sz="1400" dirty="0"/>
              <a:t>(</a:t>
            </a:r>
            <a:r>
              <a:rPr lang="en-IN" sz="1400" dirty="0" err="1"/>
              <a:t>presentNode.</a:t>
            </a:r>
            <a:r>
              <a:rPr lang="en-IN" sz="1400" dirty="0" err="1">
                <a:solidFill>
                  <a:srgbClr val="9876AA"/>
                </a:solidFill>
                <a:effectLst/>
              </a:rPr>
              <a:t>right</a:t>
            </a:r>
            <a:r>
              <a:rPr lang="en-IN" sz="1400" dirty="0">
                <a:solidFill>
                  <a:srgbClr val="9876AA"/>
                </a:solidFill>
                <a:effectLst/>
              </a:rPr>
              <a:t> </a:t>
            </a:r>
            <a:r>
              <a:rPr lang="en-IN" sz="1400" dirty="0"/>
              <a:t>!= </a:t>
            </a:r>
            <a:r>
              <a:rPr lang="en-IN" sz="1400" dirty="0">
                <a:solidFill>
                  <a:srgbClr val="CC7832"/>
                </a:solidFill>
                <a:effectLst/>
              </a:rPr>
              <a:t>null</a:t>
            </a:r>
            <a:r>
              <a:rPr lang="en-IN" sz="1400" dirty="0"/>
              <a:t>) {</a:t>
            </a:r>
            <a:br>
              <a:rPr lang="en-IN" sz="1400" dirty="0"/>
            </a:br>
            <a:r>
              <a:rPr lang="en-IN" sz="1400" dirty="0"/>
              <a:t>            </a:t>
            </a:r>
            <a:r>
              <a:rPr lang="en-IN" sz="1400" dirty="0" err="1"/>
              <a:t>queue.add</a:t>
            </a:r>
            <a:r>
              <a:rPr lang="en-IN" sz="1400" dirty="0"/>
              <a:t>(</a:t>
            </a:r>
            <a:r>
              <a:rPr lang="en-IN" sz="1400" dirty="0" err="1"/>
              <a:t>presentNode.</a:t>
            </a:r>
            <a:r>
              <a:rPr lang="en-IN" sz="1400" dirty="0" err="1">
                <a:solidFill>
                  <a:srgbClr val="9876AA"/>
                </a:solidFill>
                <a:effectLst/>
              </a:rPr>
              <a:t>right</a:t>
            </a:r>
            <a:r>
              <a:rPr lang="en-IN" sz="1400" dirty="0"/>
              <a:t>)</a:t>
            </a:r>
            <a:r>
              <a:rPr lang="en-IN" sz="1400" dirty="0">
                <a:solidFill>
                  <a:srgbClr val="CC7832"/>
                </a:solidFill>
                <a:effectLst/>
              </a:rPr>
              <a:t>;</a:t>
            </a:r>
            <a:br>
              <a:rPr lang="en-IN" sz="1400" dirty="0">
                <a:solidFill>
                  <a:srgbClr val="CC7832"/>
                </a:solidFill>
                <a:effectLst/>
              </a:rPr>
            </a:br>
            <a:r>
              <a:rPr lang="en-IN" sz="1400" dirty="0">
                <a:solidFill>
                  <a:srgbClr val="CC7832"/>
                </a:solidFill>
                <a:effectLst/>
              </a:rPr>
              <a:t>        </a:t>
            </a:r>
            <a:r>
              <a:rPr lang="en-IN" sz="1400" dirty="0"/>
              <a:t>}</a:t>
            </a:r>
            <a:br>
              <a:rPr lang="en-IN" sz="1400" dirty="0"/>
            </a:br>
            <a:r>
              <a:rPr lang="en-IN" sz="1400" dirty="0"/>
              <a:t>    }</a:t>
            </a:r>
            <a:br>
              <a:rPr lang="en-IN" sz="1400" dirty="0"/>
            </a:br>
            <a:r>
              <a:rPr lang="en-IN" sz="1400" dirty="0"/>
              <a:t>    </a:t>
            </a:r>
            <a:r>
              <a:rPr lang="en-IN" sz="1400" dirty="0" err="1"/>
              <a:t>System.</a:t>
            </a:r>
            <a:r>
              <a:rPr lang="en-IN" sz="1400" i="1" dirty="0" err="1">
                <a:solidFill>
                  <a:srgbClr val="9876AA"/>
                </a:solidFill>
                <a:effectLst/>
              </a:rPr>
              <a:t>out</a:t>
            </a:r>
            <a:r>
              <a:rPr lang="en-IN" sz="1400" dirty="0" err="1"/>
              <a:t>.print</a:t>
            </a:r>
            <a:r>
              <a:rPr lang="en-IN" sz="1400" dirty="0"/>
              <a:t>(value + </a:t>
            </a:r>
            <a:r>
              <a:rPr lang="en-IN" sz="1400" dirty="0">
                <a:solidFill>
                  <a:srgbClr val="6A8759"/>
                </a:solidFill>
                <a:effectLst/>
              </a:rPr>
              <a:t>" not found in tree"</a:t>
            </a:r>
            <a:r>
              <a:rPr lang="en-IN" sz="1400" dirty="0"/>
              <a:t>)</a:t>
            </a:r>
            <a:r>
              <a:rPr lang="en-IN" sz="1400" dirty="0">
                <a:solidFill>
                  <a:srgbClr val="CC7832"/>
                </a:solidFill>
                <a:effectLst/>
              </a:rPr>
              <a:t>;</a:t>
            </a:r>
            <a:br>
              <a:rPr lang="en-IN" sz="1400" dirty="0">
                <a:solidFill>
                  <a:srgbClr val="CC7832"/>
                </a:solidFill>
                <a:effectLst/>
              </a:rPr>
            </a:br>
            <a:r>
              <a:rPr lang="en-IN" sz="1400" dirty="0"/>
              <a:t>}</a:t>
            </a:r>
            <a:endParaRPr lang="en-US" sz="1400" dirty="0"/>
          </a:p>
        </p:txBody>
      </p:sp>
    </p:spTree>
    <p:extLst>
      <p:ext uri="{BB962C8B-B14F-4D97-AF65-F5344CB8AC3E}">
        <p14:creationId xmlns:p14="http://schemas.microsoft.com/office/powerpoint/2010/main" val="2273800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a:t>Insert in a tree</a:t>
            </a: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 name="TextBox 2">
            <a:extLst>
              <a:ext uri="{FF2B5EF4-FFF2-40B4-BE49-F238E27FC236}">
                <a16:creationId xmlns:a16="http://schemas.microsoft.com/office/drawing/2014/main" id="{5D0DBB5A-7DCA-0C92-9523-30F4403B844F}"/>
              </a:ext>
            </a:extLst>
          </p:cNvPr>
          <p:cNvSpPr txBox="1"/>
          <p:nvPr/>
        </p:nvSpPr>
        <p:spPr>
          <a:xfrm>
            <a:off x="1008993" y="1687489"/>
            <a:ext cx="10226566" cy="2062103"/>
          </a:xfrm>
          <a:prstGeom prst="rect">
            <a:avLst/>
          </a:prstGeom>
          <a:noFill/>
        </p:spPr>
        <p:txBody>
          <a:bodyPr wrap="square" rtlCol="0">
            <a:spAutoFit/>
          </a:bodyPr>
          <a:lstStyle/>
          <a:p>
            <a:r>
              <a:rPr lang="en-US" sz="1600" dirty="0"/>
              <a:t>We must first find the place to insert the node.</a:t>
            </a:r>
          </a:p>
          <a:p>
            <a:endParaRPr lang="en-US" sz="1600" dirty="0"/>
          </a:p>
          <a:p>
            <a:pPr marL="742950" lvl="1" indent="-285750">
              <a:buFont typeface="Arial" panose="020B0604020202020204" pitchFamily="34" charset="0"/>
              <a:buChar char="•"/>
            </a:pPr>
            <a:r>
              <a:rPr lang="en-US" sz="1600" dirty="0"/>
              <a:t>If root is null (means tree is blank), then insert the node as root node.</a:t>
            </a:r>
          </a:p>
          <a:p>
            <a:pPr marL="742950" lvl="1" indent="-285750">
              <a:buFont typeface="Arial" panose="020B0604020202020204" pitchFamily="34" charset="0"/>
              <a:buChar char="•"/>
            </a:pPr>
            <a:r>
              <a:rPr lang="en-US" sz="1600" dirty="0"/>
              <a:t>If root is not null, then check for the left child, </a:t>
            </a:r>
          </a:p>
          <a:p>
            <a:pPr marL="1200150" lvl="2" indent="-285750">
              <a:buFont typeface="Arial" panose="020B0604020202020204" pitchFamily="34" charset="0"/>
              <a:buChar char="•"/>
            </a:pPr>
            <a:r>
              <a:rPr lang="en-US" sz="1600" dirty="0"/>
              <a:t>if left child is null, then insert it as left child, otherwise as a right child.</a:t>
            </a:r>
          </a:p>
          <a:p>
            <a:pPr marL="1200150" lvl="2" indent="-285750">
              <a:buFont typeface="Arial" panose="020B0604020202020204" pitchFamily="34" charset="0"/>
              <a:buChar char="•"/>
            </a:pPr>
            <a:endParaRPr lang="en-US" sz="1600" dirty="0"/>
          </a:p>
          <a:p>
            <a:r>
              <a:rPr lang="en-US" sz="1600" dirty="0"/>
              <a:t>Run above steps inside level order traversing, as for finding the appropriate place to insert we will use level order traversing.</a:t>
            </a:r>
          </a:p>
        </p:txBody>
      </p:sp>
    </p:spTree>
    <p:extLst>
      <p:ext uri="{BB962C8B-B14F-4D97-AF65-F5344CB8AC3E}">
        <p14:creationId xmlns:p14="http://schemas.microsoft.com/office/powerpoint/2010/main" val="1257755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a:t>Delete node from tree</a:t>
            </a: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 name="TextBox 2">
            <a:extLst>
              <a:ext uri="{FF2B5EF4-FFF2-40B4-BE49-F238E27FC236}">
                <a16:creationId xmlns:a16="http://schemas.microsoft.com/office/drawing/2014/main" id="{5D0DBB5A-7DCA-0C92-9523-30F4403B844F}"/>
              </a:ext>
            </a:extLst>
          </p:cNvPr>
          <p:cNvSpPr txBox="1"/>
          <p:nvPr/>
        </p:nvSpPr>
        <p:spPr>
          <a:xfrm>
            <a:off x="1008993" y="1687489"/>
            <a:ext cx="10226566" cy="2554545"/>
          </a:xfrm>
          <a:prstGeom prst="rect">
            <a:avLst/>
          </a:prstGeom>
          <a:noFill/>
        </p:spPr>
        <p:txBody>
          <a:bodyPr wrap="square" rtlCol="0">
            <a:spAutoFit/>
          </a:bodyPr>
          <a:lstStyle/>
          <a:p>
            <a:r>
              <a:rPr lang="en-US" sz="1600" dirty="0">
                <a:solidFill>
                  <a:srgbClr val="C00000"/>
                </a:solidFill>
              </a:rPr>
              <a:t>Three cases for considering while deleting the node</a:t>
            </a:r>
          </a:p>
          <a:p>
            <a:r>
              <a:rPr lang="en-US" sz="1600" dirty="0"/>
              <a:t>Case 1 : Tree doesn’t exist</a:t>
            </a:r>
          </a:p>
          <a:p>
            <a:r>
              <a:rPr lang="en-US" sz="1600" dirty="0"/>
              <a:t>Case 2 : Tree exist, but node is not present</a:t>
            </a:r>
          </a:p>
          <a:p>
            <a:r>
              <a:rPr lang="en-US" sz="1600" dirty="0"/>
              <a:t>Case 3 : Tree exist, and value is also present</a:t>
            </a:r>
          </a:p>
          <a:p>
            <a:r>
              <a:rPr lang="en-US" sz="1600" dirty="0"/>
              <a:t>	</a:t>
            </a:r>
          </a:p>
          <a:p>
            <a:r>
              <a:rPr lang="en-US" sz="1600" dirty="0">
                <a:solidFill>
                  <a:srgbClr val="C00000"/>
                </a:solidFill>
              </a:rPr>
              <a:t>Correct way to delete a node from binary tree.</a:t>
            </a:r>
          </a:p>
          <a:p>
            <a:r>
              <a:rPr lang="en-US" sz="1600" dirty="0"/>
              <a:t>Step 1: Find the node</a:t>
            </a:r>
          </a:p>
          <a:p>
            <a:r>
              <a:rPr lang="en-US" sz="1600" dirty="0"/>
              <a:t>Step 2: Find the deepest node</a:t>
            </a:r>
          </a:p>
          <a:p>
            <a:r>
              <a:rPr lang="en-US" sz="1600" dirty="0"/>
              <a:t>Step 3: Set deepest node value to the node to delete</a:t>
            </a:r>
          </a:p>
          <a:p>
            <a:r>
              <a:rPr lang="en-US" sz="1600" dirty="0"/>
              <a:t>Step 4: Delete deepest node</a:t>
            </a:r>
          </a:p>
        </p:txBody>
      </p:sp>
    </p:spTree>
    <p:extLst>
      <p:ext uri="{BB962C8B-B14F-4D97-AF65-F5344CB8AC3E}">
        <p14:creationId xmlns:p14="http://schemas.microsoft.com/office/powerpoint/2010/main" val="3480714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a:t>Delete node N3 from tree</a:t>
            </a: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4" name="Oval 3">
            <a:extLst>
              <a:ext uri="{FF2B5EF4-FFF2-40B4-BE49-F238E27FC236}">
                <a16:creationId xmlns:a16="http://schemas.microsoft.com/office/drawing/2014/main" id="{61C7D150-C754-1FC4-886B-F5C72A999B04}"/>
              </a:ext>
            </a:extLst>
          </p:cNvPr>
          <p:cNvSpPr/>
          <p:nvPr/>
        </p:nvSpPr>
        <p:spPr>
          <a:xfrm>
            <a:off x="2994042" y="2186281"/>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N1</a:t>
            </a:r>
          </a:p>
        </p:txBody>
      </p:sp>
      <p:sp>
        <p:nvSpPr>
          <p:cNvPr id="6" name="Oval 5">
            <a:extLst>
              <a:ext uri="{FF2B5EF4-FFF2-40B4-BE49-F238E27FC236}">
                <a16:creationId xmlns:a16="http://schemas.microsoft.com/office/drawing/2014/main" id="{71F7EF24-79A3-01ED-A3C4-6ED4447A4B3A}"/>
              </a:ext>
            </a:extLst>
          </p:cNvPr>
          <p:cNvSpPr/>
          <p:nvPr/>
        </p:nvSpPr>
        <p:spPr>
          <a:xfrm>
            <a:off x="1748571" y="3223309"/>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N2</a:t>
            </a:r>
          </a:p>
        </p:txBody>
      </p:sp>
      <p:sp>
        <p:nvSpPr>
          <p:cNvPr id="7" name="Oval 6">
            <a:extLst>
              <a:ext uri="{FF2B5EF4-FFF2-40B4-BE49-F238E27FC236}">
                <a16:creationId xmlns:a16="http://schemas.microsoft.com/office/drawing/2014/main" id="{1C058FA6-42F0-14AB-2FCC-F642A89ACCC1}"/>
              </a:ext>
            </a:extLst>
          </p:cNvPr>
          <p:cNvSpPr/>
          <p:nvPr/>
        </p:nvSpPr>
        <p:spPr>
          <a:xfrm>
            <a:off x="4118653" y="3246548"/>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N3</a:t>
            </a:r>
          </a:p>
        </p:txBody>
      </p:sp>
      <p:sp>
        <p:nvSpPr>
          <p:cNvPr id="8" name="Oval 7">
            <a:extLst>
              <a:ext uri="{FF2B5EF4-FFF2-40B4-BE49-F238E27FC236}">
                <a16:creationId xmlns:a16="http://schemas.microsoft.com/office/drawing/2014/main" id="{05BBD2C3-4B14-D561-BA39-D2558B84A056}"/>
              </a:ext>
            </a:extLst>
          </p:cNvPr>
          <p:cNvSpPr/>
          <p:nvPr/>
        </p:nvSpPr>
        <p:spPr>
          <a:xfrm>
            <a:off x="842051" y="4033940"/>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N4</a:t>
            </a:r>
          </a:p>
        </p:txBody>
      </p:sp>
      <p:sp>
        <p:nvSpPr>
          <p:cNvPr id="9" name="Oval 8">
            <a:extLst>
              <a:ext uri="{FF2B5EF4-FFF2-40B4-BE49-F238E27FC236}">
                <a16:creationId xmlns:a16="http://schemas.microsoft.com/office/drawing/2014/main" id="{9D364E25-2FDA-9B43-8452-8495753A58EF}"/>
              </a:ext>
            </a:extLst>
          </p:cNvPr>
          <p:cNvSpPr/>
          <p:nvPr/>
        </p:nvSpPr>
        <p:spPr>
          <a:xfrm>
            <a:off x="2423858" y="4029109"/>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N5</a:t>
            </a:r>
          </a:p>
        </p:txBody>
      </p:sp>
      <p:sp>
        <p:nvSpPr>
          <p:cNvPr id="10" name="Oval 9">
            <a:extLst>
              <a:ext uri="{FF2B5EF4-FFF2-40B4-BE49-F238E27FC236}">
                <a16:creationId xmlns:a16="http://schemas.microsoft.com/office/drawing/2014/main" id="{DDD7C1DA-996F-B4EE-3C24-F8BC086442D2}"/>
              </a:ext>
            </a:extLst>
          </p:cNvPr>
          <p:cNvSpPr/>
          <p:nvPr/>
        </p:nvSpPr>
        <p:spPr>
          <a:xfrm>
            <a:off x="3398694" y="4038279"/>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N6</a:t>
            </a:r>
          </a:p>
        </p:txBody>
      </p:sp>
      <p:sp>
        <p:nvSpPr>
          <p:cNvPr id="11" name="Oval 10">
            <a:extLst>
              <a:ext uri="{FF2B5EF4-FFF2-40B4-BE49-F238E27FC236}">
                <a16:creationId xmlns:a16="http://schemas.microsoft.com/office/drawing/2014/main" id="{9AA09D53-99E4-5E46-C17E-107C7046486F}"/>
              </a:ext>
            </a:extLst>
          </p:cNvPr>
          <p:cNvSpPr/>
          <p:nvPr/>
        </p:nvSpPr>
        <p:spPr>
          <a:xfrm>
            <a:off x="4875398" y="4029109"/>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N7</a:t>
            </a:r>
          </a:p>
        </p:txBody>
      </p:sp>
      <p:sp>
        <p:nvSpPr>
          <p:cNvPr id="12" name="Oval 11">
            <a:extLst>
              <a:ext uri="{FF2B5EF4-FFF2-40B4-BE49-F238E27FC236}">
                <a16:creationId xmlns:a16="http://schemas.microsoft.com/office/drawing/2014/main" id="{D5EB3733-7CE9-1155-89E5-3AA53877C4FF}"/>
              </a:ext>
            </a:extLst>
          </p:cNvPr>
          <p:cNvSpPr/>
          <p:nvPr/>
        </p:nvSpPr>
        <p:spPr>
          <a:xfrm>
            <a:off x="-203728" y="4824150"/>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N8</a:t>
            </a:r>
          </a:p>
        </p:txBody>
      </p:sp>
      <p:sp>
        <p:nvSpPr>
          <p:cNvPr id="13" name="Oval 12">
            <a:extLst>
              <a:ext uri="{FF2B5EF4-FFF2-40B4-BE49-F238E27FC236}">
                <a16:creationId xmlns:a16="http://schemas.microsoft.com/office/drawing/2014/main" id="{ED3560AE-A849-F771-7501-105B3E3DEA34}"/>
              </a:ext>
            </a:extLst>
          </p:cNvPr>
          <p:cNvSpPr/>
          <p:nvPr/>
        </p:nvSpPr>
        <p:spPr>
          <a:xfrm>
            <a:off x="1598796" y="4824150"/>
            <a:ext cx="825062"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N9</a:t>
            </a:r>
          </a:p>
        </p:txBody>
      </p:sp>
      <p:cxnSp>
        <p:nvCxnSpPr>
          <p:cNvPr id="14" name="Straight Connector 13">
            <a:extLst>
              <a:ext uri="{FF2B5EF4-FFF2-40B4-BE49-F238E27FC236}">
                <a16:creationId xmlns:a16="http://schemas.microsoft.com/office/drawing/2014/main" id="{D670508E-53E9-F059-DFCA-F79C60AA765A}"/>
              </a:ext>
            </a:extLst>
          </p:cNvPr>
          <p:cNvCxnSpPr>
            <a:stCxn id="4" idx="3"/>
            <a:endCxn id="6" idx="7"/>
          </p:cNvCxnSpPr>
          <p:nvPr/>
        </p:nvCxnSpPr>
        <p:spPr>
          <a:xfrm flipH="1">
            <a:off x="2394493" y="2581011"/>
            <a:ext cx="710372" cy="710023"/>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56C60E61-A78D-6C37-BCBB-E382A97011A9}"/>
              </a:ext>
            </a:extLst>
          </p:cNvPr>
          <p:cNvCxnSpPr>
            <a:cxnSpLocks/>
          </p:cNvCxnSpPr>
          <p:nvPr/>
        </p:nvCxnSpPr>
        <p:spPr>
          <a:xfrm flipH="1">
            <a:off x="1398400" y="3607829"/>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7ABDB572-608E-72F9-6040-7F47D21C8237}"/>
              </a:ext>
            </a:extLst>
          </p:cNvPr>
          <p:cNvCxnSpPr>
            <a:cxnSpLocks/>
          </p:cNvCxnSpPr>
          <p:nvPr/>
        </p:nvCxnSpPr>
        <p:spPr>
          <a:xfrm flipH="1">
            <a:off x="461723" y="4406545"/>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034908CA-8CB2-457E-325F-EBACD21391C7}"/>
              </a:ext>
            </a:extLst>
          </p:cNvPr>
          <p:cNvCxnSpPr>
            <a:cxnSpLocks/>
            <a:stCxn id="8" idx="5"/>
          </p:cNvCxnSpPr>
          <p:nvPr/>
        </p:nvCxnSpPr>
        <p:spPr>
          <a:xfrm>
            <a:off x="1487973" y="4428670"/>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A76D569D-28C7-F830-585C-35992D7A4DD6}"/>
              </a:ext>
            </a:extLst>
          </p:cNvPr>
          <p:cNvCxnSpPr>
            <a:cxnSpLocks/>
          </p:cNvCxnSpPr>
          <p:nvPr/>
        </p:nvCxnSpPr>
        <p:spPr>
          <a:xfrm>
            <a:off x="2423857" y="3591263"/>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D6BCF17F-F3E2-14AB-AE17-7F32AC3D9363}"/>
              </a:ext>
            </a:extLst>
          </p:cNvPr>
          <p:cNvCxnSpPr>
            <a:cxnSpLocks/>
          </p:cNvCxnSpPr>
          <p:nvPr/>
        </p:nvCxnSpPr>
        <p:spPr>
          <a:xfrm>
            <a:off x="4751903" y="3654670"/>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C41D9A08-40F3-F415-D56B-8A300A7D98D2}"/>
              </a:ext>
            </a:extLst>
          </p:cNvPr>
          <p:cNvCxnSpPr>
            <a:cxnSpLocks/>
            <a:endCxn id="7" idx="1"/>
          </p:cNvCxnSpPr>
          <p:nvPr/>
        </p:nvCxnSpPr>
        <p:spPr>
          <a:xfrm>
            <a:off x="3634944" y="2586211"/>
            <a:ext cx="594532" cy="728062"/>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E813931F-97AF-EE8A-4C14-CD383F685C62}"/>
              </a:ext>
            </a:extLst>
          </p:cNvPr>
          <p:cNvCxnSpPr>
            <a:cxnSpLocks/>
          </p:cNvCxnSpPr>
          <p:nvPr/>
        </p:nvCxnSpPr>
        <p:spPr>
          <a:xfrm flipH="1">
            <a:off x="3920765" y="3633247"/>
            <a:ext cx="349291" cy="430314"/>
          </a:xfrm>
          <a:prstGeom prst="line">
            <a:avLst/>
          </a:prstGeom>
        </p:spPr>
        <p:style>
          <a:lnRef idx="3">
            <a:schemeClr val="dk1"/>
          </a:lnRef>
          <a:fillRef idx="0">
            <a:schemeClr val="dk1"/>
          </a:fillRef>
          <a:effectRef idx="2">
            <a:schemeClr val="dk1"/>
          </a:effectRef>
          <a:fontRef idx="minor">
            <a:schemeClr val="tx1"/>
          </a:fontRef>
        </p:style>
      </p:cxnSp>
      <p:sp>
        <p:nvSpPr>
          <p:cNvPr id="26" name="Arc 25">
            <a:extLst>
              <a:ext uri="{FF2B5EF4-FFF2-40B4-BE49-F238E27FC236}">
                <a16:creationId xmlns:a16="http://schemas.microsoft.com/office/drawing/2014/main" id="{5F3EA7F6-31F5-6806-1B7F-8133E9AAF927}"/>
              </a:ext>
            </a:extLst>
          </p:cNvPr>
          <p:cNvSpPr/>
          <p:nvPr/>
        </p:nvSpPr>
        <p:spPr>
          <a:xfrm rot="8168804">
            <a:off x="1932692" y="3343869"/>
            <a:ext cx="2442437" cy="1633560"/>
          </a:xfrm>
          <a:prstGeom prst="arc">
            <a:avLst>
              <a:gd name="adj1" fmla="val 469400"/>
              <a:gd name="adj2" fmla="val 11365071"/>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45" name="Oval 44">
            <a:extLst>
              <a:ext uri="{FF2B5EF4-FFF2-40B4-BE49-F238E27FC236}">
                <a16:creationId xmlns:a16="http://schemas.microsoft.com/office/drawing/2014/main" id="{B9AAC704-48A1-D3DF-0B5C-6EEA96B39D79}"/>
              </a:ext>
            </a:extLst>
          </p:cNvPr>
          <p:cNvSpPr/>
          <p:nvPr/>
        </p:nvSpPr>
        <p:spPr>
          <a:xfrm>
            <a:off x="9536123" y="2256143"/>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N1</a:t>
            </a:r>
          </a:p>
        </p:txBody>
      </p:sp>
      <p:sp>
        <p:nvSpPr>
          <p:cNvPr id="46" name="Oval 45">
            <a:extLst>
              <a:ext uri="{FF2B5EF4-FFF2-40B4-BE49-F238E27FC236}">
                <a16:creationId xmlns:a16="http://schemas.microsoft.com/office/drawing/2014/main" id="{DAD6EF94-A37D-6EC0-32C4-BE5C515618F7}"/>
              </a:ext>
            </a:extLst>
          </p:cNvPr>
          <p:cNvSpPr/>
          <p:nvPr/>
        </p:nvSpPr>
        <p:spPr>
          <a:xfrm>
            <a:off x="8290652" y="3293171"/>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N2</a:t>
            </a:r>
          </a:p>
        </p:txBody>
      </p:sp>
      <p:sp>
        <p:nvSpPr>
          <p:cNvPr id="47" name="Oval 46">
            <a:extLst>
              <a:ext uri="{FF2B5EF4-FFF2-40B4-BE49-F238E27FC236}">
                <a16:creationId xmlns:a16="http://schemas.microsoft.com/office/drawing/2014/main" id="{4DF5347E-4F66-01A3-A8E0-92445DFDDF8A}"/>
              </a:ext>
            </a:extLst>
          </p:cNvPr>
          <p:cNvSpPr/>
          <p:nvPr/>
        </p:nvSpPr>
        <p:spPr>
          <a:xfrm>
            <a:off x="10668217" y="3315355"/>
            <a:ext cx="864030" cy="462455"/>
          </a:xfrm>
          <a:prstGeom prst="ellipse">
            <a:avLst/>
          </a:prstGeom>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C00000"/>
                </a:solidFill>
              </a:rPr>
              <a:t>N9</a:t>
            </a:r>
          </a:p>
        </p:txBody>
      </p:sp>
      <p:sp>
        <p:nvSpPr>
          <p:cNvPr id="48" name="Oval 47">
            <a:extLst>
              <a:ext uri="{FF2B5EF4-FFF2-40B4-BE49-F238E27FC236}">
                <a16:creationId xmlns:a16="http://schemas.microsoft.com/office/drawing/2014/main" id="{CCFD462C-3A77-036A-7E95-93BD5975BF65}"/>
              </a:ext>
            </a:extLst>
          </p:cNvPr>
          <p:cNvSpPr/>
          <p:nvPr/>
        </p:nvSpPr>
        <p:spPr>
          <a:xfrm>
            <a:off x="7384132" y="4103802"/>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N4</a:t>
            </a:r>
          </a:p>
        </p:txBody>
      </p:sp>
      <p:sp>
        <p:nvSpPr>
          <p:cNvPr id="49" name="Oval 48">
            <a:extLst>
              <a:ext uri="{FF2B5EF4-FFF2-40B4-BE49-F238E27FC236}">
                <a16:creationId xmlns:a16="http://schemas.microsoft.com/office/drawing/2014/main" id="{DF4DBDD4-8F84-F3E1-7EFC-7103315CC39E}"/>
              </a:ext>
            </a:extLst>
          </p:cNvPr>
          <p:cNvSpPr/>
          <p:nvPr/>
        </p:nvSpPr>
        <p:spPr>
          <a:xfrm>
            <a:off x="8965939" y="4098971"/>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N5</a:t>
            </a:r>
          </a:p>
        </p:txBody>
      </p:sp>
      <p:sp>
        <p:nvSpPr>
          <p:cNvPr id="50" name="Oval 49">
            <a:extLst>
              <a:ext uri="{FF2B5EF4-FFF2-40B4-BE49-F238E27FC236}">
                <a16:creationId xmlns:a16="http://schemas.microsoft.com/office/drawing/2014/main" id="{9355BBED-DE86-CF0F-8B1D-7266CFE59543}"/>
              </a:ext>
            </a:extLst>
          </p:cNvPr>
          <p:cNvSpPr/>
          <p:nvPr/>
        </p:nvSpPr>
        <p:spPr>
          <a:xfrm>
            <a:off x="9940775" y="4108141"/>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N6</a:t>
            </a:r>
          </a:p>
        </p:txBody>
      </p:sp>
      <p:sp>
        <p:nvSpPr>
          <p:cNvPr id="51" name="Oval 50">
            <a:extLst>
              <a:ext uri="{FF2B5EF4-FFF2-40B4-BE49-F238E27FC236}">
                <a16:creationId xmlns:a16="http://schemas.microsoft.com/office/drawing/2014/main" id="{E2E5B04B-2754-F116-C0C8-CDE4B2BB6B07}"/>
              </a:ext>
            </a:extLst>
          </p:cNvPr>
          <p:cNvSpPr/>
          <p:nvPr/>
        </p:nvSpPr>
        <p:spPr>
          <a:xfrm>
            <a:off x="11417479" y="4098971"/>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N7</a:t>
            </a:r>
          </a:p>
        </p:txBody>
      </p:sp>
      <p:sp>
        <p:nvSpPr>
          <p:cNvPr id="52" name="Oval 51">
            <a:extLst>
              <a:ext uri="{FF2B5EF4-FFF2-40B4-BE49-F238E27FC236}">
                <a16:creationId xmlns:a16="http://schemas.microsoft.com/office/drawing/2014/main" id="{40F662B3-3F4F-7DF1-D978-A1392E693BEA}"/>
              </a:ext>
            </a:extLst>
          </p:cNvPr>
          <p:cNvSpPr/>
          <p:nvPr/>
        </p:nvSpPr>
        <p:spPr>
          <a:xfrm>
            <a:off x="6338353" y="4894012"/>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N8</a:t>
            </a:r>
          </a:p>
        </p:txBody>
      </p:sp>
      <p:cxnSp>
        <p:nvCxnSpPr>
          <p:cNvPr id="54" name="Straight Connector 53">
            <a:extLst>
              <a:ext uri="{FF2B5EF4-FFF2-40B4-BE49-F238E27FC236}">
                <a16:creationId xmlns:a16="http://schemas.microsoft.com/office/drawing/2014/main" id="{B92DE223-B810-2842-684E-4D49DD366355}"/>
              </a:ext>
            </a:extLst>
          </p:cNvPr>
          <p:cNvCxnSpPr>
            <a:stCxn id="45" idx="3"/>
            <a:endCxn id="46" idx="7"/>
          </p:cNvCxnSpPr>
          <p:nvPr/>
        </p:nvCxnSpPr>
        <p:spPr>
          <a:xfrm flipH="1">
            <a:off x="8936574" y="2650873"/>
            <a:ext cx="710372" cy="710023"/>
          </a:xfrm>
          <a:prstGeom prst="line">
            <a:avLst/>
          </a:prstGeom>
        </p:spPr>
        <p:style>
          <a:lnRef idx="3">
            <a:schemeClr val="dk1"/>
          </a:lnRef>
          <a:fillRef idx="0">
            <a:schemeClr val="dk1"/>
          </a:fillRef>
          <a:effectRef idx="2">
            <a:schemeClr val="dk1"/>
          </a:effectRef>
          <a:fontRef idx="minor">
            <a:schemeClr val="tx1"/>
          </a:fontRef>
        </p:style>
      </p:cxnSp>
      <p:cxnSp>
        <p:nvCxnSpPr>
          <p:cNvPr id="55" name="Straight Connector 54">
            <a:extLst>
              <a:ext uri="{FF2B5EF4-FFF2-40B4-BE49-F238E27FC236}">
                <a16:creationId xmlns:a16="http://schemas.microsoft.com/office/drawing/2014/main" id="{6F26AC70-700A-07D4-522F-26369AF1F70A}"/>
              </a:ext>
            </a:extLst>
          </p:cNvPr>
          <p:cNvCxnSpPr>
            <a:cxnSpLocks/>
          </p:cNvCxnSpPr>
          <p:nvPr/>
        </p:nvCxnSpPr>
        <p:spPr>
          <a:xfrm flipH="1">
            <a:off x="7940481" y="3677691"/>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56" name="Straight Connector 55">
            <a:extLst>
              <a:ext uri="{FF2B5EF4-FFF2-40B4-BE49-F238E27FC236}">
                <a16:creationId xmlns:a16="http://schemas.microsoft.com/office/drawing/2014/main" id="{FA3D6F4A-2E4D-C6A5-3CDA-81BC9583A9F3}"/>
              </a:ext>
            </a:extLst>
          </p:cNvPr>
          <p:cNvCxnSpPr>
            <a:cxnSpLocks/>
          </p:cNvCxnSpPr>
          <p:nvPr/>
        </p:nvCxnSpPr>
        <p:spPr>
          <a:xfrm flipH="1">
            <a:off x="7003804" y="4476407"/>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58" name="Straight Connector 57">
            <a:extLst>
              <a:ext uri="{FF2B5EF4-FFF2-40B4-BE49-F238E27FC236}">
                <a16:creationId xmlns:a16="http://schemas.microsoft.com/office/drawing/2014/main" id="{A0CFFFC0-8F02-BF74-8B84-62BA52B11422}"/>
              </a:ext>
            </a:extLst>
          </p:cNvPr>
          <p:cNvCxnSpPr>
            <a:cxnSpLocks/>
          </p:cNvCxnSpPr>
          <p:nvPr/>
        </p:nvCxnSpPr>
        <p:spPr>
          <a:xfrm>
            <a:off x="8965938" y="3661125"/>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59" name="Straight Connector 58">
            <a:extLst>
              <a:ext uri="{FF2B5EF4-FFF2-40B4-BE49-F238E27FC236}">
                <a16:creationId xmlns:a16="http://schemas.microsoft.com/office/drawing/2014/main" id="{F5D9DEC9-E62A-459B-8EAD-4607A9F8C52F}"/>
              </a:ext>
            </a:extLst>
          </p:cNvPr>
          <p:cNvCxnSpPr>
            <a:cxnSpLocks/>
          </p:cNvCxnSpPr>
          <p:nvPr/>
        </p:nvCxnSpPr>
        <p:spPr>
          <a:xfrm>
            <a:off x="11293984" y="3724532"/>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60" name="Straight Connector 59">
            <a:extLst>
              <a:ext uri="{FF2B5EF4-FFF2-40B4-BE49-F238E27FC236}">
                <a16:creationId xmlns:a16="http://schemas.microsoft.com/office/drawing/2014/main" id="{DE1FF7EC-43E9-E6DF-544E-57AD2363187D}"/>
              </a:ext>
            </a:extLst>
          </p:cNvPr>
          <p:cNvCxnSpPr>
            <a:cxnSpLocks/>
            <a:endCxn id="47" idx="1"/>
          </p:cNvCxnSpPr>
          <p:nvPr/>
        </p:nvCxnSpPr>
        <p:spPr>
          <a:xfrm>
            <a:off x="10184508" y="2655018"/>
            <a:ext cx="610243" cy="728062"/>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60">
            <a:extLst>
              <a:ext uri="{FF2B5EF4-FFF2-40B4-BE49-F238E27FC236}">
                <a16:creationId xmlns:a16="http://schemas.microsoft.com/office/drawing/2014/main" id="{66AA74B8-3532-63F9-8DBF-BBEB629BBB75}"/>
              </a:ext>
            </a:extLst>
          </p:cNvPr>
          <p:cNvCxnSpPr>
            <a:cxnSpLocks/>
          </p:cNvCxnSpPr>
          <p:nvPr/>
        </p:nvCxnSpPr>
        <p:spPr>
          <a:xfrm flipH="1">
            <a:off x="10462846" y="3703109"/>
            <a:ext cx="349291" cy="430314"/>
          </a:xfrm>
          <a:prstGeom prst="line">
            <a:avLst/>
          </a:prstGeom>
        </p:spPr>
        <p:style>
          <a:lnRef idx="3">
            <a:schemeClr val="dk1"/>
          </a:lnRef>
          <a:fillRef idx="0">
            <a:schemeClr val="dk1"/>
          </a:fillRef>
          <a:effectRef idx="2">
            <a:schemeClr val="dk1"/>
          </a:effectRef>
          <a:fontRef idx="minor">
            <a:schemeClr val="tx1"/>
          </a:fontRef>
        </p:style>
      </p:cxnSp>
      <p:sp>
        <p:nvSpPr>
          <p:cNvPr id="63" name="Right Arrow 62">
            <a:extLst>
              <a:ext uri="{FF2B5EF4-FFF2-40B4-BE49-F238E27FC236}">
                <a16:creationId xmlns:a16="http://schemas.microsoft.com/office/drawing/2014/main" id="{4FCA81FC-0A71-D218-4202-50630BFC4BDE}"/>
              </a:ext>
            </a:extLst>
          </p:cNvPr>
          <p:cNvSpPr/>
          <p:nvPr/>
        </p:nvSpPr>
        <p:spPr>
          <a:xfrm>
            <a:off x="5704760" y="3205266"/>
            <a:ext cx="2010654" cy="4869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3A82766E-1942-6A81-BA3D-6903D047AAB6}"/>
              </a:ext>
            </a:extLst>
          </p:cNvPr>
          <p:cNvSpPr txBox="1"/>
          <p:nvPr/>
        </p:nvSpPr>
        <p:spPr>
          <a:xfrm>
            <a:off x="5713576" y="2972067"/>
            <a:ext cx="1795171" cy="369332"/>
          </a:xfrm>
          <a:prstGeom prst="rect">
            <a:avLst/>
          </a:prstGeom>
          <a:noFill/>
        </p:spPr>
        <p:txBody>
          <a:bodyPr wrap="none" rtlCol="0">
            <a:spAutoFit/>
          </a:bodyPr>
          <a:lstStyle/>
          <a:p>
            <a:r>
              <a:rPr lang="en-US" dirty="0"/>
              <a:t>After deleting N3</a:t>
            </a:r>
          </a:p>
        </p:txBody>
      </p:sp>
      <p:sp>
        <p:nvSpPr>
          <p:cNvPr id="67" name="Oval 66">
            <a:extLst>
              <a:ext uri="{FF2B5EF4-FFF2-40B4-BE49-F238E27FC236}">
                <a16:creationId xmlns:a16="http://schemas.microsoft.com/office/drawing/2014/main" id="{9D3383DA-DF59-C0C1-17DD-0ED319D577DF}"/>
              </a:ext>
            </a:extLst>
          </p:cNvPr>
          <p:cNvSpPr/>
          <p:nvPr/>
        </p:nvSpPr>
        <p:spPr>
          <a:xfrm>
            <a:off x="1278504" y="4639152"/>
            <a:ext cx="1501475" cy="92534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a:extLst>
              <a:ext uri="{FF2B5EF4-FFF2-40B4-BE49-F238E27FC236}">
                <a16:creationId xmlns:a16="http://schemas.microsoft.com/office/drawing/2014/main" id="{07CEE55F-7BF1-6E78-E43D-AD28DA3B2D6D}"/>
              </a:ext>
            </a:extLst>
          </p:cNvPr>
          <p:cNvCxnSpPr>
            <a:cxnSpLocks/>
          </p:cNvCxnSpPr>
          <p:nvPr/>
        </p:nvCxnSpPr>
        <p:spPr>
          <a:xfrm>
            <a:off x="2193719" y="5309878"/>
            <a:ext cx="200774" cy="195093"/>
          </a:xfrm>
          <a:prstGeom prst="line">
            <a:avLst/>
          </a:prstGeom>
          <a:ln>
            <a:solidFill>
              <a:srgbClr val="C00000"/>
            </a:solidFill>
          </a:ln>
        </p:spPr>
        <p:style>
          <a:lnRef idx="2">
            <a:schemeClr val="dk1"/>
          </a:lnRef>
          <a:fillRef idx="0">
            <a:schemeClr val="dk1"/>
          </a:fillRef>
          <a:effectRef idx="1">
            <a:schemeClr val="dk1"/>
          </a:effectRef>
          <a:fontRef idx="minor">
            <a:schemeClr val="tx1"/>
          </a:fontRef>
        </p:style>
      </p:cxnSp>
      <p:cxnSp>
        <p:nvCxnSpPr>
          <p:cNvPr id="72" name="Straight Connector 71">
            <a:extLst>
              <a:ext uri="{FF2B5EF4-FFF2-40B4-BE49-F238E27FC236}">
                <a16:creationId xmlns:a16="http://schemas.microsoft.com/office/drawing/2014/main" id="{192380B3-133B-3FC5-3B88-77780C7A4173}"/>
              </a:ext>
            </a:extLst>
          </p:cNvPr>
          <p:cNvCxnSpPr/>
          <p:nvPr/>
        </p:nvCxnSpPr>
        <p:spPr>
          <a:xfrm flipH="1">
            <a:off x="2176941" y="5302357"/>
            <a:ext cx="234330" cy="185168"/>
          </a:xfrm>
          <a:prstGeom prst="line">
            <a:avLst/>
          </a:prstGeom>
          <a:ln>
            <a:solidFill>
              <a:srgbClr val="C00000"/>
            </a:solidFill>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75" name="Ink 74">
                <a:extLst>
                  <a:ext uri="{FF2B5EF4-FFF2-40B4-BE49-F238E27FC236}">
                    <a16:creationId xmlns:a16="http://schemas.microsoft.com/office/drawing/2014/main" id="{7AA902AB-0D66-0842-66A0-AF5DEB454CB8}"/>
                  </a:ext>
                </a:extLst>
              </p14:cNvPr>
              <p14:cNvContentPartPr/>
              <p14:nvPr/>
            </p14:nvContentPartPr>
            <p14:xfrm>
              <a:off x="3936953" y="3226204"/>
              <a:ext cx="237960" cy="193320"/>
            </p14:xfrm>
          </p:contentPart>
        </mc:Choice>
        <mc:Fallback xmlns="">
          <p:pic>
            <p:nvPicPr>
              <p:cNvPr id="75" name="Ink 74">
                <a:extLst>
                  <a:ext uri="{FF2B5EF4-FFF2-40B4-BE49-F238E27FC236}">
                    <a16:creationId xmlns:a16="http://schemas.microsoft.com/office/drawing/2014/main" id="{7AA902AB-0D66-0842-66A0-AF5DEB454CB8}"/>
                  </a:ext>
                </a:extLst>
              </p:cNvPr>
              <p:cNvPicPr/>
              <p:nvPr/>
            </p:nvPicPr>
            <p:blipFill>
              <a:blip r:embed="rId3"/>
              <a:stretch>
                <a:fillRect/>
              </a:stretch>
            </p:blipFill>
            <p:spPr>
              <a:xfrm>
                <a:off x="3927953" y="3217564"/>
                <a:ext cx="255600" cy="210960"/>
              </a:xfrm>
              <a:prstGeom prst="rect">
                <a:avLst/>
              </a:prstGeom>
            </p:spPr>
          </p:pic>
        </mc:Fallback>
      </mc:AlternateContent>
    </p:spTree>
    <p:extLst>
      <p:ext uri="{BB962C8B-B14F-4D97-AF65-F5344CB8AC3E}">
        <p14:creationId xmlns:p14="http://schemas.microsoft.com/office/powerpoint/2010/main" val="708196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750"/>
                                        <p:tgtEl>
                                          <p:spTgt spid="26"/>
                                        </p:tgtEl>
                                      </p:cBhvr>
                                    </p:animEffect>
                                  </p:childTnLst>
                                </p:cTn>
                              </p:par>
                            </p:childTnLst>
                          </p:cTn>
                        </p:par>
                        <p:par>
                          <p:cTn id="8" fill="hold">
                            <p:stCondLst>
                              <p:cond delay="750"/>
                            </p:stCondLst>
                            <p:childTnLst>
                              <p:par>
                                <p:cTn id="9" presetID="1" presetClass="entr" presetSubtype="0" fill="hold" nodeType="after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7"/>
                                        </p:tgtEl>
                                        <p:attrNameLst>
                                          <p:attrName>style.visibility</p:attrName>
                                        </p:attrNameLst>
                                      </p:cBhvr>
                                      <p:to>
                                        <p:strVal val="visible"/>
                                      </p:to>
                                    </p:set>
                                    <p:animEffect transition="in" filter="wipe(down)">
                                      <p:cBhvr>
                                        <p:cTn id="15" dur="750"/>
                                        <p:tgtEl>
                                          <p:spTgt spid="67"/>
                                        </p:tgtEl>
                                      </p:cBhvr>
                                    </p:animEffect>
                                  </p:childTnLst>
                                </p:cTn>
                              </p:par>
                            </p:childTnLst>
                          </p:cTn>
                        </p:par>
                        <p:par>
                          <p:cTn id="16" fill="hold">
                            <p:stCondLst>
                              <p:cond delay="750"/>
                            </p:stCondLst>
                            <p:childTnLst>
                              <p:par>
                                <p:cTn id="17" presetID="22" presetClass="entr" presetSubtype="4" fill="hold" nodeType="after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wipe(down)">
                                      <p:cBhvr>
                                        <p:cTn id="19" dur="500"/>
                                        <p:tgtEl>
                                          <p:spTgt spid="69"/>
                                        </p:tgtEl>
                                      </p:cBhvr>
                                    </p:animEffect>
                                  </p:childTnLst>
                                </p:cTn>
                              </p:par>
                            </p:childTnLst>
                          </p:cTn>
                        </p:par>
                        <p:par>
                          <p:cTn id="20" fill="hold">
                            <p:stCondLst>
                              <p:cond delay="1250"/>
                            </p:stCondLst>
                            <p:childTnLst>
                              <p:par>
                                <p:cTn id="21" presetID="22" presetClass="entr" presetSubtype="4" fill="hold" nodeType="afterEffect">
                                  <p:stCondLst>
                                    <p:cond delay="0"/>
                                  </p:stCondLst>
                                  <p:childTnLst>
                                    <p:set>
                                      <p:cBhvr>
                                        <p:cTn id="22" dur="1" fill="hold">
                                          <p:stCondLst>
                                            <p:cond delay="0"/>
                                          </p:stCondLst>
                                        </p:cTn>
                                        <p:tgtEl>
                                          <p:spTgt spid="72"/>
                                        </p:tgtEl>
                                        <p:attrNameLst>
                                          <p:attrName>style.visibility</p:attrName>
                                        </p:attrNameLst>
                                      </p:cBhvr>
                                      <p:to>
                                        <p:strVal val="visible"/>
                                      </p:to>
                                    </p:set>
                                    <p:animEffect transition="in" filter="wipe(down)">
                                      <p:cBhvr>
                                        <p:cTn id="23" dur="500"/>
                                        <p:tgtEl>
                                          <p:spTgt spid="7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wipe(left)">
                                      <p:cBhvr>
                                        <p:cTn id="28" dur="500"/>
                                        <p:tgtEl>
                                          <p:spTgt spid="45"/>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wipe(left)">
                                      <p:cBhvr>
                                        <p:cTn id="31" dur="500"/>
                                        <p:tgtEl>
                                          <p:spTgt spid="46"/>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wipe(left)">
                                      <p:cBhvr>
                                        <p:cTn id="34" dur="500"/>
                                        <p:tgtEl>
                                          <p:spTgt spid="4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wipe(left)">
                                      <p:cBhvr>
                                        <p:cTn id="37" dur="500"/>
                                        <p:tgtEl>
                                          <p:spTgt spid="4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wipe(left)">
                                      <p:cBhvr>
                                        <p:cTn id="40" dur="500"/>
                                        <p:tgtEl>
                                          <p:spTgt spid="49"/>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wipe(left)">
                                      <p:cBhvr>
                                        <p:cTn id="43" dur="500"/>
                                        <p:tgtEl>
                                          <p:spTgt spid="50"/>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wipe(left)">
                                      <p:cBhvr>
                                        <p:cTn id="46" dur="500"/>
                                        <p:tgtEl>
                                          <p:spTgt spid="51"/>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wipe(left)">
                                      <p:cBhvr>
                                        <p:cTn id="49" dur="500"/>
                                        <p:tgtEl>
                                          <p:spTgt spid="52"/>
                                        </p:tgtEl>
                                      </p:cBhvr>
                                    </p:animEffect>
                                  </p:childTnLst>
                                </p:cTn>
                              </p:par>
                              <p:par>
                                <p:cTn id="50" presetID="22" presetClass="entr" presetSubtype="8" fill="hold" nodeType="withEffect">
                                  <p:stCondLst>
                                    <p:cond delay="0"/>
                                  </p:stCondLst>
                                  <p:childTnLst>
                                    <p:set>
                                      <p:cBhvr>
                                        <p:cTn id="51" dur="1" fill="hold">
                                          <p:stCondLst>
                                            <p:cond delay="0"/>
                                          </p:stCondLst>
                                        </p:cTn>
                                        <p:tgtEl>
                                          <p:spTgt spid="54"/>
                                        </p:tgtEl>
                                        <p:attrNameLst>
                                          <p:attrName>style.visibility</p:attrName>
                                        </p:attrNameLst>
                                      </p:cBhvr>
                                      <p:to>
                                        <p:strVal val="visible"/>
                                      </p:to>
                                    </p:set>
                                    <p:animEffect transition="in" filter="wipe(left)">
                                      <p:cBhvr>
                                        <p:cTn id="52" dur="500"/>
                                        <p:tgtEl>
                                          <p:spTgt spid="54"/>
                                        </p:tgtEl>
                                      </p:cBhvr>
                                    </p:animEffect>
                                  </p:childTnLst>
                                </p:cTn>
                              </p:par>
                              <p:par>
                                <p:cTn id="53" presetID="22" presetClass="entr" presetSubtype="8" fill="hold" nodeType="with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wipe(left)">
                                      <p:cBhvr>
                                        <p:cTn id="55" dur="500"/>
                                        <p:tgtEl>
                                          <p:spTgt spid="55"/>
                                        </p:tgtEl>
                                      </p:cBhvr>
                                    </p:animEffect>
                                  </p:childTnLst>
                                </p:cTn>
                              </p:par>
                              <p:par>
                                <p:cTn id="56" presetID="22" presetClass="entr" presetSubtype="8" fill="hold" nodeType="with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wipe(left)">
                                      <p:cBhvr>
                                        <p:cTn id="58" dur="500"/>
                                        <p:tgtEl>
                                          <p:spTgt spid="56"/>
                                        </p:tgtEl>
                                      </p:cBhvr>
                                    </p:animEffect>
                                  </p:childTnLst>
                                </p:cTn>
                              </p:par>
                              <p:par>
                                <p:cTn id="59" presetID="22" presetClass="entr" presetSubtype="8" fill="hold" nodeType="with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wipe(left)">
                                      <p:cBhvr>
                                        <p:cTn id="61" dur="500"/>
                                        <p:tgtEl>
                                          <p:spTgt spid="58"/>
                                        </p:tgtEl>
                                      </p:cBhvr>
                                    </p:animEffect>
                                  </p:childTnLst>
                                </p:cTn>
                              </p:par>
                              <p:par>
                                <p:cTn id="62" presetID="22" presetClass="entr" presetSubtype="8" fill="hold" nodeType="withEffect">
                                  <p:stCondLst>
                                    <p:cond delay="0"/>
                                  </p:stCondLst>
                                  <p:childTnLst>
                                    <p:set>
                                      <p:cBhvr>
                                        <p:cTn id="63" dur="1" fill="hold">
                                          <p:stCondLst>
                                            <p:cond delay="0"/>
                                          </p:stCondLst>
                                        </p:cTn>
                                        <p:tgtEl>
                                          <p:spTgt spid="59"/>
                                        </p:tgtEl>
                                        <p:attrNameLst>
                                          <p:attrName>style.visibility</p:attrName>
                                        </p:attrNameLst>
                                      </p:cBhvr>
                                      <p:to>
                                        <p:strVal val="visible"/>
                                      </p:to>
                                    </p:set>
                                    <p:animEffect transition="in" filter="wipe(left)">
                                      <p:cBhvr>
                                        <p:cTn id="64" dur="500"/>
                                        <p:tgtEl>
                                          <p:spTgt spid="59"/>
                                        </p:tgtEl>
                                      </p:cBhvr>
                                    </p:animEffect>
                                  </p:childTnLst>
                                </p:cTn>
                              </p:par>
                              <p:par>
                                <p:cTn id="65" presetID="22" presetClass="entr" presetSubtype="8" fill="hold" nodeType="withEffect">
                                  <p:stCondLst>
                                    <p:cond delay="0"/>
                                  </p:stCondLst>
                                  <p:childTnLst>
                                    <p:set>
                                      <p:cBhvr>
                                        <p:cTn id="66" dur="1" fill="hold">
                                          <p:stCondLst>
                                            <p:cond delay="0"/>
                                          </p:stCondLst>
                                        </p:cTn>
                                        <p:tgtEl>
                                          <p:spTgt spid="60"/>
                                        </p:tgtEl>
                                        <p:attrNameLst>
                                          <p:attrName>style.visibility</p:attrName>
                                        </p:attrNameLst>
                                      </p:cBhvr>
                                      <p:to>
                                        <p:strVal val="visible"/>
                                      </p:to>
                                    </p:set>
                                    <p:animEffect transition="in" filter="wipe(left)">
                                      <p:cBhvr>
                                        <p:cTn id="67" dur="500"/>
                                        <p:tgtEl>
                                          <p:spTgt spid="60"/>
                                        </p:tgtEl>
                                      </p:cBhvr>
                                    </p:animEffect>
                                  </p:childTnLst>
                                </p:cTn>
                              </p:par>
                              <p:par>
                                <p:cTn id="68" presetID="22" presetClass="entr" presetSubtype="8" fill="hold" nodeType="withEffect">
                                  <p:stCondLst>
                                    <p:cond delay="0"/>
                                  </p:stCondLst>
                                  <p:childTnLst>
                                    <p:set>
                                      <p:cBhvr>
                                        <p:cTn id="69" dur="1" fill="hold">
                                          <p:stCondLst>
                                            <p:cond delay="0"/>
                                          </p:stCondLst>
                                        </p:cTn>
                                        <p:tgtEl>
                                          <p:spTgt spid="61"/>
                                        </p:tgtEl>
                                        <p:attrNameLst>
                                          <p:attrName>style.visibility</p:attrName>
                                        </p:attrNameLst>
                                      </p:cBhvr>
                                      <p:to>
                                        <p:strVal val="visible"/>
                                      </p:to>
                                    </p:set>
                                    <p:animEffect transition="in" filter="wipe(left)">
                                      <p:cBhvr>
                                        <p:cTn id="70" dur="500"/>
                                        <p:tgtEl>
                                          <p:spTgt spid="61"/>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wipe(left)">
                                      <p:cBhvr>
                                        <p:cTn id="73" dur="500"/>
                                        <p:tgtEl>
                                          <p:spTgt spid="63"/>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64"/>
                                        </p:tgtEl>
                                        <p:attrNameLst>
                                          <p:attrName>style.visibility</p:attrName>
                                        </p:attrNameLst>
                                      </p:cBhvr>
                                      <p:to>
                                        <p:strVal val="visible"/>
                                      </p:to>
                                    </p:set>
                                    <p:animEffect transition="in" filter="wipe(left)">
                                      <p:cBhvr>
                                        <p:cTn id="76"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45" grpId="0" animBg="1"/>
      <p:bldP spid="46" grpId="0" animBg="1"/>
      <p:bldP spid="47" grpId="0" animBg="1"/>
      <p:bldP spid="48" grpId="0" animBg="1"/>
      <p:bldP spid="49" grpId="0" animBg="1"/>
      <p:bldP spid="50" grpId="0" animBg="1"/>
      <p:bldP spid="51" grpId="0" animBg="1"/>
      <p:bldP spid="52" grpId="0" animBg="1"/>
      <p:bldP spid="63" grpId="0" animBg="1"/>
      <p:bldP spid="64" grpId="0"/>
      <p:bldP spid="6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a:t>Delete Binary Tree</a:t>
            </a: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 name="TextBox 2">
            <a:extLst>
              <a:ext uri="{FF2B5EF4-FFF2-40B4-BE49-F238E27FC236}">
                <a16:creationId xmlns:a16="http://schemas.microsoft.com/office/drawing/2014/main" id="{5D0DBB5A-7DCA-0C92-9523-30F4403B844F}"/>
              </a:ext>
            </a:extLst>
          </p:cNvPr>
          <p:cNvSpPr txBox="1"/>
          <p:nvPr/>
        </p:nvSpPr>
        <p:spPr>
          <a:xfrm>
            <a:off x="1008993" y="1687489"/>
            <a:ext cx="10226566" cy="830997"/>
          </a:xfrm>
          <a:prstGeom prst="rect">
            <a:avLst/>
          </a:prstGeom>
          <a:noFill/>
        </p:spPr>
        <p:txBody>
          <a:bodyPr wrap="square" rtlCol="0">
            <a:spAutoFit/>
          </a:bodyPr>
          <a:lstStyle/>
          <a:p>
            <a:r>
              <a:rPr lang="en-US" sz="1600" dirty="0"/>
              <a:t>Delete root node. </a:t>
            </a:r>
          </a:p>
          <a:p>
            <a:r>
              <a:rPr lang="en-US" sz="1600" dirty="0"/>
              <a:t>Just assign the root node as null.</a:t>
            </a:r>
          </a:p>
          <a:p>
            <a:r>
              <a:rPr lang="en-US" sz="1600" dirty="0"/>
              <a:t>Remaining nodes will be garbage collected.</a:t>
            </a:r>
          </a:p>
        </p:txBody>
      </p:sp>
      <p:sp>
        <p:nvSpPr>
          <p:cNvPr id="6" name="TextBox 5">
            <a:extLst>
              <a:ext uri="{FF2B5EF4-FFF2-40B4-BE49-F238E27FC236}">
                <a16:creationId xmlns:a16="http://schemas.microsoft.com/office/drawing/2014/main" id="{03F96E33-CE1C-8C22-43A6-848115C546F0}"/>
              </a:ext>
            </a:extLst>
          </p:cNvPr>
          <p:cNvSpPr txBox="1"/>
          <p:nvPr/>
        </p:nvSpPr>
        <p:spPr>
          <a:xfrm>
            <a:off x="4031933" y="3139186"/>
            <a:ext cx="6097904" cy="1200329"/>
          </a:xfrm>
          <a:prstGeom prst="rect">
            <a:avLst/>
          </a:prstGeom>
          <a:noFill/>
        </p:spPr>
        <p:txBody>
          <a:bodyPr wrap="square">
            <a:spAutoFit/>
          </a:bodyPr>
          <a:lstStyle/>
          <a:p>
            <a:r>
              <a:rPr lang="en-IN" dirty="0">
                <a:solidFill>
                  <a:srgbClr val="CC7832"/>
                </a:solidFill>
                <a:effectLst/>
              </a:rPr>
              <a:t>void </a:t>
            </a:r>
            <a:r>
              <a:rPr lang="en-IN" dirty="0" err="1">
                <a:solidFill>
                  <a:srgbClr val="FFC66D"/>
                </a:solidFill>
                <a:effectLst/>
              </a:rPr>
              <a:t>deleteBinaryTree</a:t>
            </a:r>
            <a:r>
              <a:rPr lang="en-IN" dirty="0"/>
              <a:t>() {</a:t>
            </a:r>
            <a:br>
              <a:rPr lang="en-IN" dirty="0"/>
            </a:br>
            <a:r>
              <a:rPr lang="en-IN" dirty="0"/>
              <a:t>    </a:t>
            </a:r>
            <a:r>
              <a:rPr lang="en-IN" dirty="0">
                <a:solidFill>
                  <a:srgbClr val="9876AA"/>
                </a:solidFill>
                <a:effectLst/>
              </a:rPr>
              <a:t>root </a:t>
            </a:r>
            <a:r>
              <a:rPr lang="en-IN" dirty="0"/>
              <a:t>= </a:t>
            </a:r>
            <a:r>
              <a:rPr lang="en-IN" dirty="0">
                <a:solidFill>
                  <a:srgbClr val="CC7832"/>
                </a:solidFill>
                <a:effectLst/>
              </a:rPr>
              <a:t>null;</a:t>
            </a:r>
            <a:br>
              <a:rPr lang="en-IN" dirty="0">
                <a:solidFill>
                  <a:srgbClr val="CC7832"/>
                </a:solidFill>
                <a:effectLst/>
              </a:rPr>
            </a:br>
            <a:r>
              <a:rPr lang="en-IN" dirty="0">
                <a:solidFill>
                  <a:srgbClr val="CC7832"/>
                </a:solidFill>
                <a:effectLst/>
              </a:rPr>
              <a:t>    </a:t>
            </a:r>
            <a:r>
              <a:rPr lang="en-IN" dirty="0" err="1"/>
              <a:t>System.</a:t>
            </a:r>
            <a:r>
              <a:rPr lang="en-IN" i="1" dirty="0" err="1">
                <a:solidFill>
                  <a:srgbClr val="9876AA"/>
                </a:solidFill>
                <a:effectLst/>
              </a:rPr>
              <a:t>out</a:t>
            </a:r>
            <a:r>
              <a:rPr lang="en-IN" dirty="0" err="1"/>
              <a:t>.println</a:t>
            </a:r>
            <a:r>
              <a:rPr lang="en-IN" dirty="0"/>
              <a:t>(</a:t>
            </a:r>
            <a:r>
              <a:rPr lang="en-IN" dirty="0">
                <a:solidFill>
                  <a:srgbClr val="6A8759"/>
                </a:solidFill>
                <a:effectLst/>
              </a:rPr>
              <a:t>"Tree is successfully deleted"</a:t>
            </a:r>
            <a:r>
              <a:rPr lang="en-IN" dirty="0"/>
              <a:t>)</a:t>
            </a:r>
            <a:r>
              <a:rPr lang="en-IN" dirty="0">
                <a:solidFill>
                  <a:srgbClr val="CC7832"/>
                </a:solidFill>
                <a:effectLst/>
              </a:rPr>
              <a:t>;</a:t>
            </a:r>
            <a:br>
              <a:rPr lang="en-IN" dirty="0">
                <a:solidFill>
                  <a:srgbClr val="CC7832"/>
                </a:solidFill>
                <a:effectLst/>
              </a:rPr>
            </a:br>
            <a:r>
              <a:rPr lang="en-IN" dirty="0"/>
              <a:t>}</a:t>
            </a:r>
            <a:endParaRPr lang="en-US" dirty="0"/>
          </a:p>
        </p:txBody>
      </p:sp>
    </p:spTree>
    <p:extLst>
      <p:ext uri="{BB962C8B-B14F-4D97-AF65-F5344CB8AC3E}">
        <p14:creationId xmlns:p14="http://schemas.microsoft.com/office/powerpoint/2010/main" val="3948720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a:t>Create Binary Tree (Using Array)</a:t>
            </a: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 name="TextBox 2">
            <a:extLst>
              <a:ext uri="{FF2B5EF4-FFF2-40B4-BE49-F238E27FC236}">
                <a16:creationId xmlns:a16="http://schemas.microsoft.com/office/drawing/2014/main" id="{5D0DBB5A-7DCA-0C92-9523-30F4403B844F}"/>
              </a:ext>
            </a:extLst>
          </p:cNvPr>
          <p:cNvSpPr txBox="1"/>
          <p:nvPr/>
        </p:nvSpPr>
        <p:spPr>
          <a:xfrm>
            <a:off x="1008993" y="1687489"/>
            <a:ext cx="10226566" cy="3293209"/>
          </a:xfrm>
          <a:prstGeom prst="rect">
            <a:avLst/>
          </a:prstGeom>
          <a:noFill/>
        </p:spPr>
        <p:txBody>
          <a:bodyPr wrap="square" rtlCol="0">
            <a:spAutoFit/>
          </a:bodyPr>
          <a:lstStyle/>
          <a:p>
            <a:r>
              <a:rPr lang="en-US" sz="1600" dirty="0"/>
              <a:t>We will be using an array to create a binary tree.</a:t>
            </a:r>
          </a:p>
          <a:p>
            <a:endParaRPr lang="en-US" sz="1600" dirty="0"/>
          </a:p>
          <a:p>
            <a:r>
              <a:rPr lang="en-US" sz="1600" dirty="0"/>
              <a:t>We will not use zero (0) index to store the values, to make it easy for mathematical calculations while calculating the index to store the values.</a:t>
            </a:r>
          </a:p>
          <a:p>
            <a:endParaRPr lang="en-US" sz="1600" dirty="0"/>
          </a:p>
          <a:p>
            <a:pPr marL="285750" indent="-285750">
              <a:buFont typeface="Arial" panose="020B0604020202020204" pitchFamily="34" charset="0"/>
              <a:buChar char="•"/>
            </a:pPr>
            <a:r>
              <a:rPr lang="en-US" sz="1600" dirty="0"/>
              <a:t>Root node will be stored at index 1.</a:t>
            </a:r>
          </a:p>
          <a:p>
            <a:pPr marL="285750" indent="-285750">
              <a:buFont typeface="Arial" panose="020B0604020202020204" pitchFamily="34" charset="0"/>
              <a:buChar char="•"/>
            </a:pPr>
            <a:r>
              <a:rPr lang="en-US" sz="1600" dirty="0"/>
              <a:t>Index for Left child will be calculated using the formula </a:t>
            </a:r>
          </a:p>
          <a:p>
            <a:r>
              <a:rPr lang="en-US" sz="1600" dirty="0"/>
              <a:t>	</a:t>
            </a:r>
            <a:r>
              <a:rPr lang="en-US" sz="1600" dirty="0" err="1"/>
              <a:t>leftIndex</a:t>
            </a:r>
            <a:r>
              <a:rPr lang="en-US" sz="1600" dirty="0"/>
              <a:t> = 2*x;</a:t>
            </a:r>
          </a:p>
          <a:p>
            <a:pPr marL="285750" indent="-285750">
              <a:buFont typeface="Arial" panose="020B0604020202020204" pitchFamily="34" charset="0"/>
              <a:buChar char="•"/>
            </a:pPr>
            <a:r>
              <a:rPr lang="en-US" sz="1600" dirty="0"/>
              <a:t>Index for Right child will be calculated using the formula </a:t>
            </a:r>
          </a:p>
          <a:p>
            <a:r>
              <a:rPr lang="en-US" sz="1600" dirty="0"/>
              <a:t>	</a:t>
            </a:r>
            <a:r>
              <a:rPr lang="en-US" sz="1600" dirty="0" err="1"/>
              <a:t>rightIndex</a:t>
            </a:r>
            <a:r>
              <a:rPr lang="en-US" sz="1600" dirty="0"/>
              <a:t> = 2*x + 1;</a:t>
            </a:r>
          </a:p>
          <a:p>
            <a:r>
              <a:rPr lang="en-US" sz="1600" dirty="0"/>
              <a:t>         (where x is the index for the node for which we need to calculate the left and right child index)</a:t>
            </a:r>
          </a:p>
          <a:p>
            <a:endParaRPr lang="en-US" sz="1600" dirty="0"/>
          </a:p>
          <a:p>
            <a:endParaRPr lang="en-US" sz="1600" dirty="0"/>
          </a:p>
        </p:txBody>
      </p:sp>
    </p:spTree>
    <p:extLst>
      <p:ext uri="{BB962C8B-B14F-4D97-AF65-F5344CB8AC3E}">
        <p14:creationId xmlns:p14="http://schemas.microsoft.com/office/powerpoint/2010/main" val="609196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a:t>Binary Tree (Using Array)</a:t>
            </a: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4" name="Oval 33">
            <a:extLst>
              <a:ext uri="{FF2B5EF4-FFF2-40B4-BE49-F238E27FC236}">
                <a16:creationId xmlns:a16="http://schemas.microsoft.com/office/drawing/2014/main" id="{86755F7B-E6F9-F589-9578-5393D9DA1F73}"/>
              </a:ext>
            </a:extLst>
          </p:cNvPr>
          <p:cNvSpPr/>
          <p:nvPr/>
        </p:nvSpPr>
        <p:spPr>
          <a:xfrm>
            <a:off x="4016260" y="1597673"/>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N1</a:t>
            </a:r>
          </a:p>
        </p:txBody>
      </p:sp>
      <p:sp>
        <p:nvSpPr>
          <p:cNvPr id="35" name="Oval 34">
            <a:extLst>
              <a:ext uri="{FF2B5EF4-FFF2-40B4-BE49-F238E27FC236}">
                <a16:creationId xmlns:a16="http://schemas.microsoft.com/office/drawing/2014/main" id="{7AAAB911-3049-84AE-426B-E1BC2F1CBB18}"/>
              </a:ext>
            </a:extLst>
          </p:cNvPr>
          <p:cNvSpPr/>
          <p:nvPr/>
        </p:nvSpPr>
        <p:spPr>
          <a:xfrm>
            <a:off x="2770789" y="2634701"/>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N2</a:t>
            </a:r>
          </a:p>
        </p:txBody>
      </p:sp>
      <p:sp>
        <p:nvSpPr>
          <p:cNvPr id="36" name="Oval 35">
            <a:extLst>
              <a:ext uri="{FF2B5EF4-FFF2-40B4-BE49-F238E27FC236}">
                <a16:creationId xmlns:a16="http://schemas.microsoft.com/office/drawing/2014/main" id="{C6BFEC36-2293-DE37-8EEB-B2A79FA2752F}"/>
              </a:ext>
            </a:extLst>
          </p:cNvPr>
          <p:cNvSpPr/>
          <p:nvPr/>
        </p:nvSpPr>
        <p:spPr>
          <a:xfrm>
            <a:off x="5140871" y="2657940"/>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N3</a:t>
            </a:r>
          </a:p>
        </p:txBody>
      </p:sp>
      <p:sp>
        <p:nvSpPr>
          <p:cNvPr id="37" name="Oval 36">
            <a:extLst>
              <a:ext uri="{FF2B5EF4-FFF2-40B4-BE49-F238E27FC236}">
                <a16:creationId xmlns:a16="http://schemas.microsoft.com/office/drawing/2014/main" id="{A341C68C-687A-709B-9074-A26C0554FFD6}"/>
              </a:ext>
            </a:extLst>
          </p:cNvPr>
          <p:cNvSpPr/>
          <p:nvPr/>
        </p:nvSpPr>
        <p:spPr>
          <a:xfrm>
            <a:off x="1864269" y="3445332"/>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N4</a:t>
            </a:r>
          </a:p>
        </p:txBody>
      </p:sp>
      <p:sp>
        <p:nvSpPr>
          <p:cNvPr id="38" name="Oval 37">
            <a:extLst>
              <a:ext uri="{FF2B5EF4-FFF2-40B4-BE49-F238E27FC236}">
                <a16:creationId xmlns:a16="http://schemas.microsoft.com/office/drawing/2014/main" id="{FEAB3CE8-2719-97F1-A18C-0FC2A0C628AE}"/>
              </a:ext>
            </a:extLst>
          </p:cNvPr>
          <p:cNvSpPr/>
          <p:nvPr/>
        </p:nvSpPr>
        <p:spPr>
          <a:xfrm>
            <a:off x="3446076" y="3440501"/>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N5</a:t>
            </a:r>
          </a:p>
        </p:txBody>
      </p:sp>
      <p:sp>
        <p:nvSpPr>
          <p:cNvPr id="39" name="Oval 38">
            <a:extLst>
              <a:ext uri="{FF2B5EF4-FFF2-40B4-BE49-F238E27FC236}">
                <a16:creationId xmlns:a16="http://schemas.microsoft.com/office/drawing/2014/main" id="{C05F9077-EA63-E0D0-6997-1C039CDB4252}"/>
              </a:ext>
            </a:extLst>
          </p:cNvPr>
          <p:cNvSpPr/>
          <p:nvPr/>
        </p:nvSpPr>
        <p:spPr>
          <a:xfrm>
            <a:off x="4420912" y="3449671"/>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N6</a:t>
            </a:r>
          </a:p>
        </p:txBody>
      </p:sp>
      <p:sp>
        <p:nvSpPr>
          <p:cNvPr id="40" name="Oval 39">
            <a:extLst>
              <a:ext uri="{FF2B5EF4-FFF2-40B4-BE49-F238E27FC236}">
                <a16:creationId xmlns:a16="http://schemas.microsoft.com/office/drawing/2014/main" id="{3A890434-24B4-6889-A179-95E103183B5F}"/>
              </a:ext>
            </a:extLst>
          </p:cNvPr>
          <p:cNvSpPr/>
          <p:nvPr/>
        </p:nvSpPr>
        <p:spPr>
          <a:xfrm>
            <a:off x="5897616" y="3440501"/>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N7</a:t>
            </a:r>
          </a:p>
        </p:txBody>
      </p:sp>
      <p:sp>
        <p:nvSpPr>
          <p:cNvPr id="41" name="Oval 40">
            <a:extLst>
              <a:ext uri="{FF2B5EF4-FFF2-40B4-BE49-F238E27FC236}">
                <a16:creationId xmlns:a16="http://schemas.microsoft.com/office/drawing/2014/main" id="{DBBF8107-BE3B-B603-C0AF-9A43230ACBCA}"/>
              </a:ext>
            </a:extLst>
          </p:cNvPr>
          <p:cNvSpPr/>
          <p:nvPr/>
        </p:nvSpPr>
        <p:spPr>
          <a:xfrm>
            <a:off x="818490" y="4235542"/>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N8</a:t>
            </a:r>
          </a:p>
        </p:txBody>
      </p:sp>
      <p:sp>
        <p:nvSpPr>
          <p:cNvPr id="42" name="Oval 41">
            <a:extLst>
              <a:ext uri="{FF2B5EF4-FFF2-40B4-BE49-F238E27FC236}">
                <a16:creationId xmlns:a16="http://schemas.microsoft.com/office/drawing/2014/main" id="{EBBCF180-BE83-67E4-14E9-ED70710B0F95}"/>
              </a:ext>
            </a:extLst>
          </p:cNvPr>
          <p:cNvSpPr/>
          <p:nvPr/>
        </p:nvSpPr>
        <p:spPr>
          <a:xfrm>
            <a:off x="2621014" y="4235542"/>
            <a:ext cx="825062"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N9</a:t>
            </a:r>
          </a:p>
        </p:txBody>
      </p:sp>
      <p:cxnSp>
        <p:nvCxnSpPr>
          <p:cNvPr id="43" name="Straight Connector 42">
            <a:extLst>
              <a:ext uri="{FF2B5EF4-FFF2-40B4-BE49-F238E27FC236}">
                <a16:creationId xmlns:a16="http://schemas.microsoft.com/office/drawing/2014/main" id="{8F68FFEA-BA4F-DFB6-FCFA-9DB53778E7FC}"/>
              </a:ext>
            </a:extLst>
          </p:cNvPr>
          <p:cNvCxnSpPr>
            <a:stCxn id="34" idx="3"/>
            <a:endCxn id="35" idx="7"/>
          </p:cNvCxnSpPr>
          <p:nvPr/>
        </p:nvCxnSpPr>
        <p:spPr>
          <a:xfrm flipH="1">
            <a:off x="3416711" y="1992403"/>
            <a:ext cx="710372" cy="710023"/>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a:extLst>
              <a:ext uri="{FF2B5EF4-FFF2-40B4-BE49-F238E27FC236}">
                <a16:creationId xmlns:a16="http://schemas.microsoft.com/office/drawing/2014/main" id="{E9AB138B-A81D-840B-5F70-309A617E7F62}"/>
              </a:ext>
            </a:extLst>
          </p:cNvPr>
          <p:cNvCxnSpPr>
            <a:cxnSpLocks/>
          </p:cNvCxnSpPr>
          <p:nvPr/>
        </p:nvCxnSpPr>
        <p:spPr>
          <a:xfrm flipH="1">
            <a:off x="2420618" y="3019221"/>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DC959DB9-230F-D0DF-A1A2-9645735C472E}"/>
              </a:ext>
            </a:extLst>
          </p:cNvPr>
          <p:cNvCxnSpPr>
            <a:cxnSpLocks/>
          </p:cNvCxnSpPr>
          <p:nvPr/>
        </p:nvCxnSpPr>
        <p:spPr>
          <a:xfrm flipH="1">
            <a:off x="1483941" y="3817937"/>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id="{5728FD6D-0C42-6272-5515-FC3385F45330}"/>
              </a:ext>
            </a:extLst>
          </p:cNvPr>
          <p:cNvCxnSpPr>
            <a:cxnSpLocks/>
            <a:stCxn id="37" idx="5"/>
          </p:cNvCxnSpPr>
          <p:nvPr/>
        </p:nvCxnSpPr>
        <p:spPr>
          <a:xfrm>
            <a:off x="2510191" y="3840062"/>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2E9BFCF1-3952-5FB2-60B5-903567D74219}"/>
              </a:ext>
            </a:extLst>
          </p:cNvPr>
          <p:cNvCxnSpPr>
            <a:cxnSpLocks/>
          </p:cNvCxnSpPr>
          <p:nvPr/>
        </p:nvCxnSpPr>
        <p:spPr>
          <a:xfrm>
            <a:off x="3446075" y="3002655"/>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48" name="Straight Connector 47">
            <a:extLst>
              <a:ext uri="{FF2B5EF4-FFF2-40B4-BE49-F238E27FC236}">
                <a16:creationId xmlns:a16="http://schemas.microsoft.com/office/drawing/2014/main" id="{79BA498E-6B59-399D-A961-31A2E59593B7}"/>
              </a:ext>
            </a:extLst>
          </p:cNvPr>
          <p:cNvCxnSpPr>
            <a:cxnSpLocks/>
          </p:cNvCxnSpPr>
          <p:nvPr/>
        </p:nvCxnSpPr>
        <p:spPr>
          <a:xfrm>
            <a:off x="5774121" y="3066062"/>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81E2FDC0-5AB4-2BF8-98F4-3A168099EC35}"/>
              </a:ext>
            </a:extLst>
          </p:cNvPr>
          <p:cNvCxnSpPr>
            <a:cxnSpLocks/>
            <a:endCxn id="36" idx="1"/>
          </p:cNvCxnSpPr>
          <p:nvPr/>
        </p:nvCxnSpPr>
        <p:spPr>
          <a:xfrm>
            <a:off x="4657162" y="1997603"/>
            <a:ext cx="594532" cy="728062"/>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a:extLst>
              <a:ext uri="{FF2B5EF4-FFF2-40B4-BE49-F238E27FC236}">
                <a16:creationId xmlns:a16="http://schemas.microsoft.com/office/drawing/2014/main" id="{50AE066A-F240-4713-2C73-0E5464634677}"/>
              </a:ext>
            </a:extLst>
          </p:cNvPr>
          <p:cNvCxnSpPr>
            <a:cxnSpLocks/>
          </p:cNvCxnSpPr>
          <p:nvPr/>
        </p:nvCxnSpPr>
        <p:spPr>
          <a:xfrm flipH="1">
            <a:off x="4942983" y="3044639"/>
            <a:ext cx="349291" cy="430314"/>
          </a:xfrm>
          <a:prstGeom prst="line">
            <a:avLst/>
          </a:prstGeom>
        </p:spPr>
        <p:style>
          <a:lnRef idx="3">
            <a:schemeClr val="dk1"/>
          </a:lnRef>
          <a:fillRef idx="0">
            <a:schemeClr val="dk1"/>
          </a:fillRef>
          <a:effectRef idx="2">
            <a:schemeClr val="dk1"/>
          </a:effectRef>
          <a:fontRef idx="minor">
            <a:schemeClr val="tx1"/>
          </a:fontRef>
        </p:style>
      </p:cxnSp>
      <p:graphicFrame>
        <p:nvGraphicFramePr>
          <p:cNvPr id="59" name="Table 59">
            <a:extLst>
              <a:ext uri="{FF2B5EF4-FFF2-40B4-BE49-F238E27FC236}">
                <a16:creationId xmlns:a16="http://schemas.microsoft.com/office/drawing/2014/main" id="{53CF1063-2787-043B-1BC6-C11521C74B72}"/>
              </a:ext>
            </a:extLst>
          </p:cNvPr>
          <p:cNvGraphicFramePr>
            <a:graphicFrameLocks noGrp="1"/>
          </p:cNvGraphicFramePr>
          <p:nvPr>
            <p:extLst>
              <p:ext uri="{D42A27DB-BD31-4B8C-83A1-F6EECF244321}">
                <p14:modId xmlns:p14="http://schemas.microsoft.com/office/powerpoint/2010/main" val="1505172797"/>
              </p:ext>
            </p:extLst>
          </p:nvPr>
        </p:nvGraphicFramePr>
        <p:xfrm>
          <a:off x="6773093" y="2703747"/>
          <a:ext cx="4751500" cy="370840"/>
        </p:xfrm>
        <a:graphic>
          <a:graphicData uri="http://schemas.openxmlformats.org/drawingml/2006/table">
            <a:tbl>
              <a:tblPr>
                <a:tableStyleId>{5C22544A-7EE6-4342-B048-85BDC9FD1C3A}</a:tableStyleId>
              </a:tblPr>
              <a:tblGrid>
                <a:gridCol w="475150">
                  <a:extLst>
                    <a:ext uri="{9D8B030D-6E8A-4147-A177-3AD203B41FA5}">
                      <a16:colId xmlns:a16="http://schemas.microsoft.com/office/drawing/2014/main" val="2618329158"/>
                    </a:ext>
                  </a:extLst>
                </a:gridCol>
                <a:gridCol w="475150">
                  <a:extLst>
                    <a:ext uri="{9D8B030D-6E8A-4147-A177-3AD203B41FA5}">
                      <a16:colId xmlns:a16="http://schemas.microsoft.com/office/drawing/2014/main" val="1874796142"/>
                    </a:ext>
                  </a:extLst>
                </a:gridCol>
                <a:gridCol w="475150">
                  <a:extLst>
                    <a:ext uri="{9D8B030D-6E8A-4147-A177-3AD203B41FA5}">
                      <a16:colId xmlns:a16="http://schemas.microsoft.com/office/drawing/2014/main" val="472077931"/>
                    </a:ext>
                  </a:extLst>
                </a:gridCol>
                <a:gridCol w="475150">
                  <a:extLst>
                    <a:ext uri="{9D8B030D-6E8A-4147-A177-3AD203B41FA5}">
                      <a16:colId xmlns:a16="http://schemas.microsoft.com/office/drawing/2014/main" val="29486605"/>
                    </a:ext>
                  </a:extLst>
                </a:gridCol>
                <a:gridCol w="475150">
                  <a:extLst>
                    <a:ext uri="{9D8B030D-6E8A-4147-A177-3AD203B41FA5}">
                      <a16:colId xmlns:a16="http://schemas.microsoft.com/office/drawing/2014/main" val="3434503143"/>
                    </a:ext>
                  </a:extLst>
                </a:gridCol>
                <a:gridCol w="475150">
                  <a:extLst>
                    <a:ext uri="{9D8B030D-6E8A-4147-A177-3AD203B41FA5}">
                      <a16:colId xmlns:a16="http://schemas.microsoft.com/office/drawing/2014/main" val="1361026674"/>
                    </a:ext>
                  </a:extLst>
                </a:gridCol>
                <a:gridCol w="475150">
                  <a:extLst>
                    <a:ext uri="{9D8B030D-6E8A-4147-A177-3AD203B41FA5}">
                      <a16:colId xmlns:a16="http://schemas.microsoft.com/office/drawing/2014/main" val="24783570"/>
                    </a:ext>
                  </a:extLst>
                </a:gridCol>
                <a:gridCol w="475150">
                  <a:extLst>
                    <a:ext uri="{9D8B030D-6E8A-4147-A177-3AD203B41FA5}">
                      <a16:colId xmlns:a16="http://schemas.microsoft.com/office/drawing/2014/main" val="471396943"/>
                    </a:ext>
                  </a:extLst>
                </a:gridCol>
                <a:gridCol w="475150">
                  <a:extLst>
                    <a:ext uri="{9D8B030D-6E8A-4147-A177-3AD203B41FA5}">
                      <a16:colId xmlns:a16="http://schemas.microsoft.com/office/drawing/2014/main" val="3464938527"/>
                    </a:ext>
                  </a:extLst>
                </a:gridCol>
                <a:gridCol w="475150">
                  <a:extLst>
                    <a:ext uri="{9D8B030D-6E8A-4147-A177-3AD203B41FA5}">
                      <a16:colId xmlns:a16="http://schemas.microsoft.com/office/drawing/2014/main" val="1853498895"/>
                    </a:ext>
                  </a:extLst>
                </a:gridCol>
              </a:tblGrid>
              <a:tr h="370840">
                <a:tc>
                  <a:txBody>
                    <a:bodyPr/>
                    <a:lstStyle/>
                    <a:p>
                      <a:r>
                        <a:rPr lang="en-US" dirty="0"/>
                        <a:t>  </a:t>
                      </a:r>
                      <a:r>
                        <a:rPr lang="en-US" dirty="0">
                          <a:solidFill>
                            <a:srgbClr val="C00000"/>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N1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N2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N3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N4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N5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N6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N7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N8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N9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1347857"/>
                  </a:ext>
                </a:extLst>
              </a:tr>
            </a:tbl>
          </a:graphicData>
        </a:graphic>
      </p:graphicFrame>
      <p:sp>
        <p:nvSpPr>
          <p:cNvPr id="60" name="TextBox 59">
            <a:extLst>
              <a:ext uri="{FF2B5EF4-FFF2-40B4-BE49-F238E27FC236}">
                <a16:creationId xmlns:a16="http://schemas.microsoft.com/office/drawing/2014/main" id="{BF6D8B9C-2210-C1B7-83D3-3698F2FC40C1}"/>
              </a:ext>
            </a:extLst>
          </p:cNvPr>
          <p:cNvSpPr txBox="1"/>
          <p:nvPr/>
        </p:nvSpPr>
        <p:spPr>
          <a:xfrm>
            <a:off x="6870435" y="2333094"/>
            <a:ext cx="301686" cy="369332"/>
          </a:xfrm>
          <a:prstGeom prst="rect">
            <a:avLst/>
          </a:prstGeom>
          <a:noFill/>
        </p:spPr>
        <p:txBody>
          <a:bodyPr wrap="none" rtlCol="0">
            <a:spAutoFit/>
          </a:bodyPr>
          <a:lstStyle/>
          <a:p>
            <a:r>
              <a:rPr lang="en-US" dirty="0"/>
              <a:t>0</a:t>
            </a:r>
          </a:p>
        </p:txBody>
      </p:sp>
      <p:sp>
        <p:nvSpPr>
          <p:cNvPr id="61" name="TextBox 60">
            <a:extLst>
              <a:ext uri="{FF2B5EF4-FFF2-40B4-BE49-F238E27FC236}">
                <a16:creationId xmlns:a16="http://schemas.microsoft.com/office/drawing/2014/main" id="{69527ACB-7C84-EE6E-9A51-6BECEF916340}"/>
              </a:ext>
            </a:extLst>
          </p:cNvPr>
          <p:cNvSpPr txBox="1"/>
          <p:nvPr/>
        </p:nvSpPr>
        <p:spPr>
          <a:xfrm>
            <a:off x="7360110" y="2333094"/>
            <a:ext cx="301686" cy="369332"/>
          </a:xfrm>
          <a:prstGeom prst="rect">
            <a:avLst/>
          </a:prstGeom>
          <a:noFill/>
        </p:spPr>
        <p:txBody>
          <a:bodyPr wrap="none" rtlCol="0">
            <a:spAutoFit/>
          </a:bodyPr>
          <a:lstStyle/>
          <a:p>
            <a:r>
              <a:rPr lang="en-US" dirty="0"/>
              <a:t>1</a:t>
            </a:r>
          </a:p>
        </p:txBody>
      </p:sp>
      <p:sp>
        <p:nvSpPr>
          <p:cNvPr id="62" name="TextBox 61">
            <a:extLst>
              <a:ext uri="{FF2B5EF4-FFF2-40B4-BE49-F238E27FC236}">
                <a16:creationId xmlns:a16="http://schemas.microsoft.com/office/drawing/2014/main" id="{9B98404F-FA31-7ABE-9916-504FAE53B5ED}"/>
              </a:ext>
            </a:extLst>
          </p:cNvPr>
          <p:cNvSpPr txBox="1"/>
          <p:nvPr/>
        </p:nvSpPr>
        <p:spPr>
          <a:xfrm>
            <a:off x="7823697" y="2317750"/>
            <a:ext cx="301686" cy="369332"/>
          </a:xfrm>
          <a:prstGeom prst="rect">
            <a:avLst/>
          </a:prstGeom>
          <a:noFill/>
        </p:spPr>
        <p:txBody>
          <a:bodyPr wrap="none" rtlCol="0">
            <a:spAutoFit/>
          </a:bodyPr>
          <a:lstStyle/>
          <a:p>
            <a:r>
              <a:rPr lang="en-US" dirty="0"/>
              <a:t>2</a:t>
            </a:r>
          </a:p>
        </p:txBody>
      </p:sp>
      <p:sp>
        <p:nvSpPr>
          <p:cNvPr id="63" name="TextBox 62">
            <a:extLst>
              <a:ext uri="{FF2B5EF4-FFF2-40B4-BE49-F238E27FC236}">
                <a16:creationId xmlns:a16="http://schemas.microsoft.com/office/drawing/2014/main" id="{8B340899-4300-7402-B6D8-48C87A8F7DFD}"/>
              </a:ext>
            </a:extLst>
          </p:cNvPr>
          <p:cNvSpPr txBox="1"/>
          <p:nvPr/>
        </p:nvSpPr>
        <p:spPr>
          <a:xfrm>
            <a:off x="8258260" y="2317750"/>
            <a:ext cx="301686" cy="369332"/>
          </a:xfrm>
          <a:prstGeom prst="rect">
            <a:avLst/>
          </a:prstGeom>
          <a:noFill/>
        </p:spPr>
        <p:txBody>
          <a:bodyPr wrap="none" rtlCol="0">
            <a:spAutoFit/>
          </a:bodyPr>
          <a:lstStyle/>
          <a:p>
            <a:r>
              <a:rPr lang="en-US" dirty="0"/>
              <a:t>3</a:t>
            </a:r>
          </a:p>
        </p:txBody>
      </p:sp>
      <p:sp>
        <p:nvSpPr>
          <p:cNvPr id="64" name="TextBox 63">
            <a:extLst>
              <a:ext uri="{FF2B5EF4-FFF2-40B4-BE49-F238E27FC236}">
                <a16:creationId xmlns:a16="http://schemas.microsoft.com/office/drawing/2014/main" id="{283F8B3C-6A09-1B97-01D3-DBA68886E89B}"/>
              </a:ext>
            </a:extLst>
          </p:cNvPr>
          <p:cNvSpPr txBox="1"/>
          <p:nvPr/>
        </p:nvSpPr>
        <p:spPr>
          <a:xfrm>
            <a:off x="8749550" y="2320910"/>
            <a:ext cx="301686" cy="369332"/>
          </a:xfrm>
          <a:prstGeom prst="rect">
            <a:avLst/>
          </a:prstGeom>
          <a:noFill/>
        </p:spPr>
        <p:txBody>
          <a:bodyPr wrap="none" rtlCol="0">
            <a:spAutoFit/>
          </a:bodyPr>
          <a:lstStyle/>
          <a:p>
            <a:r>
              <a:rPr lang="en-US" dirty="0"/>
              <a:t>4</a:t>
            </a:r>
          </a:p>
        </p:txBody>
      </p:sp>
      <p:sp>
        <p:nvSpPr>
          <p:cNvPr id="65" name="TextBox 64">
            <a:extLst>
              <a:ext uri="{FF2B5EF4-FFF2-40B4-BE49-F238E27FC236}">
                <a16:creationId xmlns:a16="http://schemas.microsoft.com/office/drawing/2014/main" id="{D0ABC0D2-9735-5B3D-F8E8-6E8549F021B3}"/>
              </a:ext>
            </a:extLst>
          </p:cNvPr>
          <p:cNvSpPr txBox="1"/>
          <p:nvPr/>
        </p:nvSpPr>
        <p:spPr>
          <a:xfrm>
            <a:off x="9225719" y="2318760"/>
            <a:ext cx="301686" cy="369332"/>
          </a:xfrm>
          <a:prstGeom prst="rect">
            <a:avLst/>
          </a:prstGeom>
          <a:noFill/>
        </p:spPr>
        <p:txBody>
          <a:bodyPr wrap="none" rtlCol="0">
            <a:spAutoFit/>
          </a:bodyPr>
          <a:lstStyle/>
          <a:p>
            <a:r>
              <a:rPr lang="en-US" dirty="0"/>
              <a:t>5</a:t>
            </a:r>
          </a:p>
        </p:txBody>
      </p:sp>
      <p:sp>
        <p:nvSpPr>
          <p:cNvPr id="66" name="TextBox 65">
            <a:extLst>
              <a:ext uri="{FF2B5EF4-FFF2-40B4-BE49-F238E27FC236}">
                <a16:creationId xmlns:a16="http://schemas.microsoft.com/office/drawing/2014/main" id="{7B4BF6A5-22D3-D2F0-B7BF-E9C2E04101EB}"/>
              </a:ext>
            </a:extLst>
          </p:cNvPr>
          <p:cNvSpPr txBox="1"/>
          <p:nvPr/>
        </p:nvSpPr>
        <p:spPr>
          <a:xfrm>
            <a:off x="9690681" y="2317750"/>
            <a:ext cx="301686" cy="369332"/>
          </a:xfrm>
          <a:prstGeom prst="rect">
            <a:avLst/>
          </a:prstGeom>
          <a:noFill/>
        </p:spPr>
        <p:txBody>
          <a:bodyPr wrap="none" rtlCol="0">
            <a:spAutoFit/>
          </a:bodyPr>
          <a:lstStyle/>
          <a:p>
            <a:r>
              <a:rPr lang="en-US" dirty="0"/>
              <a:t>6</a:t>
            </a:r>
          </a:p>
        </p:txBody>
      </p:sp>
      <p:sp>
        <p:nvSpPr>
          <p:cNvPr id="67" name="TextBox 66">
            <a:extLst>
              <a:ext uri="{FF2B5EF4-FFF2-40B4-BE49-F238E27FC236}">
                <a16:creationId xmlns:a16="http://schemas.microsoft.com/office/drawing/2014/main" id="{F1F34CE3-C3D5-0020-2C45-F39AD53A5923}"/>
              </a:ext>
            </a:extLst>
          </p:cNvPr>
          <p:cNvSpPr txBox="1"/>
          <p:nvPr/>
        </p:nvSpPr>
        <p:spPr>
          <a:xfrm>
            <a:off x="10166850" y="2317750"/>
            <a:ext cx="301686" cy="369332"/>
          </a:xfrm>
          <a:prstGeom prst="rect">
            <a:avLst/>
          </a:prstGeom>
          <a:noFill/>
        </p:spPr>
        <p:txBody>
          <a:bodyPr wrap="none" rtlCol="0">
            <a:spAutoFit/>
          </a:bodyPr>
          <a:lstStyle/>
          <a:p>
            <a:r>
              <a:rPr lang="en-US" dirty="0"/>
              <a:t>7</a:t>
            </a:r>
          </a:p>
        </p:txBody>
      </p:sp>
      <p:sp>
        <p:nvSpPr>
          <p:cNvPr id="68" name="TextBox 67">
            <a:extLst>
              <a:ext uri="{FF2B5EF4-FFF2-40B4-BE49-F238E27FC236}">
                <a16:creationId xmlns:a16="http://schemas.microsoft.com/office/drawing/2014/main" id="{D9C7B584-440B-5733-0BFD-93E2283389C0}"/>
              </a:ext>
            </a:extLst>
          </p:cNvPr>
          <p:cNvSpPr txBox="1"/>
          <p:nvPr/>
        </p:nvSpPr>
        <p:spPr>
          <a:xfrm>
            <a:off x="10615924" y="2326083"/>
            <a:ext cx="301686" cy="369332"/>
          </a:xfrm>
          <a:prstGeom prst="rect">
            <a:avLst/>
          </a:prstGeom>
          <a:noFill/>
        </p:spPr>
        <p:txBody>
          <a:bodyPr wrap="none" rtlCol="0">
            <a:spAutoFit/>
          </a:bodyPr>
          <a:lstStyle/>
          <a:p>
            <a:r>
              <a:rPr lang="en-US" dirty="0"/>
              <a:t>8</a:t>
            </a:r>
          </a:p>
        </p:txBody>
      </p:sp>
      <p:sp>
        <p:nvSpPr>
          <p:cNvPr id="69" name="TextBox 68">
            <a:extLst>
              <a:ext uri="{FF2B5EF4-FFF2-40B4-BE49-F238E27FC236}">
                <a16:creationId xmlns:a16="http://schemas.microsoft.com/office/drawing/2014/main" id="{57FF4AC6-7FEE-4727-D7E9-4E3A330B8A06}"/>
              </a:ext>
            </a:extLst>
          </p:cNvPr>
          <p:cNvSpPr txBox="1"/>
          <p:nvPr/>
        </p:nvSpPr>
        <p:spPr>
          <a:xfrm>
            <a:off x="11107536" y="2356333"/>
            <a:ext cx="301686" cy="369332"/>
          </a:xfrm>
          <a:prstGeom prst="rect">
            <a:avLst/>
          </a:prstGeom>
          <a:noFill/>
        </p:spPr>
        <p:txBody>
          <a:bodyPr wrap="none" rtlCol="0">
            <a:spAutoFit/>
          </a:bodyPr>
          <a:lstStyle/>
          <a:p>
            <a:r>
              <a:rPr lang="en-US" dirty="0"/>
              <a:t>9</a:t>
            </a:r>
          </a:p>
        </p:txBody>
      </p:sp>
    </p:spTree>
    <p:extLst>
      <p:ext uri="{BB962C8B-B14F-4D97-AF65-F5344CB8AC3E}">
        <p14:creationId xmlns:p14="http://schemas.microsoft.com/office/powerpoint/2010/main" val="2857654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a:t>Tree</a:t>
            </a:r>
            <a:br>
              <a:rPr lang="en-US" sz="2800" dirty="0"/>
            </a:b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 name="TextBox 2">
            <a:extLst>
              <a:ext uri="{FF2B5EF4-FFF2-40B4-BE49-F238E27FC236}">
                <a16:creationId xmlns:a16="http://schemas.microsoft.com/office/drawing/2014/main" id="{5D0DBB5A-7DCA-0C92-9523-30F4403B844F}"/>
              </a:ext>
            </a:extLst>
          </p:cNvPr>
          <p:cNvSpPr txBox="1"/>
          <p:nvPr/>
        </p:nvSpPr>
        <p:spPr>
          <a:xfrm>
            <a:off x="1008993" y="1687489"/>
            <a:ext cx="9984828" cy="2554545"/>
          </a:xfrm>
          <a:prstGeom prst="rect">
            <a:avLst/>
          </a:prstGeom>
          <a:noFill/>
        </p:spPr>
        <p:txBody>
          <a:bodyPr wrap="square" rtlCol="0">
            <a:spAutoFit/>
          </a:bodyPr>
          <a:lstStyle/>
          <a:p>
            <a:r>
              <a:rPr lang="en-US" sz="1600" dirty="0"/>
              <a:t>A tree is a nonlinear data structure with hierarchical relationships between its elements without having any cycle.</a:t>
            </a:r>
          </a:p>
          <a:p>
            <a:r>
              <a:rPr lang="en-US" sz="1600" dirty="0"/>
              <a:t>It is basically a reversed form of a real-life tree.</a:t>
            </a:r>
          </a:p>
          <a:p>
            <a:endParaRPr lang="en-US" sz="1600" dirty="0"/>
          </a:p>
          <a:p>
            <a:r>
              <a:rPr lang="en-US" sz="1600" dirty="0"/>
              <a:t>Properties:</a:t>
            </a:r>
          </a:p>
          <a:p>
            <a:pPr marL="285750" indent="-285750">
              <a:buFont typeface="Arial" panose="020B0604020202020204" pitchFamily="34" charset="0"/>
              <a:buChar char="•"/>
            </a:pPr>
            <a:r>
              <a:rPr lang="en-US" sz="1600" dirty="0"/>
              <a:t>Represents hierarchical data.</a:t>
            </a:r>
          </a:p>
          <a:p>
            <a:pPr marL="285750" indent="-285750">
              <a:buFont typeface="Arial" panose="020B0604020202020204" pitchFamily="34" charset="0"/>
              <a:buChar char="•"/>
            </a:pPr>
            <a:r>
              <a:rPr lang="en-US" sz="1600" dirty="0"/>
              <a:t>Each node has two components: </a:t>
            </a:r>
          </a:p>
          <a:p>
            <a:pPr marL="742950" lvl="1" indent="-285750">
              <a:buFont typeface="Arial" panose="020B0604020202020204" pitchFamily="34" charset="0"/>
              <a:buChar char="•"/>
            </a:pPr>
            <a:r>
              <a:rPr lang="en-US" sz="1600" dirty="0"/>
              <a:t>data </a:t>
            </a:r>
          </a:p>
          <a:p>
            <a:pPr marL="742950" lvl="1" indent="-285750">
              <a:buFont typeface="Arial" panose="020B0604020202020204" pitchFamily="34" charset="0"/>
              <a:buChar char="•"/>
            </a:pPr>
            <a:r>
              <a:rPr lang="en-US" sz="1600" dirty="0"/>
              <a:t>link to its sub-category.</a:t>
            </a:r>
          </a:p>
          <a:p>
            <a:pPr marL="285750" indent="-285750">
              <a:buFont typeface="Arial" panose="020B0604020202020204" pitchFamily="34" charset="0"/>
              <a:buChar char="•"/>
            </a:pPr>
            <a:endParaRPr lang="en-US" sz="1600" dirty="0"/>
          </a:p>
          <a:p>
            <a:r>
              <a:rPr lang="en-US" sz="1600" dirty="0"/>
              <a:t> </a:t>
            </a:r>
          </a:p>
        </p:txBody>
      </p:sp>
      <p:pic>
        <p:nvPicPr>
          <p:cNvPr id="9" name="Picture 8" descr="Graphical user interface, application&#10;&#10;Description automatically generated">
            <a:extLst>
              <a:ext uri="{FF2B5EF4-FFF2-40B4-BE49-F238E27FC236}">
                <a16:creationId xmlns:a16="http://schemas.microsoft.com/office/drawing/2014/main" id="{100F7874-2F97-3246-D036-B5A8CE366C01}"/>
              </a:ext>
            </a:extLst>
          </p:cNvPr>
          <p:cNvPicPr>
            <a:picLocks noChangeAspect="1"/>
          </p:cNvPicPr>
          <p:nvPr/>
        </p:nvPicPr>
        <p:blipFill>
          <a:blip r:embed="rId2"/>
          <a:stretch>
            <a:fillRect/>
          </a:stretch>
        </p:blipFill>
        <p:spPr>
          <a:xfrm>
            <a:off x="5461876" y="2103979"/>
            <a:ext cx="5721131" cy="2860566"/>
          </a:xfrm>
          <a:prstGeom prst="rect">
            <a:avLst/>
          </a:prstGeom>
        </p:spPr>
      </p:pic>
    </p:spTree>
    <p:extLst>
      <p:ext uri="{BB962C8B-B14F-4D97-AF65-F5344CB8AC3E}">
        <p14:creationId xmlns:p14="http://schemas.microsoft.com/office/powerpoint/2010/main" val="70859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a:t>Insert node in Binary Tree (Using Array)</a:t>
            </a: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 name="TextBox 2">
            <a:extLst>
              <a:ext uri="{FF2B5EF4-FFF2-40B4-BE49-F238E27FC236}">
                <a16:creationId xmlns:a16="http://schemas.microsoft.com/office/drawing/2014/main" id="{5D0DBB5A-7DCA-0C92-9523-30F4403B844F}"/>
              </a:ext>
            </a:extLst>
          </p:cNvPr>
          <p:cNvSpPr txBox="1"/>
          <p:nvPr/>
        </p:nvSpPr>
        <p:spPr>
          <a:xfrm>
            <a:off x="1008993" y="1687489"/>
            <a:ext cx="10226566" cy="3539430"/>
          </a:xfrm>
          <a:prstGeom prst="rect">
            <a:avLst/>
          </a:prstGeom>
          <a:noFill/>
        </p:spPr>
        <p:txBody>
          <a:bodyPr wrap="square" rtlCol="0">
            <a:spAutoFit/>
          </a:bodyPr>
          <a:lstStyle/>
          <a:p>
            <a:r>
              <a:rPr lang="en-US" sz="1600" dirty="0"/>
              <a:t>We will check if it is full or not (means the underlying array is full or not)</a:t>
            </a:r>
          </a:p>
          <a:p>
            <a:r>
              <a:rPr lang="en-US" sz="1600" dirty="0"/>
              <a:t>If the tree is not full, then</a:t>
            </a:r>
          </a:p>
          <a:p>
            <a:pPr marL="742950" lvl="1" indent="-285750">
              <a:buFont typeface="Arial" panose="020B0604020202020204" pitchFamily="34" charset="0"/>
              <a:buChar char="•"/>
            </a:pPr>
            <a:r>
              <a:rPr lang="en-US" sz="1600" dirty="0"/>
              <a:t>We will insert the new node to lastUsedIndex+1</a:t>
            </a:r>
          </a:p>
          <a:p>
            <a:pPr marL="742950" lvl="1" indent="-285750">
              <a:buFont typeface="Arial" panose="020B0604020202020204" pitchFamily="34" charset="0"/>
              <a:buChar char="•"/>
            </a:pPr>
            <a:r>
              <a:rPr lang="en-US" sz="1600" dirty="0"/>
              <a:t>We will increment the </a:t>
            </a:r>
            <a:r>
              <a:rPr lang="en-US" sz="1600" dirty="0" err="1"/>
              <a:t>lastUsedIndex</a:t>
            </a:r>
            <a:r>
              <a:rPr lang="en-US" sz="1600" dirty="0"/>
              <a:t> to +1.</a:t>
            </a:r>
          </a:p>
          <a:p>
            <a:endParaRPr lang="en-US" sz="1600" dirty="0"/>
          </a:p>
          <a:p>
            <a:r>
              <a:rPr lang="en-US" sz="1600" dirty="0"/>
              <a:t>To calculate the parent of the new node inserted.</a:t>
            </a:r>
          </a:p>
          <a:p>
            <a:pPr marL="742950" lvl="1" indent="-285750">
              <a:buFont typeface="Arial" panose="020B0604020202020204" pitchFamily="34" charset="0"/>
              <a:buChar char="•"/>
            </a:pPr>
            <a:r>
              <a:rPr lang="en-US" sz="1600" dirty="0"/>
              <a:t>Check whether the index of the new node is even or odd</a:t>
            </a:r>
          </a:p>
          <a:p>
            <a:pPr marL="1200150" lvl="2" indent="-285750">
              <a:buFont typeface="Arial" panose="020B0604020202020204" pitchFamily="34" charset="0"/>
              <a:buChar char="•"/>
            </a:pPr>
            <a:r>
              <a:rPr lang="en-US" sz="1600" dirty="0"/>
              <a:t>If even</a:t>
            </a:r>
          </a:p>
          <a:p>
            <a:pPr lvl="3"/>
            <a:r>
              <a:rPr lang="en-US" sz="1600" dirty="0" err="1"/>
              <a:t>parentIndex</a:t>
            </a:r>
            <a:r>
              <a:rPr lang="en-US" sz="1600" dirty="0"/>
              <a:t> = </a:t>
            </a:r>
            <a:r>
              <a:rPr lang="en-US" sz="1600" dirty="0" err="1"/>
              <a:t>indexOfNewNode</a:t>
            </a:r>
            <a:r>
              <a:rPr lang="en-US" sz="1600" dirty="0"/>
              <a:t> / 2</a:t>
            </a:r>
          </a:p>
          <a:p>
            <a:pPr marL="1200150" lvl="2" indent="-285750">
              <a:buFont typeface="Arial" panose="020B0604020202020204" pitchFamily="34" charset="0"/>
              <a:buChar char="•"/>
            </a:pPr>
            <a:r>
              <a:rPr lang="en-US" sz="1600" dirty="0"/>
              <a:t>If odd</a:t>
            </a:r>
          </a:p>
          <a:p>
            <a:pPr lvl="3"/>
            <a:r>
              <a:rPr lang="en-US" sz="1600" dirty="0" err="1"/>
              <a:t>parentIndex</a:t>
            </a:r>
            <a:r>
              <a:rPr lang="en-US" sz="1600" dirty="0"/>
              <a:t> = (</a:t>
            </a:r>
            <a:r>
              <a:rPr lang="en-US" sz="1600" dirty="0" err="1"/>
              <a:t>indexOfNewNode</a:t>
            </a:r>
            <a:r>
              <a:rPr lang="en-US" sz="1600" dirty="0"/>
              <a:t> – 1) / 2</a:t>
            </a:r>
          </a:p>
          <a:p>
            <a:r>
              <a:rPr lang="en-US" sz="1600" dirty="0"/>
              <a:t>Above two formulas are derived from the older formulas</a:t>
            </a:r>
          </a:p>
          <a:p>
            <a:r>
              <a:rPr lang="en-US" sz="1600" dirty="0"/>
              <a:t>	</a:t>
            </a:r>
            <a:r>
              <a:rPr lang="en-US" sz="1600" dirty="0" err="1"/>
              <a:t>leftChildIndex</a:t>
            </a:r>
            <a:r>
              <a:rPr lang="en-US" sz="1600" dirty="0"/>
              <a:t>.  = 2*x</a:t>
            </a:r>
          </a:p>
          <a:p>
            <a:r>
              <a:rPr lang="en-US" sz="1600" dirty="0"/>
              <a:t>	</a:t>
            </a:r>
            <a:r>
              <a:rPr lang="en-US" sz="1600" dirty="0" err="1"/>
              <a:t>rightChildIndex</a:t>
            </a:r>
            <a:r>
              <a:rPr lang="en-US" sz="1600" dirty="0"/>
              <a:t> = 2*x + 1</a:t>
            </a:r>
          </a:p>
        </p:txBody>
      </p:sp>
    </p:spTree>
    <p:extLst>
      <p:ext uri="{BB962C8B-B14F-4D97-AF65-F5344CB8AC3E}">
        <p14:creationId xmlns:p14="http://schemas.microsoft.com/office/powerpoint/2010/main" val="3532411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a:t>Traversal of Binary Tree (Using Array)</a:t>
            </a: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 name="TextBox 2">
            <a:extLst>
              <a:ext uri="{FF2B5EF4-FFF2-40B4-BE49-F238E27FC236}">
                <a16:creationId xmlns:a16="http://schemas.microsoft.com/office/drawing/2014/main" id="{5D0DBB5A-7DCA-0C92-9523-30F4403B844F}"/>
              </a:ext>
            </a:extLst>
          </p:cNvPr>
          <p:cNvSpPr txBox="1"/>
          <p:nvPr/>
        </p:nvSpPr>
        <p:spPr>
          <a:xfrm>
            <a:off x="1008993" y="1687489"/>
            <a:ext cx="10226566" cy="1569660"/>
          </a:xfrm>
          <a:prstGeom prst="rect">
            <a:avLst/>
          </a:prstGeom>
          <a:noFill/>
        </p:spPr>
        <p:txBody>
          <a:bodyPr wrap="square" rtlCol="0">
            <a:spAutoFit/>
          </a:bodyPr>
          <a:lstStyle/>
          <a:p>
            <a:r>
              <a:rPr lang="en-US" sz="1600" dirty="0"/>
              <a:t>Depth first search</a:t>
            </a:r>
          </a:p>
          <a:p>
            <a:r>
              <a:rPr lang="en-US" sz="1600" dirty="0"/>
              <a:t>	Pre-order    :  In every sub tree = Root -&gt; Left   -&gt; Right</a:t>
            </a:r>
          </a:p>
          <a:p>
            <a:r>
              <a:rPr lang="en-US" sz="1600" dirty="0"/>
              <a:t>	In-order      :  In every sub tree = Left  -&gt; Root  -&gt; Right</a:t>
            </a:r>
          </a:p>
          <a:p>
            <a:r>
              <a:rPr lang="en-US" sz="1600" dirty="0"/>
              <a:t>	Post-order  :  In every sub tree = Left  -&gt; Right -&gt; Root</a:t>
            </a:r>
          </a:p>
          <a:p>
            <a:r>
              <a:rPr lang="en-US" sz="1600" dirty="0"/>
              <a:t>Breadth first search</a:t>
            </a:r>
          </a:p>
          <a:p>
            <a:r>
              <a:rPr lang="en-US" sz="1600" dirty="0"/>
              <a:t>	Level order : Level by level starting from left to right</a:t>
            </a:r>
          </a:p>
        </p:txBody>
      </p:sp>
    </p:spTree>
    <p:extLst>
      <p:ext uri="{BB962C8B-B14F-4D97-AF65-F5344CB8AC3E}">
        <p14:creationId xmlns:p14="http://schemas.microsoft.com/office/powerpoint/2010/main" val="882254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a:t>Pre Order Traversal BT (Using Array)</a:t>
            </a: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 name="TextBox 2">
            <a:extLst>
              <a:ext uri="{FF2B5EF4-FFF2-40B4-BE49-F238E27FC236}">
                <a16:creationId xmlns:a16="http://schemas.microsoft.com/office/drawing/2014/main" id="{5D0DBB5A-7DCA-0C92-9523-30F4403B844F}"/>
              </a:ext>
            </a:extLst>
          </p:cNvPr>
          <p:cNvSpPr txBox="1"/>
          <p:nvPr/>
        </p:nvSpPr>
        <p:spPr>
          <a:xfrm>
            <a:off x="1008993" y="1687489"/>
            <a:ext cx="10226566" cy="830997"/>
          </a:xfrm>
          <a:prstGeom prst="rect">
            <a:avLst/>
          </a:prstGeom>
          <a:noFill/>
        </p:spPr>
        <p:txBody>
          <a:bodyPr wrap="square" rtlCol="0">
            <a:spAutoFit/>
          </a:bodyPr>
          <a:lstStyle/>
          <a:p>
            <a:r>
              <a:rPr lang="en-US" sz="1600" dirty="0"/>
              <a:t>Pre-order    :  In every sub tree = </a:t>
            </a:r>
            <a:r>
              <a:rPr lang="en-US" sz="1600" b="1" dirty="0"/>
              <a:t>Root</a:t>
            </a:r>
            <a:r>
              <a:rPr lang="en-US" sz="1600" dirty="0"/>
              <a:t> -&gt;  </a:t>
            </a:r>
            <a:r>
              <a:rPr lang="en-US" sz="1600" b="1" dirty="0"/>
              <a:t>Left</a:t>
            </a:r>
            <a:r>
              <a:rPr lang="en-US" sz="1600" dirty="0"/>
              <a:t>  -&gt; </a:t>
            </a:r>
            <a:r>
              <a:rPr lang="en-US" sz="1600" b="1" dirty="0"/>
              <a:t>Right</a:t>
            </a:r>
          </a:p>
          <a:p>
            <a:endParaRPr lang="en-US" sz="1600" dirty="0"/>
          </a:p>
          <a:p>
            <a:endParaRPr lang="en-US" sz="1600" dirty="0"/>
          </a:p>
        </p:txBody>
      </p:sp>
      <p:sp>
        <p:nvSpPr>
          <p:cNvPr id="4" name="Oval 3">
            <a:extLst>
              <a:ext uri="{FF2B5EF4-FFF2-40B4-BE49-F238E27FC236}">
                <a16:creationId xmlns:a16="http://schemas.microsoft.com/office/drawing/2014/main" id="{8FE009D4-0C84-97D9-53C7-D531593EA964}"/>
              </a:ext>
            </a:extLst>
          </p:cNvPr>
          <p:cNvSpPr/>
          <p:nvPr/>
        </p:nvSpPr>
        <p:spPr>
          <a:xfrm>
            <a:off x="7788160" y="1563588"/>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N1</a:t>
            </a:r>
          </a:p>
        </p:txBody>
      </p:sp>
      <p:sp>
        <p:nvSpPr>
          <p:cNvPr id="6" name="Oval 5">
            <a:extLst>
              <a:ext uri="{FF2B5EF4-FFF2-40B4-BE49-F238E27FC236}">
                <a16:creationId xmlns:a16="http://schemas.microsoft.com/office/drawing/2014/main" id="{70048056-BD62-9749-7A4F-606122D38323}"/>
              </a:ext>
            </a:extLst>
          </p:cNvPr>
          <p:cNvSpPr/>
          <p:nvPr/>
        </p:nvSpPr>
        <p:spPr>
          <a:xfrm>
            <a:off x="6542689" y="260061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N2</a:t>
            </a:r>
          </a:p>
        </p:txBody>
      </p:sp>
      <p:sp>
        <p:nvSpPr>
          <p:cNvPr id="7" name="Oval 6">
            <a:extLst>
              <a:ext uri="{FF2B5EF4-FFF2-40B4-BE49-F238E27FC236}">
                <a16:creationId xmlns:a16="http://schemas.microsoft.com/office/drawing/2014/main" id="{B43A3AB7-20D7-F200-7715-AE4F213A8BAC}"/>
              </a:ext>
            </a:extLst>
          </p:cNvPr>
          <p:cNvSpPr/>
          <p:nvPr/>
        </p:nvSpPr>
        <p:spPr>
          <a:xfrm>
            <a:off x="8912771" y="2623855"/>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N3</a:t>
            </a:r>
          </a:p>
        </p:txBody>
      </p:sp>
      <p:sp>
        <p:nvSpPr>
          <p:cNvPr id="8" name="Oval 7">
            <a:extLst>
              <a:ext uri="{FF2B5EF4-FFF2-40B4-BE49-F238E27FC236}">
                <a16:creationId xmlns:a16="http://schemas.microsoft.com/office/drawing/2014/main" id="{E482C7E7-062F-134A-DBC2-5679EDAE6048}"/>
              </a:ext>
            </a:extLst>
          </p:cNvPr>
          <p:cNvSpPr/>
          <p:nvPr/>
        </p:nvSpPr>
        <p:spPr>
          <a:xfrm>
            <a:off x="5636169" y="3411247"/>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N4</a:t>
            </a:r>
          </a:p>
        </p:txBody>
      </p:sp>
      <p:sp>
        <p:nvSpPr>
          <p:cNvPr id="9" name="Oval 8">
            <a:extLst>
              <a:ext uri="{FF2B5EF4-FFF2-40B4-BE49-F238E27FC236}">
                <a16:creationId xmlns:a16="http://schemas.microsoft.com/office/drawing/2014/main" id="{DB63EFB8-9468-D702-D6CC-6E3456B13B46}"/>
              </a:ext>
            </a:extLst>
          </p:cNvPr>
          <p:cNvSpPr/>
          <p:nvPr/>
        </p:nvSpPr>
        <p:spPr>
          <a:xfrm>
            <a:off x="7217976" y="340641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N5</a:t>
            </a:r>
          </a:p>
        </p:txBody>
      </p:sp>
      <p:sp>
        <p:nvSpPr>
          <p:cNvPr id="10" name="Oval 9">
            <a:extLst>
              <a:ext uri="{FF2B5EF4-FFF2-40B4-BE49-F238E27FC236}">
                <a16:creationId xmlns:a16="http://schemas.microsoft.com/office/drawing/2014/main" id="{F9FE1ACE-8AFC-1113-8FD1-0868857D15FD}"/>
              </a:ext>
            </a:extLst>
          </p:cNvPr>
          <p:cNvSpPr/>
          <p:nvPr/>
        </p:nvSpPr>
        <p:spPr>
          <a:xfrm>
            <a:off x="8192812" y="341558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N6</a:t>
            </a:r>
          </a:p>
        </p:txBody>
      </p:sp>
      <p:sp>
        <p:nvSpPr>
          <p:cNvPr id="11" name="Oval 10">
            <a:extLst>
              <a:ext uri="{FF2B5EF4-FFF2-40B4-BE49-F238E27FC236}">
                <a16:creationId xmlns:a16="http://schemas.microsoft.com/office/drawing/2014/main" id="{A5308A08-8F4B-2571-EE14-6856CFD0C5FE}"/>
              </a:ext>
            </a:extLst>
          </p:cNvPr>
          <p:cNvSpPr/>
          <p:nvPr/>
        </p:nvSpPr>
        <p:spPr>
          <a:xfrm>
            <a:off x="9669516" y="340641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N7</a:t>
            </a:r>
          </a:p>
        </p:txBody>
      </p:sp>
      <p:sp>
        <p:nvSpPr>
          <p:cNvPr id="12" name="Oval 11">
            <a:extLst>
              <a:ext uri="{FF2B5EF4-FFF2-40B4-BE49-F238E27FC236}">
                <a16:creationId xmlns:a16="http://schemas.microsoft.com/office/drawing/2014/main" id="{EDCB28A3-8EE9-117D-030D-8C3A59AA8BE5}"/>
              </a:ext>
            </a:extLst>
          </p:cNvPr>
          <p:cNvSpPr/>
          <p:nvPr/>
        </p:nvSpPr>
        <p:spPr>
          <a:xfrm>
            <a:off x="4590390" y="4201457"/>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N8</a:t>
            </a:r>
          </a:p>
        </p:txBody>
      </p:sp>
      <p:sp>
        <p:nvSpPr>
          <p:cNvPr id="13" name="Oval 12">
            <a:extLst>
              <a:ext uri="{FF2B5EF4-FFF2-40B4-BE49-F238E27FC236}">
                <a16:creationId xmlns:a16="http://schemas.microsoft.com/office/drawing/2014/main" id="{72D8D40C-DEF1-6C5A-019A-4E2B70DF60DB}"/>
              </a:ext>
            </a:extLst>
          </p:cNvPr>
          <p:cNvSpPr/>
          <p:nvPr/>
        </p:nvSpPr>
        <p:spPr>
          <a:xfrm>
            <a:off x="6392914" y="4201457"/>
            <a:ext cx="825062"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N9</a:t>
            </a:r>
          </a:p>
        </p:txBody>
      </p:sp>
      <p:cxnSp>
        <p:nvCxnSpPr>
          <p:cNvPr id="14" name="Straight Connector 13">
            <a:extLst>
              <a:ext uri="{FF2B5EF4-FFF2-40B4-BE49-F238E27FC236}">
                <a16:creationId xmlns:a16="http://schemas.microsoft.com/office/drawing/2014/main" id="{967C76DE-5000-9465-1E7F-054C099118BD}"/>
              </a:ext>
            </a:extLst>
          </p:cNvPr>
          <p:cNvCxnSpPr>
            <a:stCxn id="4" idx="3"/>
            <a:endCxn id="6" idx="7"/>
          </p:cNvCxnSpPr>
          <p:nvPr/>
        </p:nvCxnSpPr>
        <p:spPr>
          <a:xfrm flipH="1">
            <a:off x="7188611" y="1958318"/>
            <a:ext cx="710372" cy="710023"/>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3C804A63-27AE-E69E-F31D-02E634E0C650}"/>
              </a:ext>
            </a:extLst>
          </p:cNvPr>
          <p:cNvCxnSpPr>
            <a:cxnSpLocks/>
          </p:cNvCxnSpPr>
          <p:nvPr/>
        </p:nvCxnSpPr>
        <p:spPr>
          <a:xfrm flipH="1">
            <a:off x="6192518" y="2985136"/>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755453F8-48E4-8524-6306-E870FD2706FB}"/>
              </a:ext>
            </a:extLst>
          </p:cNvPr>
          <p:cNvCxnSpPr>
            <a:cxnSpLocks/>
          </p:cNvCxnSpPr>
          <p:nvPr/>
        </p:nvCxnSpPr>
        <p:spPr>
          <a:xfrm flipH="1">
            <a:off x="5255841" y="3783852"/>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493043C5-2CF0-AE89-9E3D-7B31AD71403E}"/>
              </a:ext>
            </a:extLst>
          </p:cNvPr>
          <p:cNvCxnSpPr>
            <a:cxnSpLocks/>
            <a:stCxn id="8" idx="5"/>
          </p:cNvCxnSpPr>
          <p:nvPr/>
        </p:nvCxnSpPr>
        <p:spPr>
          <a:xfrm>
            <a:off x="6282091" y="3805977"/>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47618441-271F-3720-4ECB-10779EF7EDFA}"/>
              </a:ext>
            </a:extLst>
          </p:cNvPr>
          <p:cNvCxnSpPr>
            <a:cxnSpLocks/>
          </p:cNvCxnSpPr>
          <p:nvPr/>
        </p:nvCxnSpPr>
        <p:spPr>
          <a:xfrm>
            <a:off x="7217975" y="2968570"/>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7C524261-59DD-3FE2-F27D-70D0C6E6E560}"/>
              </a:ext>
            </a:extLst>
          </p:cNvPr>
          <p:cNvCxnSpPr>
            <a:cxnSpLocks/>
          </p:cNvCxnSpPr>
          <p:nvPr/>
        </p:nvCxnSpPr>
        <p:spPr>
          <a:xfrm>
            <a:off x="9546021" y="3031977"/>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698C0308-26CC-21CC-E4F9-FC28FEFEDDB6}"/>
              </a:ext>
            </a:extLst>
          </p:cNvPr>
          <p:cNvCxnSpPr>
            <a:cxnSpLocks/>
            <a:endCxn id="7" idx="1"/>
          </p:cNvCxnSpPr>
          <p:nvPr/>
        </p:nvCxnSpPr>
        <p:spPr>
          <a:xfrm>
            <a:off x="8429062" y="1963518"/>
            <a:ext cx="594532" cy="728062"/>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76B8E2A8-C8A7-C4B6-108C-27DA2760445C}"/>
              </a:ext>
            </a:extLst>
          </p:cNvPr>
          <p:cNvCxnSpPr>
            <a:cxnSpLocks/>
          </p:cNvCxnSpPr>
          <p:nvPr/>
        </p:nvCxnSpPr>
        <p:spPr>
          <a:xfrm flipH="1">
            <a:off x="8714883" y="3010554"/>
            <a:ext cx="349291" cy="430314"/>
          </a:xfrm>
          <a:prstGeom prst="line">
            <a:avLst/>
          </a:prstGeom>
        </p:spPr>
        <p:style>
          <a:lnRef idx="3">
            <a:schemeClr val="dk1"/>
          </a:lnRef>
          <a:fillRef idx="0">
            <a:schemeClr val="dk1"/>
          </a:fillRef>
          <a:effectRef idx="2">
            <a:schemeClr val="dk1"/>
          </a:effectRef>
          <a:fontRef idx="minor">
            <a:schemeClr val="tx1"/>
          </a:fontRef>
        </p:style>
      </p:cxnSp>
      <p:sp>
        <p:nvSpPr>
          <p:cNvPr id="26" name="Arc 25">
            <a:extLst>
              <a:ext uri="{FF2B5EF4-FFF2-40B4-BE49-F238E27FC236}">
                <a16:creationId xmlns:a16="http://schemas.microsoft.com/office/drawing/2014/main" id="{4920EB3A-878B-B7F3-B232-380E6431EAFD}"/>
              </a:ext>
            </a:extLst>
          </p:cNvPr>
          <p:cNvSpPr/>
          <p:nvPr/>
        </p:nvSpPr>
        <p:spPr>
          <a:xfrm rot="8307724">
            <a:off x="6681134" y="1599074"/>
            <a:ext cx="1246698" cy="1271544"/>
          </a:xfrm>
          <a:prstGeom prst="arc">
            <a:avLst>
              <a:gd name="adj1" fmla="val 426314"/>
              <a:gd name="adj2" fmla="val 10762113"/>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7" name="Arc 26">
            <a:extLst>
              <a:ext uri="{FF2B5EF4-FFF2-40B4-BE49-F238E27FC236}">
                <a16:creationId xmlns:a16="http://schemas.microsoft.com/office/drawing/2014/main" id="{9C1C3803-C4A7-4A13-736F-2790FD9D9E5F}"/>
              </a:ext>
            </a:extLst>
          </p:cNvPr>
          <p:cNvSpPr/>
          <p:nvPr/>
        </p:nvSpPr>
        <p:spPr>
          <a:xfrm rot="8307724">
            <a:off x="5581580" y="2459759"/>
            <a:ext cx="1246698" cy="1271544"/>
          </a:xfrm>
          <a:prstGeom prst="arc">
            <a:avLst>
              <a:gd name="adj1" fmla="val 21012"/>
              <a:gd name="adj2" fmla="val 10691283"/>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8" name="Arc 27">
            <a:extLst>
              <a:ext uri="{FF2B5EF4-FFF2-40B4-BE49-F238E27FC236}">
                <a16:creationId xmlns:a16="http://schemas.microsoft.com/office/drawing/2014/main" id="{DBEEDB83-1562-D82D-CB32-19C72626BC7D}"/>
              </a:ext>
            </a:extLst>
          </p:cNvPr>
          <p:cNvSpPr/>
          <p:nvPr/>
        </p:nvSpPr>
        <p:spPr>
          <a:xfrm rot="8307724">
            <a:off x="4712406" y="3413259"/>
            <a:ext cx="1246698" cy="1271544"/>
          </a:xfrm>
          <a:prstGeom prst="arc">
            <a:avLst>
              <a:gd name="adj1" fmla="val 1438455"/>
              <a:gd name="adj2" fmla="val 9891671"/>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9" name="Arc 28">
            <a:extLst>
              <a:ext uri="{FF2B5EF4-FFF2-40B4-BE49-F238E27FC236}">
                <a16:creationId xmlns:a16="http://schemas.microsoft.com/office/drawing/2014/main" id="{EA1B6F5D-7871-30D1-4D70-649496B1D4E0}"/>
              </a:ext>
            </a:extLst>
          </p:cNvPr>
          <p:cNvSpPr/>
          <p:nvPr/>
        </p:nvSpPr>
        <p:spPr>
          <a:xfrm rot="21395516">
            <a:off x="5241190" y="3740353"/>
            <a:ext cx="1246698" cy="1271544"/>
          </a:xfrm>
          <a:prstGeom prst="arc">
            <a:avLst>
              <a:gd name="adj1" fmla="val 1438455"/>
              <a:gd name="adj2" fmla="val 9891671"/>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0" name="Arc 29">
            <a:extLst>
              <a:ext uri="{FF2B5EF4-FFF2-40B4-BE49-F238E27FC236}">
                <a16:creationId xmlns:a16="http://schemas.microsoft.com/office/drawing/2014/main" id="{BFA04171-49DC-8EA2-7BB0-2C6DD7D6A9E6}"/>
              </a:ext>
            </a:extLst>
          </p:cNvPr>
          <p:cNvSpPr/>
          <p:nvPr/>
        </p:nvSpPr>
        <p:spPr>
          <a:xfrm rot="19406377">
            <a:off x="7082564" y="3741253"/>
            <a:ext cx="918404" cy="947006"/>
          </a:xfrm>
          <a:prstGeom prst="arc">
            <a:avLst>
              <a:gd name="adj1" fmla="val 20583337"/>
              <a:gd name="adj2" fmla="val 10691283"/>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1" name="Arc 30">
            <a:extLst>
              <a:ext uri="{FF2B5EF4-FFF2-40B4-BE49-F238E27FC236}">
                <a16:creationId xmlns:a16="http://schemas.microsoft.com/office/drawing/2014/main" id="{F3169AF6-C6A4-D1EC-062A-A92413E4281D}"/>
              </a:ext>
            </a:extLst>
          </p:cNvPr>
          <p:cNvSpPr/>
          <p:nvPr/>
        </p:nvSpPr>
        <p:spPr>
          <a:xfrm rot="8307724">
            <a:off x="7646845" y="2541308"/>
            <a:ext cx="1397388" cy="1081146"/>
          </a:xfrm>
          <a:prstGeom prst="arc">
            <a:avLst>
              <a:gd name="adj1" fmla="val 820776"/>
              <a:gd name="adj2" fmla="val 11638754"/>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2" name="Arc 31">
            <a:extLst>
              <a:ext uri="{FF2B5EF4-FFF2-40B4-BE49-F238E27FC236}">
                <a16:creationId xmlns:a16="http://schemas.microsoft.com/office/drawing/2014/main" id="{B566D2F6-7524-8B02-24A6-CF6179EBA334}"/>
              </a:ext>
            </a:extLst>
          </p:cNvPr>
          <p:cNvSpPr/>
          <p:nvPr/>
        </p:nvSpPr>
        <p:spPr>
          <a:xfrm rot="8307724">
            <a:off x="8221175" y="2584461"/>
            <a:ext cx="996680" cy="1271544"/>
          </a:xfrm>
          <a:prstGeom prst="arc">
            <a:avLst>
              <a:gd name="adj1" fmla="val 582781"/>
              <a:gd name="adj2" fmla="val 9293664"/>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3" name="Arc 32">
            <a:extLst>
              <a:ext uri="{FF2B5EF4-FFF2-40B4-BE49-F238E27FC236}">
                <a16:creationId xmlns:a16="http://schemas.microsoft.com/office/drawing/2014/main" id="{358C432A-518C-BB0D-EF94-16785B4F9B47}"/>
              </a:ext>
            </a:extLst>
          </p:cNvPr>
          <p:cNvSpPr/>
          <p:nvPr/>
        </p:nvSpPr>
        <p:spPr>
          <a:xfrm rot="21395516">
            <a:off x="8669436" y="3036723"/>
            <a:ext cx="1246698" cy="1271544"/>
          </a:xfrm>
          <a:prstGeom prst="arc">
            <a:avLst>
              <a:gd name="adj1" fmla="val 1438455"/>
              <a:gd name="adj2" fmla="val 9891671"/>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34" name="Ink 33">
                <a:extLst>
                  <a:ext uri="{FF2B5EF4-FFF2-40B4-BE49-F238E27FC236}">
                    <a16:creationId xmlns:a16="http://schemas.microsoft.com/office/drawing/2014/main" id="{7197281D-DE0B-08CD-0DE6-EBDC652D7D23}"/>
                  </a:ext>
                </a:extLst>
              </p14:cNvPr>
              <p14:cNvContentPartPr/>
              <p14:nvPr/>
            </p14:nvContentPartPr>
            <p14:xfrm>
              <a:off x="9799228" y="3861661"/>
              <a:ext cx="114840" cy="96480"/>
            </p14:xfrm>
          </p:contentPart>
        </mc:Choice>
        <mc:Fallback xmlns="">
          <p:pic>
            <p:nvPicPr>
              <p:cNvPr id="34" name="Ink 33">
                <a:extLst>
                  <a:ext uri="{FF2B5EF4-FFF2-40B4-BE49-F238E27FC236}">
                    <a16:creationId xmlns:a16="http://schemas.microsoft.com/office/drawing/2014/main" id="{7197281D-DE0B-08CD-0DE6-EBDC652D7D23}"/>
                  </a:ext>
                </a:extLst>
              </p:cNvPr>
              <p:cNvPicPr/>
              <p:nvPr/>
            </p:nvPicPr>
            <p:blipFill>
              <a:blip r:embed="rId3"/>
              <a:stretch>
                <a:fillRect/>
              </a:stretch>
            </p:blipFill>
            <p:spPr>
              <a:xfrm>
                <a:off x="9790228" y="3853021"/>
                <a:ext cx="132480" cy="114120"/>
              </a:xfrm>
              <a:prstGeom prst="rect">
                <a:avLst/>
              </a:prstGeom>
            </p:spPr>
          </p:pic>
        </mc:Fallback>
      </mc:AlternateContent>
    </p:spTree>
    <p:extLst>
      <p:ext uri="{BB962C8B-B14F-4D97-AF65-F5344CB8AC3E}">
        <p14:creationId xmlns:p14="http://schemas.microsoft.com/office/powerpoint/2010/main" val="2363940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750"/>
                                        <p:tgtEl>
                                          <p:spTgt spid="26"/>
                                        </p:tgtEl>
                                      </p:cBhvr>
                                    </p:animEffect>
                                  </p:childTnLst>
                                </p:cTn>
                              </p:par>
                            </p:childTnLst>
                          </p:cTn>
                        </p:par>
                        <p:par>
                          <p:cTn id="8" fill="hold">
                            <p:stCondLst>
                              <p:cond delay="750"/>
                            </p:stCondLst>
                            <p:childTnLst>
                              <p:par>
                                <p:cTn id="9" presetID="22" presetClass="entr" presetSubtype="1"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up)">
                                      <p:cBhvr>
                                        <p:cTn id="11" dur="750"/>
                                        <p:tgtEl>
                                          <p:spTgt spid="27"/>
                                        </p:tgtEl>
                                      </p:cBhvr>
                                    </p:animEffect>
                                  </p:childTnLst>
                                </p:cTn>
                              </p:par>
                            </p:childTnLst>
                          </p:cTn>
                        </p:par>
                        <p:par>
                          <p:cTn id="12" fill="hold">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up)">
                                      <p:cBhvr>
                                        <p:cTn id="15" dur="750"/>
                                        <p:tgtEl>
                                          <p:spTgt spid="28"/>
                                        </p:tgtEl>
                                      </p:cBhvr>
                                    </p:animEffect>
                                  </p:childTnLst>
                                </p:cTn>
                              </p:par>
                            </p:childTnLst>
                          </p:cTn>
                        </p:par>
                        <p:par>
                          <p:cTn id="16" fill="hold">
                            <p:stCondLst>
                              <p:cond delay="225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750"/>
                                        <p:tgtEl>
                                          <p:spTgt spid="29"/>
                                        </p:tgtEl>
                                      </p:cBhvr>
                                    </p:animEffect>
                                  </p:childTnLst>
                                </p:cTn>
                              </p:par>
                            </p:childTnLst>
                          </p:cTn>
                        </p:par>
                        <p:par>
                          <p:cTn id="20" fill="hold">
                            <p:stCondLst>
                              <p:cond delay="3000"/>
                            </p:stCondLst>
                            <p:childTnLst>
                              <p:par>
                                <p:cTn id="21" presetID="22" presetClass="entr" presetSubtype="4"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down)">
                                      <p:cBhvr>
                                        <p:cTn id="23" dur="750"/>
                                        <p:tgtEl>
                                          <p:spTgt spid="30"/>
                                        </p:tgtEl>
                                      </p:cBhvr>
                                    </p:animEffect>
                                  </p:childTnLst>
                                </p:cTn>
                              </p:par>
                            </p:childTnLst>
                          </p:cTn>
                        </p:par>
                        <p:par>
                          <p:cTn id="24" fill="hold">
                            <p:stCondLst>
                              <p:cond delay="3750"/>
                            </p:stCondLst>
                            <p:childTnLst>
                              <p:par>
                                <p:cTn id="25" presetID="22" presetClass="entr" presetSubtype="4"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down)">
                                      <p:cBhvr>
                                        <p:cTn id="27" dur="750"/>
                                        <p:tgtEl>
                                          <p:spTgt spid="31"/>
                                        </p:tgtEl>
                                      </p:cBhvr>
                                    </p:animEffect>
                                  </p:childTnLst>
                                </p:cTn>
                              </p:par>
                            </p:childTnLst>
                          </p:cTn>
                        </p:par>
                        <p:par>
                          <p:cTn id="28" fill="hold">
                            <p:stCondLst>
                              <p:cond delay="4500"/>
                            </p:stCondLst>
                            <p:childTnLst>
                              <p:par>
                                <p:cTn id="29" presetID="22" presetClass="entr" presetSubtype="1"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up)">
                                      <p:cBhvr>
                                        <p:cTn id="31" dur="750"/>
                                        <p:tgtEl>
                                          <p:spTgt spid="32"/>
                                        </p:tgtEl>
                                      </p:cBhvr>
                                    </p:animEffect>
                                  </p:childTnLst>
                                </p:cTn>
                              </p:par>
                            </p:childTnLst>
                          </p:cTn>
                        </p:par>
                        <p:par>
                          <p:cTn id="32" fill="hold">
                            <p:stCondLst>
                              <p:cond delay="5250"/>
                            </p:stCondLst>
                            <p:childTnLst>
                              <p:par>
                                <p:cTn id="33" presetID="22" presetClass="entr" presetSubtype="8"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left)">
                                      <p:cBhvr>
                                        <p:cTn id="35" dur="750"/>
                                        <p:tgtEl>
                                          <p:spTgt spid="33"/>
                                        </p:tgtEl>
                                      </p:cBhvr>
                                    </p:animEffect>
                                  </p:childTnLst>
                                </p:cTn>
                              </p:par>
                            </p:childTnLst>
                          </p:cTn>
                        </p:par>
                        <p:par>
                          <p:cTn id="36" fill="hold">
                            <p:stCondLst>
                              <p:cond delay="6000"/>
                            </p:stCondLst>
                            <p:childTnLst>
                              <p:par>
                                <p:cTn id="37" presetID="1" presetClass="entr" presetSubtype="0" fill="hold" nodeType="after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a:t>In Order Traversal BT (Using Array)</a:t>
            </a: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 name="TextBox 2">
            <a:extLst>
              <a:ext uri="{FF2B5EF4-FFF2-40B4-BE49-F238E27FC236}">
                <a16:creationId xmlns:a16="http://schemas.microsoft.com/office/drawing/2014/main" id="{5D0DBB5A-7DCA-0C92-9523-30F4403B844F}"/>
              </a:ext>
            </a:extLst>
          </p:cNvPr>
          <p:cNvSpPr txBox="1"/>
          <p:nvPr/>
        </p:nvSpPr>
        <p:spPr>
          <a:xfrm>
            <a:off x="1008993" y="1687489"/>
            <a:ext cx="10226566" cy="584775"/>
          </a:xfrm>
          <a:prstGeom prst="rect">
            <a:avLst/>
          </a:prstGeom>
          <a:noFill/>
        </p:spPr>
        <p:txBody>
          <a:bodyPr wrap="square" rtlCol="0">
            <a:spAutoFit/>
          </a:bodyPr>
          <a:lstStyle/>
          <a:p>
            <a:r>
              <a:rPr lang="en-US" sz="1600" dirty="0"/>
              <a:t>In-order      :  In every sub tree = </a:t>
            </a:r>
            <a:r>
              <a:rPr lang="en-US" sz="1600" b="1" dirty="0"/>
              <a:t>Left</a:t>
            </a:r>
            <a:r>
              <a:rPr lang="en-US" sz="1600" dirty="0"/>
              <a:t>  -&gt; </a:t>
            </a:r>
            <a:r>
              <a:rPr lang="en-US" sz="1600" b="1" dirty="0"/>
              <a:t>Root</a:t>
            </a:r>
            <a:r>
              <a:rPr lang="en-US" sz="1600" dirty="0"/>
              <a:t>  -&gt; </a:t>
            </a:r>
            <a:r>
              <a:rPr lang="en-US" sz="1600" b="1" dirty="0"/>
              <a:t>Right</a:t>
            </a:r>
          </a:p>
          <a:p>
            <a:endParaRPr lang="en-US" sz="1600" dirty="0"/>
          </a:p>
        </p:txBody>
      </p:sp>
      <p:sp>
        <p:nvSpPr>
          <p:cNvPr id="4" name="Oval 3">
            <a:extLst>
              <a:ext uri="{FF2B5EF4-FFF2-40B4-BE49-F238E27FC236}">
                <a16:creationId xmlns:a16="http://schemas.microsoft.com/office/drawing/2014/main" id="{E6596A87-5E80-C06D-E92D-8D6553A4B25D}"/>
              </a:ext>
            </a:extLst>
          </p:cNvPr>
          <p:cNvSpPr/>
          <p:nvPr/>
        </p:nvSpPr>
        <p:spPr>
          <a:xfrm>
            <a:off x="7883087" y="1800858"/>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N1</a:t>
            </a:r>
          </a:p>
        </p:txBody>
      </p:sp>
      <p:sp>
        <p:nvSpPr>
          <p:cNvPr id="6" name="Oval 5">
            <a:extLst>
              <a:ext uri="{FF2B5EF4-FFF2-40B4-BE49-F238E27FC236}">
                <a16:creationId xmlns:a16="http://schemas.microsoft.com/office/drawing/2014/main" id="{E92A90C6-1994-B7C2-4EFA-CBCCC6073566}"/>
              </a:ext>
            </a:extLst>
          </p:cNvPr>
          <p:cNvSpPr/>
          <p:nvPr/>
        </p:nvSpPr>
        <p:spPr>
          <a:xfrm>
            <a:off x="6637616" y="283788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N2</a:t>
            </a:r>
          </a:p>
        </p:txBody>
      </p:sp>
      <p:sp>
        <p:nvSpPr>
          <p:cNvPr id="7" name="Oval 6">
            <a:extLst>
              <a:ext uri="{FF2B5EF4-FFF2-40B4-BE49-F238E27FC236}">
                <a16:creationId xmlns:a16="http://schemas.microsoft.com/office/drawing/2014/main" id="{6F263815-0DD7-4FF8-A9EE-CD5F3D007A6E}"/>
              </a:ext>
            </a:extLst>
          </p:cNvPr>
          <p:cNvSpPr/>
          <p:nvPr/>
        </p:nvSpPr>
        <p:spPr>
          <a:xfrm>
            <a:off x="9007698" y="2861125"/>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N3</a:t>
            </a:r>
          </a:p>
        </p:txBody>
      </p:sp>
      <p:sp>
        <p:nvSpPr>
          <p:cNvPr id="8" name="Oval 7">
            <a:extLst>
              <a:ext uri="{FF2B5EF4-FFF2-40B4-BE49-F238E27FC236}">
                <a16:creationId xmlns:a16="http://schemas.microsoft.com/office/drawing/2014/main" id="{8D6C4A70-F6D2-2BF3-5969-C5EDE6A4FB1F}"/>
              </a:ext>
            </a:extLst>
          </p:cNvPr>
          <p:cNvSpPr/>
          <p:nvPr/>
        </p:nvSpPr>
        <p:spPr>
          <a:xfrm>
            <a:off x="5731096" y="3648517"/>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N4</a:t>
            </a:r>
          </a:p>
        </p:txBody>
      </p:sp>
      <p:sp>
        <p:nvSpPr>
          <p:cNvPr id="9" name="Oval 8">
            <a:extLst>
              <a:ext uri="{FF2B5EF4-FFF2-40B4-BE49-F238E27FC236}">
                <a16:creationId xmlns:a16="http://schemas.microsoft.com/office/drawing/2014/main" id="{0F229A34-E456-B5D1-EE01-FE40BDF77FB3}"/>
              </a:ext>
            </a:extLst>
          </p:cNvPr>
          <p:cNvSpPr/>
          <p:nvPr/>
        </p:nvSpPr>
        <p:spPr>
          <a:xfrm>
            <a:off x="7312903" y="364368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N5</a:t>
            </a:r>
          </a:p>
        </p:txBody>
      </p:sp>
      <p:sp>
        <p:nvSpPr>
          <p:cNvPr id="10" name="Oval 9">
            <a:extLst>
              <a:ext uri="{FF2B5EF4-FFF2-40B4-BE49-F238E27FC236}">
                <a16:creationId xmlns:a16="http://schemas.microsoft.com/office/drawing/2014/main" id="{A4737D1D-7FD4-7AF8-7C9D-30073F95ABE6}"/>
              </a:ext>
            </a:extLst>
          </p:cNvPr>
          <p:cNvSpPr/>
          <p:nvPr/>
        </p:nvSpPr>
        <p:spPr>
          <a:xfrm>
            <a:off x="8287739" y="365285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N6</a:t>
            </a:r>
          </a:p>
        </p:txBody>
      </p:sp>
      <p:sp>
        <p:nvSpPr>
          <p:cNvPr id="11" name="Oval 10">
            <a:extLst>
              <a:ext uri="{FF2B5EF4-FFF2-40B4-BE49-F238E27FC236}">
                <a16:creationId xmlns:a16="http://schemas.microsoft.com/office/drawing/2014/main" id="{7606E731-A6C6-F98B-382C-AF34752533F6}"/>
              </a:ext>
            </a:extLst>
          </p:cNvPr>
          <p:cNvSpPr/>
          <p:nvPr/>
        </p:nvSpPr>
        <p:spPr>
          <a:xfrm>
            <a:off x="9764443" y="364368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N7</a:t>
            </a:r>
          </a:p>
        </p:txBody>
      </p:sp>
      <p:sp>
        <p:nvSpPr>
          <p:cNvPr id="12" name="Oval 11">
            <a:extLst>
              <a:ext uri="{FF2B5EF4-FFF2-40B4-BE49-F238E27FC236}">
                <a16:creationId xmlns:a16="http://schemas.microsoft.com/office/drawing/2014/main" id="{A74D8737-8869-27D0-74EC-DC6601FE1907}"/>
              </a:ext>
            </a:extLst>
          </p:cNvPr>
          <p:cNvSpPr/>
          <p:nvPr/>
        </p:nvSpPr>
        <p:spPr>
          <a:xfrm>
            <a:off x="4685317" y="4438727"/>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N8</a:t>
            </a:r>
          </a:p>
        </p:txBody>
      </p:sp>
      <p:sp>
        <p:nvSpPr>
          <p:cNvPr id="13" name="Oval 12">
            <a:extLst>
              <a:ext uri="{FF2B5EF4-FFF2-40B4-BE49-F238E27FC236}">
                <a16:creationId xmlns:a16="http://schemas.microsoft.com/office/drawing/2014/main" id="{6CEA163D-8E78-5C2C-0604-14744CA7E295}"/>
              </a:ext>
            </a:extLst>
          </p:cNvPr>
          <p:cNvSpPr/>
          <p:nvPr/>
        </p:nvSpPr>
        <p:spPr>
          <a:xfrm>
            <a:off x="6487841" y="4438727"/>
            <a:ext cx="825062"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N9</a:t>
            </a:r>
          </a:p>
        </p:txBody>
      </p:sp>
      <p:cxnSp>
        <p:nvCxnSpPr>
          <p:cNvPr id="14" name="Straight Connector 13">
            <a:extLst>
              <a:ext uri="{FF2B5EF4-FFF2-40B4-BE49-F238E27FC236}">
                <a16:creationId xmlns:a16="http://schemas.microsoft.com/office/drawing/2014/main" id="{E9244DD7-FF37-0C73-ED31-1C56040A9467}"/>
              </a:ext>
            </a:extLst>
          </p:cNvPr>
          <p:cNvCxnSpPr>
            <a:stCxn id="4" idx="3"/>
            <a:endCxn id="6" idx="7"/>
          </p:cNvCxnSpPr>
          <p:nvPr/>
        </p:nvCxnSpPr>
        <p:spPr>
          <a:xfrm flipH="1">
            <a:off x="7283538" y="2195588"/>
            <a:ext cx="710372" cy="710023"/>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6FE97425-877C-E50B-3BCD-776EEF7647B2}"/>
              </a:ext>
            </a:extLst>
          </p:cNvPr>
          <p:cNvCxnSpPr>
            <a:cxnSpLocks/>
          </p:cNvCxnSpPr>
          <p:nvPr/>
        </p:nvCxnSpPr>
        <p:spPr>
          <a:xfrm flipH="1">
            <a:off x="6287445" y="3222406"/>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C331BD9F-513D-C6F2-6709-F250A97B49FA}"/>
              </a:ext>
            </a:extLst>
          </p:cNvPr>
          <p:cNvCxnSpPr>
            <a:cxnSpLocks/>
            <a:endCxn id="12" idx="7"/>
          </p:cNvCxnSpPr>
          <p:nvPr/>
        </p:nvCxnSpPr>
        <p:spPr>
          <a:xfrm flipH="1">
            <a:off x="5331239" y="4021122"/>
            <a:ext cx="465224" cy="48533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BC01701F-D4A2-99FD-8B5C-F0508F208A56}"/>
              </a:ext>
            </a:extLst>
          </p:cNvPr>
          <p:cNvCxnSpPr>
            <a:cxnSpLocks/>
            <a:stCxn id="8" idx="5"/>
          </p:cNvCxnSpPr>
          <p:nvPr/>
        </p:nvCxnSpPr>
        <p:spPr>
          <a:xfrm>
            <a:off x="6377018" y="4043247"/>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33D96577-122F-DF4F-0A7E-D484F9AC9204}"/>
              </a:ext>
            </a:extLst>
          </p:cNvPr>
          <p:cNvCxnSpPr>
            <a:cxnSpLocks/>
          </p:cNvCxnSpPr>
          <p:nvPr/>
        </p:nvCxnSpPr>
        <p:spPr>
          <a:xfrm>
            <a:off x="7312902" y="3205840"/>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06134358-25B6-F189-AF04-15D7F73A25FE}"/>
              </a:ext>
            </a:extLst>
          </p:cNvPr>
          <p:cNvCxnSpPr>
            <a:cxnSpLocks/>
          </p:cNvCxnSpPr>
          <p:nvPr/>
        </p:nvCxnSpPr>
        <p:spPr>
          <a:xfrm>
            <a:off x="9640948" y="3269247"/>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AAA55DAD-0626-87A4-93E9-2886CFE6D42F}"/>
              </a:ext>
            </a:extLst>
          </p:cNvPr>
          <p:cNvCxnSpPr>
            <a:cxnSpLocks/>
            <a:endCxn id="7" idx="1"/>
          </p:cNvCxnSpPr>
          <p:nvPr/>
        </p:nvCxnSpPr>
        <p:spPr>
          <a:xfrm>
            <a:off x="8523989" y="2200788"/>
            <a:ext cx="594532" cy="728062"/>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880AB731-65D2-C518-D069-201B2072115C}"/>
              </a:ext>
            </a:extLst>
          </p:cNvPr>
          <p:cNvCxnSpPr>
            <a:cxnSpLocks/>
          </p:cNvCxnSpPr>
          <p:nvPr/>
        </p:nvCxnSpPr>
        <p:spPr>
          <a:xfrm flipH="1">
            <a:off x="8809810" y="3247824"/>
            <a:ext cx="349291" cy="430314"/>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26" name="Ink 25">
                <a:extLst>
                  <a:ext uri="{FF2B5EF4-FFF2-40B4-BE49-F238E27FC236}">
                    <a16:creationId xmlns:a16="http://schemas.microsoft.com/office/drawing/2014/main" id="{59969582-25F2-4256-F2D4-1E35F0C2FF01}"/>
                  </a:ext>
                </a:extLst>
              </p14:cNvPr>
              <p14:cNvContentPartPr/>
              <p14:nvPr/>
            </p14:nvContentPartPr>
            <p14:xfrm>
              <a:off x="10378695" y="3577024"/>
              <a:ext cx="198360" cy="149760"/>
            </p14:xfrm>
          </p:contentPart>
        </mc:Choice>
        <mc:Fallback xmlns="">
          <p:pic>
            <p:nvPicPr>
              <p:cNvPr id="26" name="Ink 25">
                <a:extLst>
                  <a:ext uri="{FF2B5EF4-FFF2-40B4-BE49-F238E27FC236}">
                    <a16:creationId xmlns:a16="http://schemas.microsoft.com/office/drawing/2014/main" id="{59969582-25F2-4256-F2D4-1E35F0C2FF01}"/>
                  </a:ext>
                </a:extLst>
              </p:cNvPr>
              <p:cNvPicPr/>
              <p:nvPr/>
            </p:nvPicPr>
            <p:blipFill>
              <a:blip r:embed="rId3"/>
              <a:stretch>
                <a:fillRect/>
              </a:stretch>
            </p:blipFill>
            <p:spPr>
              <a:xfrm>
                <a:off x="10369695" y="3568024"/>
                <a:ext cx="216000" cy="167400"/>
              </a:xfrm>
              <a:prstGeom prst="rect">
                <a:avLst/>
              </a:prstGeom>
            </p:spPr>
          </p:pic>
        </mc:Fallback>
      </mc:AlternateContent>
      <p:sp>
        <p:nvSpPr>
          <p:cNvPr id="27" name="Arc 26">
            <a:extLst>
              <a:ext uri="{FF2B5EF4-FFF2-40B4-BE49-F238E27FC236}">
                <a16:creationId xmlns:a16="http://schemas.microsoft.com/office/drawing/2014/main" id="{AAC0721D-584C-7E6D-F952-DD4F3E0FBB9C}"/>
              </a:ext>
            </a:extLst>
          </p:cNvPr>
          <p:cNvSpPr/>
          <p:nvPr/>
        </p:nvSpPr>
        <p:spPr>
          <a:xfrm rot="8307724">
            <a:off x="4903829" y="3522714"/>
            <a:ext cx="1246698" cy="1271544"/>
          </a:xfrm>
          <a:prstGeom prst="arc">
            <a:avLst>
              <a:gd name="adj1" fmla="val 748666"/>
              <a:gd name="adj2" fmla="val 10327561"/>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8" name="Arc 27">
            <a:extLst>
              <a:ext uri="{FF2B5EF4-FFF2-40B4-BE49-F238E27FC236}">
                <a16:creationId xmlns:a16="http://schemas.microsoft.com/office/drawing/2014/main" id="{B9613B8D-D114-9108-566F-27BD551B1BB1}"/>
              </a:ext>
            </a:extLst>
          </p:cNvPr>
          <p:cNvSpPr/>
          <p:nvPr/>
        </p:nvSpPr>
        <p:spPr>
          <a:xfrm rot="1569993">
            <a:off x="5864492" y="3672688"/>
            <a:ext cx="1246698" cy="1271544"/>
          </a:xfrm>
          <a:prstGeom prst="arc">
            <a:avLst>
              <a:gd name="adj1" fmla="val 2391334"/>
              <a:gd name="adj2" fmla="val 10327561"/>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9" name="Arc 28">
            <a:extLst>
              <a:ext uri="{FF2B5EF4-FFF2-40B4-BE49-F238E27FC236}">
                <a16:creationId xmlns:a16="http://schemas.microsoft.com/office/drawing/2014/main" id="{C23F46F5-15BF-E8EE-8CEF-FB01ECACBC38}"/>
              </a:ext>
            </a:extLst>
          </p:cNvPr>
          <p:cNvSpPr/>
          <p:nvPr/>
        </p:nvSpPr>
        <p:spPr>
          <a:xfrm rot="5400000">
            <a:off x="6400156" y="3420664"/>
            <a:ext cx="1439466" cy="978680"/>
          </a:xfrm>
          <a:prstGeom prst="arc">
            <a:avLst>
              <a:gd name="adj1" fmla="val 1884687"/>
              <a:gd name="adj2" fmla="val 9596515"/>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0" name="Arc 29">
            <a:extLst>
              <a:ext uri="{FF2B5EF4-FFF2-40B4-BE49-F238E27FC236}">
                <a16:creationId xmlns:a16="http://schemas.microsoft.com/office/drawing/2014/main" id="{222C19B3-DDDC-09CB-2D30-341CCD8959E6}"/>
              </a:ext>
            </a:extLst>
          </p:cNvPr>
          <p:cNvSpPr/>
          <p:nvPr/>
        </p:nvSpPr>
        <p:spPr>
          <a:xfrm rot="2794493">
            <a:off x="6942414" y="3093509"/>
            <a:ext cx="693971" cy="877774"/>
          </a:xfrm>
          <a:prstGeom prst="arc">
            <a:avLst>
              <a:gd name="adj1" fmla="val 2452847"/>
              <a:gd name="adj2" fmla="val 10327561"/>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1" name="Arc 30">
            <a:extLst>
              <a:ext uri="{FF2B5EF4-FFF2-40B4-BE49-F238E27FC236}">
                <a16:creationId xmlns:a16="http://schemas.microsoft.com/office/drawing/2014/main" id="{ABB8531F-92B8-4FD4-7651-5F2EA1003E7A}"/>
              </a:ext>
            </a:extLst>
          </p:cNvPr>
          <p:cNvSpPr/>
          <p:nvPr/>
        </p:nvSpPr>
        <p:spPr>
          <a:xfrm rot="4111284">
            <a:off x="7318412" y="2110845"/>
            <a:ext cx="1768407" cy="1539524"/>
          </a:xfrm>
          <a:prstGeom prst="arc">
            <a:avLst>
              <a:gd name="adj1" fmla="val 2452847"/>
              <a:gd name="adj2" fmla="val 10903529"/>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2" name="Arc 31">
            <a:extLst>
              <a:ext uri="{FF2B5EF4-FFF2-40B4-BE49-F238E27FC236}">
                <a16:creationId xmlns:a16="http://schemas.microsoft.com/office/drawing/2014/main" id="{642B27D3-389C-B15D-B4F7-E21228BCD450}"/>
              </a:ext>
            </a:extLst>
          </p:cNvPr>
          <p:cNvSpPr/>
          <p:nvPr/>
        </p:nvSpPr>
        <p:spPr>
          <a:xfrm rot="15569436" flipV="1">
            <a:off x="7923375" y="2197223"/>
            <a:ext cx="1665539" cy="1272794"/>
          </a:xfrm>
          <a:prstGeom prst="arc">
            <a:avLst>
              <a:gd name="adj1" fmla="val 2012473"/>
              <a:gd name="adj2" fmla="val 9697549"/>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3" name="Arc 32">
            <a:extLst>
              <a:ext uri="{FF2B5EF4-FFF2-40B4-BE49-F238E27FC236}">
                <a16:creationId xmlns:a16="http://schemas.microsoft.com/office/drawing/2014/main" id="{3B61AE82-9C43-904E-9613-EB1403F17A2F}"/>
              </a:ext>
            </a:extLst>
          </p:cNvPr>
          <p:cNvSpPr/>
          <p:nvPr/>
        </p:nvSpPr>
        <p:spPr>
          <a:xfrm rot="7336862">
            <a:off x="8660712" y="3069038"/>
            <a:ext cx="693971" cy="877774"/>
          </a:xfrm>
          <a:prstGeom prst="arc">
            <a:avLst>
              <a:gd name="adj1" fmla="val 2452847"/>
              <a:gd name="adj2" fmla="val 8873648"/>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4" name="Arc 33">
            <a:extLst>
              <a:ext uri="{FF2B5EF4-FFF2-40B4-BE49-F238E27FC236}">
                <a16:creationId xmlns:a16="http://schemas.microsoft.com/office/drawing/2014/main" id="{67A5C8D4-B519-A6EA-7A91-C32B3E42926E}"/>
              </a:ext>
            </a:extLst>
          </p:cNvPr>
          <p:cNvSpPr/>
          <p:nvPr/>
        </p:nvSpPr>
        <p:spPr>
          <a:xfrm rot="11474334">
            <a:off x="9603114" y="3017580"/>
            <a:ext cx="907248" cy="877774"/>
          </a:xfrm>
          <a:prstGeom prst="arc">
            <a:avLst>
              <a:gd name="adj1" fmla="val 2452847"/>
              <a:gd name="adj2" fmla="val 12165480"/>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3828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750"/>
                                        <p:tgtEl>
                                          <p:spTgt spid="27"/>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750"/>
                                        <p:tgtEl>
                                          <p:spTgt spid="28"/>
                                        </p:tgtEl>
                                      </p:cBhvr>
                                    </p:animEffect>
                                  </p:childTnLst>
                                </p:cTn>
                              </p:par>
                            </p:childTnLst>
                          </p:cTn>
                        </p:par>
                        <p:par>
                          <p:cTn id="12" fill="hold">
                            <p:stCondLst>
                              <p:cond delay="1500"/>
                            </p:stCondLst>
                            <p:childTnLst>
                              <p:par>
                                <p:cTn id="13" presetID="22" presetClass="entr" presetSubtype="4"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down)">
                                      <p:cBhvr>
                                        <p:cTn id="15" dur="750"/>
                                        <p:tgtEl>
                                          <p:spTgt spid="29"/>
                                        </p:tgtEl>
                                      </p:cBhvr>
                                    </p:animEffect>
                                  </p:childTnLst>
                                </p:cTn>
                              </p:par>
                            </p:childTnLst>
                          </p:cTn>
                        </p:par>
                        <p:par>
                          <p:cTn id="16" fill="hold">
                            <p:stCondLst>
                              <p:cond delay="2250"/>
                            </p:stCondLst>
                            <p:childTnLst>
                              <p:par>
                                <p:cTn id="17" presetID="22" presetClass="entr" presetSubtype="1"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up)">
                                      <p:cBhvr>
                                        <p:cTn id="19" dur="750"/>
                                        <p:tgtEl>
                                          <p:spTgt spid="30"/>
                                        </p:tgtEl>
                                      </p:cBhvr>
                                    </p:animEffect>
                                  </p:childTnLst>
                                </p:cTn>
                              </p:par>
                            </p:childTnLst>
                          </p:cTn>
                        </p:par>
                        <p:par>
                          <p:cTn id="20" fill="hold">
                            <p:stCondLst>
                              <p:cond delay="3000"/>
                            </p:stCondLst>
                            <p:childTnLst>
                              <p:par>
                                <p:cTn id="21" presetID="22" presetClass="entr" presetSubtype="4" fill="hold" grpId="0"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down)">
                                      <p:cBhvr>
                                        <p:cTn id="23" dur="750"/>
                                        <p:tgtEl>
                                          <p:spTgt spid="31"/>
                                        </p:tgtEl>
                                      </p:cBhvr>
                                    </p:animEffect>
                                  </p:childTnLst>
                                </p:cTn>
                              </p:par>
                            </p:childTnLst>
                          </p:cTn>
                        </p:par>
                        <p:par>
                          <p:cTn id="24" fill="hold">
                            <p:stCondLst>
                              <p:cond delay="3750"/>
                            </p:stCondLst>
                            <p:childTnLst>
                              <p:par>
                                <p:cTn id="25" presetID="22" presetClass="entr" presetSubtype="1" fill="hold" grpId="0"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up)">
                                      <p:cBhvr>
                                        <p:cTn id="27" dur="750"/>
                                        <p:tgtEl>
                                          <p:spTgt spid="32"/>
                                        </p:tgtEl>
                                      </p:cBhvr>
                                    </p:animEffect>
                                  </p:childTnLst>
                                </p:cTn>
                              </p:par>
                            </p:childTnLst>
                          </p:cTn>
                        </p:par>
                        <p:par>
                          <p:cTn id="28" fill="hold">
                            <p:stCondLst>
                              <p:cond delay="4500"/>
                            </p:stCondLst>
                            <p:childTnLst>
                              <p:par>
                                <p:cTn id="29" presetID="22" presetClass="entr" presetSubtype="4" fill="hold" grpId="0"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down)">
                                      <p:cBhvr>
                                        <p:cTn id="31" dur="750"/>
                                        <p:tgtEl>
                                          <p:spTgt spid="33"/>
                                        </p:tgtEl>
                                      </p:cBhvr>
                                    </p:animEffect>
                                  </p:childTnLst>
                                </p:cTn>
                              </p:par>
                            </p:childTnLst>
                          </p:cTn>
                        </p:par>
                        <p:par>
                          <p:cTn id="32" fill="hold">
                            <p:stCondLst>
                              <p:cond delay="5250"/>
                            </p:stCondLst>
                            <p:childTnLst>
                              <p:par>
                                <p:cTn id="33" presetID="22" presetClass="entr" presetSubtype="8" fill="hold" grpId="0" nodeType="after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wipe(left)">
                                      <p:cBhvr>
                                        <p:cTn id="35" dur="750"/>
                                        <p:tgtEl>
                                          <p:spTgt spid="34"/>
                                        </p:tgtEl>
                                      </p:cBhvr>
                                    </p:animEffect>
                                  </p:childTnLst>
                                </p:cTn>
                              </p:par>
                            </p:childTnLst>
                          </p:cTn>
                        </p:par>
                        <p:par>
                          <p:cTn id="36" fill="hold">
                            <p:stCondLst>
                              <p:cond delay="6000"/>
                            </p:stCondLst>
                            <p:childTnLst>
                              <p:par>
                                <p:cTn id="37" presetID="1" presetClass="entr" presetSubtype="0" fill="hold" nodeType="after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3" grpId="0" animBg="1"/>
      <p:bldP spid="3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a:t>Post Order Traversal BT (Using Array)</a:t>
            </a: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 name="TextBox 2">
            <a:extLst>
              <a:ext uri="{FF2B5EF4-FFF2-40B4-BE49-F238E27FC236}">
                <a16:creationId xmlns:a16="http://schemas.microsoft.com/office/drawing/2014/main" id="{5D0DBB5A-7DCA-0C92-9523-30F4403B844F}"/>
              </a:ext>
            </a:extLst>
          </p:cNvPr>
          <p:cNvSpPr txBox="1"/>
          <p:nvPr/>
        </p:nvSpPr>
        <p:spPr>
          <a:xfrm>
            <a:off x="1008993" y="1687489"/>
            <a:ext cx="10226566" cy="338554"/>
          </a:xfrm>
          <a:prstGeom prst="rect">
            <a:avLst/>
          </a:prstGeom>
          <a:noFill/>
        </p:spPr>
        <p:txBody>
          <a:bodyPr wrap="square" rtlCol="0">
            <a:spAutoFit/>
          </a:bodyPr>
          <a:lstStyle/>
          <a:p>
            <a:r>
              <a:rPr lang="en-US" sz="1600" dirty="0"/>
              <a:t>Post-order  :  In every sub tree = </a:t>
            </a:r>
            <a:r>
              <a:rPr lang="en-US" sz="1600" b="1" dirty="0"/>
              <a:t>Left</a:t>
            </a:r>
            <a:r>
              <a:rPr lang="en-US" sz="1600" dirty="0"/>
              <a:t>  -&gt; </a:t>
            </a:r>
            <a:r>
              <a:rPr lang="en-US" sz="1600" b="1" dirty="0"/>
              <a:t>Right</a:t>
            </a:r>
            <a:r>
              <a:rPr lang="en-US" sz="1600" dirty="0"/>
              <a:t> -&gt; </a:t>
            </a:r>
            <a:r>
              <a:rPr lang="en-US" sz="1600" b="1" dirty="0"/>
              <a:t>Root</a:t>
            </a:r>
          </a:p>
        </p:txBody>
      </p:sp>
      <p:sp>
        <p:nvSpPr>
          <p:cNvPr id="4" name="Oval 3">
            <a:extLst>
              <a:ext uri="{FF2B5EF4-FFF2-40B4-BE49-F238E27FC236}">
                <a16:creationId xmlns:a16="http://schemas.microsoft.com/office/drawing/2014/main" id="{A00C76C4-C683-A943-D847-88F7F2100907}"/>
              </a:ext>
            </a:extLst>
          </p:cNvPr>
          <p:cNvSpPr/>
          <p:nvPr/>
        </p:nvSpPr>
        <p:spPr>
          <a:xfrm>
            <a:off x="7794739" y="1736809"/>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N1</a:t>
            </a:r>
          </a:p>
        </p:txBody>
      </p:sp>
      <p:sp>
        <p:nvSpPr>
          <p:cNvPr id="6" name="Oval 5">
            <a:extLst>
              <a:ext uri="{FF2B5EF4-FFF2-40B4-BE49-F238E27FC236}">
                <a16:creationId xmlns:a16="http://schemas.microsoft.com/office/drawing/2014/main" id="{48395E04-259A-4EF3-20FD-8C138A15BAB0}"/>
              </a:ext>
            </a:extLst>
          </p:cNvPr>
          <p:cNvSpPr/>
          <p:nvPr/>
        </p:nvSpPr>
        <p:spPr>
          <a:xfrm>
            <a:off x="6549268" y="2773837"/>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N2</a:t>
            </a:r>
          </a:p>
        </p:txBody>
      </p:sp>
      <p:sp>
        <p:nvSpPr>
          <p:cNvPr id="7" name="Oval 6">
            <a:extLst>
              <a:ext uri="{FF2B5EF4-FFF2-40B4-BE49-F238E27FC236}">
                <a16:creationId xmlns:a16="http://schemas.microsoft.com/office/drawing/2014/main" id="{812040F4-23B3-5DF1-8D67-19DFE88C9BD6}"/>
              </a:ext>
            </a:extLst>
          </p:cNvPr>
          <p:cNvSpPr/>
          <p:nvPr/>
        </p:nvSpPr>
        <p:spPr>
          <a:xfrm>
            <a:off x="8919350" y="279707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N3</a:t>
            </a:r>
          </a:p>
        </p:txBody>
      </p:sp>
      <p:sp>
        <p:nvSpPr>
          <p:cNvPr id="8" name="Oval 7">
            <a:extLst>
              <a:ext uri="{FF2B5EF4-FFF2-40B4-BE49-F238E27FC236}">
                <a16:creationId xmlns:a16="http://schemas.microsoft.com/office/drawing/2014/main" id="{64C02E97-358F-C3B2-FAE4-677712934584}"/>
              </a:ext>
            </a:extLst>
          </p:cNvPr>
          <p:cNvSpPr/>
          <p:nvPr/>
        </p:nvSpPr>
        <p:spPr>
          <a:xfrm>
            <a:off x="5642748" y="3584468"/>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N4</a:t>
            </a:r>
          </a:p>
        </p:txBody>
      </p:sp>
      <p:sp>
        <p:nvSpPr>
          <p:cNvPr id="9" name="Oval 8">
            <a:extLst>
              <a:ext uri="{FF2B5EF4-FFF2-40B4-BE49-F238E27FC236}">
                <a16:creationId xmlns:a16="http://schemas.microsoft.com/office/drawing/2014/main" id="{7672D46B-E7EF-11EB-D092-1F078F5DE04C}"/>
              </a:ext>
            </a:extLst>
          </p:cNvPr>
          <p:cNvSpPr/>
          <p:nvPr/>
        </p:nvSpPr>
        <p:spPr>
          <a:xfrm>
            <a:off x="7224555" y="3579637"/>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N5</a:t>
            </a:r>
          </a:p>
        </p:txBody>
      </p:sp>
      <p:sp>
        <p:nvSpPr>
          <p:cNvPr id="10" name="Oval 9">
            <a:extLst>
              <a:ext uri="{FF2B5EF4-FFF2-40B4-BE49-F238E27FC236}">
                <a16:creationId xmlns:a16="http://schemas.microsoft.com/office/drawing/2014/main" id="{CA7DEAD2-17E0-B7F7-4541-A6C91C2C5BDE}"/>
              </a:ext>
            </a:extLst>
          </p:cNvPr>
          <p:cNvSpPr/>
          <p:nvPr/>
        </p:nvSpPr>
        <p:spPr>
          <a:xfrm>
            <a:off x="8199391" y="3588807"/>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N6</a:t>
            </a:r>
          </a:p>
        </p:txBody>
      </p:sp>
      <p:sp>
        <p:nvSpPr>
          <p:cNvPr id="11" name="Oval 10">
            <a:extLst>
              <a:ext uri="{FF2B5EF4-FFF2-40B4-BE49-F238E27FC236}">
                <a16:creationId xmlns:a16="http://schemas.microsoft.com/office/drawing/2014/main" id="{CD6B67B0-0F22-E53B-1D5B-8D9F967B85C8}"/>
              </a:ext>
            </a:extLst>
          </p:cNvPr>
          <p:cNvSpPr/>
          <p:nvPr/>
        </p:nvSpPr>
        <p:spPr>
          <a:xfrm>
            <a:off x="9676095" y="3579637"/>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N7</a:t>
            </a:r>
          </a:p>
        </p:txBody>
      </p:sp>
      <p:sp>
        <p:nvSpPr>
          <p:cNvPr id="12" name="Oval 11">
            <a:extLst>
              <a:ext uri="{FF2B5EF4-FFF2-40B4-BE49-F238E27FC236}">
                <a16:creationId xmlns:a16="http://schemas.microsoft.com/office/drawing/2014/main" id="{AC9D6973-9EC7-7E76-9CEE-81B251DC21EA}"/>
              </a:ext>
            </a:extLst>
          </p:cNvPr>
          <p:cNvSpPr/>
          <p:nvPr/>
        </p:nvSpPr>
        <p:spPr>
          <a:xfrm>
            <a:off x="4596969" y="4374678"/>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N8</a:t>
            </a:r>
          </a:p>
        </p:txBody>
      </p:sp>
      <p:sp>
        <p:nvSpPr>
          <p:cNvPr id="13" name="Oval 12">
            <a:extLst>
              <a:ext uri="{FF2B5EF4-FFF2-40B4-BE49-F238E27FC236}">
                <a16:creationId xmlns:a16="http://schemas.microsoft.com/office/drawing/2014/main" id="{AF678424-55ED-2F32-66CE-AD8C34B2F5ED}"/>
              </a:ext>
            </a:extLst>
          </p:cNvPr>
          <p:cNvSpPr/>
          <p:nvPr/>
        </p:nvSpPr>
        <p:spPr>
          <a:xfrm>
            <a:off x="6399493" y="4374678"/>
            <a:ext cx="825062"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N9</a:t>
            </a:r>
          </a:p>
        </p:txBody>
      </p:sp>
      <p:cxnSp>
        <p:nvCxnSpPr>
          <p:cNvPr id="14" name="Straight Connector 13">
            <a:extLst>
              <a:ext uri="{FF2B5EF4-FFF2-40B4-BE49-F238E27FC236}">
                <a16:creationId xmlns:a16="http://schemas.microsoft.com/office/drawing/2014/main" id="{D2A093DD-044D-CA8D-A517-1F32D963069F}"/>
              </a:ext>
            </a:extLst>
          </p:cNvPr>
          <p:cNvCxnSpPr>
            <a:stCxn id="4" idx="3"/>
            <a:endCxn id="6" idx="7"/>
          </p:cNvCxnSpPr>
          <p:nvPr/>
        </p:nvCxnSpPr>
        <p:spPr>
          <a:xfrm flipH="1">
            <a:off x="7195190" y="2131539"/>
            <a:ext cx="710372" cy="710023"/>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2077F0AA-2A85-D68F-6D38-6C4D8DC0A477}"/>
              </a:ext>
            </a:extLst>
          </p:cNvPr>
          <p:cNvCxnSpPr>
            <a:cxnSpLocks/>
          </p:cNvCxnSpPr>
          <p:nvPr/>
        </p:nvCxnSpPr>
        <p:spPr>
          <a:xfrm flipH="1">
            <a:off x="6199097" y="3158357"/>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D1C5DD64-FF41-3142-985F-0403E52A6D31}"/>
              </a:ext>
            </a:extLst>
          </p:cNvPr>
          <p:cNvCxnSpPr>
            <a:cxnSpLocks/>
          </p:cNvCxnSpPr>
          <p:nvPr/>
        </p:nvCxnSpPr>
        <p:spPr>
          <a:xfrm flipH="1">
            <a:off x="5262420" y="3957073"/>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D5A84284-2BC2-3939-D583-7C64AD271F47}"/>
              </a:ext>
            </a:extLst>
          </p:cNvPr>
          <p:cNvCxnSpPr>
            <a:cxnSpLocks/>
            <a:stCxn id="8" idx="5"/>
          </p:cNvCxnSpPr>
          <p:nvPr/>
        </p:nvCxnSpPr>
        <p:spPr>
          <a:xfrm>
            <a:off x="6288670" y="3979198"/>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FAD701F9-80C4-FB9F-661C-A422209112AE}"/>
              </a:ext>
            </a:extLst>
          </p:cNvPr>
          <p:cNvCxnSpPr>
            <a:cxnSpLocks/>
          </p:cNvCxnSpPr>
          <p:nvPr/>
        </p:nvCxnSpPr>
        <p:spPr>
          <a:xfrm>
            <a:off x="7224554" y="3141791"/>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601AF8D9-120F-B8E9-0755-032F3D6D05C8}"/>
              </a:ext>
            </a:extLst>
          </p:cNvPr>
          <p:cNvCxnSpPr>
            <a:cxnSpLocks/>
          </p:cNvCxnSpPr>
          <p:nvPr/>
        </p:nvCxnSpPr>
        <p:spPr>
          <a:xfrm>
            <a:off x="9552600" y="3205198"/>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B3582722-ED6A-600A-72DC-C51A12388409}"/>
              </a:ext>
            </a:extLst>
          </p:cNvPr>
          <p:cNvCxnSpPr>
            <a:cxnSpLocks/>
            <a:endCxn id="7" idx="1"/>
          </p:cNvCxnSpPr>
          <p:nvPr/>
        </p:nvCxnSpPr>
        <p:spPr>
          <a:xfrm>
            <a:off x="8435641" y="2136739"/>
            <a:ext cx="594532" cy="728062"/>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6A95ED8D-893E-03CD-F690-D36B0F1F5720}"/>
              </a:ext>
            </a:extLst>
          </p:cNvPr>
          <p:cNvCxnSpPr>
            <a:cxnSpLocks/>
          </p:cNvCxnSpPr>
          <p:nvPr/>
        </p:nvCxnSpPr>
        <p:spPr>
          <a:xfrm flipH="1">
            <a:off x="8721462" y="3183775"/>
            <a:ext cx="349291" cy="430314"/>
          </a:xfrm>
          <a:prstGeom prst="line">
            <a:avLst/>
          </a:prstGeom>
        </p:spPr>
        <p:style>
          <a:lnRef idx="3">
            <a:schemeClr val="dk1"/>
          </a:lnRef>
          <a:fillRef idx="0">
            <a:schemeClr val="dk1"/>
          </a:fillRef>
          <a:effectRef idx="2">
            <a:schemeClr val="dk1"/>
          </a:effectRef>
          <a:fontRef idx="minor">
            <a:schemeClr val="tx1"/>
          </a:fontRef>
        </p:style>
      </p:cxnSp>
      <p:sp>
        <p:nvSpPr>
          <p:cNvPr id="26" name="Freeform 25">
            <a:extLst>
              <a:ext uri="{FF2B5EF4-FFF2-40B4-BE49-F238E27FC236}">
                <a16:creationId xmlns:a16="http://schemas.microsoft.com/office/drawing/2014/main" id="{A9569E8D-8ED6-F91D-97C4-E72F7A802018}"/>
              </a:ext>
            </a:extLst>
          </p:cNvPr>
          <p:cNvSpPr/>
          <p:nvPr/>
        </p:nvSpPr>
        <p:spPr>
          <a:xfrm rot="16467596">
            <a:off x="5794980" y="4020776"/>
            <a:ext cx="641674" cy="639706"/>
          </a:xfrm>
          <a:custGeom>
            <a:avLst/>
            <a:gdLst>
              <a:gd name="connsiteX0" fmla="*/ 768394 w 768394"/>
              <a:gd name="connsiteY0" fmla="*/ 0 h 777766"/>
              <a:gd name="connsiteX1" fmla="*/ 694822 w 768394"/>
              <a:gd name="connsiteY1" fmla="*/ 10511 h 777766"/>
              <a:gd name="connsiteX2" fmla="*/ 537167 w 768394"/>
              <a:gd name="connsiteY2" fmla="*/ 21021 h 777766"/>
              <a:gd name="connsiteX3" fmla="*/ 474105 w 768394"/>
              <a:gd name="connsiteY3" fmla="*/ 42042 h 777766"/>
              <a:gd name="connsiteX4" fmla="*/ 432063 w 768394"/>
              <a:gd name="connsiteY4" fmla="*/ 52552 h 777766"/>
              <a:gd name="connsiteX5" fmla="*/ 400532 w 768394"/>
              <a:gd name="connsiteY5" fmla="*/ 73573 h 777766"/>
              <a:gd name="connsiteX6" fmla="*/ 369001 w 768394"/>
              <a:gd name="connsiteY6" fmla="*/ 84083 h 777766"/>
              <a:gd name="connsiteX7" fmla="*/ 305939 w 768394"/>
              <a:gd name="connsiteY7" fmla="*/ 126124 h 777766"/>
              <a:gd name="connsiteX8" fmla="*/ 242877 w 768394"/>
              <a:gd name="connsiteY8" fmla="*/ 178676 h 777766"/>
              <a:gd name="connsiteX9" fmla="*/ 221857 w 768394"/>
              <a:gd name="connsiteY9" fmla="*/ 210207 h 777766"/>
              <a:gd name="connsiteX10" fmla="*/ 190325 w 768394"/>
              <a:gd name="connsiteY10" fmla="*/ 241738 h 777766"/>
              <a:gd name="connsiteX11" fmla="*/ 179815 w 768394"/>
              <a:gd name="connsiteY11" fmla="*/ 273269 h 777766"/>
              <a:gd name="connsiteX12" fmla="*/ 137774 w 768394"/>
              <a:gd name="connsiteY12" fmla="*/ 336331 h 777766"/>
              <a:gd name="connsiteX13" fmla="*/ 116753 w 768394"/>
              <a:gd name="connsiteY13" fmla="*/ 367862 h 777766"/>
              <a:gd name="connsiteX14" fmla="*/ 85222 w 768394"/>
              <a:gd name="connsiteY14" fmla="*/ 430924 h 777766"/>
              <a:gd name="connsiteX15" fmla="*/ 53691 w 768394"/>
              <a:gd name="connsiteY15" fmla="*/ 493987 h 777766"/>
              <a:gd name="connsiteX16" fmla="*/ 22160 w 768394"/>
              <a:gd name="connsiteY16" fmla="*/ 588580 h 777766"/>
              <a:gd name="connsiteX17" fmla="*/ 1139 w 768394"/>
              <a:gd name="connsiteY17" fmla="*/ 662152 h 777766"/>
              <a:gd name="connsiteX18" fmla="*/ 1139 w 768394"/>
              <a:gd name="connsiteY18" fmla="*/ 777766 h 777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68394" h="777766">
                <a:moveTo>
                  <a:pt x="768394" y="0"/>
                </a:moveTo>
                <a:cubicBezTo>
                  <a:pt x="743870" y="3504"/>
                  <a:pt x="719493" y="8268"/>
                  <a:pt x="694822" y="10511"/>
                </a:cubicBezTo>
                <a:cubicBezTo>
                  <a:pt x="642370" y="15279"/>
                  <a:pt x="589306" y="13573"/>
                  <a:pt x="537167" y="21021"/>
                </a:cubicBezTo>
                <a:cubicBezTo>
                  <a:pt x="515232" y="24155"/>
                  <a:pt x="495601" y="36668"/>
                  <a:pt x="474105" y="42042"/>
                </a:cubicBezTo>
                <a:lnTo>
                  <a:pt x="432063" y="52552"/>
                </a:lnTo>
                <a:cubicBezTo>
                  <a:pt x="421553" y="59559"/>
                  <a:pt x="411830" y="67924"/>
                  <a:pt x="400532" y="73573"/>
                </a:cubicBezTo>
                <a:cubicBezTo>
                  <a:pt x="390623" y="78528"/>
                  <a:pt x="378686" y="78703"/>
                  <a:pt x="369001" y="84083"/>
                </a:cubicBezTo>
                <a:cubicBezTo>
                  <a:pt x="346917" y="96352"/>
                  <a:pt x="323803" y="108260"/>
                  <a:pt x="305939" y="126124"/>
                </a:cubicBezTo>
                <a:cubicBezTo>
                  <a:pt x="265476" y="166587"/>
                  <a:pt x="286775" y="149410"/>
                  <a:pt x="242877" y="178676"/>
                </a:cubicBezTo>
                <a:cubicBezTo>
                  <a:pt x="235870" y="189186"/>
                  <a:pt x="229944" y="200503"/>
                  <a:pt x="221857" y="210207"/>
                </a:cubicBezTo>
                <a:cubicBezTo>
                  <a:pt x="212341" y="221626"/>
                  <a:pt x="198570" y="229370"/>
                  <a:pt x="190325" y="241738"/>
                </a:cubicBezTo>
                <a:cubicBezTo>
                  <a:pt x="184180" y="250956"/>
                  <a:pt x="185195" y="263584"/>
                  <a:pt x="179815" y="273269"/>
                </a:cubicBezTo>
                <a:cubicBezTo>
                  <a:pt x="167546" y="295353"/>
                  <a:pt x="151788" y="315310"/>
                  <a:pt x="137774" y="336331"/>
                </a:cubicBezTo>
                <a:lnTo>
                  <a:pt x="116753" y="367862"/>
                </a:lnTo>
                <a:cubicBezTo>
                  <a:pt x="90336" y="447116"/>
                  <a:pt x="125971" y="349426"/>
                  <a:pt x="85222" y="430924"/>
                </a:cubicBezTo>
                <a:cubicBezTo>
                  <a:pt x="41704" y="517959"/>
                  <a:pt x="113939" y="403614"/>
                  <a:pt x="53691" y="493987"/>
                </a:cubicBezTo>
                <a:lnTo>
                  <a:pt x="22160" y="588580"/>
                </a:lnTo>
                <a:cubicBezTo>
                  <a:pt x="16361" y="605976"/>
                  <a:pt x="2239" y="645660"/>
                  <a:pt x="1139" y="662152"/>
                </a:cubicBezTo>
                <a:cubicBezTo>
                  <a:pt x="-1425" y="700605"/>
                  <a:pt x="1139" y="739228"/>
                  <a:pt x="1139" y="777766"/>
                </a:cubicBezTo>
              </a:path>
            </a:pathLst>
          </a:cu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7" name="Arc 26">
            <a:extLst>
              <a:ext uri="{FF2B5EF4-FFF2-40B4-BE49-F238E27FC236}">
                <a16:creationId xmlns:a16="http://schemas.microsoft.com/office/drawing/2014/main" id="{7FDB979A-FFCB-0481-26D5-11F674ED309A}"/>
              </a:ext>
            </a:extLst>
          </p:cNvPr>
          <p:cNvSpPr/>
          <p:nvPr/>
        </p:nvSpPr>
        <p:spPr>
          <a:xfrm>
            <a:off x="8486361" y="3204382"/>
            <a:ext cx="1516834" cy="1271544"/>
          </a:xfrm>
          <a:prstGeom prst="arc">
            <a:avLst>
              <a:gd name="adj1" fmla="val 748666"/>
              <a:gd name="adj2" fmla="val 9697106"/>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8" name="Arc 27">
            <a:extLst>
              <a:ext uri="{FF2B5EF4-FFF2-40B4-BE49-F238E27FC236}">
                <a16:creationId xmlns:a16="http://schemas.microsoft.com/office/drawing/2014/main" id="{CC5D6E16-6A49-1452-9ED5-3CD4BC18B146}"/>
              </a:ext>
            </a:extLst>
          </p:cNvPr>
          <p:cNvSpPr/>
          <p:nvPr/>
        </p:nvSpPr>
        <p:spPr>
          <a:xfrm rot="13775801">
            <a:off x="9195573" y="2762350"/>
            <a:ext cx="1264621" cy="1271544"/>
          </a:xfrm>
          <a:prstGeom prst="arc">
            <a:avLst>
              <a:gd name="adj1" fmla="val 748666"/>
              <a:gd name="adj2" fmla="val 9697106"/>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9" name="Arc 28">
            <a:extLst>
              <a:ext uri="{FF2B5EF4-FFF2-40B4-BE49-F238E27FC236}">
                <a16:creationId xmlns:a16="http://schemas.microsoft.com/office/drawing/2014/main" id="{01EE2A0C-36AC-BDBD-FD51-5F2B96DAB370}"/>
              </a:ext>
            </a:extLst>
          </p:cNvPr>
          <p:cNvSpPr/>
          <p:nvPr/>
        </p:nvSpPr>
        <p:spPr>
          <a:xfrm rot="13775801">
            <a:off x="8211823" y="1814676"/>
            <a:ext cx="1264621" cy="1271544"/>
          </a:xfrm>
          <a:prstGeom prst="arc">
            <a:avLst>
              <a:gd name="adj1" fmla="val 748666"/>
              <a:gd name="adj2" fmla="val 9697106"/>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0" name="Arc 29">
            <a:extLst>
              <a:ext uri="{FF2B5EF4-FFF2-40B4-BE49-F238E27FC236}">
                <a16:creationId xmlns:a16="http://schemas.microsoft.com/office/drawing/2014/main" id="{BDA59AB2-2E24-4C67-5027-055DC8B0D113}"/>
              </a:ext>
            </a:extLst>
          </p:cNvPr>
          <p:cNvSpPr/>
          <p:nvPr/>
        </p:nvSpPr>
        <p:spPr>
          <a:xfrm rot="13775801">
            <a:off x="6962490" y="2852548"/>
            <a:ext cx="1337530" cy="1335275"/>
          </a:xfrm>
          <a:prstGeom prst="arc">
            <a:avLst>
              <a:gd name="adj1" fmla="val 748666"/>
              <a:gd name="adj2" fmla="val 8915787"/>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1" name="Arc 30">
            <a:extLst>
              <a:ext uri="{FF2B5EF4-FFF2-40B4-BE49-F238E27FC236}">
                <a16:creationId xmlns:a16="http://schemas.microsoft.com/office/drawing/2014/main" id="{FCC2A0D9-BE90-64A3-0127-DF605D1B5F4C}"/>
              </a:ext>
            </a:extLst>
          </p:cNvPr>
          <p:cNvSpPr/>
          <p:nvPr/>
        </p:nvSpPr>
        <p:spPr>
          <a:xfrm rot="3021204">
            <a:off x="7021772" y="2771279"/>
            <a:ext cx="720575" cy="1119335"/>
          </a:xfrm>
          <a:prstGeom prst="arc">
            <a:avLst>
              <a:gd name="adj1" fmla="val 3242267"/>
              <a:gd name="adj2" fmla="val 8915787"/>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2" name="Arc 31">
            <a:extLst>
              <a:ext uri="{FF2B5EF4-FFF2-40B4-BE49-F238E27FC236}">
                <a16:creationId xmlns:a16="http://schemas.microsoft.com/office/drawing/2014/main" id="{9F2EB8D8-4966-08A1-B816-AEDAD9F9DC2E}"/>
              </a:ext>
            </a:extLst>
          </p:cNvPr>
          <p:cNvSpPr/>
          <p:nvPr/>
        </p:nvSpPr>
        <p:spPr>
          <a:xfrm>
            <a:off x="6299662" y="3047076"/>
            <a:ext cx="1516834" cy="1271544"/>
          </a:xfrm>
          <a:prstGeom prst="arc">
            <a:avLst>
              <a:gd name="adj1" fmla="val 1795631"/>
              <a:gd name="adj2" fmla="val 9697106"/>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3" name="Arc 32">
            <a:extLst>
              <a:ext uri="{FF2B5EF4-FFF2-40B4-BE49-F238E27FC236}">
                <a16:creationId xmlns:a16="http://schemas.microsoft.com/office/drawing/2014/main" id="{7D8AA50F-E52E-18BD-9890-CA6707B30F83}"/>
              </a:ext>
            </a:extLst>
          </p:cNvPr>
          <p:cNvSpPr/>
          <p:nvPr/>
        </p:nvSpPr>
        <p:spPr>
          <a:xfrm>
            <a:off x="4992160" y="3986538"/>
            <a:ext cx="1516834" cy="1271544"/>
          </a:xfrm>
          <a:prstGeom prst="arc">
            <a:avLst>
              <a:gd name="adj1" fmla="val 748666"/>
              <a:gd name="adj2" fmla="val 9697106"/>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34" name="Ink 33">
                <a:extLst>
                  <a:ext uri="{FF2B5EF4-FFF2-40B4-BE49-F238E27FC236}">
                    <a16:creationId xmlns:a16="http://schemas.microsoft.com/office/drawing/2014/main" id="{D42EA2F1-2A56-D17C-3A32-326CD1B7A8D4}"/>
                  </a:ext>
                </a:extLst>
              </p14:cNvPr>
              <p14:cNvContentPartPr/>
              <p14:nvPr/>
            </p14:nvContentPartPr>
            <p14:xfrm>
              <a:off x="8544193" y="1743171"/>
              <a:ext cx="177120" cy="170640"/>
            </p14:xfrm>
          </p:contentPart>
        </mc:Choice>
        <mc:Fallback xmlns="">
          <p:pic>
            <p:nvPicPr>
              <p:cNvPr id="34" name="Ink 33">
                <a:extLst>
                  <a:ext uri="{FF2B5EF4-FFF2-40B4-BE49-F238E27FC236}">
                    <a16:creationId xmlns:a16="http://schemas.microsoft.com/office/drawing/2014/main" id="{D42EA2F1-2A56-D17C-3A32-326CD1B7A8D4}"/>
                  </a:ext>
                </a:extLst>
              </p:cNvPr>
              <p:cNvPicPr/>
              <p:nvPr/>
            </p:nvPicPr>
            <p:blipFill>
              <a:blip r:embed="rId3"/>
              <a:stretch>
                <a:fillRect/>
              </a:stretch>
            </p:blipFill>
            <p:spPr>
              <a:xfrm>
                <a:off x="8535553" y="1734171"/>
                <a:ext cx="194760" cy="188280"/>
              </a:xfrm>
              <a:prstGeom prst="rect">
                <a:avLst/>
              </a:prstGeom>
            </p:spPr>
          </p:pic>
        </mc:Fallback>
      </mc:AlternateContent>
    </p:spTree>
    <p:extLst>
      <p:ext uri="{BB962C8B-B14F-4D97-AF65-F5344CB8AC3E}">
        <p14:creationId xmlns:p14="http://schemas.microsoft.com/office/powerpoint/2010/main" val="6630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750"/>
                                        <p:tgtEl>
                                          <p:spTgt spid="33"/>
                                        </p:tgtEl>
                                      </p:cBhvr>
                                    </p:animEffect>
                                  </p:childTnLst>
                                </p:cTn>
                              </p:par>
                            </p:childTnLst>
                          </p:cTn>
                        </p:par>
                        <p:par>
                          <p:cTn id="8" fill="hold">
                            <p:stCondLst>
                              <p:cond delay="750"/>
                            </p:stCondLst>
                            <p:childTnLst>
                              <p:par>
                                <p:cTn id="9" presetID="22" presetClass="entr" presetSubtype="4"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down)">
                                      <p:cBhvr>
                                        <p:cTn id="11" dur="750"/>
                                        <p:tgtEl>
                                          <p:spTgt spid="26"/>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left)">
                                      <p:cBhvr>
                                        <p:cTn id="15" dur="750"/>
                                        <p:tgtEl>
                                          <p:spTgt spid="32"/>
                                        </p:tgtEl>
                                      </p:cBhvr>
                                    </p:animEffect>
                                  </p:childTnLst>
                                </p:cTn>
                              </p:par>
                            </p:childTnLst>
                          </p:cTn>
                        </p:par>
                        <p:par>
                          <p:cTn id="16" fill="hold">
                            <p:stCondLst>
                              <p:cond delay="2250"/>
                            </p:stCondLst>
                            <p:childTnLst>
                              <p:par>
                                <p:cTn id="17" presetID="22" presetClass="entr" presetSubtype="4"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down)">
                                      <p:cBhvr>
                                        <p:cTn id="19" dur="750"/>
                                        <p:tgtEl>
                                          <p:spTgt spid="31"/>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750"/>
                                        <p:tgtEl>
                                          <p:spTgt spid="30"/>
                                        </p:tgtEl>
                                      </p:cBhvr>
                                    </p:animEffect>
                                  </p:childTnLst>
                                </p:cTn>
                              </p:par>
                            </p:childTnLst>
                          </p:cTn>
                        </p:par>
                        <p:par>
                          <p:cTn id="24" fill="hold">
                            <p:stCondLst>
                              <p:cond delay="3750"/>
                            </p:stCondLst>
                            <p:childTnLst>
                              <p:par>
                                <p:cTn id="25" presetID="22" presetClass="entr" presetSubtype="8"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left)">
                                      <p:cBhvr>
                                        <p:cTn id="27" dur="750"/>
                                        <p:tgtEl>
                                          <p:spTgt spid="27"/>
                                        </p:tgtEl>
                                      </p:cBhvr>
                                    </p:animEffect>
                                  </p:childTnLst>
                                </p:cTn>
                              </p:par>
                            </p:childTnLst>
                          </p:cTn>
                        </p:par>
                        <p:par>
                          <p:cTn id="28" fill="hold">
                            <p:stCondLst>
                              <p:cond delay="4500"/>
                            </p:stCondLst>
                            <p:childTnLst>
                              <p:par>
                                <p:cTn id="29" presetID="22" presetClass="entr" presetSubtype="4"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down)">
                                      <p:cBhvr>
                                        <p:cTn id="31" dur="750"/>
                                        <p:tgtEl>
                                          <p:spTgt spid="28"/>
                                        </p:tgtEl>
                                      </p:cBhvr>
                                    </p:animEffect>
                                  </p:childTnLst>
                                </p:cTn>
                              </p:par>
                            </p:childTnLst>
                          </p:cTn>
                        </p:par>
                        <p:par>
                          <p:cTn id="32" fill="hold">
                            <p:stCondLst>
                              <p:cond delay="5250"/>
                            </p:stCondLst>
                            <p:childTnLst>
                              <p:par>
                                <p:cTn id="33" presetID="22" presetClass="entr" presetSubtype="4"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down)">
                                      <p:cBhvr>
                                        <p:cTn id="35" dur="750"/>
                                        <p:tgtEl>
                                          <p:spTgt spid="29"/>
                                        </p:tgtEl>
                                      </p:cBhvr>
                                    </p:animEffect>
                                  </p:childTnLst>
                                </p:cTn>
                              </p:par>
                            </p:childTnLst>
                          </p:cTn>
                        </p:par>
                        <p:par>
                          <p:cTn id="36" fill="hold">
                            <p:stCondLst>
                              <p:cond delay="6000"/>
                            </p:stCondLst>
                            <p:childTnLst>
                              <p:par>
                                <p:cTn id="37" presetID="1" presetClass="entr" presetSubtype="0" fill="hold" nodeType="after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a:t>Level Order Traversal BT (Using Array)</a:t>
            </a: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 name="TextBox 2">
            <a:extLst>
              <a:ext uri="{FF2B5EF4-FFF2-40B4-BE49-F238E27FC236}">
                <a16:creationId xmlns:a16="http://schemas.microsoft.com/office/drawing/2014/main" id="{5D0DBB5A-7DCA-0C92-9523-30F4403B844F}"/>
              </a:ext>
            </a:extLst>
          </p:cNvPr>
          <p:cNvSpPr txBox="1"/>
          <p:nvPr/>
        </p:nvSpPr>
        <p:spPr>
          <a:xfrm>
            <a:off x="1008993" y="1687489"/>
            <a:ext cx="10226566" cy="338554"/>
          </a:xfrm>
          <a:prstGeom prst="rect">
            <a:avLst/>
          </a:prstGeom>
          <a:noFill/>
        </p:spPr>
        <p:txBody>
          <a:bodyPr wrap="square" rtlCol="0">
            <a:spAutoFit/>
          </a:bodyPr>
          <a:lstStyle/>
          <a:p>
            <a:r>
              <a:rPr lang="en-US" sz="1600" dirty="0"/>
              <a:t>Level order : Level by level starting from left to right</a:t>
            </a:r>
          </a:p>
        </p:txBody>
      </p:sp>
      <p:sp>
        <p:nvSpPr>
          <p:cNvPr id="4" name="Oval 3">
            <a:extLst>
              <a:ext uri="{FF2B5EF4-FFF2-40B4-BE49-F238E27FC236}">
                <a16:creationId xmlns:a16="http://schemas.microsoft.com/office/drawing/2014/main" id="{B092B25B-45D7-A884-37F9-8B7FDA3F4B83}"/>
              </a:ext>
            </a:extLst>
          </p:cNvPr>
          <p:cNvSpPr/>
          <p:nvPr/>
        </p:nvSpPr>
        <p:spPr>
          <a:xfrm>
            <a:off x="7748659" y="170813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N1</a:t>
            </a:r>
          </a:p>
        </p:txBody>
      </p:sp>
      <p:sp>
        <p:nvSpPr>
          <p:cNvPr id="6" name="Oval 5">
            <a:extLst>
              <a:ext uri="{FF2B5EF4-FFF2-40B4-BE49-F238E27FC236}">
                <a16:creationId xmlns:a16="http://schemas.microsoft.com/office/drawing/2014/main" id="{180DD270-0C47-E53C-7FFF-924E4F66B527}"/>
              </a:ext>
            </a:extLst>
          </p:cNvPr>
          <p:cNvSpPr/>
          <p:nvPr/>
        </p:nvSpPr>
        <p:spPr>
          <a:xfrm>
            <a:off x="6503188" y="2745164"/>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N2</a:t>
            </a:r>
          </a:p>
        </p:txBody>
      </p:sp>
      <p:sp>
        <p:nvSpPr>
          <p:cNvPr id="7" name="Oval 6">
            <a:extLst>
              <a:ext uri="{FF2B5EF4-FFF2-40B4-BE49-F238E27FC236}">
                <a16:creationId xmlns:a16="http://schemas.microsoft.com/office/drawing/2014/main" id="{D83C1535-F356-7814-DE43-317E4504B2EC}"/>
              </a:ext>
            </a:extLst>
          </p:cNvPr>
          <p:cNvSpPr/>
          <p:nvPr/>
        </p:nvSpPr>
        <p:spPr>
          <a:xfrm>
            <a:off x="8873270" y="2768403"/>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N3</a:t>
            </a:r>
          </a:p>
        </p:txBody>
      </p:sp>
      <p:sp>
        <p:nvSpPr>
          <p:cNvPr id="8" name="Oval 7">
            <a:extLst>
              <a:ext uri="{FF2B5EF4-FFF2-40B4-BE49-F238E27FC236}">
                <a16:creationId xmlns:a16="http://schemas.microsoft.com/office/drawing/2014/main" id="{C48D3287-00AA-CBA8-50A9-F66578CB93C6}"/>
              </a:ext>
            </a:extLst>
          </p:cNvPr>
          <p:cNvSpPr/>
          <p:nvPr/>
        </p:nvSpPr>
        <p:spPr>
          <a:xfrm>
            <a:off x="5596668" y="3555795"/>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N4</a:t>
            </a:r>
          </a:p>
        </p:txBody>
      </p:sp>
      <p:sp>
        <p:nvSpPr>
          <p:cNvPr id="9" name="Oval 8">
            <a:extLst>
              <a:ext uri="{FF2B5EF4-FFF2-40B4-BE49-F238E27FC236}">
                <a16:creationId xmlns:a16="http://schemas.microsoft.com/office/drawing/2014/main" id="{061D170C-3B99-4FB7-BF75-2FB6CE84FAFE}"/>
              </a:ext>
            </a:extLst>
          </p:cNvPr>
          <p:cNvSpPr/>
          <p:nvPr/>
        </p:nvSpPr>
        <p:spPr>
          <a:xfrm>
            <a:off x="7178475" y="3550964"/>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N5</a:t>
            </a:r>
          </a:p>
        </p:txBody>
      </p:sp>
      <p:sp>
        <p:nvSpPr>
          <p:cNvPr id="10" name="Oval 9">
            <a:extLst>
              <a:ext uri="{FF2B5EF4-FFF2-40B4-BE49-F238E27FC236}">
                <a16:creationId xmlns:a16="http://schemas.microsoft.com/office/drawing/2014/main" id="{99157901-B009-2C9A-837F-E41EE346CFA1}"/>
              </a:ext>
            </a:extLst>
          </p:cNvPr>
          <p:cNvSpPr/>
          <p:nvPr/>
        </p:nvSpPr>
        <p:spPr>
          <a:xfrm>
            <a:off x="8153311" y="3560134"/>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N6</a:t>
            </a:r>
          </a:p>
        </p:txBody>
      </p:sp>
      <p:sp>
        <p:nvSpPr>
          <p:cNvPr id="11" name="Oval 10">
            <a:extLst>
              <a:ext uri="{FF2B5EF4-FFF2-40B4-BE49-F238E27FC236}">
                <a16:creationId xmlns:a16="http://schemas.microsoft.com/office/drawing/2014/main" id="{9F1EAF6F-06B0-1486-D987-D50CD86CD782}"/>
              </a:ext>
            </a:extLst>
          </p:cNvPr>
          <p:cNvSpPr/>
          <p:nvPr/>
        </p:nvSpPr>
        <p:spPr>
          <a:xfrm>
            <a:off x="9630015" y="3550964"/>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N7</a:t>
            </a:r>
          </a:p>
        </p:txBody>
      </p:sp>
      <p:sp>
        <p:nvSpPr>
          <p:cNvPr id="12" name="Oval 11">
            <a:extLst>
              <a:ext uri="{FF2B5EF4-FFF2-40B4-BE49-F238E27FC236}">
                <a16:creationId xmlns:a16="http://schemas.microsoft.com/office/drawing/2014/main" id="{E9195431-FE4D-0506-D6CB-4E35EF39C284}"/>
              </a:ext>
            </a:extLst>
          </p:cNvPr>
          <p:cNvSpPr/>
          <p:nvPr/>
        </p:nvSpPr>
        <p:spPr>
          <a:xfrm>
            <a:off x="4550889" y="4346005"/>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N8</a:t>
            </a:r>
          </a:p>
        </p:txBody>
      </p:sp>
      <p:sp>
        <p:nvSpPr>
          <p:cNvPr id="13" name="Oval 12">
            <a:extLst>
              <a:ext uri="{FF2B5EF4-FFF2-40B4-BE49-F238E27FC236}">
                <a16:creationId xmlns:a16="http://schemas.microsoft.com/office/drawing/2014/main" id="{57668208-26CA-DAFF-EF41-8AB09059197F}"/>
              </a:ext>
            </a:extLst>
          </p:cNvPr>
          <p:cNvSpPr/>
          <p:nvPr/>
        </p:nvSpPr>
        <p:spPr>
          <a:xfrm>
            <a:off x="6353413" y="4346005"/>
            <a:ext cx="825062"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N9</a:t>
            </a:r>
          </a:p>
        </p:txBody>
      </p:sp>
      <p:cxnSp>
        <p:nvCxnSpPr>
          <p:cNvPr id="14" name="Straight Connector 13">
            <a:extLst>
              <a:ext uri="{FF2B5EF4-FFF2-40B4-BE49-F238E27FC236}">
                <a16:creationId xmlns:a16="http://schemas.microsoft.com/office/drawing/2014/main" id="{8F0768A4-4D96-8E0D-5D84-94EC455B3EEC}"/>
              </a:ext>
            </a:extLst>
          </p:cNvPr>
          <p:cNvCxnSpPr>
            <a:stCxn id="4" idx="3"/>
            <a:endCxn id="6" idx="7"/>
          </p:cNvCxnSpPr>
          <p:nvPr/>
        </p:nvCxnSpPr>
        <p:spPr>
          <a:xfrm flipH="1">
            <a:off x="7149110" y="2102866"/>
            <a:ext cx="710372" cy="710023"/>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C02F2921-E525-0EB7-2215-8540C33B5531}"/>
              </a:ext>
            </a:extLst>
          </p:cNvPr>
          <p:cNvCxnSpPr>
            <a:cxnSpLocks/>
          </p:cNvCxnSpPr>
          <p:nvPr/>
        </p:nvCxnSpPr>
        <p:spPr>
          <a:xfrm flipH="1">
            <a:off x="6153017" y="3129684"/>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9B0EA657-3CC5-19D4-56DB-BD68C83C6EC3}"/>
              </a:ext>
            </a:extLst>
          </p:cNvPr>
          <p:cNvCxnSpPr>
            <a:cxnSpLocks/>
          </p:cNvCxnSpPr>
          <p:nvPr/>
        </p:nvCxnSpPr>
        <p:spPr>
          <a:xfrm flipH="1">
            <a:off x="5216340" y="3928400"/>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22C61C24-23E2-6775-8C7D-B01070FF5853}"/>
              </a:ext>
            </a:extLst>
          </p:cNvPr>
          <p:cNvCxnSpPr>
            <a:cxnSpLocks/>
            <a:stCxn id="8" idx="5"/>
          </p:cNvCxnSpPr>
          <p:nvPr/>
        </p:nvCxnSpPr>
        <p:spPr>
          <a:xfrm>
            <a:off x="6242590" y="3950525"/>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2FA84D64-D49A-5FAA-9629-0658DEFB0D20}"/>
              </a:ext>
            </a:extLst>
          </p:cNvPr>
          <p:cNvCxnSpPr>
            <a:cxnSpLocks/>
          </p:cNvCxnSpPr>
          <p:nvPr/>
        </p:nvCxnSpPr>
        <p:spPr>
          <a:xfrm>
            <a:off x="7178474" y="3113118"/>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FB39A1ED-9EDD-0F6F-642B-67CC8535C0CA}"/>
              </a:ext>
            </a:extLst>
          </p:cNvPr>
          <p:cNvCxnSpPr>
            <a:cxnSpLocks/>
          </p:cNvCxnSpPr>
          <p:nvPr/>
        </p:nvCxnSpPr>
        <p:spPr>
          <a:xfrm>
            <a:off x="9506520" y="3176525"/>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A5E3A607-3F91-2997-E7EF-D36E43063A16}"/>
              </a:ext>
            </a:extLst>
          </p:cNvPr>
          <p:cNvCxnSpPr>
            <a:cxnSpLocks/>
            <a:endCxn id="7" idx="1"/>
          </p:cNvCxnSpPr>
          <p:nvPr/>
        </p:nvCxnSpPr>
        <p:spPr>
          <a:xfrm>
            <a:off x="8389561" y="2108066"/>
            <a:ext cx="594532" cy="728062"/>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81F73C8B-B622-A58B-279F-5D435AD6E32E}"/>
              </a:ext>
            </a:extLst>
          </p:cNvPr>
          <p:cNvCxnSpPr>
            <a:cxnSpLocks/>
          </p:cNvCxnSpPr>
          <p:nvPr/>
        </p:nvCxnSpPr>
        <p:spPr>
          <a:xfrm flipH="1">
            <a:off x="8675382" y="3155102"/>
            <a:ext cx="349291" cy="430314"/>
          </a:xfrm>
          <a:prstGeom prst="line">
            <a:avLst/>
          </a:prstGeom>
        </p:spPr>
        <p:style>
          <a:lnRef idx="3">
            <a:schemeClr val="dk1"/>
          </a:lnRef>
          <a:fillRef idx="0">
            <a:schemeClr val="dk1"/>
          </a:fillRef>
          <a:effectRef idx="2">
            <a:schemeClr val="dk1"/>
          </a:effectRef>
          <a:fontRef idx="minor">
            <a:schemeClr val="tx1"/>
          </a:fontRef>
        </p:style>
      </p:cxnSp>
      <p:sp>
        <p:nvSpPr>
          <p:cNvPr id="26" name="Arc 25">
            <a:extLst>
              <a:ext uri="{FF2B5EF4-FFF2-40B4-BE49-F238E27FC236}">
                <a16:creationId xmlns:a16="http://schemas.microsoft.com/office/drawing/2014/main" id="{D0CC3A63-938C-B1A1-7090-66C9374F63B6}"/>
              </a:ext>
            </a:extLst>
          </p:cNvPr>
          <p:cNvSpPr/>
          <p:nvPr/>
        </p:nvSpPr>
        <p:spPr>
          <a:xfrm rot="8168804">
            <a:off x="6686991" y="1828190"/>
            <a:ext cx="1516834" cy="1271544"/>
          </a:xfrm>
          <a:prstGeom prst="arc">
            <a:avLst>
              <a:gd name="adj1" fmla="val 1350151"/>
              <a:gd name="adj2" fmla="val 9697106"/>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7" name="Arc 26">
            <a:extLst>
              <a:ext uri="{FF2B5EF4-FFF2-40B4-BE49-F238E27FC236}">
                <a16:creationId xmlns:a16="http://schemas.microsoft.com/office/drawing/2014/main" id="{A7B31DC1-AE31-61DA-CED4-FDA4E13DDFF7}"/>
              </a:ext>
            </a:extLst>
          </p:cNvPr>
          <p:cNvSpPr/>
          <p:nvPr/>
        </p:nvSpPr>
        <p:spPr>
          <a:xfrm rot="10800000">
            <a:off x="7036583" y="2555289"/>
            <a:ext cx="2030560" cy="1271544"/>
          </a:xfrm>
          <a:prstGeom prst="arc">
            <a:avLst>
              <a:gd name="adj1" fmla="val 1350151"/>
              <a:gd name="adj2" fmla="val 9697106"/>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8" name="Arc 27">
            <a:extLst>
              <a:ext uri="{FF2B5EF4-FFF2-40B4-BE49-F238E27FC236}">
                <a16:creationId xmlns:a16="http://schemas.microsoft.com/office/drawing/2014/main" id="{C57189FB-A3E8-52A9-29F8-514B82ACEC0C}"/>
              </a:ext>
            </a:extLst>
          </p:cNvPr>
          <p:cNvSpPr/>
          <p:nvPr/>
        </p:nvSpPr>
        <p:spPr>
          <a:xfrm rot="10800000">
            <a:off x="5374979" y="2870038"/>
            <a:ext cx="3850105" cy="827313"/>
          </a:xfrm>
          <a:prstGeom prst="arc">
            <a:avLst>
              <a:gd name="adj1" fmla="val 20953790"/>
              <a:gd name="adj2" fmla="val 10272409"/>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9" name="Arc 28">
            <a:extLst>
              <a:ext uri="{FF2B5EF4-FFF2-40B4-BE49-F238E27FC236}">
                <a16:creationId xmlns:a16="http://schemas.microsoft.com/office/drawing/2014/main" id="{6FF7A551-9CF8-5635-ACF7-AA6E1ED1BD28}"/>
              </a:ext>
            </a:extLst>
          </p:cNvPr>
          <p:cNvSpPr/>
          <p:nvPr/>
        </p:nvSpPr>
        <p:spPr>
          <a:xfrm rot="10800000">
            <a:off x="6220924" y="3317682"/>
            <a:ext cx="1163794" cy="1074134"/>
          </a:xfrm>
          <a:prstGeom prst="arc">
            <a:avLst>
              <a:gd name="adj1" fmla="val 1350151"/>
              <a:gd name="adj2" fmla="val 9238605"/>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0" name="Arc 29">
            <a:extLst>
              <a:ext uri="{FF2B5EF4-FFF2-40B4-BE49-F238E27FC236}">
                <a16:creationId xmlns:a16="http://schemas.microsoft.com/office/drawing/2014/main" id="{FC4E6EA8-F7F2-75B0-DAEC-296EF075FC73}"/>
              </a:ext>
            </a:extLst>
          </p:cNvPr>
          <p:cNvSpPr/>
          <p:nvPr/>
        </p:nvSpPr>
        <p:spPr>
          <a:xfrm rot="10800000">
            <a:off x="7521764" y="3242859"/>
            <a:ext cx="1163794" cy="1074134"/>
          </a:xfrm>
          <a:prstGeom prst="arc">
            <a:avLst>
              <a:gd name="adj1" fmla="val 1350151"/>
              <a:gd name="adj2" fmla="val 9562801"/>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1" name="Arc 30">
            <a:extLst>
              <a:ext uri="{FF2B5EF4-FFF2-40B4-BE49-F238E27FC236}">
                <a16:creationId xmlns:a16="http://schemas.microsoft.com/office/drawing/2014/main" id="{A36CB8FC-8BC6-50A4-1167-0CEB44F98FAC}"/>
              </a:ext>
            </a:extLst>
          </p:cNvPr>
          <p:cNvSpPr/>
          <p:nvPr/>
        </p:nvSpPr>
        <p:spPr>
          <a:xfrm rot="10800000">
            <a:off x="8741818" y="3258189"/>
            <a:ext cx="1163794" cy="1074134"/>
          </a:xfrm>
          <a:prstGeom prst="arc">
            <a:avLst>
              <a:gd name="adj1" fmla="val 1050439"/>
              <a:gd name="adj2" fmla="val 9577192"/>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2" name="Arc 31">
            <a:extLst>
              <a:ext uri="{FF2B5EF4-FFF2-40B4-BE49-F238E27FC236}">
                <a16:creationId xmlns:a16="http://schemas.microsoft.com/office/drawing/2014/main" id="{3931830A-50FD-4062-B672-2B8B73098445}"/>
              </a:ext>
            </a:extLst>
          </p:cNvPr>
          <p:cNvSpPr/>
          <p:nvPr/>
        </p:nvSpPr>
        <p:spPr>
          <a:xfrm rot="10800000">
            <a:off x="3809730" y="3620110"/>
            <a:ext cx="6095879" cy="878432"/>
          </a:xfrm>
          <a:prstGeom prst="arc">
            <a:avLst>
              <a:gd name="adj1" fmla="val 21087285"/>
              <a:gd name="adj2" fmla="val 10657289"/>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3" name="Arc 32">
            <a:extLst>
              <a:ext uri="{FF2B5EF4-FFF2-40B4-BE49-F238E27FC236}">
                <a16:creationId xmlns:a16="http://schemas.microsoft.com/office/drawing/2014/main" id="{B34AAC66-75F4-1AC1-00F4-521B2FB4DE93}"/>
              </a:ext>
            </a:extLst>
          </p:cNvPr>
          <p:cNvSpPr/>
          <p:nvPr/>
        </p:nvSpPr>
        <p:spPr>
          <a:xfrm rot="10800000">
            <a:off x="5227336" y="4163039"/>
            <a:ext cx="1163794" cy="1074134"/>
          </a:xfrm>
          <a:prstGeom prst="arc">
            <a:avLst>
              <a:gd name="adj1" fmla="val 1350151"/>
              <a:gd name="adj2" fmla="val 9772104"/>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34" name="Ink 33">
                <a:extLst>
                  <a:ext uri="{FF2B5EF4-FFF2-40B4-BE49-F238E27FC236}">
                    <a16:creationId xmlns:a16="http://schemas.microsoft.com/office/drawing/2014/main" id="{E4061AC2-529C-390D-5A25-FB55828A7883}"/>
                  </a:ext>
                </a:extLst>
              </p14:cNvPr>
              <p14:cNvContentPartPr/>
              <p14:nvPr/>
            </p14:nvContentPartPr>
            <p14:xfrm>
              <a:off x="6276404" y="4393631"/>
              <a:ext cx="101880" cy="121680"/>
            </p14:xfrm>
          </p:contentPart>
        </mc:Choice>
        <mc:Fallback xmlns="">
          <p:pic>
            <p:nvPicPr>
              <p:cNvPr id="34" name="Ink 33">
                <a:extLst>
                  <a:ext uri="{FF2B5EF4-FFF2-40B4-BE49-F238E27FC236}">
                    <a16:creationId xmlns:a16="http://schemas.microsoft.com/office/drawing/2014/main" id="{E4061AC2-529C-390D-5A25-FB55828A7883}"/>
                  </a:ext>
                </a:extLst>
              </p:cNvPr>
              <p:cNvPicPr/>
              <p:nvPr/>
            </p:nvPicPr>
            <p:blipFill>
              <a:blip r:embed="rId3"/>
              <a:stretch>
                <a:fillRect/>
              </a:stretch>
            </p:blipFill>
            <p:spPr>
              <a:xfrm>
                <a:off x="6267764" y="4384631"/>
                <a:ext cx="119520" cy="139320"/>
              </a:xfrm>
              <a:prstGeom prst="rect">
                <a:avLst/>
              </a:prstGeom>
            </p:spPr>
          </p:pic>
        </mc:Fallback>
      </mc:AlternateContent>
    </p:spTree>
    <p:extLst>
      <p:ext uri="{BB962C8B-B14F-4D97-AF65-F5344CB8AC3E}">
        <p14:creationId xmlns:p14="http://schemas.microsoft.com/office/powerpoint/2010/main" val="1212565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750"/>
                                        <p:tgtEl>
                                          <p:spTgt spid="26"/>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750"/>
                                        <p:tgtEl>
                                          <p:spTgt spid="27"/>
                                        </p:tgtEl>
                                      </p:cBhvr>
                                    </p:animEffect>
                                  </p:childTnLst>
                                </p:cTn>
                              </p:par>
                            </p:childTnLst>
                          </p:cTn>
                        </p:par>
                        <p:par>
                          <p:cTn id="12" fill="hold">
                            <p:stCondLst>
                              <p:cond delay="1500"/>
                            </p:stCondLst>
                            <p:childTnLst>
                              <p:par>
                                <p:cTn id="13" presetID="22" presetClass="entr" presetSubtype="2"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right)">
                                      <p:cBhvr>
                                        <p:cTn id="15" dur="750"/>
                                        <p:tgtEl>
                                          <p:spTgt spid="28"/>
                                        </p:tgtEl>
                                      </p:cBhvr>
                                    </p:animEffect>
                                  </p:childTnLst>
                                </p:cTn>
                              </p:par>
                            </p:childTnLst>
                          </p:cTn>
                        </p:par>
                        <p:par>
                          <p:cTn id="16" fill="hold">
                            <p:stCondLst>
                              <p:cond delay="225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750"/>
                                        <p:tgtEl>
                                          <p:spTgt spid="29"/>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750"/>
                                        <p:tgtEl>
                                          <p:spTgt spid="30"/>
                                        </p:tgtEl>
                                      </p:cBhvr>
                                    </p:animEffect>
                                  </p:childTnLst>
                                </p:cTn>
                              </p:par>
                            </p:childTnLst>
                          </p:cTn>
                        </p:par>
                        <p:par>
                          <p:cTn id="24" fill="hold">
                            <p:stCondLst>
                              <p:cond delay="3750"/>
                            </p:stCondLst>
                            <p:childTnLst>
                              <p:par>
                                <p:cTn id="25" presetID="22" presetClass="entr" presetSubtype="8"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left)">
                                      <p:cBhvr>
                                        <p:cTn id="27" dur="750"/>
                                        <p:tgtEl>
                                          <p:spTgt spid="31"/>
                                        </p:tgtEl>
                                      </p:cBhvr>
                                    </p:animEffect>
                                  </p:childTnLst>
                                </p:cTn>
                              </p:par>
                            </p:childTnLst>
                          </p:cTn>
                        </p:par>
                        <p:par>
                          <p:cTn id="28" fill="hold">
                            <p:stCondLst>
                              <p:cond delay="4500"/>
                            </p:stCondLst>
                            <p:childTnLst>
                              <p:par>
                                <p:cTn id="29" presetID="22" presetClass="entr" presetSubtype="2"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right)">
                                      <p:cBhvr>
                                        <p:cTn id="31" dur="750"/>
                                        <p:tgtEl>
                                          <p:spTgt spid="32"/>
                                        </p:tgtEl>
                                      </p:cBhvr>
                                    </p:animEffect>
                                  </p:childTnLst>
                                </p:cTn>
                              </p:par>
                            </p:childTnLst>
                          </p:cTn>
                        </p:par>
                        <p:par>
                          <p:cTn id="32" fill="hold">
                            <p:stCondLst>
                              <p:cond delay="5250"/>
                            </p:stCondLst>
                            <p:childTnLst>
                              <p:par>
                                <p:cTn id="33" presetID="22" presetClass="entr" presetSubtype="8"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left)">
                                      <p:cBhvr>
                                        <p:cTn id="35" dur="750"/>
                                        <p:tgtEl>
                                          <p:spTgt spid="33"/>
                                        </p:tgtEl>
                                      </p:cBhvr>
                                    </p:animEffect>
                                  </p:childTnLst>
                                </p:cTn>
                              </p:par>
                            </p:childTnLst>
                          </p:cTn>
                        </p:par>
                        <p:par>
                          <p:cTn id="36" fill="hold">
                            <p:stCondLst>
                              <p:cond delay="6000"/>
                            </p:stCondLst>
                            <p:childTnLst>
                              <p:par>
                                <p:cTn id="37" presetID="1" presetClass="entr" presetSubtype="0" fill="hold" nodeType="after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a:t>Search in BT (Using Array)</a:t>
            </a: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 name="TextBox 2">
            <a:extLst>
              <a:ext uri="{FF2B5EF4-FFF2-40B4-BE49-F238E27FC236}">
                <a16:creationId xmlns:a16="http://schemas.microsoft.com/office/drawing/2014/main" id="{5D0DBB5A-7DCA-0C92-9523-30F4403B844F}"/>
              </a:ext>
            </a:extLst>
          </p:cNvPr>
          <p:cNvSpPr txBox="1"/>
          <p:nvPr/>
        </p:nvSpPr>
        <p:spPr>
          <a:xfrm>
            <a:off x="1008993" y="1687489"/>
            <a:ext cx="10226566" cy="1323439"/>
          </a:xfrm>
          <a:prstGeom prst="rect">
            <a:avLst/>
          </a:prstGeom>
          <a:noFill/>
        </p:spPr>
        <p:txBody>
          <a:bodyPr wrap="square" rtlCol="0">
            <a:spAutoFit/>
          </a:bodyPr>
          <a:lstStyle/>
          <a:p>
            <a:r>
              <a:rPr lang="en-US" sz="1600" dirty="0"/>
              <a:t>It will be normal searching in an array.</a:t>
            </a:r>
          </a:p>
          <a:p>
            <a:r>
              <a:rPr lang="en-US" sz="1600" dirty="0"/>
              <a:t>Linear search will be having O(n) complexity</a:t>
            </a:r>
          </a:p>
          <a:p>
            <a:endParaRPr lang="en-US" sz="1600" dirty="0"/>
          </a:p>
          <a:p>
            <a:endParaRPr lang="en-US" sz="1600" dirty="0"/>
          </a:p>
          <a:p>
            <a:endParaRPr lang="en-US" sz="1600" dirty="0"/>
          </a:p>
        </p:txBody>
      </p:sp>
      <p:sp>
        <p:nvSpPr>
          <p:cNvPr id="6" name="TextBox 5">
            <a:extLst>
              <a:ext uri="{FF2B5EF4-FFF2-40B4-BE49-F238E27FC236}">
                <a16:creationId xmlns:a16="http://schemas.microsoft.com/office/drawing/2014/main" id="{25B6955C-601D-141B-D1A1-9BE2352BA4BC}"/>
              </a:ext>
            </a:extLst>
          </p:cNvPr>
          <p:cNvSpPr txBox="1"/>
          <p:nvPr/>
        </p:nvSpPr>
        <p:spPr>
          <a:xfrm>
            <a:off x="3047999" y="2375338"/>
            <a:ext cx="6663559" cy="2636461"/>
          </a:xfrm>
          <a:prstGeom prst="rect">
            <a:avLst/>
          </a:prstGeom>
          <a:noFill/>
        </p:spPr>
        <p:txBody>
          <a:bodyPr wrap="square">
            <a:spAutoFit/>
          </a:bodyPr>
          <a:lstStyle/>
          <a:p>
            <a:r>
              <a:rPr lang="en-IN" dirty="0">
                <a:solidFill>
                  <a:srgbClr val="CC7832"/>
                </a:solidFill>
                <a:effectLst/>
              </a:rPr>
              <a:t>void </a:t>
            </a:r>
            <a:r>
              <a:rPr lang="en-IN" dirty="0">
                <a:solidFill>
                  <a:srgbClr val="FFC66D"/>
                </a:solidFill>
                <a:effectLst/>
              </a:rPr>
              <a:t>search</a:t>
            </a:r>
            <a:r>
              <a:rPr lang="en-IN" dirty="0"/>
              <a:t>(String value) {</a:t>
            </a:r>
            <a:br>
              <a:rPr lang="en-IN" dirty="0"/>
            </a:br>
            <a:r>
              <a:rPr lang="en-IN" dirty="0"/>
              <a:t>    </a:t>
            </a:r>
            <a:r>
              <a:rPr lang="en-IN" dirty="0">
                <a:solidFill>
                  <a:srgbClr val="CC7832"/>
                </a:solidFill>
                <a:effectLst/>
              </a:rPr>
              <a:t>for</a:t>
            </a:r>
            <a:r>
              <a:rPr lang="en-IN" dirty="0"/>
              <a:t>(</a:t>
            </a:r>
            <a:r>
              <a:rPr lang="en-IN" dirty="0">
                <a:solidFill>
                  <a:srgbClr val="CC7832"/>
                </a:solidFill>
                <a:effectLst/>
              </a:rPr>
              <a:t>int </a:t>
            </a:r>
            <a:r>
              <a:rPr lang="en-IN" dirty="0" err="1"/>
              <a:t>i</a:t>
            </a:r>
            <a:r>
              <a:rPr lang="en-IN" dirty="0"/>
              <a:t> = </a:t>
            </a:r>
            <a:r>
              <a:rPr lang="en-IN" dirty="0">
                <a:solidFill>
                  <a:srgbClr val="6897BB"/>
                </a:solidFill>
                <a:effectLst/>
              </a:rPr>
              <a:t>1 </a:t>
            </a:r>
            <a:r>
              <a:rPr lang="en-IN" dirty="0">
                <a:solidFill>
                  <a:srgbClr val="CC7832"/>
                </a:solidFill>
                <a:effectLst/>
              </a:rPr>
              <a:t>; </a:t>
            </a:r>
            <a:r>
              <a:rPr lang="en-IN" dirty="0" err="1"/>
              <a:t>i</a:t>
            </a:r>
            <a:r>
              <a:rPr lang="en-IN" dirty="0"/>
              <a:t>&lt;=</a:t>
            </a:r>
            <a:r>
              <a:rPr lang="en-IN" dirty="0" err="1">
                <a:solidFill>
                  <a:srgbClr val="9876AA"/>
                </a:solidFill>
                <a:effectLst/>
              </a:rPr>
              <a:t>lastUsedIndex</a:t>
            </a:r>
            <a:r>
              <a:rPr lang="en-IN" dirty="0">
                <a:solidFill>
                  <a:srgbClr val="9876AA"/>
                </a:solidFill>
                <a:effectLst/>
              </a:rPr>
              <a:t> </a:t>
            </a:r>
            <a:r>
              <a:rPr lang="en-IN" dirty="0">
                <a:solidFill>
                  <a:srgbClr val="CC7832"/>
                </a:solidFill>
                <a:effectLst/>
              </a:rPr>
              <a:t>; </a:t>
            </a:r>
            <a:r>
              <a:rPr lang="en-IN" dirty="0" err="1"/>
              <a:t>i</a:t>
            </a:r>
            <a:r>
              <a:rPr lang="en-IN" dirty="0"/>
              <a:t>++) {</a:t>
            </a:r>
            <a:br>
              <a:rPr lang="en-IN" dirty="0"/>
            </a:br>
            <a:r>
              <a:rPr lang="en-IN" dirty="0"/>
              <a:t>        </a:t>
            </a:r>
            <a:r>
              <a:rPr lang="en-IN" dirty="0">
                <a:solidFill>
                  <a:srgbClr val="CC7832"/>
                </a:solidFill>
                <a:effectLst/>
              </a:rPr>
              <a:t>if</a:t>
            </a:r>
            <a:r>
              <a:rPr lang="en-IN" dirty="0"/>
              <a:t>(</a:t>
            </a:r>
            <a:r>
              <a:rPr lang="en-IN" dirty="0" err="1">
                <a:solidFill>
                  <a:srgbClr val="9876AA"/>
                </a:solidFill>
                <a:effectLst/>
              </a:rPr>
              <a:t>arr</a:t>
            </a:r>
            <a:r>
              <a:rPr lang="en-IN" dirty="0"/>
              <a:t>[</a:t>
            </a:r>
            <a:r>
              <a:rPr lang="en-IN" dirty="0" err="1"/>
              <a:t>i</a:t>
            </a:r>
            <a:r>
              <a:rPr lang="en-IN" dirty="0"/>
              <a:t>].equals(value)) {</a:t>
            </a:r>
            <a:br>
              <a:rPr lang="en-IN" dirty="0"/>
            </a:br>
            <a:r>
              <a:rPr lang="en-IN" dirty="0"/>
              <a:t>            </a:t>
            </a:r>
            <a:r>
              <a:rPr lang="en-IN" dirty="0" err="1"/>
              <a:t>System.</a:t>
            </a:r>
            <a:r>
              <a:rPr lang="en-IN" i="1" dirty="0" err="1">
                <a:solidFill>
                  <a:srgbClr val="9876AA"/>
                </a:solidFill>
                <a:effectLst/>
              </a:rPr>
              <a:t>out</a:t>
            </a:r>
            <a:r>
              <a:rPr lang="en-IN" dirty="0" err="1"/>
              <a:t>.println</a:t>
            </a:r>
            <a:r>
              <a:rPr lang="en-IN" dirty="0"/>
              <a:t>(</a:t>
            </a:r>
            <a:r>
              <a:rPr lang="en-IN" dirty="0">
                <a:solidFill>
                  <a:srgbClr val="6A8759"/>
                </a:solidFill>
                <a:effectLst/>
              </a:rPr>
              <a:t>"Value " </a:t>
            </a:r>
            <a:r>
              <a:rPr lang="en-IN" dirty="0"/>
              <a:t>+ value + </a:t>
            </a:r>
            <a:r>
              <a:rPr lang="en-IN" dirty="0">
                <a:solidFill>
                  <a:srgbClr val="6A8759"/>
                </a:solidFill>
                <a:effectLst/>
              </a:rPr>
              <a:t>" found in binary tree"</a:t>
            </a:r>
            <a:r>
              <a:rPr lang="en-IN" dirty="0"/>
              <a:t>)</a:t>
            </a:r>
            <a:r>
              <a:rPr lang="en-IN" dirty="0">
                <a:solidFill>
                  <a:srgbClr val="CC7832"/>
                </a:solidFill>
                <a:effectLst/>
              </a:rPr>
              <a:t>;</a:t>
            </a:r>
            <a:br>
              <a:rPr lang="en-IN" dirty="0">
                <a:solidFill>
                  <a:srgbClr val="CC7832"/>
                </a:solidFill>
                <a:effectLst/>
              </a:rPr>
            </a:br>
            <a:r>
              <a:rPr lang="en-IN" dirty="0">
                <a:solidFill>
                  <a:srgbClr val="CC7832"/>
                </a:solidFill>
                <a:effectLst/>
              </a:rPr>
              <a:t>            return;</a:t>
            </a:r>
            <a:br>
              <a:rPr lang="en-IN" dirty="0">
                <a:solidFill>
                  <a:srgbClr val="CC7832"/>
                </a:solidFill>
                <a:effectLst/>
              </a:rPr>
            </a:br>
            <a:r>
              <a:rPr lang="en-IN" dirty="0">
                <a:solidFill>
                  <a:srgbClr val="CC7832"/>
                </a:solidFill>
                <a:effectLst/>
              </a:rPr>
              <a:t>        </a:t>
            </a:r>
            <a:r>
              <a:rPr lang="en-IN" dirty="0"/>
              <a:t>}</a:t>
            </a:r>
            <a:br>
              <a:rPr lang="en-IN" dirty="0"/>
            </a:br>
            <a:r>
              <a:rPr lang="en-IN" dirty="0"/>
              <a:t>    }</a:t>
            </a:r>
            <a:br>
              <a:rPr lang="en-IN" dirty="0"/>
            </a:br>
            <a:r>
              <a:rPr lang="en-IN" dirty="0"/>
              <a:t>    </a:t>
            </a:r>
            <a:r>
              <a:rPr lang="en-IN" dirty="0" err="1"/>
              <a:t>System.</a:t>
            </a:r>
            <a:r>
              <a:rPr lang="en-IN" i="1" dirty="0" err="1">
                <a:solidFill>
                  <a:srgbClr val="9876AA"/>
                </a:solidFill>
                <a:effectLst/>
              </a:rPr>
              <a:t>out</a:t>
            </a:r>
            <a:r>
              <a:rPr lang="en-IN" dirty="0" err="1"/>
              <a:t>.println</a:t>
            </a:r>
            <a:r>
              <a:rPr lang="en-IN" dirty="0"/>
              <a:t>(</a:t>
            </a:r>
            <a:r>
              <a:rPr lang="en-IN" dirty="0">
                <a:solidFill>
                  <a:srgbClr val="6A8759"/>
                </a:solidFill>
                <a:effectLst/>
              </a:rPr>
              <a:t>"Value " </a:t>
            </a:r>
            <a:r>
              <a:rPr lang="en-IN" dirty="0"/>
              <a:t>+ value + </a:t>
            </a:r>
            <a:r>
              <a:rPr lang="en-IN" dirty="0">
                <a:solidFill>
                  <a:srgbClr val="6A8759"/>
                </a:solidFill>
                <a:effectLst/>
              </a:rPr>
              <a:t>" not found in binary tree"</a:t>
            </a:r>
            <a:r>
              <a:rPr lang="en-IN" dirty="0"/>
              <a:t>)</a:t>
            </a:r>
            <a:r>
              <a:rPr lang="en-IN" dirty="0">
                <a:solidFill>
                  <a:srgbClr val="CC7832"/>
                </a:solidFill>
                <a:effectLst/>
              </a:rPr>
              <a:t>;</a:t>
            </a:r>
            <a:br>
              <a:rPr lang="en-IN" dirty="0">
                <a:solidFill>
                  <a:srgbClr val="CC7832"/>
                </a:solidFill>
                <a:effectLst/>
              </a:rPr>
            </a:br>
            <a:r>
              <a:rPr lang="en-IN" dirty="0"/>
              <a:t>}</a:t>
            </a:r>
            <a:endParaRPr lang="en-US" dirty="0"/>
          </a:p>
        </p:txBody>
      </p:sp>
    </p:spTree>
    <p:extLst>
      <p:ext uri="{BB962C8B-B14F-4D97-AF65-F5344CB8AC3E}">
        <p14:creationId xmlns:p14="http://schemas.microsoft.com/office/powerpoint/2010/main" val="45285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a:t>Delete from BT (Using Array)</a:t>
            </a: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 name="TextBox 2">
            <a:extLst>
              <a:ext uri="{FF2B5EF4-FFF2-40B4-BE49-F238E27FC236}">
                <a16:creationId xmlns:a16="http://schemas.microsoft.com/office/drawing/2014/main" id="{5D0DBB5A-7DCA-0C92-9523-30F4403B844F}"/>
              </a:ext>
            </a:extLst>
          </p:cNvPr>
          <p:cNvSpPr txBox="1"/>
          <p:nvPr/>
        </p:nvSpPr>
        <p:spPr>
          <a:xfrm>
            <a:off x="1008993" y="1687489"/>
            <a:ext cx="10226566" cy="1323439"/>
          </a:xfrm>
          <a:prstGeom prst="rect">
            <a:avLst/>
          </a:prstGeom>
          <a:noFill/>
        </p:spPr>
        <p:txBody>
          <a:bodyPr wrap="square" rtlCol="0">
            <a:spAutoFit/>
          </a:bodyPr>
          <a:lstStyle/>
          <a:p>
            <a:r>
              <a:rPr lang="en-US" sz="1600" dirty="0"/>
              <a:t>It will be normal searching in an array.</a:t>
            </a:r>
          </a:p>
          <a:p>
            <a:r>
              <a:rPr lang="en-US" sz="1600" dirty="0"/>
              <a:t>Linear search will be having O(n) complexity</a:t>
            </a:r>
          </a:p>
          <a:p>
            <a:endParaRPr lang="en-US" sz="1600" dirty="0"/>
          </a:p>
          <a:p>
            <a:endParaRPr lang="en-US" sz="1600" dirty="0"/>
          </a:p>
          <a:p>
            <a:endParaRPr lang="en-US" sz="1600" dirty="0"/>
          </a:p>
        </p:txBody>
      </p:sp>
      <p:sp>
        <p:nvSpPr>
          <p:cNvPr id="7" name="TextBox 6">
            <a:extLst>
              <a:ext uri="{FF2B5EF4-FFF2-40B4-BE49-F238E27FC236}">
                <a16:creationId xmlns:a16="http://schemas.microsoft.com/office/drawing/2014/main" id="{8C3F899F-D983-0F09-62F6-C8988196D5F7}"/>
              </a:ext>
            </a:extLst>
          </p:cNvPr>
          <p:cNvSpPr txBox="1"/>
          <p:nvPr/>
        </p:nvSpPr>
        <p:spPr>
          <a:xfrm>
            <a:off x="3586163" y="2369744"/>
            <a:ext cx="6097904" cy="2800767"/>
          </a:xfrm>
          <a:prstGeom prst="rect">
            <a:avLst/>
          </a:prstGeom>
          <a:noFill/>
        </p:spPr>
        <p:txBody>
          <a:bodyPr wrap="square">
            <a:spAutoFit/>
          </a:bodyPr>
          <a:lstStyle/>
          <a:p>
            <a:r>
              <a:rPr lang="en-IN" sz="1600" dirty="0">
                <a:solidFill>
                  <a:srgbClr val="CC7832"/>
                </a:solidFill>
                <a:effectLst/>
              </a:rPr>
              <a:t>void </a:t>
            </a:r>
            <a:r>
              <a:rPr lang="en-IN" sz="1600" dirty="0">
                <a:solidFill>
                  <a:srgbClr val="FFC66D"/>
                </a:solidFill>
                <a:effectLst/>
              </a:rPr>
              <a:t>delete</a:t>
            </a:r>
            <a:r>
              <a:rPr lang="en-IN" sz="1600" dirty="0"/>
              <a:t>(String value) {</a:t>
            </a:r>
            <a:br>
              <a:rPr lang="en-IN" sz="1600" dirty="0"/>
            </a:br>
            <a:r>
              <a:rPr lang="en-IN" sz="1600" dirty="0"/>
              <a:t>    </a:t>
            </a:r>
            <a:r>
              <a:rPr lang="en-IN" sz="1600" dirty="0">
                <a:solidFill>
                  <a:srgbClr val="CC7832"/>
                </a:solidFill>
                <a:effectLst/>
              </a:rPr>
              <a:t>int </a:t>
            </a:r>
            <a:r>
              <a:rPr lang="en-IN" sz="1600" dirty="0" err="1"/>
              <a:t>indexOfNodeToDelete</a:t>
            </a:r>
            <a:r>
              <a:rPr lang="en-IN" sz="1600" dirty="0"/>
              <a:t> = search(value)</a:t>
            </a:r>
            <a:r>
              <a:rPr lang="en-IN" sz="1600" dirty="0">
                <a:solidFill>
                  <a:srgbClr val="CC7832"/>
                </a:solidFill>
                <a:effectLst/>
              </a:rPr>
              <a:t>;</a:t>
            </a:r>
            <a:br>
              <a:rPr lang="en-IN" sz="1600" dirty="0">
                <a:solidFill>
                  <a:srgbClr val="CC7832"/>
                </a:solidFill>
                <a:effectLst/>
              </a:rPr>
            </a:br>
            <a:r>
              <a:rPr lang="en-IN" sz="1600" dirty="0">
                <a:solidFill>
                  <a:srgbClr val="CC7832"/>
                </a:solidFill>
                <a:effectLst/>
              </a:rPr>
              <a:t>    if</a:t>
            </a:r>
            <a:r>
              <a:rPr lang="en-IN" sz="1600" dirty="0"/>
              <a:t>(</a:t>
            </a:r>
            <a:r>
              <a:rPr lang="en-IN" sz="1600" dirty="0" err="1"/>
              <a:t>indexOfNodeToDelete</a:t>
            </a:r>
            <a:r>
              <a:rPr lang="en-IN" sz="1600" dirty="0"/>
              <a:t> == -</a:t>
            </a:r>
            <a:r>
              <a:rPr lang="en-IN" sz="1600" dirty="0">
                <a:solidFill>
                  <a:srgbClr val="6897BB"/>
                </a:solidFill>
                <a:effectLst/>
              </a:rPr>
              <a:t>1</a:t>
            </a:r>
            <a:r>
              <a:rPr lang="en-IN" sz="1600" dirty="0"/>
              <a:t>) {</a:t>
            </a:r>
            <a:br>
              <a:rPr lang="en-IN" sz="1600" dirty="0"/>
            </a:br>
            <a:r>
              <a:rPr lang="en-IN" sz="1600" dirty="0"/>
              <a:t>        </a:t>
            </a:r>
            <a:r>
              <a:rPr lang="en-IN" sz="1600" dirty="0" err="1"/>
              <a:t>System.</a:t>
            </a:r>
            <a:r>
              <a:rPr lang="en-IN" sz="1600" i="1" dirty="0" err="1">
                <a:solidFill>
                  <a:srgbClr val="9876AA"/>
                </a:solidFill>
                <a:effectLst/>
              </a:rPr>
              <a:t>out</a:t>
            </a:r>
            <a:r>
              <a:rPr lang="en-IN" sz="1600" dirty="0" err="1"/>
              <a:t>.println</a:t>
            </a:r>
            <a:r>
              <a:rPr lang="en-IN" sz="1600" dirty="0"/>
              <a:t>(value + </a:t>
            </a:r>
            <a:r>
              <a:rPr lang="en-IN" sz="1600" dirty="0">
                <a:solidFill>
                  <a:srgbClr val="6A8759"/>
                </a:solidFill>
                <a:effectLst/>
              </a:rPr>
              <a:t>" does not exists in the tree"</a:t>
            </a:r>
            <a:r>
              <a:rPr lang="en-IN" sz="1600" dirty="0"/>
              <a:t>)</a:t>
            </a:r>
            <a:r>
              <a:rPr lang="en-IN" sz="1600" dirty="0">
                <a:solidFill>
                  <a:srgbClr val="CC7832"/>
                </a:solidFill>
                <a:effectLst/>
              </a:rPr>
              <a:t>;</a:t>
            </a:r>
            <a:br>
              <a:rPr lang="en-IN" sz="1600" dirty="0">
                <a:solidFill>
                  <a:srgbClr val="CC7832"/>
                </a:solidFill>
                <a:effectLst/>
              </a:rPr>
            </a:br>
            <a:r>
              <a:rPr lang="en-IN" sz="1600" dirty="0">
                <a:solidFill>
                  <a:srgbClr val="CC7832"/>
                </a:solidFill>
                <a:effectLst/>
              </a:rPr>
              <a:t>    </a:t>
            </a:r>
            <a:r>
              <a:rPr lang="en-IN" sz="1600" dirty="0"/>
              <a:t>} </a:t>
            </a:r>
            <a:r>
              <a:rPr lang="en-IN" sz="1600" dirty="0">
                <a:solidFill>
                  <a:srgbClr val="CC7832"/>
                </a:solidFill>
                <a:effectLst/>
              </a:rPr>
              <a:t>else </a:t>
            </a:r>
            <a:r>
              <a:rPr lang="en-IN" sz="1600" dirty="0"/>
              <a:t>{</a:t>
            </a:r>
            <a:br>
              <a:rPr lang="en-IN" sz="1600" dirty="0"/>
            </a:br>
            <a:r>
              <a:rPr lang="en-IN" sz="1600" dirty="0"/>
              <a:t>        </a:t>
            </a:r>
            <a:r>
              <a:rPr lang="en-IN" sz="1600" dirty="0" err="1">
                <a:solidFill>
                  <a:srgbClr val="9876AA"/>
                </a:solidFill>
                <a:effectLst/>
              </a:rPr>
              <a:t>arr</a:t>
            </a:r>
            <a:r>
              <a:rPr lang="en-IN" sz="1600" dirty="0"/>
              <a:t>[</a:t>
            </a:r>
            <a:r>
              <a:rPr lang="en-IN" sz="1600" dirty="0" err="1"/>
              <a:t>indexOfNodeToDelete</a:t>
            </a:r>
            <a:r>
              <a:rPr lang="en-IN" sz="1600" dirty="0"/>
              <a:t>] = </a:t>
            </a:r>
            <a:r>
              <a:rPr lang="en-IN" sz="1600" dirty="0" err="1">
                <a:solidFill>
                  <a:srgbClr val="9876AA"/>
                </a:solidFill>
                <a:effectLst/>
              </a:rPr>
              <a:t>arr</a:t>
            </a:r>
            <a:r>
              <a:rPr lang="en-IN" sz="1600" dirty="0"/>
              <a:t>[</a:t>
            </a:r>
            <a:r>
              <a:rPr lang="en-IN" sz="1600" dirty="0" err="1">
                <a:solidFill>
                  <a:srgbClr val="9876AA"/>
                </a:solidFill>
                <a:effectLst/>
              </a:rPr>
              <a:t>lastUsedIndex</a:t>
            </a:r>
            <a:r>
              <a:rPr lang="en-IN" sz="1600" dirty="0"/>
              <a:t>]</a:t>
            </a:r>
            <a:r>
              <a:rPr lang="en-IN" sz="1600" dirty="0">
                <a:solidFill>
                  <a:srgbClr val="CC7832"/>
                </a:solidFill>
                <a:effectLst/>
              </a:rPr>
              <a:t>;</a:t>
            </a:r>
            <a:br>
              <a:rPr lang="en-IN" sz="1600" dirty="0">
                <a:solidFill>
                  <a:srgbClr val="CC7832"/>
                </a:solidFill>
                <a:effectLst/>
              </a:rPr>
            </a:br>
            <a:r>
              <a:rPr lang="en-IN" sz="1600" dirty="0">
                <a:solidFill>
                  <a:srgbClr val="CC7832"/>
                </a:solidFill>
                <a:effectLst/>
              </a:rPr>
              <a:t>        </a:t>
            </a:r>
            <a:r>
              <a:rPr lang="en-IN" sz="1600" dirty="0" err="1">
                <a:solidFill>
                  <a:srgbClr val="9876AA"/>
                </a:solidFill>
                <a:effectLst/>
              </a:rPr>
              <a:t>lastUsedIndex</a:t>
            </a:r>
            <a:r>
              <a:rPr lang="en-IN" sz="1600" dirty="0">
                <a:solidFill>
                  <a:srgbClr val="9876AA"/>
                </a:solidFill>
                <a:effectLst/>
              </a:rPr>
              <a:t> </a:t>
            </a:r>
            <a:r>
              <a:rPr lang="en-IN" sz="1600" dirty="0"/>
              <a:t>--</a:t>
            </a:r>
            <a:r>
              <a:rPr lang="en-IN" sz="1600" dirty="0">
                <a:solidFill>
                  <a:srgbClr val="CC7832"/>
                </a:solidFill>
                <a:effectLst/>
              </a:rPr>
              <a:t>;</a:t>
            </a:r>
            <a:br>
              <a:rPr lang="en-IN" sz="1600" dirty="0">
                <a:solidFill>
                  <a:srgbClr val="CC7832"/>
                </a:solidFill>
                <a:effectLst/>
              </a:rPr>
            </a:br>
            <a:r>
              <a:rPr lang="en-IN" sz="1600" dirty="0">
                <a:solidFill>
                  <a:srgbClr val="CC7832"/>
                </a:solidFill>
                <a:effectLst/>
              </a:rPr>
              <a:t>        </a:t>
            </a:r>
            <a:r>
              <a:rPr lang="en-IN" sz="1600" dirty="0" err="1"/>
              <a:t>System.</a:t>
            </a:r>
            <a:r>
              <a:rPr lang="en-IN" sz="1600" i="1" dirty="0" err="1">
                <a:solidFill>
                  <a:srgbClr val="9876AA"/>
                </a:solidFill>
                <a:effectLst/>
              </a:rPr>
              <a:t>out</a:t>
            </a:r>
            <a:r>
              <a:rPr lang="en-IN" sz="1600" dirty="0" err="1"/>
              <a:t>.println</a:t>
            </a:r>
            <a:r>
              <a:rPr lang="en-IN" sz="1600" dirty="0"/>
              <a:t>(</a:t>
            </a:r>
            <a:r>
              <a:rPr lang="en-IN" sz="1600" dirty="0">
                <a:solidFill>
                  <a:srgbClr val="6A8759"/>
                </a:solidFill>
                <a:effectLst/>
              </a:rPr>
              <a:t>"Node with value "</a:t>
            </a:r>
            <a:r>
              <a:rPr lang="en-IN" sz="1600" dirty="0"/>
              <a:t>+value+</a:t>
            </a:r>
            <a:r>
              <a:rPr lang="en-IN" sz="1600" dirty="0">
                <a:solidFill>
                  <a:srgbClr val="6A8759"/>
                </a:solidFill>
                <a:effectLst/>
              </a:rPr>
              <a:t>" is successfully deleted"</a:t>
            </a:r>
            <a:r>
              <a:rPr lang="en-IN" sz="1600" dirty="0"/>
              <a:t>)</a:t>
            </a:r>
            <a:r>
              <a:rPr lang="en-IN" sz="1600" dirty="0">
                <a:solidFill>
                  <a:srgbClr val="CC7832"/>
                </a:solidFill>
                <a:effectLst/>
              </a:rPr>
              <a:t>;</a:t>
            </a:r>
            <a:br>
              <a:rPr lang="en-IN" sz="1600" dirty="0">
                <a:solidFill>
                  <a:srgbClr val="CC7832"/>
                </a:solidFill>
                <a:effectLst/>
              </a:rPr>
            </a:br>
            <a:r>
              <a:rPr lang="en-IN" sz="1600" dirty="0">
                <a:solidFill>
                  <a:srgbClr val="CC7832"/>
                </a:solidFill>
                <a:effectLst/>
              </a:rPr>
              <a:t>    </a:t>
            </a:r>
            <a:r>
              <a:rPr lang="en-IN" sz="1600" dirty="0"/>
              <a:t>}</a:t>
            </a:r>
            <a:br>
              <a:rPr lang="en-IN" sz="1600" dirty="0"/>
            </a:br>
            <a:r>
              <a:rPr lang="en-IN" sz="1600" dirty="0"/>
              <a:t>}</a:t>
            </a:r>
            <a:endParaRPr lang="en-US" sz="1600" dirty="0"/>
          </a:p>
        </p:txBody>
      </p:sp>
    </p:spTree>
    <p:extLst>
      <p:ext uri="{BB962C8B-B14F-4D97-AF65-F5344CB8AC3E}">
        <p14:creationId xmlns:p14="http://schemas.microsoft.com/office/powerpoint/2010/main" val="36824551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a:t>Delete BT (Using Array)</a:t>
            </a: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 name="TextBox 2">
            <a:extLst>
              <a:ext uri="{FF2B5EF4-FFF2-40B4-BE49-F238E27FC236}">
                <a16:creationId xmlns:a16="http://schemas.microsoft.com/office/drawing/2014/main" id="{5D0DBB5A-7DCA-0C92-9523-30F4403B844F}"/>
              </a:ext>
            </a:extLst>
          </p:cNvPr>
          <p:cNvSpPr txBox="1"/>
          <p:nvPr/>
        </p:nvSpPr>
        <p:spPr>
          <a:xfrm>
            <a:off x="1008993" y="1687489"/>
            <a:ext cx="10226566" cy="338554"/>
          </a:xfrm>
          <a:prstGeom prst="rect">
            <a:avLst/>
          </a:prstGeom>
          <a:noFill/>
        </p:spPr>
        <p:txBody>
          <a:bodyPr wrap="square" rtlCol="0">
            <a:spAutoFit/>
          </a:bodyPr>
          <a:lstStyle/>
          <a:p>
            <a:r>
              <a:rPr lang="en-US" sz="1600" dirty="0"/>
              <a:t>Set array to null</a:t>
            </a:r>
          </a:p>
        </p:txBody>
      </p:sp>
      <p:sp>
        <p:nvSpPr>
          <p:cNvPr id="6" name="TextBox 5">
            <a:extLst>
              <a:ext uri="{FF2B5EF4-FFF2-40B4-BE49-F238E27FC236}">
                <a16:creationId xmlns:a16="http://schemas.microsoft.com/office/drawing/2014/main" id="{3225A9DF-7ABC-D942-4A55-24A944B7B4B5}"/>
              </a:ext>
            </a:extLst>
          </p:cNvPr>
          <p:cNvSpPr txBox="1"/>
          <p:nvPr/>
        </p:nvSpPr>
        <p:spPr>
          <a:xfrm>
            <a:off x="3974783" y="2206293"/>
            <a:ext cx="6097904" cy="2585323"/>
          </a:xfrm>
          <a:prstGeom prst="rect">
            <a:avLst/>
          </a:prstGeom>
          <a:noFill/>
        </p:spPr>
        <p:txBody>
          <a:bodyPr wrap="square">
            <a:spAutoFit/>
          </a:bodyPr>
          <a:lstStyle/>
          <a:p>
            <a:r>
              <a:rPr lang="en-IN" dirty="0">
                <a:solidFill>
                  <a:srgbClr val="CC7832"/>
                </a:solidFill>
                <a:effectLst/>
              </a:rPr>
              <a:t>void </a:t>
            </a:r>
            <a:r>
              <a:rPr lang="en-IN" dirty="0" err="1">
                <a:solidFill>
                  <a:srgbClr val="FFC66D"/>
                </a:solidFill>
                <a:effectLst/>
              </a:rPr>
              <a:t>deleteBT</a:t>
            </a:r>
            <a:r>
              <a:rPr lang="en-IN" dirty="0"/>
              <a:t>() {</a:t>
            </a:r>
            <a:br>
              <a:rPr lang="en-IN" dirty="0"/>
            </a:br>
            <a:r>
              <a:rPr lang="en-IN" dirty="0"/>
              <a:t>    </a:t>
            </a:r>
            <a:r>
              <a:rPr lang="en-IN" dirty="0">
                <a:solidFill>
                  <a:srgbClr val="CC7832"/>
                </a:solidFill>
                <a:effectLst/>
              </a:rPr>
              <a:t>try </a:t>
            </a:r>
            <a:r>
              <a:rPr lang="en-IN" dirty="0"/>
              <a:t>{</a:t>
            </a:r>
            <a:br>
              <a:rPr lang="en-IN" dirty="0"/>
            </a:br>
            <a:r>
              <a:rPr lang="en-IN" dirty="0"/>
              <a:t>        </a:t>
            </a:r>
            <a:r>
              <a:rPr lang="en-IN" dirty="0" err="1">
                <a:solidFill>
                  <a:srgbClr val="9876AA"/>
                </a:solidFill>
                <a:effectLst/>
              </a:rPr>
              <a:t>arr</a:t>
            </a:r>
            <a:r>
              <a:rPr lang="en-IN" dirty="0">
                <a:solidFill>
                  <a:srgbClr val="9876AA"/>
                </a:solidFill>
                <a:effectLst/>
              </a:rPr>
              <a:t> </a:t>
            </a:r>
            <a:r>
              <a:rPr lang="en-IN" dirty="0"/>
              <a:t>= </a:t>
            </a:r>
            <a:r>
              <a:rPr lang="en-IN" dirty="0">
                <a:solidFill>
                  <a:srgbClr val="CC7832"/>
                </a:solidFill>
                <a:effectLst/>
              </a:rPr>
              <a:t>null;</a:t>
            </a:r>
            <a:br>
              <a:rPr lang="en-IN" dirty="0">
                <a:solidFill>
                  <a:srgbClr val="CC7832"/>
                </a:solidFill>
                <a:effectLst/>
              </a:rPr>
            </a:br>
            <a:r>
              <a:rPr lang="en-IN" dirty="0">
                <a:solidFill>
                  <a:srgbClr val="CC7832"/>
                </a:solidFill>
                <a:effectLst/>
              </a:rPr>
              <a:t>        </a:t>
            </a:r>
            <a:r>
              <a:rPr lang="en-IN" dirty="0" err="1">
                <a:solidFill>
                  <a:srgbClr val="9876AA"/>
                </a:solidFill>
                <a:effectLst/>
              </a:rPr>
              <a:t>lastUsedIndex</a:t>
            </a:r>
            <a:r>
              <a:rPr lang="en-IN" dirty="0">
                <a:solidFill>
                  <a:srgbClr val="9876AA"/>
                </a:solidFill>
                <a:effectLst/>
              </a:rPr>
              <a:t> </a:t>
            </a:r>
            <a:r>
              <a:rPr lang="en-IN" dirty="0"/>
              <a:t>= </a:t>
            </a:r>
            <a:r>
              <a:rPr lang="en-IN" dirty="0">
                <a:solidFill>
                  <a:srgbClr val="6897BB"/>
                </a:solidFill>
                <a:effectLst/>
              </a:rPr>
              <a:t>0</a:t>
            </a:r>
            <a:r>
              <a:rPr lang="en-IN" dirty="0">
                <a:solidFill>
                  <a:srgbClr val="CC7832"/>
                </a:solidFill>
                <a:effectLst/>
              </a:rPr>
              <a:t>;</a:t>
            </a:r>
            <a:br>
              <a:rPr lang="en-IN" dirty="0">
                <a:solidFill>
                  <a:srgbClr val="CC7832"/>
                </a:solidFill>
                <a:effectLst/>
              </a:rPr>
            </a:br>
            <a:r>
              <a:rPr lang="en-IN" dirty="0">
                <a:solidFill>
                  <a:srgbClr val="CC7832"/>
                </a:solidFill>
                <a:effectLst/>
              </a:rPr>
              <a:t>        </a:t>
            </a:r>
            <a:r>
              <a:rPr lang="en-IN" dirty="0" err="1"/>
              <a:t>System.</a:t>
            </a:r>
            <a:r>
              <a:rPr lang="en-IN" i="1" dirty="0" err="1">
                <a:solidFill>
                  <a:srgbClr val="9876AA"/>
                </a:solidFill>
                <a:effectLst/>
              </a:rPr>
              <a:t>out</a:t>
            </a:r>
            <a:r>
              <a:rPr lang="en-IN" dirty="0" err="1"/>
              <a:t>.println</a:t>
            </a:r>
            <a:r>
              <a:rPr lang="en-IN" dirty="0"/>
              <a:t>(</a:t>
            </a:r>
            <a:r>
              <a:rPr lang="en-IN" dirty="0">
                <a:solidFill>
                  <a:srgbClr val="6A8759"/>
                </a:solidFill>
                <a:effectLst/>
              </a:rPr>
              <a:t>"BT is successfully deleted"</a:t>
            </a:r>
            <a:r>
              <a:rPr lang="en-IN" dirty="0"/>
              <a:t>)</a:t>
            </a:r>
            <a:r>
              <a:rPr lang="en-IN" dirty="0">
                <a:solidFill>
                  <a:srgbClr val="CC7832"/>
                </a:solidFill>
                <a:effectLst/>
              </a:rPr>
              <a:t>;</a:t>
            </a:r>
            <a:br>
              <a:rPr lang="en-IN" dirty="0">
                <a:solidFill>
                  <a:srgbClr val="CC7832"/>
                </a:solidFill>
                <a:effectLst/>
              </a:rPr>
            </a:br>
            <a:r>
              <a:rPr lang="en-IN" dirty="0">
                <a:solidFill>
                  <a:srgbClr val="CC7832"/>
                </a:solidFill>
                <a:effectLst/>
              </a:rPr>
              <a:t>    </a:t>
            </a:r>
            <a:r>
              <a:rPr lang="en-IN" dirty="0"/>
              <a:t>} </a:t>
            </a:r>
            <a:r>
              <a:rPr lang="en-IN" dirty="0">
                <a:solidFill>
                  <a:srgbClr val="CC7832"/>
                </a:solidFill>
                <a:effectLst/>
              </a:rPr>
              <a:t>catch </a:t>
            </a:r>
            <a:r>
              <a:rPr lang="en-IN" dirty="0"/>
              <a:t>(Exception e) {</a:t>
            </a:r>
            <a:br>
              <a:rPr lang="en-IN" dirty="0"/>
            </a:br>
            <a:r>
              <a:rPr lang="en-IN" dirty="0"/>
              <a:t>        </a:t>
            </a:r>
            <a:r>
              <a:rPr lang="en-IN" dirty="0" err="1"/>
              <a:t>System.</a:t>
            </a:r>
            <a:r>
              <a:rPr lang="en-IN" i="1" dirty="0" err="1">
                <a:solidFill>
                  <a:srgbClr val="9876AA"/>
                </a:solidFill>
                <a:effectLst/>
              </a:rPr>
              <a:t>out</a:t>
            </a:r>
            <a:r>
              <a:rPr lang="en-IN" dirty="0" err="1"/>
              <a:t>.println</a:t>
            </a:r>
            <a:r>
              <a:rPr lang="en-IN" dirty="0"/>
              <a:t>(</a:t>
            </a:r>
            <a:r>
              <a:rPr lang="en-IN" dirty="0">
                <a:solidFill>
                  <a:srgbClr val="6A8759"/>
                </a:solidFill>
                <a:effectLst/>
              </a:rPr>
              <a:t>"Error deleting BT = " </a:t>
            </a:r>
            <a:r>
              <a:rPr lang="en-IN" dirty="0"/>
              <a:t>+ e)</a:t>
            </a:r>
            <a:r>
              <a:rPr lang="en-IN" dirty="0">
                <a:solidFill>
                  <a:srgbClr val="CC7832"/>
                </a:solidFill>
                <a:effectLst/>
              </a:rPr>
              <a:t>;</a:t>
            </a:r>
            <a:br>
              <a:rPr lang="en-IN" dirty="0">
                <a:solidFill>
                  <a:srgbClr val="CC7832"/>
                </a:solidFill>
                <a:effectLst/>
              </a:rPr>
            </a:br>
            <a:r>
              <a:rPr lang="en-IN" dirty="0">
                <a:solidFill>
                  <a:srgbClr val="CC7832"/>
                </a:solidFill>
                <a:effectLst/>
              </a:rPr>
              <a:t>    </a:t>
            </a:r>
            <a:r>
              <a:rPr lang="en-IN" dirty="0"/>
              <a:t>}</a:t>
            </a:r>
            <a:br>
              <a:rPr lang="en-IN" dirty="0"/>
            </a:br>
            <a:r>
              <a:rPr lang="en-IN" dirty="0"/>
              <a:t>}</a:t>
            </a:r>
            <a:endParaRPr lang="en-US" dirty="0"/>
          </a:p>
        </p:txBody>
      </p:sp>
    </p:spTree>
    <p:extLst>
      <p:ext uri="{BB962C8B-B14F-4D97-AF65-F5344CB8AC3E}">
        <p14:creationId xmlns:p14="http://schemas.microsoft.com/office/powerpoint/2010/main" val="2305247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a:t>What is BST?</a:t>
            </a: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 name="TextBox 2">
            <a:extLst>
              <a:ext uri="{FF2B5EF4-FFF2-40B4-BE49-F238E27FC236}">
                <a16:creationId xmlns:a16="http://schemas.microsoft.com/office/drawing/2014/main" id="{5D0DBB5A-7DCA-0C92-9523-30F4403B844F}"/>
              </a:ext>
            </a:extLst>
          </p:cNvPr>
          <p:cNvSpPr txBox="1"/>
          <p:nvPr/>
        </p:nvSpPr>
        <p:spPr>
          <a:xfrm>
            <a:off x="1008993" y="1687489"/>
            <a:ext cx="10226566"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t>It belongs to family of Binary Tree</a:t>
            </a:r>
          </a:p>
          <a:p>
            <a:pPr marL="285750" indent="-285750">
              <a:buFont typeface="Arial" panose="020B0604020202020204" pitchFamily="34" charset="0"/>
              <a:buChar char="•"/>
            </a:pPr>
            <a:r>
              <a:rPr lang="en-US" sz="1600" dirty="0"/>
              <a:t>In Left sub tree the value of node is less than or equal to the parent’s node value</a:t>
            </a:r>
          </a:p>
          <a:p>
            <a:pPr marL="285750" indent="-285750">
              <a:buFont typeface="Arial" panose="020B0604020202020204" pitchFamily="34" charset="0"/>
              <a:buChar char="•"/>
            </a:pPr>
            <a:r>
              <a:rPr lang="en-US" sz="1600" dirty="0"/>
              <a:t>In Right sub tree the value of node is greater than the value of root node.</a:t>
            </a:r>
          </a:p>
          <a:p>
            <a:pPr marL="285750" indent="-285750">
              <a:buFont typeface="Arial" panose="020B0604020202020204" pitchFamily="34" charset="0"/>
              <a:buChar char="•"/>
            </a:pPr>
            <a:r>
              <a:rPr lang="en-US" sz="1600" dirty="0"/>
              <a:t>It performs faster for searching, insertion and deletion than BT as we travel only half of the tree.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endParaRPr lang="en-US" sz="1600" dirty="0"/>
          </a:p>
          <a:p>
            <a:endParaRPr lang="en-US" sz="1600" dirty="0"/>
          </a:p>
        </p:txBody>
      </p:sp>
    </p:spTree>
    <p:extLst>
      <p:ext uri="{BB962C8B-B14F-4D97-AF65-F5344CB8AC3E}">
        <p14:creationId xmlns:p14="http://schemas.microsoft.com/office/powerpoint/2010/main" val="1216830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a:t>Tree terminologies</a:t>
            </a:r>
            <a:br>
              <a:rPr lang="en-US" sz="2800" dirty="0"/>
            </a:b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 name="TextBox 2">
            <a:extLst>
              <a:ext uri="{FF2B5EF4-FFF2-40B4-BE49-F238E27FC236}">
                <a16:creationId xmlns:a16="http://schemas.microsoft.com/office/drawing/2014/main" id="{5D0DBB5A-7DCA-0C92-9523-30F4403B844F}"/>
              </a:ext>
            </a:extLst>
          </p:cNvPr>
          <p:cNvSpPr txBox="1"/>
          <p:nvPr/>
        </p:nvSpPr>
        <p:spPr>
          <a:xfrm>
            <a:off x="1008991" y="1687489"/>
            <a:ext cx="5202623" cy="2492990"/>
          </a:xfrm>
          <a:prstGeom prst="rect">
            <a:avLst/>
          </a:prstGeom>
          <a:noFill/>
        </p:spPr>
        <p:txBody>
          <a:bodyPr wrap="square" rtlCol="0">
            <a:spAutoFit/>
          </a:bodyPr>
          <a:lstStyle/>
          <a:p>
            <a:pPr marL="285750" indent="-285750">
              <a:buFont typeface="Arial" panose="020B0604020202020204" pitchFamily="34" charset="0"/>
              <a:buChar char="•"/>
            </a:pPr>
            <a:r>
              <a:rPr lang="en-US" sz="1200" b="1" dirty="0"/>
              <a:t>Root</a:t>
            </a:r>
            <a:r>
              <a:rPr lang="en-US" sz="1200" dirty="0"/>
              <a:t> : top node without parent</a:t>
            </a:r>
          </a:p>
          <a:p>
            <a:pPr marL="285750" indent="-285750">
              <a:buFont typeface="Arial" panose="020B0604020202020204" pitchFamily="34" charset="0"/>
              <a:buChar char="•"/>
            </a:pPr>
            <a:r>
              <a:rPr lang="en-US" sz="1200" b="1" dirty="0"/>
              <a:t>Edge</a:t>
            </a:r>
            <a:r>
              <a:rPr lang="en-US" sz="1200" dirty="0"/>
              <a:t> : link between parent and child </a:t>
            </a:r>
          </a:p>
          <a:p>
            <a:pPr marL="285750" indent="-285750">
              <a:buFont typeface="Arial" panose="020B0604020202020204" pitchFamily="34" charset="0"/>
              <a:buChar char="•"/>
            </a:pPr>
            <a:r>
              <a:rPr lang="en-US" sz="1200" b="1" dirty="0"/>
              <a:t>Leaf </a:t>
            </a:r>
            <a:r>
              <a:rPr lang="en-US" sz="1200" dirty="0"/>
              <a:t>: node which doesn’t have children</a:t>
            </a:r>
          </a:p>
          <a:p>
            <a:pPr marL="285750" indent="-285750">
              <a:buFont typeface="Arial" panose="020B0604020202020204" pitchFamily="34" charset="0"/>
              <a:buChar char="•"/>
            </a:pPr>
            <a:r>
              <a:rPr lang="en-US" sz="1200" b="1" dirty="0"/>
              <a:t>Parent </a:t>
            </a:r>
            <a:r>
              <a:rPr lang="en-US" sz="1200" dirty="0"/>
              <a:t>:</a:t>
            </a:r>
            <a:r>
              <a:rPr lang="en-US" sz="1200" b="1" dirty="0"/>
              <a:t> </a:t>
            </a:r>
            <a:r>
              <a:rPr lang="en-US" sz="1200" dirty="0"/>
              <a:t>any node that has at least one child</a:t>
            </a:r>
            <a:endParaRPr lang="en-US" sz="1200" b="1" dirty="0"/>
          </a:p>
          <a:p>
            <a:pPr marL="285750" indent="-285750">
              <a:buFont typeface="Arial" panose="020B0604020202020204" pitchFamily="34" charset="0"/>
              <a:buChar char="•"/>
            </a:pPr>
            <a:r>
              <a:rPr lang="en-US" sz="1200" b="1" dirty="0"/>
              <a:t>Child </a:t>
            </a:r>
            <a:r>
              <a:rPr lang="en-US" sz="1200" dirty="0"/>
              <a:t>: any node that has parent node</a:t>
            </a:r>
            <a:endParaRPr lang="en-US" sz="1200" b="1" dirty="0"/>
          </a:p>
          <a:p>
            <a:pPr marL="285750" indent="-285750">
              <a:buFont typeface="Arial" panose="020B0604020202020204" pitchFamily="34" charset="0"/>
              <a:buChar char="•"/>
            </a:pPr>
            <a:r>
              <a:rPr lang="en-US" sz="1200" b="1" dirty="0"/>
              <a:t>Sibling</a:t>
            </a:r>
            <a:r>
              <a:rPr lang="en-US" sz="1200" dirty="0"/>
              <a:t> : children of same parent</a:t>
            </a:r>
          </a:p>
          <a:p>
            <a:pPr marL="285750" indent="-285750">
              <a:buFont typeface="Arial" panose="020B0604020202020204" pitchFamily="34" charset="0"/>
              <a:buChar char="•"/>
            </a:pPr>
            <a:r>
              <a:rPr lang="en-US" sz="1200" b="1" dirty="0"/>
              <a:t>Ancestor</a:t>
            </a:r>
            <a:r>
              <a:rPr lang="en-US" sz="1200" dirty="0"/>
              <a:t> : parent or grandparent of any node</a:t>
            </a:r>
          </a:p>
          <a:p>
            <a:pPr marL="285750" indent="-285750">
              <a:buFont typeface="Arial" panose="020B0604020202020204" pitchFamily="34" charset="0"/>
              <a:buChar char="•"/>
            </a:pPr>
            <a:r>
              <a:rPr lang="en-US" sz="1200" b="1" dirty="0"/>
              <a:t>Depth of node </a:t>
            </a:r>
            <a:r>
              <a:rPr lang="en-US" sz="1200" dirty="0"/>
              <a:t>: a length of path from root to node </a:t>
            </a:r>
          </a:p>
          <a:p>
            <a:pPr marL="285750" indent="-285750">
              <a:buFont typeface="Arial" panose="020B0604020202020204" pitchFamily="34" charset="0"/>
              <a:buChar char="•"/>
            </a:pPr>
            <a:r>
              <a:rPr lang="en-US" sz="1200" b="1" dirty="0"/>
              <a:t>Height of node </a:t>
            </a:r>
            <a:r>
              <a:rPr lang="en-US" sz="1200" dirty="0"/>
              <a:t>: a length of path from node to deepest node</a:t>
            </a:r>
          </a:p>
          <a:p>
            <a:pPr marL="285750" indent="-285750">
              <a:buFont typeface="Arial" panose="020B0604020202020204" pitchFamily="34" charset="0"/>
              <a:buChar char="•"/>
            </a:pPr>
            <a:r>
              <a:rPr lang="en-US" sz="1200" b="1" dirty="0"/>
              <a:t>Depth of tree </a:t>
            </a:r>
            <a:r>
              <a:rPr lang="en-US" sz="1200" dirty="0"/>
              <a:t>: depth of root node, i.e., zero</a:t>
            </a:r>
          </a:p>
          <a:p>
            <a:pPr marL="285750" indent="-285750">
              <a:buFont typeface="Arial" panose="020B0604020202020204" pitchFamily="34" charset="0"/>
              <a:buChar char="•"/>
            </a:pPr>
            <a:r>
              <a:rPr lang="en-US" sz="1200" b="1" dirty="0"/>
              <a:t>Height of tree</a:t>
            </a:r>
            <a:r>
              <a:rPr lang="en-US" sz="1200" dirty="0"/>
              <a:t>: height of root node</a:t>
            </a:r>
          </a:p>
          <a:p>
            <a:pPr marL="285750" indent="-285750">
              <a:buFont typeface="Arial" panose="020B0604020202020204" pitchFamily="34" charset="0"/>
              <a:buChar char="•"/>
            </a:pPr>
            <a:r>
              <a:rPr lang="en-US" sz="1200" b="1" dirty="0"/>
              <a:t>Levels</a:t>
            </a:r>
            <a:r>
              <a:rPr lang="en-US" sz="1200" dirty="0"/>
              <a:t> : levels of the nodes</a:t>
            </a:r>
          </a:p>
          <a:p>
            <a:endParaRPr lang="en-US" sz="1200" dirty="0"/>
          </a:p>
        </p:txBody>
      </p:sp>
      <p:pic>
        <p:nvPicPr>
          <p:cNvPr id="8" name="Picture 7" descr="Diagram&#10;&#10;Description automatically generated">
            <a:extLst>
              <a:ext uri="{FF2B5EF4-FFF2-40B4-BE49-F238E27FC236}">
                <a16:creationId xmlns:a16="http://schemas.microsoft.com/office/drawing/2014/main" id="{A253119B-C1F1-17A5-B7B0-6C4298AE9BE8}"/>
              </a:ext>
            </a:extLst>
          </p:cNvPr>
          <p:cNvPicPr>
            <a:picLocks noChangeAspect="1"/>
          </p:cNvPicPr>
          <p:nvPr/>
        </p:nvPicPr>
        <p:blipFill rotWithShape="1">
          <a:blip r:embed="rId2"/>
          <a:srcRect l="1555" t="7903" r="11359"/>
          <a:stretch/>
        </p:blipFill>
        <p:spPr>
          <a:xfrm>
            <a:off x="4826874" y="1559854"/>
            <a:ext cx="6768662" cy="3104059"/>
          </a:xfrm>
          <a:prstGeom prst="rect">
            <a:avLst/>
          </a:prstGeom>
        </p:spPr>
      </p:pic>
    </p:spTree>
    <p:extLst>
      <p:ext uri="{BB962C8B-B14F-4D97-AF65-F5344CB8AC3E}">
        <p14:creationId xmlns:p14="http://schemas.microsoft.com/office/powerpoint/2010/main" val="2136012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a:t>Create a BST?</a:t>
            </a: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 name="TextBox 2">
            <a:extLst>
              <a:ext uri="{FF2B5EF4-FFF2-40B4-BE49-F238E27FC236}">
                <a16:creationId xmlns:a16="http://schemas.microsoft.com/office/drawing/2014/main" id="{5D0DBB5A-7DCA-0C92-9523-30F4403B844F}"/>
              </a:ext>
            </a:extLst>
          </p:cNvPr>
          <p:cNvSpPr txBox="1"/>
          <p:nvPr/>
        </p:nvSpPr>
        <p:spPr>
          <a:xfrm>
            <a:off x="1008993" y="1687489"/>
            <a:ext cx="10226566" cy="338554"/>
          </a:xfrm>
          <a:prstGeom prst="rect">
            <a:avLst/>
          </a:prstGeom>
          <a:noFill/>
        </p:spPr>
        <p:txBody>
          <a:bodyPr wrap="square" rtlCol="0">
            <a:spAutoFit/>
          </a:bodyPr>
          <a:lstStyle/>
          <a:p>
            <a:r>
              <a:rPr lang="en-US" sz="1600" dirty="0"/>
              <a:t>Create program with diagram</a:t>
            </a:r>
          </a:p>
        </p:txBody>
      </p:sp>
      <p:sp>
        <p:nvSpPr>
          <p:cNvPr id="4" name="Oval 3">
            <a:extLst>
              <a:ext uri="{FF2B5EF4-FFF2-40B4-BE49-F238E27FC236}">
                <a16:creationId xmlns:a16="http://schemas.microsoft.com/office/drawing/2014/main" id="{A3DAFB44-25CE-2B96-B8C5-BB513A355D07}"/>
              </a:ext>
            </a:extLst>
          </p:cNvPr>
          <p:cNvSpPr/>
          <p:nvPr/>
        </p:nvSpPr>
        <p:spPr>
          <a:xfrm>
            <a:off x="7788160" y="1563588"/>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70</a:t>
            </a:r>
          </a:p>
        </p:txBody>
      </p:sp>
      <p:sp>
        <p:nvSpPr>
          <p:cNvPr id="6" name="Oval 5">
            <a:extLst>
              <a:ext uri="{FF2B5EF4-FFF2-40B4-BE49-F238E27FC236}">
                <a16:creationId xmlns:a16="http://schemas.microsoft.com/office/drawing/2014/main" id="{D46ADE5B-1279-E900-33FD-C731D2874438}"/>
              </a:ext>
            </a:extLst>
          </p:cNvPr>
          <p:cNvSpPr/>
          <p:nvPr/>
        </p:nvSpPr>
        <p:spPr>
          <a:xfrm>
            <a:off x="6542689" y="260061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50</a:t>
            </a:r>
          </a:p>
        </p:txBody>
      </p:sp>
      <p:sp>
        <p:nvSpPr>
          <p:cNvPr id="7" name="Oval 6">
            <a:extLst>
              <a:ext uri="{FF2B5EF4-FFF2-40B4-BE49-F238E27FC236}">
                <a16:creationId xmlns:a16="http://schemas.microsoft.com/office/drawing/2014/main" id="{C884A259-4327-637A-6A87-F2EC4B91ACF3}"/>
              </a:ext>
            </a:extLst>
          </p:cNvPr>
          <p:cNvSpPr/>
          <p:nvPr/>
        </p:nvSpPr>
        <p:spPr>
          <a:xfrm>
            <a:off x="8912771" y="2623855"/>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90</a:t>
            </a:r>
          </a:p>
        </p:txBody>
      </p:sp>
      <p:sp>
        <p:nvSpPr>
          <p:cNvPr id="8" name="Oval 7">
            <a:extLst>
              <a:ext uri="{FF2B5EF4-FFF2-40B4-BE49-F238E27FC236}">
                <a16:creationId xmlns:a16="http://schemas.microsoft.com/office/drawing/2014/main" id="{278B0C85-8BB4-DA4F-9710-99A7334A042E}"/>
              </a:ext>
            </a:extLst>
          </p:cNvPr>
          <p:cNvSpPr/>
          <p:nvPr/>
        </p:nvSpPr>
        <p:spPr>
          <a:xfrm>
            <a:off x="5636169" y="3411247"/>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30</a:t>
            </a:r>
          </a:p>
        </p:txBody>
      </p:sp>
      <p:sp>
        <p:nvSpPr>
          <p:cNvPr id="9" name="Oval 8">
            <a:extLst>
              <a:ext uri="{FF2B5EF4-FFF2-40B4-BE49-F238E27FC236}">
                <a16:creationId xmlns:a16="http://schemas.microsoft.com/office/drawing/2014/main" id="{82DCF617-05AA-5C50-B862-D8BDBC6A5E1A}"/>
              </a:ext>
            </a:extLst>
          </p:cNvPr>
          <p:cNvSpPr/>
          <p:nvPr/>
        </p:nvSpPr>
        <p:spPr>
          <a:xfrm>
            <a:off x="7217976" y="340641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60</a:t>
            </a:r>
          </a:p>
        </p:txBody>
      </p:sp>
      <p:sp>
        <p:nvSpPr>
          <p:cNvPr id="10" name="Oval 9">
            <a:extLst>
              <a:ext uri="{FF2B5EF4-FFF2-40B4-BE49-F238E27FC236}">
                <a16:creationId xmlns:a16="http://schemas.microsoft.com/office/drawing/2014/main" id="{FF205C6B-3EF4-D856-D938-F2613FE00FB8}"/>
              </a:ext>
            </a:extLst>
          </p:cNvPr>
          <p:cNvSpPr/>
          <p:nvPr/>
        </p:nvSpPr>
        <p:spPr>
          <a:xfrm>
            <a:off x="8192812" y="341558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80</a:t>
            </a:r>
          </a:p>
        </p:txBody>
      </p:sp>
      <p:sp>
        <p:nvSpPr>
          <p:cNvPr id="11" name="Oval 10">
            <a:extLst>
              <a:ext uri="{FF2B5EF4-FFF2-40B4-BE49-F238E27FC236}">
                <a16:creationId xmlns:a16="http://schemas.microsoft.com/office/drawing/2014/main" id="{73C6891A-9173-40A9-CAF7-66679EE4ACA7}"/>
              </a:ext>
            </a:extLst>
          </p:cNvPr>
          <p:cNvSpPr/>
          <p:nvPr/>
        </p:nvSpPr>
        <p:spPr>
          <a:xfrm>
            <a:off x="9669516" y="340641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100</a:t>
            </a:r>
          </a:p>
        </p:txBody>
      </p:sp>
      <p:sp>
        <p:nvSpPr>
          <p:cNvPr id="12" name="Oval 11">
            <a:extLst>
              <a:ext uri="{FF2B5EF4-FFF2-40B4-BE49-F238E27FC236}">
                <a16:creationId xmlns:a16="http://schemas.microsoft.com/office/drawing/2014/main" id="{41673943-2009-2F4E-97D6-FC3F749B1210}"/>
              </a:ext>
            </a:extLst>
          </p:cNvPr>
          <p:cNvSpPr/>
          <p:nvPr/>
        </p:nvSpPr>
        <p:spPr>
          <a:xfrm>
            <a:off x="4590390" y="4201457"/>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20</a:t>
            </a:r>
          </a:p>
        </p:txBody>
      </p:sp>
      <p:sp>
        <p:nvSpPr>
          <p:cNvPr id="13" name="Oval 12">
            <a:extLst>
              <a:ext uri="{FF2B5EF4-FFF2-40B4-BE49-F238E27FC236}">
                <a16:creationId xmlns:a16="http://schemas.microsoft.com/office/drawing/2014/main" id="{66528EF0-F3E6-FC4D-1432-27EB16DF3F21}"/>
              </a:ext>
            </a:extLst>
          </p:cNvPr>
          <p:cNvSpPr/>
          <p:nvPr/>
        </p:nvSpPr>
        <p:spPr>
          <a:xfrm>
            <a:off x="6392914" y="4201457"/>
            <a:ext cx="825062"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40</a:t>
            </a:r>
          </a:p>
        </p:txBody>
      </p:sp>
      <p:cxnSp>
        <p:nvCxnSpPr>
          <p:cNvPr id="14" name="Straight Connector 13">
            <a:extLst>
              <a:ext uri="{FF2B5EF4-FFF2-40B4-BE49-F238E27FC236}">
                <a16:creationId xmlns:a16="http://schemas.microsoft.com/office/drawing/2014/main" id="{1B455111-890D-6A33-0C40-AC1E5740A2B7}"/>
              </a:ext>
            </a:extLst>
          </p:cNvPr>
          <p:cNvCxnSpPr>
            <a:stCxn id="4" idx="3"/>
            <a:endCxn id="6" idx="7"/>
          </p:cNvCxnSpPr>
          <p:nvPr/>
        </p:nvCxnSpPr>
        <p:spPr>
          <a:xfrm flipH="1">
            <a:off x="7188611" y="1958318"/>
            <a:ext cx="710372" cy="710023"/>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33943D43-7832-2E68-210E-0564272D89EE}"/>
              </a:ext>
            </a:extLst>
          </p:cNvPr>
          <p:cNvCxnSpPr>
            <a:cxnSpLocks/>
          </p:cNvCxnSpPr>
          <p:nvPr/>
        </p:nvCxnSpPr>
        <p:spPr>
          <a:xfrm flipH="1">
            <a:off x="6192518" y="2985136"/>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86EE1D3F-FF15-0500-3F2F-34A63B100C47}"/>
              </a:ext>
            </a:extLst>
          </p:cNvPr>
          <p:cNvCxnSpPr>
            <a:cxnSpLocks/>
          </p:cNvCxnSpPr>
          <p:nvPr/>
        </p:nvCxnSpPr>
        <p:spPr>
          <a:xfrm flipH="1">
            <a:off x="5255841" y="3783852"/>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EA04392E-C775-5247-A5CC-687D5F4FE5E0}"/>
              </a:ext>
            </a:extLst>
          </p:cNvPr>
          <p:cNvCxnSpPr>
            <a:cxnSpLocks/>
            <a:stCxn id="8" idx="5"/>
          </p:cNvCxnSpPr>
          <p:nvPr/>
        </p:nvCxnSpPr>
        <p:spPr>
          <a:xfrm>
            <a:off x="6282091" y="3805977"/>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D43764A9-677E-228F-DCF3-8C71D355340A}"/>
              </a:ext>
            </a:extLst>
          </p:cNvPr>
          <p:cNvCxnSpPr>
            <a:cxnSpLocks/>
          </p:cNvCxnSpPr>
          <p:nvPr/>
        </p:nvCxnSpPr>
        <p:spPr>
          <a:xfrm>
            <a:off x="7217975" y="2968570"/>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8A2327BA-1D85-6B1F-8BA4-B753A90621DA}"/>
              </a:ext>
            </a:extLst>
          </p:cNvPr>
          <p:cNvCxnSpPr>
            <a:cxnSpLocks/>
          </p:cNvCxnSpPr>
          <p:nvPr/>
        </p:nvCxnSpPr>
        <p:spPr>
          <a:xfrm>
            <a:off x="9546021" y="3031977"/>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876750E3-F63B-D162-72C1-263217513108}"/>
              </a:ext>
            </a:extLst>
          </p:cNvPr>
          <p:cNvCxnSpPr>
            <a:cxnSpLocks/>
            <a:endCxn id="7" idx="1"/>
          </p:cNvCxnSpPr>
          <p:nvPr/>
        </p:nvCxnSpPr>
        <p:spPr>
          <a:xfrm>
            <a:off x="8429062" y="1963518"/>
            <a:ext cx="594532" cy="728062"/>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A1F1AE28-5947-4734-1E7A-1552DA859F0A}"/>
              </a:ext>
            </a:extLst>
          </p:cNvPr>
          <p:cNvCxnSpPr>
            <a:cxnSpLocks/>
          </p:cNvCxnSpPr>
          <p:nvPr/>
        </p:nvCxnSpPr>
        <p:spPr>
          <a:xfrm flipH="1">
            <a:off x="8714883" y="3010554"/>
            <a:ext cx="349291" cy="430314"/>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306426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a:t>Insert a node in BST</a:t>
            </a: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6" name="TextBox 5">
            <a:extLst>
              <a:ext uri="{FF2B5EF4-FFF2-40B4-BE49-F238E27FC236}">
                <a16:creationId xmlns:a16="http://schemas.microsoft.com/office/drawing/2014/main" id="{CF80458E-BA9D-29DA-B9C9-76FC92E909D1}"/>
              </a:ext>
            </a:extLst>
          </p:cNvPr>
          <p:cNvSpPr txBox="1"/>
          <p:nvPr/>
        </p:nvSpPr>
        <p:spPr>
          <a:xfrm>
            <a:off x="3757613" y="1967597"/>
            <a:ext cx="6097904" cy="3539430"/>
          </a:xfrm>
          <a:prstGeom prst="rect">
            <a:avLst/>
          </a:prstGeom>
          <a:noFill/>
        </p:spPr>
        <p:txBody>
          <a:bodyPr wrap="square">
            <a:spAutoFit/>
          </a:bodyPr>
          <a:lstStyle/>
          <a:p>
            <a:r>
              <a:rPr lang="en-IN" sz="1400" dirty="0" err="1"/>
              <a:t>BinaryNode</a:t>
            </a:r>
            <a:r>
              <a:rPr lang="en-IN" sz="1400" dirty="0"/>
              <a:t> </a:t>
            </a:r>
            <a:r>
              <a:rPr lang="en-IN" sz="1400" dirty="0">
                <a:solidFill>
                  <a:srgbClr val="FFC66D"/>
                </a:solidFill>
                <a:effectLst/>
              </a:rPr>
              <a:t>insert</a:t>
            </a:r>
            <a:r>
              <a:rPr lang="en-IN" sz="1400" dirty="0"/>
              <a:t>(</a:t>
            </a:r>
            <a:r>
              <a:rPr lang="en-IN" sz="1400" dirty="0" err="1"/>
              <a:t>BinaryNode</a:t>
            </a:r>
            <a:r>
              <a:rPr lang="en-IN" sz="1400" dirty="0"/>
              <a:t> </a:t>
            </a:r>
            <a:r>
              <a:rPr lang="en-IN" sz="1400" dirty="0" err="1"/>
              <a:t>currentNode</a:t>
            </a:r>
            <a:r>
              <a:rPr lang="en-IN" sz="1400" dirty="0">
                <a:solidFill>
                  <a:srgbClr val="CC7832"/>
                </a:solidFill>
                <a:effectLst/>
              </a:rPr>
              <a:t>, int </a:t>
            </a:r>
            <a:r>
              <a:rPr lang="en-IN" sz="1400" dirty="0"/>
              <a:t>value) {</a:t>
            </a:r>
            <a:br>
              <a:rPr lang="en-IN" sz="1400" dirty="0"/>
            </a:br>
            <a:r>
              <a:rPr lang="en-IN" sz="1400" dirty="0"/>
              <a:t>    </a:t>
            </a:r>
            <a:r>
              <a:rPr lang="en-IN" sz="1400" dirty="0">
                <a:solidFill>
                  <a:srgbClr val="CC7832"/>
                </a:solidFill>
                <a:effectLst/>
              </a:rPr>
              <a:t>if</a:t>
            </a:r>
            <a:r>
              <a:rPr lang="en-IN" sz="1400" dirty="0"/>
              <a:t>(</a:t>
            </a:r>
            <a:r>
              <a:rPr lang="en-IN" sz="1400" dirty="0" err="1"/>
              <a:t>currentNode</a:t>
            </a:r>
            <a:r>
              <a:rPr lang="en-IN" sz="1400" dirty="0"/>
              <a:t> == </a:t>
            </a:r>
            <a:r>
              <a:rPr lang="en-IN" sz="1400" dirty="0">
                <a:solidFill>
                  <a:srgbClr val="CC7832"/>
                </a:solidFill>
                <a:effectLst/>
              </a:rPr>
              <a:t>null</a:t>
            </a:r>
            <a:r>
              <a:rPr lang="en-IN" sz="1400" dirty="0"/>
              <a:t>) {</a:t>
            </a:r>
            <a:br>
              <a:rPr lang="en-IN" sz="1400" dirty="0"/>
            </a:br>
            <a:r>
              <a:rPr lang="en-IN" sz="1400" dirty="0"/>
              <a:t>        </a:t>
            </a:r>
            <a:r>
              <a:rPr lang="en-IN" sz="1400" dirty="0" err="1"/>
              <a:t>BinaryNode</a:t>
            </a:r>
            <a:r>
              <a:rPr lang="en-IN" sz="1400" dirty="0"/>
              <a:t> </a:t>
            </a:r>
            <a:r>
              <a:rPr lang="en-IN" sz="1400" dirty="0" err="1"/>
              <a:t>newNode</a:t>
            </a:r>
            <a:r>
              <a:rPr lang="en-IN" sz="1400" dirty="0"/>
              <a:t> = </a:t>
            </a:r>
            <a:r>
              <a:rPr lang="en-IN" sz="1400" dirty="0">
                <a:solidFill>
                  <a:srgbClr val="CC7832"/>
                </a:solidFill>
                <a:effectLst/>
              </a:rPr>
              <a:t>new </a:t>
            </a:r>
            <a:r>
              <a:rPr lang="en-IN" sz="1400" dirty="0" err="1"/>
              <a:t>BinaryNode</a:t>
            </a:r>
            <a:r>
              <a:rPr lang="en-IN" sz="1400" dirty="0"/>
              <a:t>()</a:t>
            </a:r>
            <a:r>
              <a:rPr lang="en-IN" sz="1400" dirty="0">
                <a:solidFill>
                  <a:srgbClr val="CC7832"/>
                </a:solidFill>
                <a:effectLst/>
              </a:rPr>
              <a:t>;</a:t>
            </a:r>
            <a:br>
              <a:rPr lang="en-IN" sz="1400" dirty="0">
                <a:solidFill>
                  <a:srgbClr val="CC7832"/>
                </a:solidFill>
                <a:effectLst/>
              </a:rPr>
            </a:br>
            <a:r>
              <a:rPr lang="en-IN" sz="1400" dirty="0">
                <a:solidFill>
                  <a:srgbClr val="CC7832"/>
                </a:solidFill>
                <a:effectLst/>
              </a:rPr>
              <a:t>        </a:t>
            </a:r>
            <a:r>
              <a:rPr lang="en-IN" sz="1400" dirty="0" err="1"/>
              <a:t>newNode.</a:t>
            </a:r>
            <a:r>
              <a:rPr lang="en-IN" sz="1400" dirty="0" err="1">
                <a:solidFill>
                  <a:srgbClr val="9876AA"/>
                </a:solidFill>
                <a:effectLst/>
              </a:rPr>
              <a:t>value</a:t>
            </a:r>
            <a:r>
              <a:rPr lang="en-IN" sz="1400" dirty="0">
                <a:solidFill>
                  <a:srgbClr val="9876AA"/>
                </a:solidFill>
                <a:effectLst/>
              </a:rPr>
              <a:t> </a:t>
            </a:r>
            <a:r>
              <a:rPr lang="en-IN" sz="1400" dirty="0"/>
              <a:t>= value</a:t>
            </a:r>
            <a:r>
              <a:rPr lang="en-IN" sz="1400" dirty="0">
                <a:solidFill>
                  <a:srgbClr val="CC7832"/>
                </a:solidFill>
                <a:effectLst/>
              </a:rPr>
              <a:t>;</a:t>
            </a:r>
            <a:br>
              <a:rPr lang="en-IN" sz="1400" dirty="0">
                <a:solidFill>
                  <a:srgbClr val="CC7832"/>
                </a:solidFill>
                <a:effectLst/>
              </a:rPr>
            </a:br>
            <a:r>
              <a:rPr lang="en-IN" sz="1400" dirty="0">
                <a:solidFill>
                  <a:srgbClr val="CC7832"/>
                </a:solidFill>
                <a:effectLst/>
              </a:rPr>
              <a:t>        if</a:t>
            </a:r>
            <a:r>
              <a:rPr lang="en-IN" sz="1400" dirty="0"/>
              <a:t>(</a:t>
            </a:r>
            <a:r>
              <a:rPr lang="en-IN" sz="1400" dirty="0" err="1">
                <a:solidFill>
                  <a:srgbClr val="CC7832"/>
                </a:solidFill>
                <a:effectLst/>
              </a:rPr>
              <a:t>this</a:t>
            </a:r>
            <a:r>
              <a:rPr lang="en-IN" sz="1400" dirty="0" err="1"/>
              <a:t>.</a:t>
            </a:r>
            <a:r>
              <a:rPr lang="en-IN" sz="1400" dirty="0" err="1">
                <a:solidFill>
                  <a:srgbClr val="9876AA"/>
                </a:solidFill>
                <a:effectLst/>
              </a:rPr>
              <a:t>root</a:t>
            </a:r>
            <a:r>
              <a:rPr lang="en-IN" sz="1400" dirty="0">
                <a:solidFill>
                  <a:srgbClr val="9876AA"/>
                </a:solidFill>
                <a:effectLst/>
              </a:rPr>
              <a:t> </a:t>
            </a:r>
            <a:r>
              <a:rPr lang="en-IN" sz="1400" dirty="0"/>
              <a:t>== </a:t>
            </a:r>
            <a:r>
              <a:rPr lang="en-IN" sz="1400" dirty="0">
                <a:solidFill>
                  <a:srgbClr val="CC7832"/>
                </a:solidFill>
                <a:effectLst/>
              </a:rPr>
              <a:t>null</a:t>
            </a:r>
            <a:r>
              <a:rPr lang="en-IN" sz="1400" dirty="0"/>
              <a:t>) {</a:t>
            </a:r>
            <a:br>
              <a:rPr lang="en-IN" sz="1400" dirty="0"/>
            </a:br>
            <a:r>
              <a:rPr lang="en-IN" sz="1400" dirty="0"/>
              <a:t>            </a:t>
            </a:r>
            <a:r>
              <a:rPr lang="en-IN" sz="1400" dirty="0" err="1">
                <a:solidFill>
                  <a:srgbClr val="CC7832"/>
                </a:solidFill>
                <a:effectLst/>
              </a:rPr>
              <a:t>this</a:t>
            </a:r>
            <a:r>
              <a:rPr lang="en-IN" sz="1400" dirty="0" err="1"/>
              <a:t>.</a:t>
            </a:r>
            <a:r>
              <a:rPr lang="en-IN" sz="1400" dirty="0" err="1">
                <a:solidFill>
                  <a:srgbClr val="9876AA"/>
                </a:solidFill>
                <a:effectLst/>
              </a:rPr>
              <a:t>root</a:t>
            </a:r>
            <a:r>
              <a:rPr lang="en-IN" sz="1400" dirty="0">
                <a:solidFill>
                  <a:srgbClr val="9876AA"/>
                </a:solidFill>
                <a:effectLst/>
              </a:rPr>
              <a:t> </a:t>
            </a:r>
            <a:r>
              <a:rPr lang="en-IN" sz="1400" dirty="0"/>
              <a:t>= </a:t>
            </a:r>
            <a:r>
              <a:rPr lang="en-IN" sz="1400" dirty="0" err="1"/>
              <a:t>newNode</a:t>
            </a:r>
            <a:r>
              <a:rPr lang="en-IN" sz="1400" dirty="0">
                <a:solidFill>
                  <a:srgbClr val="CC7832"/>
                </a:solidFill>
                <a:effectLst/>
              </a:rPr>
              <a:t>;</a:t>
            </a:r>
            <a:br>
              <a:rPr lang="en-IN" sz="1400" dirty="0">
                <a:solidFill>
                  <a:srgbClr val="CC7832"/>
                </a:solidFill>
                <a:effectLst/>
              </a:rPr>
            </a:br>
            <a:r>
              <a:rPr lang="en-IN" sz="1400" dirty="0">
                <a:solidFill>
                  <a:srgbClr val="CC7832"/>
                </a:solidFill>
                <a:effectLst/>
              </a:rPr>
              <a:t>        </a:t>
            </a:r>
            <a:r>
              <a:rPr lang="en-IN" sz="1400" dirty="0"/>
              <a:t>}</a:t>
            </a:r>
            <a:br>
              <a:rPr lang="en-IN" sz="1400" dirty="0"/>
            </a:br>
            <a:r>
              <a:rPr lang="en-IN" sz="1400" dirty="0"/>
              <a:t>        </a:t>
            </a:r>
            <a:r>
              <a:rPr lang="en-IN" sz="1400" dirty="0">
                <a:solidFill>
                  <a:srgbClr val="CC7832"/>
                </a:solidFill>
                <a:effectLst/>
              </a:rPr>
              <a:t>return </a:t>
            </a:r>
            <a:r>
              <a:rPr lang="en-IN" sz="1400" dirty="0" err="1"/>
              <a:t>newNode</a:t>
            </a:r>
            <a:r>
              <a:rPr lang="en-IN" sz="1400" dirty="0">
                <a:solidFill>
                  <a:srgbClr val="CC7832"/>
                </a:solidFill>
                <a:effectLst/>
              </a:rPr>
              <a:t>;</a:t>
            </a:r>
            <a:br>
              <a:rPr lang="en-IN" sz="1400" dirty="0">
                <a:solidFill>
                  <a:srgbClr val="CC7832"/>
                </a:solidFill>
                <a:effectLst/>
              </a:rPr>
            </a:br>
            <a:r>
              <a:rPr lang="en-IN" sz="1400" dirty="0">
                <a:solidFill>
                  <a:srgbClr val="CC7832"/>
                </a:solidFill>
                <a:effectLst/>
              </a:rPr>
              <a:t>    </a:t>
            </a:r>
            <a:r>
              <a:rPr lang="en-IN" sz="1400" dirty="0"/>
              <a:t>} </a:t>
            </a:r>
            <a:r>
              <a:rPr lang="en-IN" sz="1400" dirty="0">
                <a:solidFill>
                  <a:srgbClr val="CC7832"/>
                </a:solidFill>
                <a:effectLst/>
              </a:rPr>
              <a:t>else if</a:t>
            </a:r>
            <a:r>
              <a:rPr lang="en-IN" sz="1400" dirty="0"/>
              <a:t>(value &lt;= </a:t>
            </a:r>
            <a:r>
              <a:rPr lang="en-IN" sz="1400" dirty="0" err="1"/>
              <a:t>currentNode.</a:t>
            </a:r>
            <a:r>
              <a:rPr lang="en-IN" sz="1400" dirty="0" err="1">
                <a:solidFill>
                  <a:srgbClr val="9876AA"/>
                </a:solidFill>
                <a:effectLst/>
              </a:rPr>
              <a:t>value</a:t>
            </a:r>
            <a:r>
              <a:rPr lang="en-IN" sz="1400" dirty="0"/>
              <a:t>) {</a:t>
            </a:r>
            <a:br>
              <a:rPr lang="en-IN" sz="1400" dirty="0"/>
            </a:br>
            <a:r>
              <a:rPr lang="en-IN" sz="1400" dirty="0"/>
              <a:t>        </a:t>
            </a:r>
            <a:r>
              <a:rPr lang="en-IN" sz="1400" dirty="0" err="1"/>
              <a:t>currentNode.</a:t>
            </a:r>
            <a:r>
              <a:rPr lang="en-IN" sz="1400" dirty="0" err="1">
                <a:solidFill>
                  <a:srgbClr val="9876AA"/>
                </a:solidFill>
                <a:effectLst/>
              </a:rPr>
              <a:t>left</a:t>
            </a:r>
            <a:r>
              <a:rPr lang="en-IN" sz="1400" dirty="0">
                <a:solidFill>
                  <a:srgbClr val="9876AA"/>
                </a:solidFill>
                <a:effectLst/>
              </a:rPr>
              <a:t> </a:t>
            </a:r>
            <a:r>
              <a:rPr lang="en-IN" sz="1400" dirty="0"/>
              <a:t>= insert(</a:t>
            </a:r>
            <a:r>
              <a:rPr lang="en-IN" sz="1400" dirty="0" err="1"/>
              <a:t>currentNode.</a:t>
            </a:r>
            <a:r>
              <a:rPr lang="en-IN" sz="1400" dirty="0" err="1">
                <a:solidFill>
                  <a:srgbClr val="9876AA"/>
                </a:solidFill>
                <a:effectLst/>
              </a:rPr>
              <a:t>left</a:t>
            </a:r>
            <a:r>
              <a:rPr lang="en-IN" sz="1400" dirty="0">
                <a:solidFill>
                  <a:srgbClr val="CC7832"/>
                </a:solidFill>
                <a:effectLst/>
              </a:rPr>
              <a:t>, </a:t>
            </a:r>
            <a:r>
              <a:rPr lang="en-IN" sz="1400" dirty="0"/>
              <a:t>value)</a:t>
            </a:r>
            <a:r>
              <a:rPr lang="en-IN" sz="1400" dirty="0">
                <a:solidFill>
                  <a:srgbClr val="CC7832"/>
                </a:solidFill>
                <a:effectLst/>
              </a:rPr>
              <a:t>;</a:t>
            </a:r>
            <a:br>
              <a:rPr lang="en-IN" sz="1400" dirty="0">
                <a:solidFill>
                  <a:srgbClr val="CC7832"/>
                </a:solidFill>
                <a:effectLst/>
              </a:rPr>
            </a:br>
            <a:r>
              <a:rPr lang="en-IN" sz="1400" dirty="0">
                <a:solidFill>
                  <a:srgbClr val="CC7832"/>
                </a:solidFill>
                <a:effectLst/>
              </a:rPr>
              <a:t>        return </a:t>
            </a:r>
            <a:r>
              <a:rPr lang="en-IN" sz="1400" dirty="0" err="1"/>
              <a:t>currentNode</a:t>
            </a:r>
            <a:r>
              <a:rPr lang="en-IN" sz="1400" dirty="0">
                <a:solidFill>
                  <a:srgbClr val="CC7832"/>
                </a:solidFill>
                <a:effectLst/>
              </a:rPr>
              <a:t>;</a:t>
            </a:r>
            <a:br>
              <a:rPr lang="en-IN" sz="1400" dirty="0">
                <a:solidFill>
                  <a:srgbClr val="CC7832"/>
                </a:solidFill>
                <a:effectLst/>
              </a:rPr>
            </a:br>
            <a:r>
              <a:rPr lang="en-IN" sz="1400" dirty="0">
                <a:solidFill>
                  <a:srgbClr val="CC7832"/>
                </a:solidFill>
                <a:effectLst/>
              </a:rPr>
              <a:t>    </a:t>
            </a:r>
            <a:r>
              <a:rPr lang="en-IN" sz="1400" dirty="0"/>
              <a:t>} </a:t>
            </a:r>
            <a:r>
              <a:rPr lang="en-IN" sz="1400" dirty="0">
                <a:solidFill>
                  <a:srgbClr val="CC7832"/>
                </a:solidFill>
                <a:effectLst/>
              </a:rPr>
              <a:t>else </a:t>
            </a:r>
            <a:r>
              <a:rPr lang="en-IN" sz="1400" dirty="0"/>
              <a:t>{</a:t>
            </a:r>
            <a:br>
              <a:rPr lang="en-IN" sz="1400" dirty="0"/>
            </a:br>
            <a:r>
              <a:rPr lang="en-IN" sz="1400" dirty="0"/>
              <a:t>        </a:t>
            </a:r>
            <a:r>
              <a:rPr lang="en-IN" sz="1400" dirty="0" err="1"/>
              <a:t>currentNode.</a:t>
            </a:r>
            <a:r>
              <a:rPr lang="en-IN" sz="1400" dirty="0" err="1">
                <a:solidFill>
                  <a:srgbClr val="9876AA"/>
                </a:solidFill>
                <a:effectLst/>
              </a:rPr>
              <a:t>right</a:t>
            </a:r>
            <a:r>
              <a:rPr lang="en-IN" sz="1400" dirty="0">
                <a:solidFill>
                  <a:srgbClr val="9876AA"/>
                </a:solidFill>
                <a:effectLst/>
              </a:rPr>
              <a:t> </a:t>
            </a:r>
            <a:r>
              <a:rPr lang="en-IN" sz="1400" dirty="0"/>
              <a:t>= insert(</a:t>
            </a:r>
            <a:r>
              <a:rPr lang="en-IN" sz="1400" dirty="0" err="1"/>
              <a:t>currentNode.</a:t>
            </a:r>
            <a:r>
              <a:rPr lang="en-IN" sz="1400" dirty="0" err="1">
                <a:solidFill>
                  <a:srgbClr val="9876AA"/>
                </a:solidFill>
                <a:effectLst/>
              </a:rPr>
              <a:t>right</a:t>
            </a:r>
            <a:r>
              <a:rPr lang="en-IN" sz="1400" dirty="0">
                <a:solidFill>
                  <a:srgbClr val="CC7832"/>
                </a:solidFill>
                <a:effectLst/>
              </a:rPr>
              <a:t>, </a:t>
            </a:r>
            <a:r>
              <a:rPr lang="en-IN" sz="1400" dirty="0"/>
              <a:t>value)</a:t>
            </a:r>
            <a:r>
              <a:rPr lang="en-IN" sz="1400" dirty="0">
                <a:solidFill>
                  <a:srgbClr val="CC7832"/>
                </a:solidFill>
                <a:effectLst/>
              </a:rPr>
              <a:t>;</a:t>
            </a:r>
            <a:br>
              <a:rPr lang="en-IN" sz="1400" dirty="0">
                <a:solidFill>
                  <a:srgbClr val="CC7832"/>
                </a:solidFill>
                <a:effectLst/>
              </a:rPr>
            </a:br>
            <a:r>
              <a:rPr lang="en-IN" sz="1400" dirty="0">
                <a:solidFill>
                  <a:srgbClr val="CC7832"/>
                </a:solidFill>
                <a:effectLst/>
              </a:rPr>
              <a:t>        return </a:t>
            </a:r>
            <a:r>
              <a:rPr lang="en-IN" sz="1400" dirty="0" err="1"/>
              <a:t>currentNode</a:t>
            </a:r>
            <a:r>
              <a:rPr lang="en-IN" sz="1400" dirty="0">
                <a:solidFill>
                  <a:srgbClr val="CC7832"/>
                </a:solidFill>
                <a:effectLst/>
              </a:rPr>
              <a:t>;</a:t>
            </a:r>
            <a:br>
              <a:rPr lang="en-IN" sz="1400" dirty="0">
                <a:solidFill>
                  <a:srgbClr val="CC7832"/>
                </a:solidFill>
                <a:effectLst/>
              </a:rPr>
            </a:br>
            <a:r>
              <a:rPr lang="en-IN" sz="1400" dirty="0">
                <a:solidFill>
                  <a:srgbClr val="CC7832"/>
                </a:solidFill>
                <a:effectLst/>
              </a:rPr>
              <a:t>    </a:t>
            </a:r>
            <a:r>
              <a:rPr lang="en-IN" sz="1400" dirty="0"/>
              <a:t>}</a:t>
            </a:r>
            <a:br>
              <a:rPr lang="en-IN" sz="1400" dirty="0"/>
            </a:br>
            <a:r>
              <a:rPr lang="en-IN" sz="1400" dirty="0"/>
              <a:t>}</a:t>
            </a:r>
            <a:endParaRPr lang="en-US" sz="1400" dirty="0"/>
          </a:p>
        </p:txBody>
      </p:sp>
    </p:spTree>
    <p:extLst>
      <p:ext uri="{BB962C8B-B14F-4D97-AF65-F5344CB8AC3E}">
        <p14:creationId xmlns:p14="http://schemas.microsoft.com/office/powerpoint/2010/main" val="29589677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a:t>Traversal of BST</a:t>
            </a: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 name="TextBox 2">
            <a:extLst>
              <a:ext uri="{FF2B5EF4-FFF2-40B4-BE49-F238E27FC236}">
                <a16:creationId xmlns:a16="http://schemas.microsoft.com/office/drawing/2014/main" id="{5D0DBB5A-7DCA-0C92-9523-30F4403B844F}"/>
              </a:ext>
            </a:extLst>
          </p:cNvPr>
          <p:cNvSpPr txBox="1"/>
          <p:nvPr/>
        </p:nvSpPr>
        <p:spPr>
          <a:xfrm>
            <a:off x="1008993" y="1687489"/>
            <a:ext cx="10226566" cy="1569660"/>
          </a:xfrm>
          <a:prstGeom prst="rect">
            <a:avLst/>
          </a:prstGeom>
          <a:noFill/>
        </p:spPr>
        <p:txBody>
          <a:bodyPr wrap="square" rtlCol="0">
            <a:spAutoFit/>
          </a:bodyPr>
          <a:lstStyle/>
          <a:p>
            <a:r>
              <a:rPr lang="en-US" sz="1600" dirty="0"/>
              <a:t>Depth first search</a:t>
            </a:r>
          </a:p>
          <a:p>
            <a:r>
              <a:rPr lang="en-US" sz="1600" dirty="0"/>
              <a:t>	Pre-order    :  In every sub tree = Root -&gt; Left   -&gt; Right</a:t>
            </a:r>
          </a:p>
          <a:p>
            <a:r>
              <a:rPr lang="en-US" sz="1600" dirty="0"/>
              <a:t>	In-order      :  In every sub tree = Left  -&gt; Root  -&gt; Right</a:t>
            </a:r>
          </a:p>
          <a:p>
            <a:r>
              <a:rPr lang="en-US" sz="1600" dirty="0"/>
              <a:t>	Post-order  :  In every sub tree = Left  -&gt; Right -&gt; Root</a:t>
            </a:r>
          </a:p>
          <a:p>
            <a:r>
              <a:rPr lang="en-US" sz="1600" dirty="0"/>
              <a:t>Breadth first search</a:t>
            </a:r>
          </a:p>
          <a:p>
            <a:r>
              <a:rPr lang="en-US" sz="1600" dirty="0"/>
              <a:t>	Level order : Level by level starting from left to right</a:t>
            </a:r>
          </a:p>
        </p:txBody>
      </p:sp>
    </p:spTree>
    <p:extLst>
      <p:ext uri="{BB962C8B-B14F-4D97-AF65-F5344CB8AC3E}">
        <p14:creationId xmlns:p14="http://schemas.microsoft.com/office/powerpoint/2010/main" val="23605674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err="1"/>
              <a:t>PreOrder</a:t>
            </a:r>
            <a:r>
              <a:rPr lang="en-US" sz="4400" dirty="0"/>
              <a:t> Traversal of BST</a:t>
            </a: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 name="TextBox 2">
            <a:extLst>
              <a:ext uri="{FF2B5EF4-FFF2-40B4-BE49-F238E27FC236}">
                <a16:creationId xmlns:a16="http://schemas.microsoft.com/office/drawing/2014/main" id="{5D0DBB5A-7DCA-0C92-9523-30F4403B844F}"/>
              </a:ext>
            </a:extLst>
          </p:cNvPr>
          <p:cNvSpPr txBox="1"/>
          <p:nvPr/>
        </p:nvSpPr>
        <p:spPr>
          <a:xfrm>
            <a:off x="1008993" y="1687489"/>
            <a:ext cx="10226566" cy="338554"/>
          </a:xfrm>
          <a:prstGeom prst="rect">
            <a:avLst/>
          </a:prstGeom>
          <a:noFill/>
        </p:spPr>
        <p:txBody>
          <a:bodyPr wrap="square" rtlCol="0">
            <a:spAutoFit/>
          </a:bodyPr>
          <a:lstStyle/>
          <a:p>
            <a:r>
              <a:rPr lang="en-US" sz="1600" dirty="0"/>
              <a:t>Pre-order    :  In every sub tree = Root -&gt; Left   -&gt; Right</a:t>
            </a:r>
          </a:p>
        </p:txBody>
      </p:sp>
      <p:sp>
        <p:nvSpPr>
          <p:cNvPr id="4" name="Oval 3">
            <a:extLst>
              <a:ext uri="{FF2B5EF4-FFF2-40B4-BE49-F238E27FC236}">
                <a16:creationId xmlns:a16="http://schemas.microsoft.com/office/drawing/2014/main" id="{636C3757-E4DD-9909-1481-731F01E171C9}"/>
              </a:ext>
            </a:extLst>
          </p:cNvPr>
          <p:cNvSpPr/>
          <p:nvPr/>
        </p:nvSpPr>
        <p:spPr>
          <a:xfrm>
            <a:off x="8246218" y="1794815"/>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70</a:t>
            </a:r>
          </a:p>
        </p:txBody>
      </p:sp>
      <p:sp>
        <p:nvSpPr>
          <p:cNvPr id="6" name="Oval 5">
            <a:extLst>
              <a:ext uri="{FF2B5EF4-FFF2-40B4-BE49-F238E27FC236}">
                <a16:creationId xmlns:a16="http://schemas.microsoft.com/office/drawing/2014/main" id="{5345A233-32A2-3CE6-5A0C-DACA41EE100F}"/>
              </a:ext>
            </a:extLst>
          </p:cNvPr>
          <p:cNvSpPr/>
          <p:nvPr/>
        </p:nvSpPr>
        <p:spPr>
          <a:xfrm>
            <a:off x="7000747" y="2831843"/>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50</a:t>
            </a:r>
          </a:p>
        </p:txBody>
      </p:sp>
      <p:sp>
        <p:nvSpPr>
          <p:cNvPr id="7" name="Oval 6">
            <a:extLst>
              <a:ext uri="{FF2B5EF4-FFF2-40B4-BE49-F238E27FC236}">
                <a16:creationId xmlns:a16="http://schemas.microsoft.com/office/drawing/2014/main" id="{7194D19D-1720-FE1C-B746-89492E6E5666}"/>
              </a:ext>
            </a:extLst>
          </p:cNvPr>
          <p:cNvSpPr/>
          <p:nvPr/>
        </p:nvSpPr>
        <p:spPr>
          <a:xfrm>
            <a:off x="9370829" y="2855082"/>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90</a:t>
            </a:r>
          </a:p>
        </p:txBody>
      </p:sp>
      <p:sp>
        <p:nvSpPr>
          <p:cNvPr id="8" name="Oval 7">
            <a:extLst>
              <a:ext uri="{FF2B5EF4-FFF2-40B4-BE49-F238E27FC236}">
                <a16:creationId xmlns:a16="http://schemas.microsoft.com/office/drawing/2014/main" id="{3675AFBD-3802-2282-7F1B-7117BC94CD57}"/>
              </a:ext>
            </a:extLst>
          </p:cNvPr>
          <p:cNvSpPr/>
          <p:nvPr/>
        </p:nvSpPr>
        <p:spPr>
          <a:xfrm>
            <a:off x="6094227" y="3642474"/>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30</a:t>
            </a:r>
          </a:p>
        </p:txBody>
      </p:sp>
      <p:sp>
        <p:nvSpPr>
          <p:cNvPr id="9" name="Oval 8">
            <a:extLst>
              <a:ext uri="{FF2B5EF4-FFF2-40B4-BE49-F238E27FC236}">
                <a16:creationId xmlns:a16="http://schemas.microsoft.com/office/drawing/2014/main" id="{DA19C628-4FEA-A5B3-7C84-73A0432A5A2E}"/>
              </a:ext>
            </a:extLst>
          </p:cNvPr>
          <p:cNvSpPr/>
          <p:nvPr/>
        </p:nvSpPr>
        <p:spPr>
          <a:xfrm>
            <a:off x="7676034" y="3637643"/>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60</a:t>
            </a:r>
          </a:p>
        </p:txBody>
      </p:sp>
      <p:sp>
        <p:nvSpPr>
          <p:cNvPr id="10" name="Oval 9">
            <a:extLst>
              <a:ext uri="{FF2B5EF4-FFF2-40B4-BE49-F238E27FC236}">
                <a16:creationId xmlns:a16="http://schemas.microsoft.com/office/drawing/2014/main" id="{C1704AA3-2CBD-1BEB-62F5-3703C4105F79}"/>
              </a:ext>
            </a:extLst>
          </p:cNvPr>
          <p:cNvSpPr/>
          <p:nvPr/>
        </p:nvSpPr>
        <p:spPr>
          <a:xfrm>
            <a:off x="8650870" y="3646813"/>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80</a:t>
            </a:r>
          </a:p>
        </p:txBody>
      </p:sp>
      <p:sp>
        <p:nvSpPr>
          <p:cNvPr id="11" name="Oval 10">
            <a:extLst>
              <a:ext uri="{FF2B5EF4-FFF2-40B4-BE49-F238E27FC236}">
                <a16:creationId xmlns:a16="http://schemas.microsoft.com/office/drawing/2014/main" id="{608B873C-CECD-0FA1-5336-769A3B71C6DE}"/>
              </a:ext>
            </a:extLst>
          </p:cNvPr>
          <p:cNvSpPr/>
          <p:nvPr/>
        </p:nvSpPr>
        <p:spPr>
          <a:xfrm>
            <a:off x="10127574" y="3637643"/>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100</a:t>
            </a:r>
          </a:p>
        </p:txBody>
      </p:sp>
      <p:sp>
        <p:nvSpPr>
          <p:cNvPr id="12" name="Oval 11">
            <a:extLst>
              <a:ext uri="{FF2B5EF4-FFF2-40B4-BE49-F238E27FC236}">
                <a16:creationId xmlns:a16="http://schemas.microsoft.com/office/drawing/2014/main" id="{4490352E-D41F-4E33-4EFA-075581272C77}"/>
              </a:ext>
            </a:extLst>
          </p:cNvPr>
          <p:cNvSpPr/>
          <p:nvPr/>
        </p:nvSpPr>
        <p:spPr>
          <a:xfrm>
            <a:off x="5048448" y="4432684"/>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20</a:t>
            </a:r>
          </a:p>
        </p:txBody>
      </p:sp>
      <p:sp>
        <p:nvSpPr>
          <p:cNvPr id="13" name="Oval 12">
            <a:extLst>
              <a:ext uri="{FF2B5EF4-FFF2-40B4-BE49-F238E27FC236}">
                <a16:creationId xmlns:a16="http://schemas.microsoft.com/office/drawing/2014/main" id="{8B156A40-5436-78E1-D5E9-8C8C957BABD3}"/>
              </a:ext>
            </a:extLst>
          </p:cNvPr>
          <p:cNvSpPr/>
          <p:nvPr/>
        </p:nvSpPr>
        <p:spPr>
          <a:xfrm>
            <a:off x="6850972" y="4432684"/>
            <a:ext cx="825062"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40</a:t>
            </a:r>
          </a:p>
        </p:txBody>
      </p:sp>
      <p:cxnSp>
        <p:nvCxnSpPr>
          <p:cNvPr id="14" name="Straight Connector 13">
            <a:extLst>
              <a:ext uri="{FF2B5EF4-FFF2-40B4-BE49-F238E27FC236}">
                <a16:creationId xmlns:a16="http://schemas.microsoft.com/office/drawing/2014/main" id="{4E1F5D8F-5969-9AE1-8B32-FB587E997D15}"/>
              </a:ext>
            </a:extLst>
          </p:cNvPr>
          <p:cNvCxnSpPr>
            <a:stCxn id="4" idx="3"/>
            <a:endCxn id="6" idx="7"/>
          </p:cNvCxnSpPr>
          <p:nvPr/>
        </p:nvCxnSpPr>
        <p:spPr>
          <a:xfrm flipH="1">
            <a:off x="7646669" y="2189545"/>
            <a:ext cx="710372" cy="710023"/>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5ACD84C5-1453-10B0-608C-F08309051CF8}"/>
              </a:ext>
            </a:extLst>
          </p:cNvPr>
          <p:cNvCxnSpPr>
            <a:cxnSpLocks/>
          </p:cNvCxnSpPr>
          <p:nvPr/>
        </p:nvCxnSpPr>
        <p:spPr>
          <a:xfrm flipH="1">
            <a:off x="6650576" y="3216363"/>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C4F02F61-F027-226E-58D6-008B3EB7904D}"/>
              </a:ext>
            </a:extLst>
          </p:cNvPr>
          <p:cNvCxnSpPr>
            <a:cxnSpLocks/>
          </p:cNvCxnSpPr>
          <p:nvPr/>
        </p:nvCxnSpPr>
        <p:spPr>
          <a:xfrm flipH="1">
            <a:off x="5713899" y="4015079"/>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1E54887F-7EA3-4446-1FAF-72423F49C8DA}"/>
              </a:ext>
            </a:extLst>
          </p:cNvPr>
          <p:cNvCxnSpPr>
            <a:cxnSpLocks/>
            <a:stCxn id="8" idx="5"/>
          </p:cNvCxnSpPr>
          <p:nvPr/>
        </p:nvCxnSpPr>
        <p:spPr>
          <a:xfrm>
            <a:off x="6740149" y="4037204"/>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22873625-7F6F-23A4-69ED-FE3529387154}"/>
              </a:ext>
            </a:extLst>
          </p:cNvPr>
          <p:cNvCxnSpPr>
            <a:cxnSpLocks/>
          </p:cNvCxnSpPr>
          <p:nvPr/>
        </p:nvCxnSpPr>
        <p:spPr>
          <a:xfrm>
            <a:off x="7676033" y="3199797"/>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E7961CF1-80CB-0D52-05B3-16510A0410A7}"/>
              </a:ext>
            </a:extLst>
          </p:cNvPr>
          <p:cNvCxnSpPr>
            <a:cxnSpLocks/>
          </p:cNvCxnSpPr>
          <p:nvPr/>
        </p:nvCxnSpPr>
        <p:spPr>
          <a:xfrm>
            <a:off x="10004079" y="3263204"/>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E27E5EDD-4531-C554-2C0D-5B7186C204F2}"/>
              </a:ext>
            </a:extLst>
          </p:cNvPr>
          <p:cNvCxnSpPr>
            <a:cxnSpLocks/>
            <a:endCxn id="7" idx="1"/>
          </p:cNvCxnSpPr>
          <p:nvPr/>
        </p:nvCxnSpPr>
        <p:spPr>
          <a:xfrm>
            <a:off x="8887120" y="2194745"/>
            <a:ext cx="594532" cy="728062"/>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9EAB6C19-44AE-6E36-4890-E85634A0E0F2}"/>
              </a:ext>
            </a:extLst>
          </p:cNvPr>
          <p:cNvCxnSpPr>
            <a:cxnSpLocks/>
          </p:cNvCxnSpPr>
          <p:nvPr/>
        </p:nvCxnSpPr>
        <p:spPr>
          <a:xfrm flipH="1">
            <a:off x="9172941" y="3241781"/>
            <a:ext cx="349291" cy="430314"/>
          </a:xfrm>
          <a:prstGeom prst="line">
            <a:avLst/>
          </a:prstGeom>
        </p:spPr>
        <p:style>
          <a:lnRef idx="3">
            <a:schemeClr val="dk1"/>
          </a:lnRef>
          <a:fillRef idx="0">
            <a:schemeClr val="dk1"/>
          </a:fillRef>
          <a:effectRef idx="2">
            <a:schemeClr val="dk1"/>
          </a:effectRef>
          <a:fontRef idx="minor">
            <a:schemeClr val="tx1"/>
          </a:fontRef>
        </p:style>
      </p:cxnSp>
      <p:sp>
        <p:nvSpPr>
          <p:cNvPr id="26" name="Arc 25">
            <a:extLst>
              <a:ext uri="{FF2B5EF4-FFF2-40B4-BE49-F238E27FC236}">
                <a16:creationId xmlns:a16="http://schemas.microsoft.com/office/drawing/2014/main" id="{24804836-EB8D-34FA-DE25-10A5A3F3CAEA}"/>
              </a:ext>
            </a:extLst>
          </p:cNvPr>
          <p:cNvSpPr/>
          <p:nvPr/>
        </p:nvSpPr>
        <p:spPr>
          <a:xfrm rot="8307724">
            <a:off x="7139192" y="1830301"/>
            <a:ext cx="1246698" cy="1271544"/>
          </a:xfrm>
          <a:prstGeom prst="arc">
            <a:avLst>
              <a:gd name="adj1" fmla="val 426314"/>
              <a:gd name="adj2" fmla="val 10762113"/>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7" name="Arc 26">
            <a:extLst>
              <a:ext uri="{FF2B5EF4-FFF2-40B4-BE49-F238E27FC236}">
                <a16:creationId xmlns:a16="http://schemas.microsoft.com/office/drawing/2014/main" id="{1E3B8C9A-9859-A73D-557B-00B980BD64CB}"/>
              </a:ext>
            </a:extLst>
          </p:cNvPr>
          <p:cNvSpPr/>
          <p:nvPr/>
        </p:nvSpPr>
        <p:spPr>
          <a:xfrm rot="8307724">
            <a:off x="6039638" y="2690986"/>
            <a:ext cx="1246698" cy="1271544"/>
          </a:xfrm>
          <a:prstGeom prst="arc">
            <a:avLst>
              <a:gd name="adj1" fmla="val 21012"/>
              <a:gd name="adj2" fmla="val 10691283"/>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8" name="Arc 27">
            <a:extLst>
              <a:ext uri="{FF2B5EF4-FFF2-40B4-BE49-F238E27FC236}">
                <a16:creationId xmlns:a16="http://schemas.microsoft.com/office/drawing/2014/main" id="{6602624F-8962-C6F7-0043-56037AA9DD23}"/>
              </a:ext>
            </a:extLst>
          </p:cNvPr>
          <p:cNvSpPr/>
          <p:nvPr/>
        </p:nvSpPr>
        <p:spPr>
          <a:xfrm rot="8307724">
            <a:off x="5170464" y="3644486"/>
            <a:ext cx="1246698" cy="1271544"/>
          </a:xfrm>
          <a:prstGeom prst="arc">
            <a:avLst>
              <a:gd name="adj1" fmla="val 1438455"/>
              <a:gd name="adj2" fmla="val 9891671"/>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9" name="Arc 28">
            <a:extLst>
              <a:ext uri="{FF2B5EF4-FFF2-40B4-BE49-F238E27FC236}">
                <a16:creationId xmlns:a16="http://schemas.microsoft.com/office/drawing/2014/main" id="{84A4CA50-B776-9518-013F-1D12F40B361C}"/>
              </a:ext>
            </a:extLst>
          </p:cNvPr>
          <p:cNvSpPr/>
          <p:nvPr/>
        </p:nvSpPr>
        <p:spPr>
          <a:xfrm rot="21395516">
            <a:off x="5699248" y="3971580"/>
            <a:ext cx="1246698" cy="1271544"/>
          </a:xfrm>
          <a:prstGeom prst="arc">
            <a:avLst>
              <a:gd name="adj1" fmla="val 1438455"/>
              <a:gd name="adj2" fmla="val 9891671"/>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0" name="Arc 29">
            <a:extLst>
              <a:ext uri="{FF2B5EF4-FFF2-40B4-BE49-F238E27FC236}">
                <a16:creationId xmlns:a16="http://schemas.microsoft.com/office/drawing/2014/main" id="{B796502E-718B-F662-6D39-72D590440647}"/>
              </a:ext>
            </a:extLst>
          </p:cNvPr>
          <p:cNvSpPr/>
          <p:nvPr/>
        </p:nvSpPr>
        <p:spPr>
          <a:xfrm rot="19406377">
            <a:off x="7540622" y="3972480"/>
            <a:ext cx="918404" cy="947006"/>
          </a:xfrm>
          <a:prstGeom prst="arc">
            <a:avLst>
              <a:gd name="adj1" fmla="val 20583337"/>
              <a:gd name="adj2" fmla="val 10691283"/>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1" name="Arc 30">
            <a:extLst>
              <a:ext uri="{FF2B5EF4-FFF2-40B4-BE49-F238E27FC236}">
                <a16:creationId xmlns:a16="http://schemas.microsoft.com/office/drawing/2014/main" id="{55FD95E5-7705-2EA0-4381-8E893996A942}"/>
              </a:ext>
            </a:extLst>
          </p:cNvPr>
          <p:cNvSpPr/>
          <p:nvPr/>
        </p:nvSpPr>
        <p:spPr>
          <a:xfrm rot="8307724">
            <a:off x="8104903" y="2772535"/>
            <a:ext cx="1397388" cy="1081146"/>
          </a:xfrm>
          <a:prstGeom prst="arc">
            <a:avLst>
              <a:gd name="adj1" fmla="val 820776"/>
              <a:gd name="adj2" fmla="val 11638754"/>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2" name="Arc 31">
            <a:extLst>
              <a:ext uri="{FF2B5EF4-FFF2-40B4-BE49-F238E27FC236}">
                <a16:creationId xmlns:a16="http://schemas.microsoft.com/office/drawing/2014/main" id="{4ABF0818-1931-96B8-A79B-C6A2F0C203A4}"/>
              </a:ext>
            </a:extLst>
          </p:cNvPr>
          <p:cNvSpPr/>
          <p:nvPr/>
        </p:nvSpPr>
        <p:spPr>
          <a:xfrm rot="8307724">
            <a:off x="8679233" y="2815688"/>
            <a:ext cx="996680" cy="1271544"/>
          </a:xfrm>
          <a:prstGeom prst="arc">
            <a:avLst>
              <a:gd name="adj1" fmla="val 582781"/>
              <a:gd name="adj2" fmla="val 9293664"/>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3" name="Arc 32">
            <a:extLst>
              <a:ext uri="{FF2B5EF4-FFF2-40B4-BE49-F238E27FC236}">
                <a16:creationId xmlns:a16="http://schemas.microsoft.com/office/drawing/2014/main" id="{03F09363-9E9F-C4EC-1579-DBA5B8469CA9}"/>
              </a:ext>
            </a:extLst>
          </p:cNvPr>
          <p:cNvSpPr/>
          <p:nvPr/>
        </p:nvSpPr>
        <p:spPr>
          <a:xfrm rot="21395516">
            <a:off x="9127494" y="3267950"/>
            <a:ext cx="1246698" cy="1271544"/>
          </a:xfrm>
          <a:prstGeom prst="arc">
            <a:avLst>
              <a:gd name="adj1" fmla="val 1438455"/>
              <a:gd name="adj2" fmla="val 9891671"/>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34" name="Ink 33">
                <a:extLst>
                  <a:ext uri="{FF2B5EF4-FFF2-40B4-BE49-F238E27FC236}">
                    <a16:creationId xmlns:a16="http://schemas.microsoft.com/office/drawing/2014/main" id="{3DAB3B31-53D0-F4C1-FDC1-D7006331FC13}"/>
                  </a:ext>
                </a:extLst>
              </p14:cNvPr>
              <p14:cNvContentPartPr/>
              <p14:nvPr/>
            </p14:nvContentPartPr>
            <p14:xfrm>
              <a:off x="10257286" y="4092888"/>
              <a:ext cx="114840" cy="96480"/>
            </p14:xfrm>
          </p:contentPart>
        </mc:Choice>
        <mc:Fallback xmlns="">
          <p:pic>
            <p:nvPicPr>
              <p:cNvPr id="34" name="Ink 33">
                <a:extLst>
                  <a:ext uri="{FF2B5EF4-FFF2-40B4-BE49-F238E27FC236}">
                    <a16:creationId xmlns:a16="http://schemas.microsoft.com/office/drawing/2014/main" id="{3DAB3B31-53D0-F4C1-FDC1-D7006331FC13}"/>
                  </a:ext>
                </a:extLst>
              </p:cNvPr>
              <p:cNvPicPr/>
              <p:nvPr/>
            </p:nvPicPr>
            <p:blipFill>
              <a:blip r:embed="rId3"/>
              <a:stretch>
                <a:fillRect/>
              </a:stretch>
            </p:blipFill>
            <p:spPr>
              <a:xfrm>
                <a:off x="10248286" y="4084248"/>
                <a:ext cx="132480" cy="114120"/>
              </a:xfrm>
              <a:prstGeom prst="rect">
                <a:avLst/>
              </a:prstGeom>
            </p:spPr>
          </p:pic>
        </mc:Fallback>
      </mc:AlternateContent>
    </p:spTree>
    <p:extLst>
      <p:ext uri="{BB962C8B-B14F-4D97-AF65-F5344CB8AC3E}">
        <p14:creationId xmlns:p14="http://schemas.microsoft.com/office/powerpoint/2010/main" val="95514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750"/>
                                        <p:tgtEl>
                                          <p:spTgt spid="26"/>
                                        </p:tgtEl>
                                      </p:cBhvr>
                                    </p:animEffect>
                                  </p:childTnLst>
                                </p:cTn>
                              </p:par>
                            </p:childTnLst>
                          </p:cTn>
                        </p:par>
                        <p:par>
                          <p:cTn id="8" fill="hold">
                            <p:stCondLst>
                              <p:cond delay="750"/>
                            </p:stCondLst>
                            <p:childTnLst>
                              <p:par>
                                <p:cTn id="9" presetID="22" presetClass="entr" presetSubtype="1"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up)">
                                      <p:cBhvr>
                                        <p:cTn id="11" dur="750"/>
                                        <p:tgtEl>
                                          <p:spTgt spid="27"/>
                                        </p:tgtEl>
                                      </p:cBhvr>
                                    </p:animEffect>
                                  </p:childTnLst>
                                </p:cTn>
                              </p:par>
                            </p:childTnLst>
                          </p:cTn>
                        </p:par>
                        <p:par>
                          <p:cTn id="12" fill="hold">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up)">
                                      <p:cBhvr>
                                        <p:cTn id="15" dur="750"/>
                                        <p:tgtEl>
                                          <p:spTgt spid="28"/>
                                        </p:tgtEl>
                                      </p:cBhvr>
                                    </p:animEffect>
                                  </p:childTnLst>
                                </p:cTn>
                              </p:par>
                            </p:childTnLst>
                          </p:cTn>
                        </p:par>
                        <p:par>
                          <p:cTn id="16" fill="hold">
                            <p:stCondLst>
                              <p:cond delay="225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750"/>
                                        <p:tgtEl>
                                          <p:spTgt spid="29"/>
                                        </p:tgtEl>
                                      </p:cBhvr>
                                    </p:animEffect>
                                  </p:childTnLst>
                                </p:cTn>
                              </p:par>
                            </p:childTnLst>
                          </p:cTn>
                        </p:par>
                        <p:par>
                          <p:cTn id="20" fill="hold">
                            <p:stCondLst>
                              <p:cond delay="3000"/>
                            </p:stCondLst>
                            <p:childTnLst>
                              <p:par>
                                <p:cTn id="21" presetID="22" presetClass="entr" presetSubtype="4"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down)">
                                      <p:cBhvr>
                                        <p:cTn id="23" dur="750"/>
                                        <p:tgtEl>
                                          <p:spTgt spid="30"/>
                                        </p:tgtEl>
                                      </p:cBhvr>
                                    </p:animEffect>
                                  </p:childTnLst>
                                </p:cTn>
                              </p:par>
                            </p:childTnLst>
                          </p:cTn>
                        </p:par>
                        <p:par>
                          <p:cTn id="24" fill="hold">
                            <p:stCondLst>
                              <p:cond delay="3750"/>
                            </p:stCondLst>
                            <p:childTnLst>
                              <p:par>
                                <p:cTn id="25" presetID="22" presetClass="entr" presetSubtype="4"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down)">
                                      <p:cBhvr>
                                        <p:cTn id="27" dur="750"/>
                                        <p:tgtEl>
                                          <p:spTgt spid="31"/>
                                        </p:tgtEl>
                                      </p:cBhvr>
                                    </p:animEffect>
                                  </p:childTnLst>
                                </p:cTn>
                              </p:par>
                            </p:childTnLst>
                          </p:cTn>
                        </p:par>
                        <p:par>
                          <p:cTn id="28" fill="hold">
                            <p:stCondLst>
                              <p:cond delay="4500"/>
                            </p:stCondLst>
                            <p:childTnLst>
                              <p:par>
                                <p:cTn id="29" presetID="22" presetClass="entr" presetSubtype="1"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up)">
                                      <p:cBhvr>
                                        <p:cTn id="31" dur="750"/>
                                        <p:tgtEl>
                                          <p:spTgt spid="32"/>
                                        </p:tgtEl>
                                      </p:cBhvr>
                                    </p:animEffect>
                                  </p:childTnLst>
                                </p:cTn>
                              </p:par>
                            </p:childTnLst>
                          </p:cTn>
                        </p:par>
                        <p:par>
                          <p:cTn id="32" fill="hold">
                            <p:stCondLst>
                              <p:cond delay="5250"/>
                            </p:stCondLst>
                            <p:childTnLst>
                              <p:par>
                                <p:cTn id="33" presetID="22" presetClass="entr" presetSubtype="8"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left)">
                                      <p:cBhvr>
                                        <p:cTn id="35" dur="750"/>
                                        <p:tgtEl>
                                          <p:spTgt spid="33"/>
                                        </p:tgtEl>
                                      </p:cBhvr>
                                    </p:animEffect>
                                  </p:childTnLst>
                                </p:cTn>
                              </p:par>
                            </p:childTnLst>
                          </p:cTn>
                        </p:par>
                        <p:par>
                          <p:cTn id="36" fill="hold">
                            <p:stCondLst>
                              <p:cond delay="6000"/>
                            </p:stCondLst>
                            <p:childTnLst>
                              <p:par>
                                <p:cTn id="37" presetID="1" presetClass="entr" presetSubtype="0" fill="hold" nodeType="after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err="1"/>
              <a:t>InOrder</a:t>
            </a:r>
            <a:r>
              <a:rPr lang="en-US" sz="4400" dirty="0"/>
              <a:t> Traversal of BST</a:t>
            </a: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 name="TextBox 2">
            <a:extLst>
              <a:ext uri="{FF2B5EF4-FFF2-40B4-BE49-F238E27FC236}">
                <a16:creationId xmlns:a16="http://schemas.microsoft.com/office/drawing/2014/main" id="{5D0DBB5A-7DCA-0C92-9523-30F4403B844F}"/>
              </a:ext>
            </a:extLst>
          </p:cNvPr>
          <p:cNvSpPr txBox="1"/>
          <p:nvPr/>
        </p:nvSpPr>
        <p:spPr>
          <a:xfrm>
            <a:off x="1008993" y="1687489"/>
            <a:ext cx="10226566" cy="338554"/>
          </a:xfrm>
          <a:prstGeom prst="rect">
            <a:avLst/>
          </a:prstGeom>
          <a:noFill/>
        </p:spPr>
        <p:txBody>
          <a:bodyPr wrap="square" rtlCol="0">
            <a:spAutoFit/>
          </a:bodyPr>
          <a:lstStyle/>
          <a:p>
            <a:r>
              <a:rPr lang="en-US" sz="1600" dirty="0"/>
              <a:t>In-order      :  In every sub tree = Left  -&gt; Root  -&gt; Right</a:t>
            </a:r>
          </a:p>
        </p:txBody>
      </p:sp>
      <p:sp>
        <p:nvSpPr>
          <p:cNvPr id="4" name="Oval 3">
            <a:extLst>
              <a:ext uri="{FF2B5EF4-FFF2-40B4-BE49-F238E27FC236}">
                <a16:creationId xmlns:a16="http://schemas.microsoft.com/office/drawing/2014/main" id="{71054AA4-9E68-0DBA-CDA0-B7C2DF94B361}"/>
              </a:ext>
            </a:extLst>
          </p:cNvPr>
          <p:cNvSpPr/>
          <p:nvPr/>
        </p:nvSpPr>
        <p:spPr>
          <a:xfrm>
            <a:off x="7883087" y="1800858"/>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70</a:t>
            </a:r>
          </a:p>
        </p:txBody>
      </p:sp>
      <p:sp>
        <p:nvSpPr>
          <p:cNvPr id="6" name="Oval 5">
            <a:extLst>
              <a:ext uri="{FF2B5EF4-FFF2-40B4-BE49-F238E27FC236}">
                <a16:creationId xmlns:a16="http://schemas.microsoft.com/office/drawing/2014/main" id="{F84DE9E5-6A0E-2BB2-38D2-833236729815}"/>
              </a:ext>
            </a:extLst>
          </p:cNvPr>
          <p:cNvSpPr/>
          <p:nvPr/>
        </p:nvSpPr>
        <p:spPr>
          <a:xfrm>
            <a:off x="6637616" y="283788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50</a:t>
            </a:r>
          </a:p>
        </p:txBody>
      </p:sp>
      <p:sp>
        <p:nvSpPr>
          <p:cNvPr id="7" name="Oval 6">
            <a:extLst>
              <a:ext uri="{FF2B5EF4-FFF2-40B4-BE49-F238E27FC236}">
                <a16:creationId xmlns:a16="http://schemas.microsoft.com/office/drawing/2014/main" id="{FD6658C8-B837-50C9-ED4F-838A9DAC97BA}"/>
              </a:ext>
            </a:extLst>
          </p:cNvPr>
          <p:cNvSpPr/>
          <p:nvPr/>
        </p:nvSpPr>
        <p:spPr>
          <a:xfrm>
            <a:off x="9007698" y="2861125"/>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90</a:t>
            </a:r>
          </a:p>
        </p:txBody>
      </p:sp>
      <p:sp>
        <p:nvSpPr>
          <p:cNvPr id="8" name="Oval 7">
            <a:extLst>
              <a:ext uri="{FF2B5EF4-FFF2-40B4-BE49-F238E27FC236}">
                <a16:creationId xmlns:a16="http://schemas.microsoft.com/office/drawing/2014/main" id="{D9F865F6-38F5-3CD4-58AE-6E476F81C778}"/>
              </a:ext>
            </a:extLst>
          </p:cNvPr>
          <p:cNvSpPr/>
          <p:nvPr/>
        </p:nvSpPr>
        <p:spPr>
          <a:xfrm>
            <a:off x="5731096" y="3648517"/>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30</a:t>
            </a:r>
          </a:p>
        </p:txBody>
      </p:sp>
      <p:sp>
        <p:nvSpPr>
          <p:cNvPr id="9" name="Oval 8">
            <a:extLst>
              <a:ext uri="{FF2B5EF4-FFF2-40B4-BE49-F238E27FC236}">
                <a16:creationId xmlns:a16="http://schemas.microsoft.com/office/drawing/2014/main" id="{2AA36E09-A953-1D40-7DF6-99EEA5FE2B60}"/>
              </a:ext>
            </a:extLst>
          </p:cNvPr>
          <p:cNvSpPr/>
          <p:nvPr/>
        </p:nvSpPr>
        <p:spPr>
          <a:xfrm>
            <a:off x="7312903" y="364368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60</a:t>
            </a:r>
          </a:p>
        </p:txBody>
      </p:sp>
      <p:sp>
        <p:nvSpPr>
          <p:cNvPr id="10" name="Oval 9">
            <a:extLst>
              <a:ext uri="{FF2B5EF4-FFF2-40B4-BE49-F238E27FC236}">
                <a16:creationId xmlns:a16="http://schemas.microsoft.com/office/drawing/2014/main" id="{540F0936-62B2-FF95-5DEF-5DE1B1E0FCB0}"/>
              </a:ext>
            </a:extLst>
          </p:cNvPr>
          <p:cNvSpPr/>
          <p:nvPr/>
        </p:nvSpPr>
        <p:spPr>
          <a:xfrm>
            <a:off x="8287739" y="365285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80</a:t>
            </a:r>
          </a:p>
        </p:txBody>
      </p:sp>
      <p:sp>
        <p:nvSpPr>
          <p:cNvPr id="11" name="Oval 10">
            <a:extLst>
              <a:ext uri="{FF2B5EF4-FFF2-40B4-BE49-F238E27FC236}">
                <a16:creationId xmlns:a16="http://schemas.microsoft.com/office/drawing/2014/main" id="{1AC87C4E-5716-6852-13E4-D9331B007B66}"/>
              </a:ext>
            </a:extLst>
          </p:cNvPr>
          <p:cNvSpPr/>
          <p:nvPr/>
        </p:nvSpPr>
        <p:spPr>
          <a:xfrm>
            <a:off x="9764443" y="364368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100</a:t>
            </a:r>
          </a:p>
        </p:txBody>
      </p:sp>
      <p:sp>
        <p:nvSpPr>
          <p:cNvPr id="12" name="Oval 11">
            <a:extLst>
              <a:ext uri="{FF2B5EF4-FFF2-40B4-BE49-F238E27FC236}">
                <a16:creationId xmlns:a16="http://schemas.microsoft.com/office/drawing/2014/main" id="{8AE22971-51CA-597C-5DE0-5D83FE5065C9}"/>
              </a:ext>
            </a:extLst>
          </p:cNvPr>
          <p:cNvSpPr/>
          <p:nvPr/>
        </p:nvSpPr>
        <p:spPr>
          <a:xfrm>
            <a:off x="4685317" y="4438727"/>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20</a:t>
            </a:r>
          </a:p>
        </p:txBody>
      </p:sp>
      <p:sp>
        <p:nvSpPr>
          <p:cNvPr id="13" name="Oval 12">
            <a:extLst>
              <a:ext uri="{FF2B5EF4-FFF2-40B4-BE49-F238E27FC236}">
                <a16:creationId xmlns:a16="http://schemas.microsoft.com/office/drawing/2014/main" id="{FFDD42E9-0DCB-A9E4-13EA-B87B23618C27}"/>
              </a:ext>
            </a:extLst>
          </p:cNvPr>
          <p:cNvSpPr/>
          <p:nvPr/>
        </p:nvSpPr>
        <p:spPr>
          <a:xfrm>
            <a:off x="6487841" y="4438727"/>
            <a:ext cx="825062"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40</a:t>
            </a:r>
          </a:p>
        </p:txBody>
      </p:sp>
      <p:cxnSp>
        <p:nvCxnSpPr>
          <p:cNvPr id="14" name="Straight Connector 13">
            <a:extLst>
              <a:ext uri="{FF2B5EF4-FFF2-40B4-BE49-F238E27FC236}">
                <a16:creationId xmlns:a16="http://schemas.microsoft.com/office/drawing/2014/main" id="{BF9C5818-54E7-82D6-5F21-FEE052BD8170}"/>
              </a:ext>
            </a:extLst>
          </p:cNvPr>
          <p:cNvCxnSpPr>
            <a:stCxn id="4" idx="3"/>
            <a:endCxn id="6" idx="7"/>
          </p:cNvCxnSpPr>
          <p:nvPr/>
        </p:nvCxnSpPr>
        <p:spPr>
          <a:xfrm flipH="1">
            <a:off x="7283538" y="2195588"/>
            <a:ext cx="710372" cy="710023"/>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BC954FED-C5C0-7210-EF20-9C43528F8AA2}"/>
              </a:ext>
            </a:extLst>
          </p:cNvPr>
          <p:cNvCxnSpPr>
            <a:cxnSpLocks/>
          </p:cNvCxnSpPr>
          <p:nvPr/>
        </p:nvCxnSpPr>
        <p:spPr>
          <a:xfrm flipH="1">
            <a:off x="6287445" y="3222406"/>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128C38D2-2A2A-0BD8-8B4F-0209E24CBC1A}"/>
              </a:ext>
            </a:extLst>
          </p:cNvPr>
          <p:cNvCxnSpPr>
            <a:cxnSpLocks/>
            <a:endCxn id="12" idx="7"/>
          </p:cNvCxnSpPr>
          <p:nvPr/>
        </p:nvCxnSpPr>
        <p:spPr>
          <a:xfrm flipH="1">
            <a:off x="5331239" y="4021122"/>
            <a:ext cx="465224" cy="48533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25965B0D-CA22-1638-A667-EEBF8890DEAD}"/>
              </a:ext>
            </a:extLst>
          </p:cNvPr>
          <p:cNvCxnSpPr>
            <a:cxnSpLocks/>
            <a:stCxn id="8" idx="5"/>
          </p:cNvCxnSpPr>
          <p:nvPr/>
        </p:nvCxnSpPr>
        <p:spPr>
          <a:xfrm>
            <a:off x="6377018" y="4043247"/>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035D39B8-8568-A375-2AF6-477E5344A817}"/>
              </a:ext>
            </a:extLst>
          </p:cNvPr>
          <p:cNvCxnSpPr>
            <a:cxnSpLocks/>
          </p:cNvCxnSpPr>
          <p:nvPr/>
        </p:nvCxnSpPr>
        <p:spPr>
          <a:xfrm>
            <a:off x="7312902" y="3205840"/>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933D47B9-4C15-D5DF-2FEF-CB3D2EB48C3B}"/>
              </a:ext>
            </a:extLst>
          </p:cNvPr>
          <p:cNvCxnSpPr>
            <a:cxnSpLocks/>
          </p:cNvCxnSpPr>
          <p:nvPr/>
        </p:nvCxnSpPr>
        <p:spPr>
          <a:xfrm>
            <a:off x="9640948" y="3269247"/>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2FEC5832-4B6C-EA5A-1654-1125C51E54F7}"/>
              </a:ext>
            </a:extLst>
          </p:cNvPr>
          <p:cNvCxnSpPr>
            <a:cxnSpLocks/>
            <a:endCxn id="7" idx="1"/>
          </p:cNvCxnSpPr>
          <p:nvPr/>
        </p:nvCxnSpPr>
        <p:spPr>
          <a:xfrm>
            <a:off x="8523989" y="2200788"/>
            <a:ext cx="594532" cy="728062"/>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B5D63A51-962A-7054-D9BF-84F11A88120D}"/>
              </a:ext>
            </a:extLst>
          </p:cNvPr>
          <p:cNvCxnSpPr>
            <a:cxnSpLocks/>
          </p:cNvCxnSpPr>
          <p:nvPr/>
        </p:nvCxnSpPr>
        <p:spPr>
          <a:xfrm flipH="1">
            <a:off x="8809810" y="3247824"/>
            <a:ext cx="349291" cy="430314"/>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26" name="Ink 25">
                <a:extLst>
                  <a:ext uri="{FF2B5EF4-FFF2-40B4-BE49-F238E27FC236}">
                    <a16:creationId xmlns:a16="http://schemas.microsoft.com/office/drawing/2014/main" id="{7EE509D6-34BC-8307-2F4D-F324F2572025}"/>
                  </a:ext>
                </a:extLst>
              </p14:cNvPr>
              <p14:cNvContentPartPr/>
              <p14:nvPr/>
            </p14:nvContentPartPr>
            <p14:xfrm>
              <a:off x="10378695" y="3577024"/>
              <a:ext cx="198360" cy="149760"/>
            </p14:xfrm>
          </p:contentPart>
        </mc:Choice>
        <mc:Fallback xmlns="">
          <p:pic>
            <p:nvPicPr>
              <p:cNvPr id="26" name="Ink 25">
                <a:extLst>
                  <a:ext uri="{FF2B5EF4-FFF2-40B4-BE49-F238E27FC236}">
                    <a16:creationId xmlns:a16="http://schemas.microsoft.com/office/drawing/2014/main" id="{7EE509D6-34BC-8307-2F4D-F324F2572025}"/>
                  </a:ext>
                </a:extLst>
              </p:cNvPr>
              <p:cNvPicPr/>
              <p:nvPr/>
            </p:nvPicPr>
            <p:blipFill>
              <a:blip r:embed="rId3"/>
              <a:stretch>
                <a:fillRect/>
              </a:stretch>
            </p:blipFill>
            <p:spPr>
              <a:xfrm>
                <a:off x="10369695" y="3568024"/>
                <a:ext cx="216000" cy="167400"/>
              </a:xfrm>
              <a:prstGeom prst="rect">
                <a:avLst/>
              </a:prstGeom>
            </p:spPr>
          </p:pic>
        </mc:Fallback>
      </mc:AlternateContent>
      <p:sp>
        <p:nvSpPr>
          <p:cNvPr id="27" name="Arc 26">
            <a:extLst>
              <a:ext uri="{FF2B5EF4-FFF2-40B4-BE49-F238E27FC236}">
                <a16:creationId xmlns:a16="http://schemas.microsoft.com/office/drawing/2014/main" id="{6D52E1DF-05B6-2A39-38A4-00D5E92FC08E}"/>
              </a:ext>
            </a:extLst>
          </p:cNvPr>
          <p:cNvSpPr/>
          <p:nvPr/>
        </p:nvSpPr>
        <p:spPr>
          <a:xfrm rot="8307724">
            <a:off x="4903829" y="3522714"/>
            <a:ext cx="1246698" cy="1271544"/>
          </a:xfrm>
          <a:prstGeom prst="arc">
            <a:avLst>
              <a:gd name="adj1" fmla="val 748666"/>
              <a:gd name="adj2" fmla="val 10327561"/>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8" name="Arc 27">
            <a:extLst>
              <a:ext uri="{FF2B5EF4-FFF2-40B4-BE49-F238E27FC236}">
                <a16:creationId xmlns:a16="http://schemas.microsoft.com/office/drawing/2014/main" id="{C78E3CAC-10DF-1BBB-0733-D60060CD53C2}"/>
              </a:ext>
            </a:extLst>
          </p:cNvPr>
          <p:cNvSpPr/>
          <p:nvPr/>
        </p:nvSpPr>
        <p:spPr>
          <a:xfrm rot="1569993">
            <a:off x="5864492" y="3672688"/>
            <a:ext cx="1246698" cy="1271544"/>
          </a:xfrm>
          <a:prstGeom prst="arc">
            <a:avLst>
              <a:gd name="adj1" fmla="val 2391334"/>
              <a:gd name="adj2" fmla="val 10327561"/>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9" name="Arc 28">
            <a:extLst>
              <a:ext uri="{FF2B5EF4-FFF2-40B4-BE49-F238E27FC236}">
                <a16:creationId xmlns:a16="http://schemas.microsoft.com/office/drawing/2014/main" id="{A4C7AE2E-3A22-A50E-B03D-6AD4C985DF7B}"/>
              </a:ext>
            </a:extLst>
          </p:cNvPr>
          <p:cNvSpPr/>
          <p:nvPr/>
        </p:nvSpPr>
        <p:spPr>
          <a:xfrm rot="5400000">
            <a:off x="6400156" y="3420664"/>
            <a:ext cx="1439466" cy="978680"/>
          </a:xfrm>
          <a:prstGeom prst="arc">
            <a:avLst>
              <a:gd name="adj1" fmla="val 1884687"/>
              <a:gd name="adj2" fmla="val 9596515"/>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0" name="Arc 29">
            <a:extLst>
              <a:ext uri="{FF2B5EF4-FFF2-40B4-BE49-F238E27FC236}">
                <a16:creationId xmlns:a16="http://schemas.microsoft.com/office/drawing/2014/main" id="{5FC0797B-544B-80EE-1CD6-F658DFD97E64}"/>
              </a:ext>
            </a:extLst>
          </p:cNvPr>
          <p:cNvSpPr/>
          <p:nvPr/>
        </p:nvSpPr>
        <p:spPr>
          <a:xfrm rot="2794493">
            <a:off x="6942414" y="3093509"/>
            <a:ext cx="693971" cy="877774"/>
          </a:xfrm>
          <a:prstGeom prst="arc">
            <a:avLst>
              <a:gd name="adj1" fmla="val 2452847"/>
              <a:gd name="adj2" fmla="val 10327561"/>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1" name="Arc 30">
            <a:extLst>
              <a:ext uri="{FF2B5EF4-FFF2-40B4-BE49-F238E27FC236}">
                <a16:creationId xmlns:a16="http://schemas.microsoft.com/office/drawing/2014/main" id="{29E50AA3-CE11-7217-B193-1DB852DEE948}"/>
              </a:ext>
            </a:extLst>
          </p:cNvPr>
          <p:cNvSpPr/>
          <p:nvPr/>
        </p:nvSpPr>
        <p:spPr>
          <a:xfrm rot="4111284">
            <a:off x="7318412" y="2110845"/>
            <a:ext cx="1768407" cy="1539524"/>
          </a:xfrm>
          <a:prstGeom prst="arc">
            <a:avLst>
              <a:gd name="adj1" fmla="val 2452847"/>
              <a:gd name="adj2" fmla="val 10903529"/>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2" name="Arc 31">
            <a:extLst>
              <a:ext uri="{FF2B5EF4-FFF2-40B4-BE49-F238E27FC236}">
                <a16:creationId xmlns:a16="http://schemas.microsoft.com/office/drawing/2014/main" id="{871CE997-B9A0-2E2F-AF76-257B773150B0}"/>
              </a:ext>
            </a:extLst>
          </p:cNvPr>
          <p:cNvSpPr/>
          <p:nvPr/>
        </p:nvSpPr>
        <p:spPr>
          <a:xfrm rot="15569436" flipV="1">
            <a:off x="7923375" y="2197223"/>
            <a:ext cx="1665539" cy="1272794"/>
          </a:xfrm>
          <a:prstGeom prst="arc">
            <a:avLst>
              <a:gd name="adj1" fmla="val 2012473"/>
              <a:gd name="adj2" fmla="val 9697549"/>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3" name="Arc 32">
            <a:extLst>
              <a:ext uri="{FF2B5EF4-FFF2-40B4-BE49-F238E27FC236}">
                <a16:creationId xmlns:a16="http://schemas.microsoft.com/office/drawing/2014/main" id="{EC535583-332A-A641-6DB9-198D0A44A42A}"/>
              </a:ext>
            </a:extLst>
          </p:cNvPr>
          <p:cNvSpPr/>
          <p:nvPr/>
        </p:nvSpPr>
        <p:spPr>
          <a:xfrm rot="7336862">
            <a:off x="8660712" y="3069038"/>
            <a:ext cx="693971" cy="877774"/>
          </a:xfrm>
          <a:prstGeom prst="arc">
            <a:avLst>
              <a:gd name="adj1" fmla="val 2452847"/>
              <a:gd name="adj2" fmla="val 8873648"/>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4" name="Arc 33">
            <a:extLst>
              <a:ext uri="{FF2B5EF4-FFF2-40B4-BE49-F238E27FC236}">
                <a16:creationId xmlns:a16="http://schemas.microsoft.com/office/drawing/2014/main" id="{4620F377-BDF5-199A-F2E5-3ED6067F38E3}"/>
              </a:ext>
            </a:extLst>
          </p:cNvPr>
          <p:cNvSpPr/>
          <p:nvPr/>
        </p:nvSpPr>
        <p:spPr>
          <a:xfrm rot="11474334">
            <a:off x="9603114" y="3017580"/>
            <a:ext cx="907248" cy="877774"/>
          </a:xfrm>
          <a:prstGeom prst="arc">
            <a:avLst>
              <a:gd name="adj1" fmla="val 2452847"/>
              <a:gd name="adj2" fmla="val 12165480"/>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8910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750"/>
                                        <p:tgtEl>
                                          <p:spTgt spid="27"/>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750"/>
                                        <p:tgtEl>
                                          <p:spTgt spid="28"/>
                                        </p:tgtEl>
                                      </p:cBhvr>
                                    </p:animEffect>
                                  </p:childTnLst>
                                </p:cTn>
                              </p:par>
                            </p:childTnLst>
                          </p:cTn>
                        </p:par>
                        <p:par>
                          <p:cTn id="12" fill="hold">
                            <p:stCondLst>
                              <p:cond delay="1500"/>
                            </p:stCondLst>
                            <p:childTnLst>
                              <p:par>
                                <p:cTn id="13" presetID="22" presetClass="entr" presetSubtype="4"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down)">
                                      <p:cBhvr>
                                        <p:cTn id="15" dur="750"/>
                                        <p:tgtEl>
                                          <p:spTgt spid="29"/>
                                        </p:tgtEl>
                                      </p:cBhvr>
                                    </p:animEffect>
                                  </p:childTnLst>
                                </p:cTn>
                              </p:par>
                            </p:childTnLst>
                          </p:cTn>
                        </p:par>
                        <p:par>
                          <p:cTn id="16" fill="hold">
                            <p:stCondLst>
                              <p:cond delay="2250"/>
                            </p:stCondLst>
                            <p:childTnLst>
                              <p:par>
                                <p:cTn id="17" presetID="22" presetClass="entr" presetSubtype="1"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up)">
                                      <p:cBhvr>
                                        <p:cTn id="19" dur="750"/>
                                        <p:tgtEl>
                                          <p:spTgt spid="30"/>
                                        </p:tgtEl>
                                      </p:cBhvr>
                                    </p:animEffect>
                                  </p:childTnLst>
                                </p:cTn>
                              </p:par>
                            </p:childTnLst>
                          </p:cTn>
                        </p:par>
                        <p:par>
                          <p:cTn id="20" fill="hold">
                            <p:stCondLst>
                              <p:cond delay="3000"/>
                            </p:stCondLst>
                            <p:childTnLst>
                              <p:par>
                                <p:cTn id="21" presetID="22" presetClass="entr" presetSubtype="4" fill="hold" grpId="0"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down)">
                                      <p:cBhvr>
                                        <p:cTn id="23" dur="750"/>
                                        <p:tgtEl>
                                          <p:spTgt spid="31"/>
                                        </p:tgtEl>
                                      </p:cBhvr>
                                    </p:animEffect>
                                  </p:childTnLst>
                                </p:cTn>
                              </p:par>
                            </p:childTnLst>
                          </p:cTn>
                        </p:par>
                        <p:par>
                          <p:cTn id="24" fill="hold">
                            <p:stCondLst>
                              <p:cond delay="3750"/>
                            </p:stCondLst>
                            <p:childTnLst>
                              <p:par>
                                <p:cTn id="25" presetID="22" presetClass="entr" presetSubtype="1" fill="hold" grpId="0"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up)">
                                      <p:cBhvr>
                                        <p:cTn id="27" dur="750"/>
                                        <p:tgtEl>
                                          <p:spTgt spid="32"/>
                                        </p:tgtEl>
                                      </p:cBhvr>
                                    </p:animEffect>
                                  </p:childTnLst>
                                </p:cTn>
                              </p:par>
                            </p:childTnLst>
                          </p:cTn>
                        </p:par>
                        <p:par>
                          <p:cTn id="28" fill="hold">
                            <p:stCondLst>
                              <p:cond delay="4500"/>
                            </p:stCondLst>
                            <p:childTnLst>
                              <p:par>
                                <p:cTn id="29" presetID="22" presetClass="entr" presetSubtype="4" fill="hold" grpId="0"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down)">
                                      <p:cBhvr>
                                        <p:cTn id="31" dur="750"/>
                                        <p:tgtEl>
                                          <p:spTgt spid="33"/>
                                        </p:tgtEl>
                                      </p:cBhvr>
                                    </p:animEffect>
                                  </p:childTnLst>
                                </p:cTn>
                              </p:par>
                            </p:childTnLst>
                          </p:cTn>
                        </p:par>
                        <p:par>
                          <p:cTn id="32" fill="hold">
                            <p:stCondLst>
                              <p:cond delay="5250"/>
                            </p:stCondLst>
                            <p:childTnLst>
                              <p:par>
                                <p:cTn id="33" presetID="22" presetClass="entr" presetSubtype="8" fill="hold" grpId="0" nodeType="after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wipe(left)">
                                      <p:cBhvr>
                                        <p:cTn id="35" dur="750"/>
                                        <p:tgtEl>
                                          <p:spTgt spid="34"/>
                                        </p:tgtEl>
                                      </p:cBhvr>
                                    </p:animEffect>
                                  </p:childTnLst>
                                </p:cTn>
                              </p:par>
                            </p:childTnLst>
                          </p:cTn>
                        </p:par>
                        <p:par>
                          <p:cTn id="36" fill="hold">
                            <p:stCondLst>
                              <p:cond delay="6000"/>
                            </p:stCondLst>
                            <p:childTnLst>
                              <p:par>
                                <p:cTn id="37" presetID="1" presetClass="entr" presetSubtype="0" fill="hold" nodeType="after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3" grpId="0" animBg="1"/>
      <p:bldP spid="3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err="1"/>
              <a:t>PostOrderTraversal</a:t>
            </a:r>
            <a:r>
              <a:rPr lang="en-US" sz="4400" dirty="0"/>
              <a:t> of BST</a:t>
            </a: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 name="TextBox 2">
            <a:extLst>
              <a:ext uri="{FF2B5EF4-FFF2-40B4-BE49-F238E27FC236}">
                <a16:creationId xmlns:a16="http://schemas.microsoft.com/office/drawing/2014/main" id="{5D0DBB5A-7DCA-0C92-9523-30F4403B844F}"/>
              </a:ext>
            </a:extLst>
          </p:cNvPr>
          <p:cNvSpPr txBox="1"/>
          <p:nvPr/>
        </p:nvSpPr>
        <p:spPr>
          <a:xfrm>
            <a:off x="1008993" y="1687489"/>
            <a:ext cx="10226566" cy="338554"/>
          </a:xfrm>
          <a:prstGeom prst="rect">
            <a:avLst/>
          </a:prstGeom>
          <a:noFill/>
        </p:spPr>
        <p:txBody>
          <a:bodyPr wrap="square" rtlCol="0">
            <a:spAutoFit/>
          </a:bodyPr>
          <a:lstStyle/>
          <a:p>
            <a:r>
              <a:rPr lang="en-US" sz="1600" dirty="0"/>
              <a:t>Post-order  :  In every sub tree = Left  -&gt; Right -&gt; Root</a:t>
            </a:r>
          </a:p>
        </p:txBody>
      </p:sp>
      <p:sp>
        <p:nvSpPr>
          <p:cNvPr id="4" name="Oval 3">
            <a:extLst>
              <a:ext uri="{FF2B5EF4-FFF2-40B4-BE49-F238E27FC236}">
                <a16:creationId xmlns:a16="http://schemas.microsoft.com/office/drawing/2014/main" id="{62B58E33-CFEB-D83F-04CE-E4CCAACE467F}"/>
              </a:ext>
            </a:extLst>
          </p:cNvPr>
          <p:cNvSpPr/>
          <p:nvPr/>
        </p:nvSpPr>
        <p:spPr>
          <a:xfrm>
            <a:off x="7794739" y="1736809"/>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70</a:t>
            </a:r>
          </a:p>
        </p:txBody>
      </p:sp>
      <p:sp>
        <p:nvSpPr>
          <p:cNvPr id="6" name="Oval 5">
            <a:extLst>
              <a:ext uri="{FF2B5EF4-FFF2-40B4-BE49-F238E27FC236}">
                <a16:creationId xmlns:a16="http://schemas.microsoft.com/office/drawing/2014/main" id="{B47E4F26-8B2E-4236-2CA6-B5FFB25455AB}"/>
              </a:ext>
            </a:extLst>
          </p:cNvPr>
          <p:cNvSpPr/>
          <p:nvPr/>
        </p:nvSpPr>
        <p:spPr>
          <a:xfrm>
            <a:off x="6549268" y="2773837"/>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50</a:t>
            </a:r>
          </a:p>
        </p:txBody>
      </p:sp>
      <p:sp>
        <p:nvSpPr>
          <p:cNvPr id="7" name="Oval 6">
            <a:extLst>
              <a:ext uri="{FF2B5EF4-FFF2-40B4-BE49-F238E27FC236}">
                <a16:creationId xmlns:a16="http://schemas.microsoft.com/office/drawing/2014/main" id="{1D2CDBD2-2458-9CA5-48A1-3DF68827C9BF}"/>
              </a:ext>
            </a:extLst>
          </p:cNvPr>
          <p:cNvSpPr/>
          <p:nvPr/>
        </p:nvSpPr>
        <p:spPr>
          <a:xfrm>
            <a:off x="8919350" y="279707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90</a:t>
            </a:r>
          </a:p>
        </p:txBody>
      </p:sp>
      <p:sp>
        <p:nvSpPr>
          <p:cNvPr id="8" name="Oval 7">
            <a:extLst>
              <a:ext uri="{FF2B5EF4-FFF2-40B4-BE49-F238E27FC236}">
                <a16:creationId xmlns:a16="http://schemas.microsoft.com/office/drawing/2014/main" id="{855C3E5E-36FF-EF16-B694-238ABC9F860B}"/>
              </a:ext>
            </a:extLst>
          </p:cNvPr>
          <p:cNvSpPr/>
          <p:nvPr/>
        </p:nvSpPr>
        <p:spPr>
          <a:xfrm>
            <a:off x="5642748" y="3584468"/>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30</a:t>
            </a:r>
          </a:p>
        </p:txBody>
      </p:sp>
      <p:sp>
        <p:nvSpPr>
          <p:cNvPr id="9" name="Oval 8">
            <a:extLst>
              <a:ext uri="{FF2B5EF4-FFF2-40B4-BE49-F238E27FC236}">
                <a16:creationId xmlns:a16="http://schemas.microsoft.com/office/drawing/2014/main" id="{26724787-9342-0845-2982-80551C83B1F5}"/>
              </a:ext>
            </a:extLst>
          </p:cNvPr>
          <p:cNvSpPr/>
          <p:nvPr/>
        </p:nvSpPr>
        <p:spPr>
          <a:xfrm>
            <a:off x="7224555" y="3579637"/>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60</a:t>
            </a:r>
          </a:p>
        </p:txBody>
      </p:sp>
      <p:sp>
        <p:nvSpPr>
          <p:cNvPr id="10" name="Oval 9">
            <a:extLst>
              <a:ext uri="{FF2B5EF4-FFF2-40B4-BE49-F238E27FC236}">
                <a16:creationId xmlns:a16="http://schemas.microsoft.com/office/drawing/2014/main" id="{5223D292-FB5B-165D-523E-8A0B3ACF70F5}"/>
              </a:ext>
            </a:extLst>
          </p:cNvPr>
          <p:cNvSpPr/>
          <p:nvPr/>
        </p:nvSpPr>
        <p:spPr>
          <a:xfrm>
            <a:off x="8199391" y="3588807"/>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80</a:t>
            </a:r>
          </a:p>
        </p:txBody>
      </p:sp>
      <p:sp>
        <p:nvSpPr>
          <p:cNvPr id="11" name="Oval 10">
            <a:extLst>
              <a:ext uri="{FF2B5EF4-FFF2-40B4-BE49-F238E27FC236}">
                <a16:creationId xmlns:a16="http://schemas.microsoft.com/office/drawing/2014/main" id="{400562B9-93FA-56D2-B181-9473BCCCA99C}"/>
              </a:ext>
            </a:extLst>
          </p:cNvPr>
          <p:cNvSpPr/>
          <p:nvPr/>
        </p:nvSpPr>
        <p:spPr>
          <a:xfrm>
            <a:off x="9676095" y="3579637"/>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100</a:t>
            </a:r>
          </a:p>
        </p:txBody>
      </p:sp>
      <p:sp>
        <p:nvSpPr>
          <p:cNvPr id="12" name="Oval 11">
            <a:extLst>
              <a:ext uri="{FF2B5EF4-FFF2-40B4-BE49-F238E27FC236}">
                <a16:creationId xmlns:a16="http://schemas.microsoft.com/office/drawing/2014/main" id="{CFA9A274-0E3C-D324-0DA5-5FC3A13C4DD6}"/>
              </a:ext>
            </a:extLst>
          </p:cNvPr>
          <p:cNvSpPr/>
          <p:nvPr/>
        </p:nvSpPr>
        <p:spPr>
          <a:xfrm>
            <a:off x="4596969" y="4374678"/>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20</a:t>
            </a:r>
          </a:p>
        </p:txBody>
      </p:sp>
      <p:sp>
        <p:nvSpPr>
          <p:cNvPr id="13" name="Oval 12">
            <a:extLst>
              <a:ext uri="{FF2B5EF4-FFF2-40B4-BE49-F238E27FC236}">
                <a16:creationId xmlns:a16="http://schemas.microsoft.com/office/drawing/2014/main" id="{EBF4F960-1D6B-D0FE-35F6-21D4C70E79F1}"/>
              </a:ext>
            </a:extLst>
          </p:cNvPr>
          <p:cNvSpPr/>
          <p:nvPr/>
        </p:nvSpPr>
        <p:spPr>
          <a:xfrm>
            <a:off x="6399493" y="4374678"/>
            <a:ext cx="825062"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40</a:t>
            </a:r>
          </a:p>
        </p:txBody>
      </p:sp>
      <p:cxnSp>
        <p:nvCxnSpPr>
          <p:cNvPr id="14" name="Straight Connector 13">
            <a:extLst>
              <a:ext uri="{FF2B5EF4-FFF2-40B4-BE49-F238E27FC236}">
                <a16:creationId xmlns:a16="http://schemas.microsoft.com/office/drawing/2014/main" id="{949361AC-E5EF-0B14-B866-F3F2430DC864}"/>
              </a:ext>
            </a:extLst>
          </p:cNvPr>
          <p:cNvCxnSpPr>
            <a:stCxn id="4" idx="3"/>
            <a:endCxn id="6" idx="7"/>
          </p:cNvCxnSpPr>
          <p:nvPr/>
        </p:nvCxnSpPr>
        <p:spPr>
          <a:xfrm flipH="1">
            <a:off x="7195190" y="2131539"/>
            <a:ext cx="710372" cy="710023"/>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34BC8095-50B5-0444-693D-433E6C40DC61}"/>
              </a:ext>
            </a:extLst>
          </p:cNvPr>
          <p:cNvCxnSpPr>
            <a:cxnSpLocks/>
          </p:cNvCxnSpPr>
          <p:nvPr/>
        </p:nvCxnSpPr>
        <p:spPr>
          <a:xfrm flipH="1">
            <a:off x="6199097" y="3158357"/>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1A954684-8DB6-911E-CE80-22B4F8BCB7AD}"/>
              </a:ext>
            </a:extLst>
          </p:cNvPr>
          <p:cNvCxnSpPr>
            <a:cxnSpLocks/>
          </p:cNvCxnSpPr>
          <p:nvPr/>
        </p:nvCxnSpPr>
        <p:spPr>
          <a:xfrm flipH="1">
            <a:off x="5262420" y="3957073"/>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4E748461-7135-B25F-F91C-D5476652AB4C}"/>
              </a:ext>
            </a:extLst>
          </p:cNvPr>
          <p:cNvCxnSpPr>
            <a:cxnSpLocks/>
            <a:stCxn id="8" idx="5"/>
          </p:cNvCxnSpPr>
          <p:nvPr/>
        </p:nvCxnSpPr>
        <p:spPr>
          <a:xfrm>
            <a:off x="6288670" y="3979198"/>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A1B54775-F9B1-FA3C-B524-E208EE6A0AA6}"/>
              </a:ext>
            </a:extLst>
          </p:cNvPr>
          <p:cNvCxnSpPr>
            <a:cxnSpLocks/>
          </p:cNvCxnSpPr>
          <p:nvPr/>
        </p:nvCxnSpPr>
        <p:spPr>
          <a:xfrm>
            <a:off x="7224554" y="3141791"/>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A7E4869F-DC94-B9B9-F461-AA0BA7142FBF}"/>
              </a:ext>
            </a:extLst>
          </p:cNvPr>
          <p:cNvCxnSpPr>
            <a:cxnSpLocks/>
          </p:cNvCxnSpPr>
          <p:nvPr/>
        </p:nvCxnSpPr>
        <p:spPr>
          <a:xfrm>
            <a:off x="9552600" y="3205198"/>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73B3C821-F323-8FF1-57ED-5073FBAEFAAF}"/>
              </a:ext>
            </a:extLst>
          </p:cNvPr>
          <p:cNvCxnSpPr>
            <a:cxnSpLocks/>
            <a:endCxn id="7" idx="1"/>
          </p:cNvCxnSpPr>
          <p:nvPr/>
        </p:nvCxnSpPr>
        <p:spPr>
          <a:xfrm>
            <a:off x="8435641" y="2136739"/>
            <a:ext cx="594532" cy="728062"/>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7E6C07CE-1EA2-33F9-DB66-B2341A4D531E}"/>
              </a:ext>
            </a:extLst>
          </p:cNvPr>
          <p:cNvCxnSpPr>
            <a:cxnSpLocks/>
          </p:cNvCxnSpPr>
          <p:nvPr/>
        </p:nvCxnSpPr>
        <p:spPr>
          <a:xfrm flipH="1">
            <a:off x="8721462" y="3183775"/>
            <a:ext cx="349291" cy="430314"/>
          </a:xfrm>
          <a:prstGeom prst="line">
            <a:avLst/>
          </a:prstGeom>
        </p:spPr>
        <p:style>
          <a:lnRef idx="3">
            <a:schemeClr val="dk1"/>
          </a:lnRef>
          <a:fillRef idx="0">
            <a:schemeClr val="dk1"/>
          </a:fillRef>
          <a:effectRef idx="2">
            <a:schemeClr val="dk1"/>
          </a:effectRef>
          <a:fontRef idx="minor">
            <a:schemeClr val="tx1"/>
          </a:fontRef>
        </p:style>
      </p:cxnSp>
      <p:sp>
        <p:nvSpPr>
          <p:cNvPr id="26" name="Freeform 25">
            <a:extLst>
              <a:ext uri="{FF2B5EF4-FFF2-40B4-BE49-F238E27FC236}">
                <a16:creationId xmlns:a16="http://schemas.microsoft.com/office/drawing/2014/main" id="{711CBCC0-EEB9-9C67-C610-1E53B1BAD34B}"/>
              </a:ext>
            </a:extLst>
          </p:cNvPr>
          <p:cNvSpPr/>
          <p:nvPr/>
        </p:nvSpPr>
        <p:spPr>
          <a:xfrm rot="16467596">
            <a:off x="5794980" y="4020776"/>
            <a:ext cx="641674" cy="639706"/>
          </a:xfrm>
          <a:custGeom>
            <a:avLst/>
            <a:gdLst>
              <a:gd name="connsiteX0" fmla="*/ 768394 w 768394"/>
              <a:gd name="connsiteY0" fmla="*/ 0 h 777766"/>
              <a:gd name="connsiteX1" fmla="*/ 694822 w 768394"/>
              <a:gd name="connsiteY1" fmla="*/ 10511 h 777766"/>
              <a:gd name="connsiteX2" fmla="*/ 537167 w 768394"/>
              <a:gd name="connsiteY2" fmla="*/ 21021 h 777766"/>
              <a:gd name="connsiteX3" fmla="*/ 474105 w 768394"/>
              <a:gd name="connsiteY3" fmla="*/ 42042 h 777766"/>
              <a:gd name="connsiteX4" fmla="*/ 432063 w 768394"/>
              <a:gd name="connsiteY4" fmla="*/ 52552 h 777766"/>
              <a:gd name="connsiteX5" fmla="*/ 400532 w 768394"/>
              <a:gd name="connsiteY5" fmla="*/ 73573 h 777766"/>
              <a:gd name="connsiteX6" fmla="*/ 369001 w 768394"/>
              <a:gd name="connsiteY6" fmla="*/ 84083 h 777766"/>
              <a:gd name="connsiteX7" fmla="*/ 305939 w 768394"/>
              <a:gd name="connsiteY7" fmla="*/ 126124 h 777766"/>
              <a:gd name="connsiteX8" fmla="*/ 242877 w 768394"/>
              <a:gd name="connsiteY8" fmla="*/ 178676 h 777766"/>
              <a:gd name="connsiteX9" fmla="*/ 221857 w 768394"/>
              <a:gd name="connsiteY9" fmla="*/ 210207 h 777766"/>
              <a:gd name="connsiteX10" fmla="*/ 190325 w 768394"/>
              <a:gd name="connsiteY10" fmla="*/ 241738 h 777766"/>
              <a:gd name="connsiteX11" fmla="*/ 179815 w 768394"/>
              <a:gd name="connsiteY11" fmla="*/ 273269 h 777766"/>
              <a:gd name="connsiteX12" fmla="*/ 137774 w 768394"/>
              <a:gd name="connsiteY12" fmla="*/ 336331 h 777766"/>
              <a:gd name="connsiteX13" fmla="*/ 116753 w 768394"/>
              <a:gd name="connsiteY13" fmla="*/ 367862 h 777766"/>
              <a:gd name="connsiteX14" fmla="*/ 85222 w 768394"/>
              <a:gd name="connsiteY14" fmla="*/ 430924 h 777766"/>
              <a:gd name="connsiteX15" fmla="*/ 53691 w 768394"/>
              <a:gd name="connsiteY15" fmla="*/ 493987 h 777766"/>
              <a:gd name="connsiteX16" fmla="*/ 22160 w 768394"/>
              <a:gd name="connsiteY16" fmla="*/ 588580 h 777766"/>
              <a:gd name="connsiteX17" fmla="*/ 1139 w 768394"/>
              <a:gd name="connsiteY17" fmla="*/ 662152 h 777766"/>
              <a:gd name="connsiteX18" fmla="*/ 1139 w 768394"/>
              <a:gd name="connsiteY18" fmla="*/ 777766 h 777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68394" h="777766">
                <a:moveTo>
                  <a:pt x="768394" y="0"/>
                </a:moveTo>
                <a:cubicBezTo>
                  <a:pt x="743870" y="3504"/>
                  <a:pt x="719493" y="8268"/>
                  <a:pt x="694822" y="10511"/>
                </a:cubicBezTo>
                <a:cubicBezTo>
                  <a:pt x="642370" y="15279"/>
                  <a:pt x="589306" y="13573"/>
                  <a:pt x="537167" y="21021"/>
                </a:cubicBezTo>
                <a:cubicBezTo>
                  <a:pt x="515232" y="24155"/>
                  <a:pt x="495601" y="36668"/>
                  <a:pt x="474105" y="42042"/>
                </a:cubicBezTo>
                <a:lnTo>
                  <a:pt x="432063" y="52552"/>
                </a:lnTo>
                <a:cubicBezTo>
                  <a:pt x="421553" y="59559"/>
                  <a:pt x="411830" y="67924"/>
                  <a:pt x="400532" y="73573"/>
                </a:cubicBezTo>
                <a:cubicBezTo>
                  <a:pt x="390623" y="78528"/>
                  <a:pt x="378686" y="78703"/>
                  <a:pt x="369001" y="84083"/>
                </a:cubicBezTo>
                <a:cubicBezTo>
                  <a:pt x="346917" y="96352"/>
                  <a:pt x="323803" y="108260"/>
                  <a:pt x="305939" y="126124"/>
                </a:cubicBezTo>
                <a:cubicBezTo>
                  <a:pt x="265476" y="166587"/>
                  <a:pt x="286775" y="149410"/>
                  <a:pt x="242877" y="178676"/>
                </a:cubicBezTo>
                <a:cubicBezTo>
                  <a:pt x="235870" y="189186"/>
                  <a:pt x="229944" y="200503"/>
                  <a:pt x="221857" y="210207"/>
                </a:cubicBezTo>
                <a:cubicBezTo>
                  <a:pt x="212341" y="221626"/>
                  <a:pt x="198570" y="229370"/>
                  <a:pt x="190325" y="241738"/>
                </a:cubicBezTo>
                <a:cubicBezTo>
                  <a:pt x="184180" y="250956"/>
                  <a:pt x="185195" y="263584"/>
                  <a:pt x="179815" y="273269"/>
                </a:cubicBezTo>
                <a:cubicBezTo>
                  <a:pt x="167546" y="295353"/>
                  <a:pt x="151788" y="315310"/>
                  <a:pt x="137774" y="336331"/>
                </a:cubicBezTo>
                <a:lnTo>
                  <a:pt x="116753" y="367862"/>
                </a:lnTo>
                <a:cubicBezTo>
                  <a:pt x="90336" y="447116"/>
                  <a:pt x="125971" y="349426"/>
                  <a:pt x="85222" y="430924"/>
                </a:cubicBezTo>
                <a:cubicBezTo>
                  <a:pt x="41704" y="517959"/>
                  <a:pt x="113939" y="403614"/>
                  <a:pt x="53691" y="493987"/>
                </a:cubicBezTo>
                <a:lnTo>
                  <a:pt x="22160" y="588580"/>
                </a:lnTo>
                <a:cubicBezTo>
                  <a:pt x="16361" y="605976"/>
                  <a:pt x="2239" y="645660"/>
                  <a:pt x="1139" y="662152"/>
                </a:cubicBezTo>
                <a:cubicBezTo>
                  <a:pt x="-1425" y="700605"/>
                  <a:pt x="1139" y="739228"/>
                  <a:pt x="1139" y="777766"/>
                </a:cubicBezTo>
              </a:path>
            </a:pathLst>
          </a:cu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7" name="Arc 26">
            <a:extLst>
              <a:ext uri="{FF2B5EF4-FFF2-40B4-BE49-F238E27FC236}">
                <a16:creationId xmlns:a16="http://schemas.microsoft.com/office/drawing/2014/main" id="{6CECEE81-5FB6-BC78-03FF-29933D00C1A6}"/>
              </a:ext>
            </a:extLst>
          </p:cNvPr>
          <p:cNvSpPr/>
          <p:nvPr/>
        </p:nvSpPr>
        <p:spPr>
          <a:xfrm>
            <a:off x="8486361" y="3204382"/>
            <a:ext cx="1516834" cy="1271544"/>
          </a:xfrm>
          <a:prstGeom prst="arc">
            <a:avLst>
              <a:gd name="adj1" fmla="val 748666"/>
              <a:gd name="adj2" fmla="val 9697106"/>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8" name="Arc 27">
            <a:extLst>
              <a:ext uri="{FF2B5EF4-FFF2-40B4-BE49-F238E27FC236}">
                <a16:creationId xmlns:a16="http://schemas.microsoft.com/office/drawing/2014/main" id="{ACE5D706-875D-0A8C-AAE3-5A8E87E2D980}"/>
              </a:ext>
            </a:extLst>
          </p:cNvPr>
          <p:cNvSpPr/>
          <p:nvPr/>
        </p:nvSpPr>
        <p:spPr>
          <a:xfrm rot="13775801">
            <a:off x="9195573" y="2762350"/>
            <a:ext cx="1264621" cy="1271544"/>
          </a:xfrm>
          <a:prstGeom prst="arc">
            <a:avLst>
              <a:gd name="adj1" fmla="val 748666"/>
              <a:gd name="adj2" fmla="val 9697106"/>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9" name="Arc 28">
            <a:extLst>
              <a:ext uri="{FF2B5EF4-FFF2-40B4-BE49-F238E27FC236}">
                <a16:creationId xmlns:a16="http://schemas.microsoft.com/office/drawing/2014/main" id="{5E9014A9-CB72-0DB1-D5CD-6A30FA1768AF}"/>
              </a:ext>
            </a:extLst>
          </p:cNvPr>
          <p:cNvSpPr/>
          <p:nvPr/>
        </p:nvSpPr>
        <p:spPr>
          <a:xfrm rot="13775801">
            <a:off x="8211823" y="1814676"/>
            <a:ext cx="1264621" cy="1271544"/>
          </a:xfrm>
          <a:prstGeom prst="arc">
            <a:avLst>
              <a:gd name="adj1" fmla="val 748666"/>
              <a:gd name="adj2" fmla="val 9697106"/>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0" name="Arc 29">
            <a:extLst>
              <a:ext uri="{FF2B5EF4-FFF2-40B4-BE49-F238E27FC236}">
                <a16:creationId xmlns:a16="http://schemas.microsoft.com/office/drawing/2014/main" id="{6CA682E5-9B86-A9DA-A28E-88FDFDCE8681}"/>
              </a:ext>
            </a:extLst>
          </p:cNvPr>
          <p:cNvSpPr/>
          <p:nvPr/>
        </p:nvSpPr>
        <p:spPr>
          <a:xfrm rot="13775801">
            <a:off x="6962490" y="2852548"/>
            <a:ext cx="1337530" cy="1335275"/>
          </a:xfrm>
          <a:prstGeom prst="arc">
            <a:avLst>
              <a:gd name="adj1" fmla="val 748666"/>
              <a:gd name="adj2" fmla="val 8915787"/>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1" name="Arc 30">
            <a:extLst>
              <a:ext uri="{FF2B5EF4-FFF2-40B4-BE49-F238E27FC236}">
                <a16:creationId xmlns:a16="http://schemas.microsoft.com/office/drawing/2014/main" id="{1793F7BD-69AE-D4FE-840E-A1E04DC77CE6}"/>
              </a:ext>
            </a:extLst>
          </p:cNvPr>
          <p:cNvSpPr/>
          <p:nvPr/>
        </p:nvSpPr>
        <p:spPr>
          <a:xfrm rot="3021204">
            <a:off x="7021772" y="2771279"/>
            <a:ext cx="720575" cy="1119335"/>
          </a:xfrm>
          <a:prstGeom prst="arc">
            <a:avLst>
              <a:gd name="adj1" fmla="val 3242267"/>
              <a:gd name="adj2" fmla="val 8915787"/>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2" name="Arc 31">
            <a:extLst>
              <a:ext uri="{FF2B5EF4-FFF2-40B4-BE49-F238E27FC236}">
                <a16:creationId xmlns:a16="http://schemas.microsoft.com/office/drawing/2014/main" id="{CFF43573-F0BF-989E-2260-EB14902332DE}"/>
              </a:ext>
            </a:extLst>
          </p:cNvPr>
          <p:cNvSpPr/>
          <p:nvPr/>
        </p:nvSpPr>
        <p:spPr>
          <a:xfrm>
            <a:off x="6299662" y="3047076"/>
            <a:ext cx="1516834" cy="1271544"/>
          </a:xfrm>
          <a:prstGeom prst="arc">
            <a:avLst>
              <a:gd name="adj1" fmla="val 1795631"/>
              <a:gd name="adj2" fmla="val 9697106"/>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3" name="Arc 32">
            <a:extLst>
              <a:ext uri="{FF2B5EF4-FFF2-40B4-BE49-F238E27FC236}">
                <a16:creationId xmlns:a16="http://schemas.microsoft.com/office/drawing/2014/main" id="{EC8077B2-34A8-0AF3-3F36-BB3EE9E2AA57}"/>
              </a:ext>
            </a:extLst>
          </p:cNvPr>
          <p:cNvSpPr/>
          <p:nvPr/>
        </p:nvSpPr>
        <p:spPr>
          <a:xfrm>
            <a:off x="4992160" y="3986538"/>
            <a:ext cx="1516834" cy="1271544"/>
          </a:xfrm>
          <a:prstGeom prst="arc">
            <a:avLst>
              <a:gd name="adj1" fmla="val 748666"/>
              <a:gd name="adj2" fmla="val 9697106"/>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34" name="Ink 33">
                <a:extLst>
                  <a:ext uri="{FF2B5EF4-FFF2-40B4-BE49-F238E27FC236}">
                    <a16:creationId xmlns:a16="http://schemas.microsoft.com/office/drawing/2014/main" id="{66473D49-DAFD-0919-FEBB-27CBD06798D2}"/>
                  </a:ext>
                </a:extLst>
              </p14:cNvPr>
              <p14:cNvContentPartPr/>
              <p14:nvPr/>
            </p14:nvContentPartPr>
            <p14:xfrm>
              <a:off x="8544193" y="1743171"/>
              <a:ext cx="177120" cy="170640"/>
            </p14:xfrm>
          </p:contentPart>
        </mc:Choice>
        <mc:Fallback xmlns="">
          <p:pic>
            <p:nvPicPr>
              <p:cNvPr id="34" name="Ink 33">
                <a:extLst>
                  <a:ext uri="{FF2B5EF4-FFF2-40B4-BE49-F238E27FC236}">
                    <a16:creationId xmlns:a16="http://schemas.microsoft.com/office/drawing/2014/main" id="{66473D49-DAFD-0919-FEBB-27CBD06798D2}"/>
                  </a:ext>
                </a:extLst>
              </p:cNvPr>
              <p:cNvPicPr/>
              <p:nvPr/>
            </p:nvPicPr>
            <p:blipFill>
              <a:blip r:embed="rId3"/>
              <a:stretch>
                <a:fillRect/>
              </a:stretch>
            </p:blipFill>
            <p:spPr>
              <a:xfrm>
                <a:off x="8535193" y="1734171"/>
                <a:ext cx="194760" cy="188280"/>
              </a:xfrm>
              <a:prstGeom prst="rect">
                <a:avLst/>
              </a:prstGeom>
            </p:spPr>
          </p:pic>
        </mc:Fallback>
      </mc:AlternateContent>
    </p:spTree>
    <p:extLst>
      <p:ext uri="{BB962C8B-B14F-4D97-AF65-F5344CB8AC3E}">
        <p14:creationId xmlns:p14="http://schemas.microsoft.com/office/powerpoint/2010/main" val="53450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750"/>
                                        <p:tgtEl>
                                          <p:spTgt spid="33"/>
                                        </p:tgtEl>
                                      </p:cBhvr>
                                    </p:animEffect>
                                  </p:childTnLst>
                                </p:cTn>
                              </p:par>
                            </p:childTnLst>
                          </p:cTn>
                        </p:par>
                        <p:par>
                          <p:cTn id="8" fill="hold">
                            <p:stCondLst>
                              <p:cond delay="750"/>
                            </p:stCondLst>
                            <p:childTnLst>
                              <p:par>
                                <p:cTn id="9" presetID="22" presetClass="entr" presetSubtype="4"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down)">
                                      <p:cBhvr>
                                        <p:cTn id="11" dur="750"/>
                                        <p:tgtEl>
                                          <p:spTgt spid="26"/>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left)">
                                      <p:cBhvr>
                                        <p:cTn id="15" dur="750"/>
                                        <p:tgtEl>
                                          <p:spTgt spid="32"/>
                                        </p:tgtEl>
                                      </p:cBhvr>
                                    </p:animEffect>
                                  </p:childTnLst>
                                </p:cTn>
                              </p:par>
                            </p:childTnLst>
                          </p:cTn>
                        </p:par>
                        <p:par>
                          <p:cTn id="16" fill="hold">
                            <p:stCondLst>
                              <p:cond delay="2250"/>
                            </p:stCondLst>
                            <p:childTnLst>
                              <p:par>
                                <p:cTn id="17" presetID="22" presetClass="entr" presetSubtype="4"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down)">
                                      <p:cBhvr>
                                        <p:cTn id="19" dur="750"/>
                                        <p:tgtEl>
                                          <p:spTgt spid="31"/>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750"/>
                                        <p:tgtEl>
                                          <p:spTgt spid="30"/>
                                        </p:tgtEl>
                                      </p:cBhvr>
                                    </p:animEffect>
                                  </p:childTnLst>
                                </p:cTn>
                              </p:par>
                            </p:childTnLst>
                          </p:cTn>
                        </p:par>
                        <p:par>
                          <p:cTn id="24" fill="hold">
                            <p:stCondLst>
                              <p:cond delay="3750"/>
                            </p:stCondLst>
                            <p:childTnLst>
                              <p:par>
                                <p:cTn id="25" presetID="22" presetClass="entr" presetSubtype="8"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left)">
                                      <p:cBhvr>
                                        <p:cTn id="27" dur="750"/>
                                        <p:tgtEl>
                                          <p:spTgt spid="27"/>
                                        </p:tgtEl>
                                      </p:cBhvr>
                                    </p:animEffect>
                                  </p:childTnLst>
                                </p:cTn>
                              </p:par>
                            </p:childTnLst>
                          </p:cTn>
                        </p:par>
                        <p:par>
                          <p:cTn id="28" fill="hold">
                            <p:stCondLst>
                              <p:cond delay="4500"/>
                            </p:stCondLst>
                            <p:childTnLst>
                              <p:par>
                                <p:cTn id="29" presetID="22" presetClass="entr" presetSubtype="4"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down)">
                                      <p:cBhvr>
                                        <p:cTn id="31" dur="750"/>
                                        <p:tgtEl>
                                          <p:spTgt spid="28"/>
                                        </p:tgtEl>
                                      </p:cBhvr>
                                    </p:animEffect>
                                  </p:childTnLst>
                                </p:cTn>
                              </p:par>
                            </p:childTnLst>
                          </p:cTn>
                        </p:par>
                        <p:par>
                          <p:cTn id="32" fill="hold">
                            <p:stCondLst>
                              <p:cond delay="5250"/>
                            </p:stCondLst>
                            <p:childTnLst>
                              <p:par>
                                <p:cTn id="33" presetID="22" presetClass="entr" presetSubtype="4"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down)">
                                      <p:cBhvr>
                                        <p:cTn id="35" dur="750"/>
                                        <p:tgtEl>
                                          <p:spTgt spid="29"/>
                                        </p:tgtEl>
                                      </p:cBhvr>
                                    </p:animEffect>
                                  </p:childTnLst>
                                </p:cTn>
                              </p:par>
                            </p:childTnLst>
                          </p:cTn>
                        </p:par>
                        <p:par>
                          <p:cTn id="36" fill="hold">
                            <p:stCondLst>
                              <p:cond delay="6000"/>
                            </p:stCondLst>
                            <p:childTnLst>
                              <p:par>
                                <p:cTn id="37" presetID="1" presetClass="entr" presetSubtype="0" fill="hold" nodeType="after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err="1"/>
              <a:t>LevelOrder</a:t>
            </a:r>
            <a:r>
              <a:rPr lang="en-US" sz="4400" dirty="0"/>
              <a:t> Traversal of BST</a:t>
            </a: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 name="TextBox 2">
            <a:extLst>
              <a:ext uri="{FF2B5EF4-FFF2-40B4-BE49-F238E27FC236}">
                <a16:creationId xmlns:a16="http://schemas.microsoft.com/office/drawing/2014/main" id="{5D0DBB5A-7DCA-0C92-9523-30F4403B844F}"/>
              </a:ext>
            </a:extLst>
          </p:cNvPr>
          <p:cNvSpPr txBox="1"/>
          <p:nvPr/>
        </p:nvSpPr>
        <p:spPr>
          <a:xfrm>
            <a:off x="1008993" y="1687489"/>
            <a:ext cx="10226566" cy="338554"/>
          </a:xfrm>
          <a:prstGeom prst="rect">
            <a:avLst/>
          </a:prstGeom>
          <a:noFill/>
        </p:spPr>
        <p:txBody>
          <a:bodyPr wrap="square" rtlCol="0">
            <a:spAutoFit/>
          </a:bodyPr>
          <a:lstStyle/>
          <a:p>
            <a:r>
              <a:rPr lang="en-US" sz="1600" dirty="0"/>
              <a:t>Level order : Level by level starting from left to right</a:t>
            </a:r>
          </a:p>
        </p:txBody>
      </p:sp>
      <p:sp>
        <p:nvSpPr>
          <p:cNvPr id="4" name="Oval 3">
            <a:extLst>
              <a:ext uri="{FF2B5EF4-FFF2-40B4-BE49-F238E27FC236}">
                <a16:creationId xmlns:a16="http://schemas.microsoft.com/office/drawing/2014/main" id="{59D0756B-E943-4500-A53D-DCE3E8E40D18}"/>
              </a:ext>
            </a:extLst>
          </p:cNvPr>
          <p:cNvSpPr/>
          <p:nvPr/>
        </p:nvSpPr>
        <p:spPr>
          <a:xfrm>
            <a:off x="7748659" y="170813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70</a:t>
            </a:r>
          </a:p>
        </p:txBody>
      </p:sp>
      <p:sp>
        <p:nvSpPr>
          <p:cNvPr id="6" name="Oval 5">
            <a:extLst>
              <a:ext uri="{FF2B5EF4-FFF2-40B4-BE49-F238E27FC236}">
                <a16:creationId xmlns:a16="http://schemas.microsoft.com/office/drawing/2014/main" id="{D8EC74FD-85FF-8B2D-04DA-9834FA6CDDA3}"/>
              </a:ext>
            </a:extLst>
          </p:cNvPr>
          <p:cNvSpPr/>
          <p:nvPr/>
        </p:nvSpPr>
        <p:spPr>
          <a:xfrm>
            <a:off x="6503188" y="2745164"/>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50</a:t>
            </a:r>
          </a:p>
        </p:txBody>
      </p:sp>
      <p:sp>
        <p:nvSpPr>
          <p:cNvPr id="7" name="Oval 6">
            <a:extLst>
              <a:ext uri="{FF2B5EF4-FFF2-40B4-BE49-F238E27FC236}">
                <a16:creationId xmlns:a16="http://schemas.microsoft.com/office/drawing/2014/main" id="{E5C127BF-D07D-BAF0-4101-38194F87AF82}"/>
              </a:ext>
            </a:extLst>
          </p:cNvPr>
          <p:cNvSpPr/>
          <p:nvPr/>
        </p:nvSpPr>
        <p:spPr>
          <a:xfrm>
            <a:off x="8873270" y="2768403"/>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90</a:t>
            </a:r>
          </a:p>
        </p:txBody>
      </p:sp>
      <p:sp>
        <p:nvSpPr>
          <p:cNvPr id="8" name="Oval 7">
            <a:extLst>
              <a:ext uri="{FF2B5EF4-FFF2-40B4-BE49-F238E27FC236}">
                <a16:creationId xmlns:a16="http://schemas.microsoft.com/office/drawing/2014/main" id="{7E54AFB3-536D-35BD-4949-4C8EA75544A7}"/>
              </a:ext>
            </a:extLst>
          </p:cNvPr>
          <p:cNvSpPr/>
          <p:nvPr/>
        </p:nvSpPr>
        <p:spPr>
          <a:xfrm>
            <a:off x="5596668" y="3555795"/>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30</a:t>
            </a:r>
          </a:p>
        </p:txBody>
      </p:sp>
      <p:sp>
        <p:nvSpPr>
          <p:cNvPr id="9" name="Oval 8">
            <a:extLst>
              <a:ext uri="{FF2B5EF4-FFF2-40B4-BE49-F238E27FC236}">
                <a16:creationId xmlns:a16="http://schemas.microsoft.com/office/drawing/2014/main" id="{E9F538D1-E578-100E-A7ED-89E774293FC5}"/>
              </a:ext>
            </a:extLst>
          </p:cNvPr>
          <p:cNvSpPr/>
          <p:nvPr/>
        </p:nvSpPr>
        <p:spPr>
          <a:xfrm>
            <a:off x="7178475" y="3550964"/>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60</a:t>
            </a:r>
          </a:p>
        </p:txBody>
      </p:sp>
      <p:sp>
        <p:nvSpPr>
          <p:cNvPr id="10" name="Oval 9">
            <a:extLst>
              <a:ext uri="{FF2B5EF4-FFF2-40B4-BE49-F238E27FC236}">
                <a16:creationId xmlns:a16="http://schemas.microsoft.com/office/drawing/2014/main" id="{3406ED9E-446B-B2A0-0085-87A810E16B33}"/>
              </a:ext>
            </a:extLst>
          </p:cNvPr>
          <p:cNvSpPr/>
          <p:nvPr/>
        </p:nvSpPr>
        <p:spPr>
          <a:xfrm>
            <a:off x="8153311" y="3560134"/>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80</a:t>
            </a:r>
          </a:p>
        </p:txBody>
      </p:sp>
      <p:sp>
        <p:nvSpPr>
          <p:cNvPr id="11" name="Oval 10">
            <a:extLst>
              <a:ext uri="{FF2B5EF4-FFF2-40B4-BE49-F238E27FC236}">
                <a16:creationId xmlns:a16="http://schemas.microsoft.com/office/drawing/2014/main" id="{D949FDC7-F8AC-F995-1708-52774EFF206D}"/>
              </a:ext>
            </a:extLst>
          </p:cNvPr>
          <p:cNvSpPr/>
          <p:nvPr/>
        </p:nvSpPr>
        <p:spPr>
          <a:xfrm>
            <a:off x="9630015" y="3550964"/>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100</a:t>
            </a:r>
          </a:p>
        </p:txBody>
      </p:sp>
      <p:sp>
        <p:nvSpPr>
          <p:cNvPr id="12" name="Oval 11">
            <a:extLst>
              <a:ext uri="{FF2B5EF4-FFF2-40B4-BE49-F238E27FC236}">
                <a16:creationId xmlns:a16="http://schemas.microsoft.com/office/drawing/2014/main" id="{DF901D85-CA30-8B86-B5F4-371D0973BE3A}"/>
              </a:ext>
            </a:extLst>
          </p:cNvPr>
          <p:cNvSpPr/>
          <p:nvPr/>
        </p:nvSpPr>
        <p:spPr>
          <a:xfrm>
            <a:off x="4550889" y="4346005"/>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20</a:t>
            </a:r>
          </a:p>
        </p:txBody>
      </p:sp>
      <p:sp>
        <p:nvSpPr>
          <p:cNvPr id="13" name="Oval 12">
            <a:extLst>
              <a:ext uri="{FF2B5EF4-FFF2-40B4-BE49-F238E27FC236}">
                <a16:creationId xmlns:a16="http://schemas.microsoft.com/office/drawing/2014/main" id="{68202335-A775-C4BC-01D3-D9795790702E}"/>
              </a:ext>
            </a:extLst>
          </p:cNvPr>
          <p:cNvSpPr/>
          <p:nvPr/>
        </p:nvSpPr>
        <p:spPr>
          <a:xfrm>
            <a:off x="6353413" y="4346005"/>
            <a:ext cx="825062"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40</a:t>
            </a:r>
          </a:p>
        </p:txBody>
      </p:sp>
      <p:cxnSp>
        <p:nvCxnSpPr>
          <p:cNvPr id="14" name="Straight Connector 13">
            <a:extLst>
              <a:ext uri="{FF2B5EF4-FFF2-40B4-BE49-F238E27FC236}">
                <a16:creationId xmlns:a16="http://schemas.microsoft.com/office/drawing/2014/main" id="{2234FD26-9923-B9E6-4CBF-BEB903C4309E}"/>
              </a:ext>
            </a:extLst>
          </p:cNvPr>
          <p:cNvCxnSpPr>
            <a:stCxn id="4" idx="3"/>
            <a:endCxn id="6" idx="7"/>
          </p:cNvCxnSpPr>
          <p:nvPr/>
        </p:nvCxnSpPr>
        <p:spPr>
          <a:xfrm flipH="1">
            <a:off x="7149110" y="2102866"/>
            <a:ext cx="710372" cy="710023"/>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F03C2CB3-DA94-9EF8-74F3-86C4A00D0817}"/>
              </a:ext>
            </a:extLst>
          </p:cNvPr>
          <p:cNvCxnSpPr>
            <a:cxnSpLocks/>
          </p:cNvCxnSpPr>
          <p:nvPr/>
        </p:nvCxnSpPr>
        <p:spPr>
          <a:xfrm flipH="1">
            <a:off x="6153017" y="3129684"/>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7CC9B381-5E5A-1E5B-125A-D6CCE7C533CE}"/>
              </a:ext>
            </a:extLst>
          </p:cNvPr>
          <p:cNvCxnSpPr>
            <a:cxnSpLocks/>
          </p:cNvCxnSpPr>
          <p:nvPr/>
        </p:nvCxnSpPr>
        <p:spPr>
          <a:xfrm flipH="1">
            <a:off x="5216340" y="3928400"/>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BF2D5BB8-F290-34C7-9AC7-96297D43139A}"/>
              </a:ext>
            </a:extLst>
          </p:cNvPr>
          <p:cNvCxnSpPr>
            <a:cxnSpLocks/>
            <a:stCxn id="8" idx="5"/>
          </p:cNvCxnSpPr>
          <p:nvPr/>
        </p:nvCxnSpPr>
        <p:spPr>
          <a:xfrm>
            <a:off x="6242590" y="3950525"/>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2233C594-4BD3-1750-D6DF-B038381957DC}"/>
              </a:ext>
            </a:extLst>
          </p:cNvPr>
          <p:cNvCxnSpPr>
            <a:cxnSpLocks/>
          </p:cNvCxnSpPr>
          <p:nvPr/>
        </p:nvCxnSpPr>
        <p:spPr>
          <a:xfrm>
            <a:off x="7178474" y="3113118"/>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FE2A7631-B95D-B066-AFC0-AACABD845210}"/>
              </a:ext>
            </a:extLst>
          </p:cNvPr>
          <p:cNvCxnSpPr>
            <a:cxnSpLocks/>
          </p:cNvCxnSpPr>
          <p:nvPr/>
        </p:nvCxnSpPr>
        <p:spPr>
          <a:xfrm>
            <a:off x="9506520" y="3176525"/>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97D88349-CD25-F272-7413-68F9537F2C86}"/>
              </a:ext>
            </a:extLst>
          </p:cNvPr>
          <p:cNvCxnSpPr>
            <a:cxnSpLocks/>
            <a:endCxn id="7" idx="1"/>
          </p:cNvCxnSpPr>
          <p:nvPr/>
        </p:nvCxnSpPr>
        <p:spPr>
          <a:xfrm>
            <a:off x="8389561" y="2108066"/>
            <a:ext cx="594532" cy="728062"/>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1A9A3934-A167-BB31-4D81-2FB759FE623C}"/>
              </a:ext>
            </a:extLst>
          </p:cNvPr>
          <p:cNvCxnSpPr>
            <a:cxnSpLocks/>
          </p:cNvCxnSpPr>
          <p:nvPr/>
        </p:nvCxnSpPr>
        <p:spPr>
          <a:xfrm flipH="1">
            <a:off x="8675382" y="3155102"/>
            <a:ext cx="349291" cy="430314"/>
          </a:xfrm>
          <a:prstGeom prst="line">
            <a:avLst/>
          </a:prstGeom>
        </p:spPr>
        <p:style>
          <a:lnRef idx="3">
            <a:schemeClr val="dk1"/>
          </a:lnRef>
          <a:fillRef idx="0">
            <a:schemeClr val="dk1"/>
          </a:fillRef>
          <a:effectRef idx="2">
            <a:schemeClr val="dk1"/>
          </a:effectRef>
          <a:fontRef idx="minor">
            <a:schemeClr val="tx1"/>
          </a:fontRef>
        </p:style>
      </p:cxnSp>
      <p:sp>
        <p:nvSpPr>
          <p:cNvPr id="26" name="Arc 25">
            <a:extLst>
              <a:ext uri="{FF2B5EF4-FFF2-40B4-BE49-F238E27FC236}">
                <a16:creationId xmlns:a16="http://schemas.microsoft.com/office/drawing/2014/main" id="{FB2C42EA-91EE-5694-CED6-C96DEFDA14B3}"/>
              </a:ext>
            </a:extLst>
          </p:cNvPr>
          <p:cNvSpPr/>
          <p:nvPr/>
        </p:nvSpPr>
        <p:spPr>
          <a:xfrm rot="8168804">
            <a:off x="6686991" y="1828190"/>
            <a:ext cx="1516834" cy="1271544"/>
          </a:xfrm>
          <a:prstGeom prst="arc">
            <a:avLst>
              <a:gd name="adj1" fmla="val 1350151"/>
              <a:gd name="adj2" fmla="val 9697106"/>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7" name="Arc 26">
            <a:extLst>
              <a:ext uri="{FF2B5EF4-FFF2-40B4-BE49-F238E27FC236}">
                <a16:creationId xmlns:a16="http://schemas.microsoft.com/office/drawing/2014/main" id="{F07C8761-C4BE-7800-3E95-B2A1B9669BC3}"/>
              </a:ext>
            </a:extLst>
          </p:cNvPr>
          <p:cNvSpPr/>
          <p:nvPr/>
        </p:nvSpPr>
        <p:spPr>
          <a:xfrm rot="10800000">
            <a:off x="7036583" y="2555289"/>
            <a:ext cx="2030560" cy="1271544"/>
          </a:xfrm>
          <a:prstGeom prst="arc">
            <a:avLst>
              <a:gd name="adj1" fmla="val 1350151"/>
              <a:gd name="adj2" fmla="val 9697106"/>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8" name="Arc 27">
            <a:extLst>
              <a:ext uri="{FF2B5EF4-FFF2-40B4-BE49-F238E27FC236}">
                <a16:creationId xmlns:a16="http://schemas.microsoft.com/office/drawing/2014/main" id="{F774B828-7906-1BD6-3BBC-72AB0B5B8481}"/>
              </a:ext>
            </a:extLst>
          </p:cNvPr>
          <p:cNvSpPr/>
          <p:nvPr/>
        </p:nvSpPr>
        <p:spPr>
          <a:xfrm rot="10800000">
            <a:off x="5374979" y="2870038"/>
            <a:ext cx="3850105" cy="827313"/>
          </a:xfrm>
          <a:prstGeom prst="arc">
            <a:avLst>
              <a:gd name="adj1" fmla="val 20953790"/>
              <a:gd name="adj2" fmla="val 10272409"/>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9" name="Arc 28">
            <a:extLst>
              <a:ext uri="{FF2B5EF4-FFF2-40B4-BE49-F238E27FC236}">
                <a16:creationId xmlns:a16="http://schemas.microsoft.com/office/drawing/2014/main" id="{BB388EEB-FF45-DE5F-B2CB-C83EFDCF1A40}"/>
              </a:ext>
            </a:extLst>
          </p:cNvPr>
          <p:cNvSpPr/>
          <p:nvPr/>
        </p:nvSpPr>
        <p:spPr>
          <a:xfrm rot="10800000">
            <a:off x="6220924" y="3317682"/>
            <a:ext cx="1163794" cy="1074134"/>
          </a:xfrm>
          <a:prstGeom prst="arc">
            <a:avLst>
              <a:gd name="adj1" fmla="val 1350151"/>
              <a:gd name="adj2" fmla="val 9238605"/>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0" name="Arc 29">
            <a:extLst>
              <a:ext uri="{FF2B5EF4-FFF2-40B4-BE49-F238E27FC236}">
                <a16:creationId xmlns:a16="http://schemas.microsoft.com/office/drawing/2014/main" id="{1FEE272D-C088-8017-07A9-7715FC754529}"/>
              </a:ext>
            </a:extLst>
          </p:cNvPr>
          <p:cNvSpPr/>
          <p:nvPr/>
        </p:nvSpPr>
        <p:spPr>
          <a:xfrm rot="10800000">
            <a:off x="7521764" y="3242859"/>
            <a:ext cx="1163794" cy="1074134"/>
          </a:xfrm>
          <a:prstGeom prst="arc">
            <a:avLst>
              <a:gd name="adj1" fmla="val 1350151"/>
              <a:gd name="adj2" fmla="val 9562801"/>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1" name="Arc 30">
            <a:extLst>
              <a:ext uri="{FF2B5EF4-FFF2-40B4-BE49-F238E27FC236}">
                <a16:creationId xmlns:a16="http://schemas.microsoft.com/office/drawing/2014/main" id="{5346C29F-2862-EA04-51A3-88009B1351C2}"/>
              </a:ext>
            </a:extLst>
          </p:cNvPr>
          <p:cNvSpPr/>
          <p:nvPr/>
        </p:nvSpPr>
        <p:spPr>
          <a:xfrm rot="10800000">
            <a:off x="8741818" y="3258189"/>
            <a:ext cx="1163794" cy="1074134"/>
          </a:xfrm>
          <a:prstGeom prst="arc">
            <a:avLst>
              <a:gd name="adj1" fmla="val 1050439"/>
              <a:gd name="adj2" fmla="val 9577192"/>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2" name="Arc 31">
            <a:extLst>
              <a:ext uri="{FF2B5EF4-FFF2-40B4-BE49-F238E27FC236}">
                <a16:creationId xmlns:a16="http://schemas.microsoft.com/office/drawing/2014/main" id="{0640F242-08FE-59FE-4262-8DF62A6DC6BD}"/>
              </a:ext>
            </a:extLst>
          </p:cNvPr>
          <p:cNvSpPr/>
          <p:nvPr/>
        </p:nvSpPr>
        <p:spPr>
          <a:xfrm rot="10800000">
            <a:off x="3809730" y="3620110"/>
            <a:ext cx="6095879" cy="878432"/>
          </a:xfrm>
          <a:prstGeom prst="arc">
            <a:avLst>
              <a:gd name="adj1" fmla="val 21087285"/>
              <a:gd name="adj2" fmla="val 10657289"/>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3" name="Arc 32">
            <a:extLst>
              <a:ext uri="{FF2B5EF4-FFF2-40B4-BE49-F238E27FC236}">
                <a16:creationId xmlns:a16="http://schemas.microsoft.com/office/drawing/2014/main" id="{97A5BA19-0B4C-4514-B35B-9512883CF378}"/>
              </a:ext>
            </a:extLst>
          </p:cNvPr>
          <p:cNvSpPr/>
          <p:nvPr/>
        </p:nvSpPr>
        <p:spPr>
          <a:xfrm rot="10800000">
            <a:off x="5227336" y="4163039"/>
            <a:ext cx="1163794" cy="1074134"/>
          </a:xfrm>
          <a:prstGeom prst="arc">
            <a:avLst>
              <a:gd name="adj1" fmla="val 1350151"/>
              <a:gd name="adj2" fmla="val 9772104"/>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34" name="Ink 33">
                <a:extLst>
                  <a:ext uri="{FF2B5EF4-FFF2-40B4-BE49-F238E27FC236}">
                    <a16:creationId xmlns:a16="http://schemas.microsoft.com/office/drawing/2014/main" id="{EFAACBD0-42B1-AED2-61AF-42227115D0AB}"/>
                  </a:ext>
                </a:extLst>
              </p14:cNvPr>
              <p14:cNvContentPartPr/>
              <p14:nvPr/>
            </p14:nvContentPartPr>
            <p14:xfrm>
              <a:off x="6276404" y="4393631"/>
              <a:ext cx="101880" cy="121680"/>
            </p14:xfrm>
          </p:contentPart>
        </mc:Choice>
        <mc:Fallback xmlns="">
          <p:pic>
            <p:nvPicPr>
              <p:cNvPr id="34" name="Ink 33">
                <a:extLst>
                  <a:ext uri="{FF2B5EF4-FFF2-40B4-BE49-F238E27FC236}">
                    <a16:creationId xmlns:a16="http://schemas.microsoft.com/office/drawing/2014/main" id="{EFAACBD0-42B1-AED2-61AF-42227115D0AB}"/>
                  </a:ext>
                </a:extLst>
              </p:cNvPr>
              <p:cNvPicPr/>
              <p:nvPr/>
            </p:nvPicPr>
            <p:blipFill>
              <a:blip r:embed="rId3"/>
              <a:stretch>
                <a:fillRect/>
              </a:stretch>
            </p:blipFill>
            <p:spPr>
              <a:xfrm>
                <a:off x="6267764" y="4384631"/>
                <a:ext cx="119520" cy="139320"/>
              </a:xfrm>
              <a:prstGeom prst="rect">
                <a:avLst/>
              </a:prstGeom>
            </p:spPr>
          </p:pic>
        </mc:Fallback>
      </mc:AlternateContent>
    </p:spTree>
    <p:extLst>
      <p:ext uri="{BB962C8B-B14F-4D97-AF65-F5344CB8AC3E}">
        <p14:creationId xmlns:p14="http://schemas.microsoft.com/office/powerpoint/2010/main" val="339999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750"/>
                                        <p:tgtEl>
                                          <p:spTgt spid="26"/>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750"/>
                                        <p:tgtEl>
                                          <p:spTgt spid="27"/>
                                        </p:tgtEl>
                                      </p:cBhvr>
                                    </p:animEffect>
                                  </p:childTnLst>
                                </p:cTn>
                              </p:par>
                            </p:childTnLst>
                          </p:cTn>
                        </p:par>
                        <p:par>
                          <p:cTn id="12" fill="hold">
                            <p:stCondLst>
                              <p:cond delay="1500"/>
                            </p:stCondLst>
                            <p:childTnLst>
                              <p:par>
                                <p:cTn id="13" presetID="22" presetClass="entr" presetSubtype="2"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right)">
                                      <p:cBhvr>
                                        <p:cTn id="15" dur="750"/>
                                        <p:tgtEl>
                                          <p:spTgt spid="28"/>
                                        </p:tgtEl>
                                      </p:cBhvr>
                                    </p:animEffect>
                                  </p:childTnLst>
                                </p:cTn>
                              </p:par>
                            </p:childTnLst>
                          </p:cTn>
                        </p:par>
                        <p:par>
                          <p:cTn id="16" fill="hold">
                            <p:stCondLst>
                              <p:cond delay="225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750"/>
                                        <p:tgtEl>
                                          <p:spTgt spid="29"/>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750"/>
                                        <p:tgtEl>
                                          <p:spTgt spid="30"/>
                                        </p:tgtEl>
                                      </p:cBhvr>
                                    </p:animEffect>
                                  </p:childTnLst>
                                </p:cTn>
                              </p:par>
                            </p:childTnLst>
                          </p:cTn>
                        </p:par>
                        <p:par>
                          <p:cTn id="24" fill="hold">
                            <p:stCondLst>
                              <p:cond delay="3750"/>
                            </p:stCondLst>
                            <p:childTnLst>
                              <p:par>
                                <p:cTn id="25" presetID="22" presetClass="entr" presetSubtype="8"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left)">
                                      <p:cBhvr>
                                        <p:cTn id="27" dur="750"/>
                                        <p:tgtEl>
                                          <p:spTgt spid="31"/>
                                        </p:tgtEl>
                                      </p:cBhvr>
                                    </p:animEffect>
                                  </p:childTnLst>
                                </p:cTn>
                              </p:par>
                            </p:childTnLst>
                          </p:cTn>
                        </p:par>
                        <p:par>
                          <p:cTn id="28" fill="hold">
                            <p:stCondLst>
                              <p:cond delay="4500"/>
                            </p:stCondLst>
                            <p:childTnLst>
                              <p:par>
                                <p:cTn id="29" presetID="22" presetClass="entr" presetSubtype="2"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right)">
                                      <p:cBhvr>
                                        <p:cTn id="31" dur="750"/>
                                        <p:tgtEl>
                                          <p:spTgt spid="32"/>
                                        </p:tgtEl>
                                      </p:cBhvr>
                                    </p:animEffect>
                                  </p:childTnLst>
                                </p:cTn>
                              </p:par>
                            </p:childTnLst>
                          </p:cTn>
                        </p:par>
                        <p:par>
                          <p:cTn id="32" fill="hold">
                            <p:stCondLst>
                              <p:cond delay="5250"/>
                            </p:stCondLst>
                            <p:childTnLst>
                              <p:par>
                                <p:cTn id="33" presetID="22" presetClass="entr" presetSubtype="8"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left)">
                                      <p:cBhvr>
                                        <p:cTn id="35" dur="750"/>
                                        <p:tgtEl>
                                          <p:spTgt spid="33"/>
                                        </p:tgtEl>
                                      </p:cBhvr>
                                    </p:animEffect>
                                  </p:childTnLst>
                                </p:cTn>
                              </p:par>
                            </p:childTnLst>
                          </p:cTn>
                        </p:par>
                        <p:par>
                          <p:cTn id="36" fill="hold">
                            <p:stCondLst>
                              <p:cond delay="6000"/>
                            </p:stCondLst>
                            <p:childTnLst>
                              <p:par>
                                <p:cTn id="37" presetID="1" presetClass="entr" presetSubtype="0" fill="hold" nodeType="after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a:t>Search an element in BST</a:t>
            </a: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6" name="TextBox 35">
            <a:extLst>
              <a:ext uri="{FF2B5EF4-FFF2-40B4-BE49-F238E27FC236}">
                <a16:creationId xmlns:a16="http://schemas.microsoft.com/office/drawing/2014/main" id="{EA0D811E-85F5-7C47-CB03-B5CA010D6861}"/>
              </a:ext>
            </a:extLst>
          </p:cNvPr>
          <p:cNvSpPr txBox="1"/>
          <p:nvPr/>
        </p:nvSpPr>
        <p:spPr>
          <a:xfrm>
            <a:off x="3773213" y="1903463"/>
            <a:ext cx="6096000" cy="3693319"/>
          </a:xfrm>
          <a:prstGeom prst="rect">
            <a:avLst/>
          </a:prstGeom>
          <a:noFill/>
        </p:spPr>
        <p:txBody>
          <a:bodyPr wrap="square">
            <a:spAutoFit/>
          </a:bodyPr>
          <a:lstStyle/>
          <a:p>
            <a:r>
              <a:rPr lang="en-IN" dirty="0" err="1"/>
              <a:t>BinaryNode</a:t>
            </a:r>
            <a:r>
              <a:rPr lang="en-IN" dirty="0"/>
              <a:t> </a:t>
            </a:r>
            <a:r>
              <a:rPr lang="en-IN" dirty="0">
                <a:solidFill>
                  <a:srgbClr val="FFC66D"/>
                </a:solidFill>
                <a:effectLst/>
              </a:rPr>
              <a:t>search</a:t>
            </a:r>
            <a:r>
              <a:rPr lang="en-IN" dirty="0"/>
              <a:t>(</a:t>
            </a:r>
            <a:r>
              <a:rPr lang="en-IN" dirty="0" err="1"/>
              <a:t>BinaryNode</a:t>
            </a:r>
            <a:r>
              <a:rPr lang="en-IN" dirty="0"/>
              <a:t> node</a:t>
            </a:r>
            <a:r>
              <a:rPr lang="en-IN" dirty="0">
                <a:solidFill>
                  <a:srgbClr val="CC7832"/>
                </a:solidFill>
                <a:effectLst/>
              </a:rPr>
              <a:t>, int </a:t>
            </a:r>
            <a:r>
              <a:rPr lang="en-IN" dirty="0"/>
              <a:t>value) {</a:t>
            </a:r>
            <a:br>
              <a:rPr lang="en-IN" dirty="0"/>
            </a:br>
            <a:r>
              <a:rPr lang="en-IN" dirty="0"/>
              <a:t>    </a:t>
            </a:r>
            <a:r>
              <a:rPr lang="en-IN" dirty="0">
                <a:solidFill>
                  <a:srgbClr val="CC7832"/>
                </a:solidFill>
                <a:effectLst/>
              </a:rPr>
              <a:t>if</a:t>
            </a:r>
            <a:r>
              <a:rPr lang="en-IN" dirty="0"/>
              <a:t>(node == </a:t>
            </a:r>
            <a:r>
              <a:rPr lang="en-IN" dirty="0">
                <a:solidFill>
                  <a:srgbClr val="CC7832"/>
                </a:solidFill>
                <a:effectLst/>
              </a:rPr>
              <a:t>null</a:t>
            </a:r>
            <a:r>
              <a:rPr lang="en-IN" dirty="0"/>
              <a:t>) {</a:t>
            </a:r>
            <a:br>
              <a:rPr lang="en-IN" dirty="0"/>
            </a:br>
            <a:r>
              <a:rPr lang="en-IN" dirty="0"/>
              <a:t>        </a:t>
            </a:r>
            <a:r>
              <a:rPr lang="en-IN" dirty="0" err="1"/>
              <a:t>System.</a:t>
            </a:r>
            <a:r>
              <a:rPr lang="en-IN" i="1" dirty="0" err="1">
                <a:solidFill>
                  <a:srgbClr val="9876AA"/>
                </a:solidFill>
                <a:effectLst/>
              </a:rPr>
              <a:t>out</a:t>
            </a:r>
            <a:r>
              <a:rPr lang="en-IN" dirty="0" err="1"/>
              <a:t>.println</a:t>
            </a:r>
            <a:r>
              <a:rPr lang="en-IN" dirty="0"/>
              <a:t>(value + </a:t>
            </a:r>
            <a:r>
              <a:rPr lang="en-IN" dirty="0">
                <a:solidFill>
                  <a:srgbClr val="6A8759"/>
                </a:solidFill>
                <a:effectLst/>
              </a:rPr>
              <a:t>" not found in </a:t>
            </a:r>
            <a:r>
              <a:rPr lang="en-IN" dirty="0" err="1">
                <a:solidFill>
                  <a:srgbClr val="6A8759"/>
                </a:solidFill>
                <a:effectLst/>
              </a:rPr>
              <a:t>bst</a:t>
            </a:r>
            <a:r>
              <a:rPr lang="en-IN" dirty="0">
                <a:solidFill>
                  <a:srgbClr val="6A8759"/>
                </a:solidFill>
                <a:effectLst/>
              </a:rPr>
              <a:t>."</a:t>
            </a:r>
            <a:r>
              <a:rPr lang="en-IN" dirty="0"/>
              <a:t>)</a:t>
            </a:r>
            <a:r>
              <a:rPr lang="en-IN" dirty="0">
                <a:solidFill>
                  <a:srgbClr val="CC7832"/>
                </a:solidFill>
                <a:effectLst/>
              </a:rPr>
              <a:t>;</a:t>
            </a:r>
            <a:br>
              <a:rPr lang="en-IN" dirty="0">
                <a:solidFill>
                  <a:srgbClr val="CC7832"/>
                </a:solidFill>
                <a:effectLst/>
              </a:rPr>
            </a:br>
            <a:r>
              <a:rPr lang="en-IN" dirty="0">
                <a:solidFill>
                  <a:srgbClr val="CC7832"/>
                </a:solidFill>
                <a:effectLst/>
              </a:rPr>
              <a:t>        return null;</a:t>
            </a:r>
            <a:br>
              <a:rPr lang="en-IN" dirty="0">
                <a:solidFill>
                  <a:srgbClr val="CC7832"/>
                </a:solidFill>
                <a:effectLst/>
              </a:rPr>
            </a:br>
            <a:r>
              <a:rPr lang="en-IN" dirty="0">
                <a:solidFill>
                  <a:srgbClr val="CC7832"/>
                </a:solidFill>
                <a:effectLst/>
              </a:rPr>
              <a:t>    </a:t>
            </a:r>
            <a:r>
              <a:rPr lang="en-IN" dirty="0"/>
              <a:t>} </a:t>
            </a:r>
            <a:r>
              <a:rPr lang="en-IN" dirty="0">
                <a:solidFill>
                  <a:srgbClr val="CC7832"/>
                </a:solidFill>
                <a:effectLst/>
              </a:rPr>
              <a:t>else if</a:t>
            </a:r>
            <a:r>
              <a:rPr lang="en-IN" dirty="0"/>
              <a:t>(</a:t>
            </a:r>
            <a:r>
              <a:rPr lang="en-IN" dirty="0" err="1"/>
              <a:t>node.</a:t>
            </a:r>
            <a:r>
              <a:rPr lang="en-IN" dirty="0" err="1">
                <a:solidFill>
                  <a:srgbClr val="9876AA"/>
                </a:solidFill>
                <a:effectLst/>
              </a:rPr>
              <a:t>value</a:t>
            </a:r>
            <a:r>
              <a:rPr lang="en-IN" dirty="0">
                <a:solidFill>
                  <a:srgbClr val="9876AA"/>
                </a:solidFill>
                <a:effectLst/>
              </a:rPr>
              <a:t> </a:t>
            </a:r>
            <a:r>
              <a:rPr lang="en-IN" dirty="0"/>
              <a:t>== value) {</a:t>
            </a:r>
            <a:br>
              <a:rPr lang="en-IN" dirty="0"/>
            </a:br>
            <a:r>
              <a:rPr lang="en-IN" dirty="0"/>
              <a:t>        </a:t>
            </a:r>
            <a:r>
              <a:rPr lang="en-IN" dirty="0" err="1"/>
              <a:t>System.</a:t>
            </a:r>
            <a:r>
              <a:rPr lang="en-IN" i="1" dirty="0" err="1">
                <a:solidFill>
                  <a:srgbClr val="9876AA"/>
                </a:solidFill>
                <a:effectLst/>
              </a:rPr>
              <a:t>out</a:t>
            </a:r>
            <a:r>
              <a:rPr lang="en-IN" dirty="0" err="1"/>
              <a:t>.println</a:t>
            </a:r>
            <a:r>
              <a:rPr lang="en-IN" dirty="0"/>
              <a:t>(value + </a:t>
            </a:r>
            <a:r>
              <a:rPr lang="en-IN" dirty="0">
                <a:solidFill>
                  <a:srgbClr val="6A8759"/>
                </a:solidFill>
                <a:effectLst/>
              </a:rPr>
              <a:t>" found in </a:t>
            </a:r>
            <a:r>
              <a:rPr lang="en-IN" dirty="0" err="1">
                <a:solidFill>
                  <a:srgbClr val="6A8759"/>
                </a:solidFill>
                <a:effectLst/>
              </a:rPr>
              <a:t>bst</a:t>
            </a:r>
            <a:r>
              <a:rPr lang="en-IN" dirty="0">
                <a:solidFill>
                  <a:srgbClr val="6A8759"/>
                </a:solidFill>
                <a:effectLst/>
              </a:rPr>
              <a:t>"</a:t>
            </a:r>
            <a:r>
              <a:rPr lang="en-IN" dirty="0"/>
              <a:t>)</a:t>
            </a:r>
            <a:r>
              <a:rPr lang="en-IN" dirty="0">
                <a:solidFill>
                  <a:srgbClr val="CC7832"/>
                </a:solidFill>
                <a:effectLst/>
              </a:rPr>
              <a:t>;</a:t>
            </a:r>
            <a:br>
              <a:rPr lang="en-IN" dirty="0">
                <a:solidFill>
                  <a:srgbClr val="CC7832"/>
                </a:solidFill>
                <a:effectLst/>
              </a:rPr>
            </a:br>
            <a:r>
              <a:rPr lang="en-IN" dirty="0">
                <a:solidFill>
                  <a:srgbClr val="CC7832"/>
                </a:solidFill>
                <a:effectLst/>
              </a:rPr>
              <a:t>        return </a:t>
            </a:r>
            <a:r>
              <a:rPr lang="en-IN" dirty="0"/>
              <a:t>node</a:t>
            </a:r>
            <a:r>
              <a:rPr lang="en-IN" dirty="0">
                <a:solidFill>
                  <a:srgbClr val="CC7832"/>
                </a:solidFill>
                <a:effectLst/>
              </a:rPr>
              <a:t>;</a:t>
            </a:r>
            <a:br>
              <a:rPr lang="en-IN" dirty="0">
                <a:solidFill>
                  <a:srgbClr val="CC7832"/>
                </a:solidFill>
                <a:effectLst/>
              </a:rPr>
            </a:br>
            <a:r>
              <a:rPr lang="en-IN" dirty="0">
                <a:solidFill>
                  <a:srgbClr val="CC7832"/>
                </a:solidFill>
                <a:effectLst/>
              </a:rPr>
              <a:t>    </a:t>
            </a:r>
            <a:r>
              <a:rPr lang="en-IN" dirty="0"/>
              <a:t>} </a:t>
            </a:r>
            <a:r>
              <a:rPr lang="en-IN" dirty="0">
                <a:solidFill>
                  <a:srgbClr val="CC7832"/>
                </a:solidFill>
                <a:effectLst/>
              </a:rPr>
              <a:t>else if</a:t>
            </a:r>
            <a:r>
              <a:rPr lang="en-IN" dirty="0"/>
              <a:t>(value &lt; </a:t>
            </a:r>
            <a:r>
              <a:rPr lang="en-IN" dirty="0" err="1"/>
              <a:t>node.</a:t>
            </a:r>
            <a:r>
              <a:rPr lang="en-IN" dirty="0" err="1">
                <a:solidFill>
                  <a:srgbClr val="9876AA"/>
                </a:solidFill>
                <a:effectLst/>
              </a:rPr>
              <a:t>value</a:t>
            </a:r>
            <a:r>
              <a:rPr lang="en-IN" dirty="0"/>
              <a:t>) {</a:t>
            </a:r>
            <a:br>
              <a:rPr lang="en-IN" dirty="0"/>
            </a:br>
            <a:r>
              <a:rPr lang="en-IN" dirty="0"/>
              <a:t>        </a:t>
            </a:r>
            <a:r>
              <a:rPr lang="en-IN" dirty="0">
                <a:solidFill>
                  <a:srgbClr val="CC7832"/>
                </a:solidFill>
                <a:effectLst/>
              </a:rPr>
              <a:t>return </a:t>
            </a:r>
            <a:r>
              <a:rPr lang="en-IN" dirty="0"/>
              <a:t>search(</a:t>
            </a:r>
            <a:r>
              <a:rPr lang="en-IN" dirty="0" err="1"/>
              <a:t>node.</a:t>
            </a:r>
            <a:r>
              <a:rPr lang="en-IN" dirty="0" err="1">
                <a:solidFill>
                  <a:srgbClr val="9876AA"/>
                </a:solidFill>
                <a:effectLst/>
              </a:rPr>
              <a:t>left</a:t>
            </a:r>
            <a:r>
              <a:rPr lang="en-IN" dirty="0">
                <a:solidFill>
                  <a:srgbClr val="CC7832"/>
                </a:solidFill>
                <a:effectLst/>
              </a:rPr>
              <a:t>, </a:t>
            </a:r>
            <a:r>
              <a:rPr lang="en-IN" dirty="0"/>
              <a:t>value)</a:t>
            </a:r>
            <a:r>
              <a:rPr lang="en-IN" dirty="0">
                <a:solidFill>
                  <a:srgbClr val="CC7832"/>
                </a:solidFill>
                <a:effectLst/>
              </a:rPr>
              <a:t>;</a:t>
            </a:r>
            <a:br>
              <a:rPr lang="en-IN" dirty="0">
                <a:solidFill>
                  <a:srgbClr val="CC7832"/>
                </a:solidFill>
                <a:effectLst/>
              </a:rPr>
            </a:br>
            <a:r>
              <a:rPr lang="en-IN" dirty="0">
                <a:solidFill>
                  <a:srgbClr val="CC7832"/>
                </a:solidFill>
                <a:effectLst/>
              </a:rPr>
              <a:t>    </a:t>
            </a:r>
            <a:r>
              <a:rPr lang="en-IN" dirty="0"/>
              <a:t>} </a:t>
            </a:r>
            <a:r>
              <a:rPr lang="en-IN" dirty="0">
                <a:solidFill>
                  <a:srgbClr val="CC7832"/>
                </a:solidFill>
                <a:effectLst/>
              </a:rPr>
              <a:t>else </a:t>
            </a:r>
            <a:r>
              <a:rPr lang="en-IN" dirty="0"/>
              <a:t>{</a:t>
            </a:r>
            <a:br>
              <a:rPr lang="en-IN" dirty="0"/>
            </a:br>
            <a:r>
              <a:rPr lang="en-IN" dirty="0"/>
              <a:t>        </a:t>
            </a:r>
            <a:r>
              <a:rPr lang="en-IN" dirty="0">
                <a:solidFill>
                  <a:srgbClr val="CC7832"/>
                </a:solidFill>
                <a:effectLst/>
              </a:rPr>
              <a:t>return </a:t>
            </a:r>
            <a:r>
              <a:rPr lang="en-IN" dirty="0"/>
              <a:t>search(</a:t>
            </a:r>
            <a:r>
              <a:rPr lang="en-IN" dirty="0" err="1"/>
              <a:t>node.</a:t>
            </a:r>
            <a:r>
              <a:rPr lang="en-IN" dirty="0" err="1">
                <a:solidFill>
                  <a:srgbClr val="9876AA"/>
                </a:solidFill>
                <a:effectLst/>
              </a:rPr>
              <a:t>right</a:t>
            </a:r>
            <a:r>
              <a:rPr lang="en-IN" dirty="0">
                <a:solidFill>
                  <a:srgbClr val="CC7832"/>
                </a:solidFill>
                <a:effectLst/>
              </a:rPr>
              <a:t>, </a:t>
            </a:r>
            <a:r>
              <a:rPr lang="en-IN" dirty="0"/>
              <a:t>value)</a:t>
            </a:r>
            <a:r>
              <a:rPr lang="en-IN" dirty="0">
                <a:solidFill>
                  <a:srgbClr val="CC7832"/>
                </a:solidFill>
                <a:effectLst/>
              </a:rPr>
              <a:t>;</a:t>
            </a:r>
            <a:br>
              <a:rPr lang="en-IN" dirty="0">
                <a:solidFill>
                  <a:srgbClr val="CC7832"/>
                </a:solidFill>
                <a:effectLst/>
              </a:rPr>
            </a:br>
            <a:r>
              <a:rPr lang="en-IN" dirty="0">
                <a:solidFill>
                  <a:srgbClr val="CC7832"/>
                </a:solidFill>
                <a:effectLst/>
              </a:rPr>
              <a:t>    </a:t>
            </a:r>
            <a:r>
              <a:rPr lang="en-IN" dirty="0"/>
              <a:t>}</a:t>
            </a:r>
            <a:br>
              <a:rPr lang="en-IN" dirty="0"/>
            </a:br>
            <a:r>
              <a:rPr lang="en-IN" dirty="0"/>
              <a:t>}</a:t>
            </a:r>
            <a:endParaRPr lang="en-US" dirty="0"/>
          </a:p>
        </p:txBody>
      </p:sp>
    </p:spTree>
    <p:extLst>
      <p:ext uri="{BB962C8B-B14F-4D97-AF65-F5344CB8AC3E}">
        <p14:creationId xmlns:p14="http://schemas.microsoft.com/office/powerpoint/2010/main" val="5957838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a:t>Delete a node from BST</a:t>
            </a: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 name="TextBox 2">
            <a:extLst>
              <a:ext uri="{FF2B5EF4-FFF2-40B4-BE49-F238E27FC236}">
                <a16:creationId xmlns:a16="http://schemas.microsoft.com/office/drawing/2014/main" id="{5D0DBB5A-7DCA-0C92-9523-30F4403B844F}"/>
              </a:ext>
            </a:extLst>
          </p:cNvPr>
          <p:cNvSpPr txBox="1"/>
          <p:nvPr/>
        </p:nvSpPr>
        <p:spPr>
          <a:xfrm>
            <a:off x="1008993" y="1687489"/>
            <a:ext cx="10226566" cy="2800767"/>
          </a:xfrm>
          <a:prstGeom prst="rect">
            <a:avLst/>
          </a:prstGeom>
          <a:noFill/>
        </p:spPr>
        <p:txBody>
          <a:bodyPr wrap="square" rtlCol="0">
            <a:spAutoFit/>
          </a:bodyPr>
          <a:lstStyle/>
          <a:p>
            <a:r>
              <a:rPr lang="en-IN" sz="1600" dirty="0"/>
              <a:t>Case 1 : The node to be deleted is a leaf node.</a:t>
            </a:r>
          </a:p>
          <a:p>
            <a:pPr marL="742950" lvl="1" indent="-285750">
              <a:buFont typeface="Arial" panose="020B0604020202020204" pitchFamily="34" charset="0"/>
              <a:buChar char="•"/>
            </a:pPr>
            <a:r>
              <a:rPr lang="en-IN" sz="1600" dirty="0"/>
              <a:t>Step 1 : Find the node (traversal)</a:t>
            </a:r>
          </a:p>
          <a:p>
            <a:pPr marL="742950" lvl="1" indent="-285750">
              <a:buFont typeface="Arial" panose="020B0604020202020204" pitchFamily="34" charset="0"/>
              <a:buChar char="•"/>
            </a:pPr>
            <a:r>
              <a:rPr lang="en-IN" sz="1600" dirty="0"/>
              <a:t>Step 2 : Delete the node</a:t>
            </a:r>
          </a:p>
          <a:p>
            <a:r>
              <a:rPr lang="en-IN" sz="1600" dirty="0"/>
              <a:t>Case 2 : The node to be deleted has one child.</a:t>
            </a:r>
          </a:p>
          <a:p>
            <a:pPr marL="742950" lvl="1" indent="-285750">
              <a:buFont typeface="Arial" panose="020B0604020202020204" pitchFamily="34" charset="0"/>
              <a:buChar char="•"/>
            </a:pPr>
            <a:r>
              <a:rPr lang="en-IN" sz="1600" dirty="0"/>
              <a:t>Step 1 : Find the node (traversal)</a:t>
            </a:r>
          </a:p>
          <a:p>
            <a:pPr marL="742950" lvl="1" indent="-285750">
              <a:buFont typeface="Arial" panose="020B0604020202020204" pitchFamily="34" charset="0"/>
              <a:buChar char="•"/>
            </a:pPr>
            <a:r>
              <a:rPr lang="en-IN" sz="1600" dirty="0"/>
              <a:t>Step 2 : Connect the child of node to the parent node.</a:t>
            </a:r>
          </a:p>
          <a:p>
            <a:r>
              <a:rPr lang="en-IN" sz="1600" dirty="0"/>
              <a:t>Case 3 : The node to be deleted has two children.</a:t>
            </a:r>
          </a:p>
          <a:p>
            <a:pPr marL="742950" lvl="1" indent="-285750">
              <a:buFont typeface="Arial" panose="020B0604020202020204" pitchFamily="34" charset="0"/>
              <a:buChar char="•"/>
            </a:pPr>
            <a:r>
              <a:rPr lang="en-IN" sz="1600" dirty="0"/>
              <a:t>Step 1 : Find the node (traversal)</a:t>
            </a:r>
          </a:p>
          <a:p>
            <a:pPr marL="742950" lvl="1" indent="-285750">
              <a:buFont typeface="Arial" panose="020B0604020202020204" pitchFamily="34" charset="0"/>
              <a:buChar char="•"/>
            </a:pPr>
            <a:r>
              <a:rPr lang="en-IN" sz="1600" dirty="0"/>
              <a:t>Step 2 : Find the successor of the node, means the smallest node in the right subtree</a:t>
            </a:r>
          </a:p>
          <a:p>
            <a:pPr marL="742950" lvl="1" indent="-285750">
              <a:buFont typeface="Arial" panose="020B0604020202020204" pitchFamily="34" charset="0"/>
              <a:buChar char="•"/>
            </a:pPr>
            <a:r>
              <a:rPr lang="en-IN" sz="1600" dirty="0"/>
              <a:t>Step 3 : Replace the value of successor with the node.</a:t>
            </a:r>
          </a:p>
          <a:p>
            <a:pPr marL="742950" lvl="1" indent="-285750">
              <a:buFont typeface="Arial" panose="020B0604020202020204" pitchFamily="34" charset="0"/>
              <a:buChar char="•"/>
            </a:pPr>
            <a:r>
              <a:rPr lang="en-IN" sz="1600" dirty="0"/>
              <a:t>Step 4 : Connect the child of successor node to the parent of successor.</a:t>
            </a:r>
            <a:endParaRPr lang="en-US" sz="1600" dirty="0"/>
          </a:p>
        </p:txBody>
      </p:sp>
    </p:spTree>
    <p:extLst>
      <p:ext uri="{BB962C8B-B14F-4D97-AF65-F5344CB8AC3E}">
        <p14:creationId xmlns:p14="http://schemas.microsoft.com/office/powerpoint/2010/main" val="7558165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IN" sz="4400" dirty="0"/>
              <a:t>Case 1 : Delete a leaf node.</a:t>
            </a: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 name="TextBox 2">
            <a:extLst>
              <a:ext uri="{FF2B5EF4-FFF2-40B4-BE49-F238E27FC236}">
                <a16:creationId xmlns:a16="http://schemas.microsoft.com/office/drawing/2014/main" id="{5D0DBB5A-7DCA-0C92-9523-30F4403B844F}"/>
              </a:ext>
            </a:extLst>
          </p:cNvPr>
          <p:cNvSpPr txBox="1"/>
          <p:nvPr/>
        </p:nvSpPr>
        <p:spPr>
          <a:xfrm>
            <a:off x="1008993" y="1687489"/>
            <a:ext cx="10226566" cy="584775"/>
          </a:xfrm>
          <a:prstGeom prst="rect">
            <a:avLst/>
          </a:prstGeom>
          <a:noFill/>
        </p:spPr>
        <p:txBody>
          <a:bodyPr wrap="square" rtlCol="0">
            <a:spAutoFit/>
          </a:bodyPr>
          <a:lstStyle/>
          <a:p>
            <a:pPr marL="742950" lvl="1" indent="-285750">
              <a:buFont typeface="Arial" panose="020B0604020202020204" pitchFamily="34" charset="0"/>
              <a:buChar char="•"/>
            </a:pPr>
            <a:r>
              <a:rPr lang="en-IN" sz="1600" dirty="0"/>
              <a:t>Step 1 : Find the node (traversal)</a:t>
            </a:r>
          </a:p>
          <a:p>
            <a:pPr marL="742950" lvl="1" indent="-285750">
              <a:buFont typeface="Arial" panose="020B0604020202020204" pitchFamily="34" charset="0"/>
              <a:buChar char="•"/>
            </a:pPr>
            <a:r>
              <a:rPr lang="en-IN" sz="1600" dirty="0"/>
              <a:t>Step 2 : Connect the child of node to the parent node.</a:t>
            </a:r>
          </a:p>
        </p:txBody>
      </p:sp>
      <p:sp>
        <p:nvSpPr>
          <p:cNvPr id="4" name="Oval 3">
            <a:extLst>
              <a:ext uri="{FF2B5EF4-FFF2-40B4-BE49-F238E27FC236}">
                <a16:creationId xmlns:a16="http://schemas.microsoft.com/office/drawing/2014/main" id="{D215B523-D8B5-B1A2-25BA-1A18F26341FA}"/>
              </a:ext>
            </a:extLst>
          </p:cNvPr>
          <p:cNvSpPr/>
          <p:nvPr/>
        </p:nvSpPr>
        <p:spPr>
          <a:xfrm>
            <a:off x="8245275" y="1641474"/>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70</a:t>
            </a:r>
          </a:p>
        </p:txBody>
      </p:sp>
      <p:sp>
        <p:nvSpPr>
          <p:cNvPr id="6" name="Oval 5">
            <a:extLst>
              <a:ext uri="{FF2B5EF4-FFF2-40B4-BE49-F238E27FC236}">
                <a16:creationId xmlns:a16="http://schemas.microsoft.com/office/drawing/2014/main" id="{2B08167D-3247-6E86-FC79-1C1DF0465090}"/>
              </a:ext>
            </a:extLst>
          </p:cNvPr>
          <p:cNvSpPr/>
          <p:nvPr/>
        </p:nvSpPr>
        <p:spPr>
          <a:xfrm>
            <a:off x="6999804" y="2678502"/>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50</a:t>
            </a:r>
          </a:p>
        </p:txBody>
      </p:sp>
      <p:sp>
        <p:nvSpPr>
          <p:cNvPr id="7" name="Oval 6">
            <a:extLst>
              <a:ext uri="{FF2B5EF4-FFF2-40B4-BE49-F238E27FC236}">
                <a16:creationId xmlns:a16="http://schemas.microsoft.com/office/drawing/2014/main" id="{3F3DA304-9C4D-831A-5679-FB68B37CF0C4}"/>
              </a:ext>
            </a:extLst>
          </p:cNvPr>
          <p:cNvSpPr/>
          <p:nvPr/>
        </p:nvSpPr>
        <p:spPr>
          <a:xfrm>
            <a:off x="9369886" y="2701741"/>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90</a:t>
            </a:r>
          </a:p>
        </p:txBody>
      </p:sp>
      <p:sp>
        <p:nvSpPr>
          <p:cNvPr id="8" name="Oval 7">
            <a:extLst>
              <a:ext uri="{FF2B5EF4-FFF2-40B4-BE49-F238E27FC236}">
                <a16:creationId xmlns:a16="http://schemas.microsoft.com/office/drawing/2014/main" id="{A5FD7E79-66C2-B6AC-7722-D6546FC2325E}"/>
              </a:ext>
            </a:extLst>
          </p:cNvPr>
          <p:cNvSpPr/>
          <p:nvPr/>
        </p:nvSpPr>
        <p:spPr>
          <a:xfrm>
            <a:off x="6093284" y="3489133"/>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30</a:t>
            </a:r>
          </a:p>
        </p:txBody>
      </p:sp>
      <p:sp>
        <p:nvSpPr>
          <p:cNvPr id="9" name="Oval 8">
            <a:extLst>
              <a:ext uri="{FF2B5EF4-FFF2-40B4-BE49-F238E27FC236}">
                <a16:creationId xmlns:a16="http://schemas.microsoft.com/office/drawing/2014/main" id="{0797E452-944C-9C18-018F-44E8D0365D70}"/>
              </a:ext>
            </a:extLst>
          </p:cNvPr>
          <p:cNvSpPr/>
          <p:nvPr/>
        </p:nvSpPr>
        <p:spPr>
          <a:xfrm>
            <a:off x="7675091" y="3484302"/>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60</a:t>
            </a:r>
          </a:p>
        </p:txBody>
      </p:sp>
      <p:sp>
        <p:nvSpPr>
          <p:cNvPr id="10" name="Oval 9">
            <a:extLst>
              <a:ext uri="{FF2B5EF4-FFF2-40B4-BE49-F238E27FC236}">
                <a16:creationId xmlns:a16="http://schemas.microsoft.com/office/drawing/2014/main" id="{D324D51C-3AAD-84F3-A332-7AAB59AA426F}"/>
              </a:ext>
            </a:extLst>
          </p:cNvPr>
          <p:cNvSpPr/>
          <p:nvPr/>
        </p:nvSpPr>
        <p:spPr>
          <a:xfrm>
            <a:off x="8649927" y="3493472"/>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80</a:t>
            </a:r>
          </a:p>
        </p:txBody>
      </p:sp>
      <p:sp>
        <p:nvSpPr>
          <p:cNvPr id="11" name="Oval 10">
            <a:extLst>
              <a:ext uri="{FF2B5EF4-FFF2-40B4-BE49-F238E27FC236}">
                <a16:creationId xmlns:a16="http://schemas.microsoft.com/office/drawing/2014/main" id="{D8832BA7-95E1-C9DB-9624-B818E33BF855}"/>
              </a:ext>
            </a:extLst>
          </p:cNvPr>
          <p:cNvSpPr/>
          <p:nvPr/>
        </p:nvSpPr>
        <p:spPr>
          <a:xfrm>
            <a:off x="10126631" y="3484302"/>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100</a:t>
            </a:r>
          </a:p>
        </p:txBody>
      </p:sp>
      <p:sp>
        <p:nvSpPr>
          <p:cNvPr id="12" name="Oval 11">
            <a:extLst>
              <a:ext uri="{FF2B5EF4-FFF2-40B4-BE49-F238E27FC236}">
                <a16:creationId xmlns:a16="http://schemas.microsoft.com/office/drawing/2014/main" id="{DB678DF7-EDC2-A711-BB3F-EADF5C8DA724}"/>
              </a:ext>
            </a:extLst>
          </p:cNvPr>
          <p:cNvSpPr/>
          <p:nvPr/>
        </p:nvSpPr>
        <p:spPr>
          <a:xfrm>
            <a:off x="5047505" y="4279343"/>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20</a:t>
            </a:r>
          </a:p>
        </p:txBody>
      </p:sp>
      <p:sp>
        <p:nvSpPr>
          <p:cNvPr id="13" name="Oval 12">
            <a:extLst>
              <a:ext uri="{FF2B5EF4-FFF2-40B4-BE49-F238E27FC236}">
                <a16:creationId xmlns:a16="http://schemas.microsoft.com/office/drawing/2014/main" id="{02FCC52D-CA25-0397-E501-88B3C3ABC30B}"/>
              </a:ext>
            </a:extLst>
          </p:cNvPr>
          <p:cNvSpPr/>
          <p:nvPr/>
        </p:nvSpPr>
        <p:spPr>
          <a:xfrm>
            <a:off x="6850029" y="4279343"/>
            <a:ext cx="825062"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40</a:t>
            </a:r>
          </a:p>
        </p:txBody>
      </p:sp>
      <p:cxnSp>
        <p:nvCxnSpPr>
          <p:cNvPr id="14" name="Straight Connector 13">
            <a:extLst>
              <a:ext uri="{FF2B5EF4-FFF2-40B4-BE49-F238E27FC236}">
                <a16:creationId xmlns:a16="http://schemas.microsoft.com/office/drawing/2014/main" id="{D878C6CC-45A3-B992-3144-4B43A504FE21}"/>
              </a:ext>
            </a:extLst>
          </p:cNvPr>
          <p:cNvCxnSpPr>
            <a:stCxn id="4" idx="3"/>
            <a:endCxn id="6" idx="7"/>
          </p:cNvCxnSpPr>
          <p:nvPr/>
        </p:nvCxnSpPr>
        <p:spPr>
          <a:xfrm flipH="1">
            <a:off x="7645726" y="2036204"/>
            <a:ext cx="710372" cy="710023"/>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E36AD34A-46B7-CD42-1DFA-0E7EB82160F2}"/>
              </a:ext>
            </a:extLst>
          </p:cNvPr>
          <p:cNvCxnSpPr>
            <a:cxnSpLocks/>
          </p:cNvCxnSpPr>
          <p:nvPr/>
        </p:nvCxnSpPr>
        <p:spPr>
          <a:xfrm flipH="1">
            <a:off x="6649633" y="3063022"/>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E0280BED-C943-1556-F1DC-5FB3553BF279}"/>
              </a:ext>
            </a:extLst>
          </p:cNvPr>
          <p:cNvCxnSpPr>
            <a:cxnSpLocks/>
          </p:cNvCxnSpPr>
          <p:nvPr/>
        </p:nvCxnSpPr>
        <p:spPr>
          <a:xfrm flipH="1">
            <a:off x="5712956" y="3861738"/>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E1891435-8110-F717-B21E-6BC76DE81E40}"/>
              </a:ext>
            </a:extLst>
          </p:cNvPr>
          <p:cNvCxnSpPr>
            <a:cxnSpLocks/>
            <a:stCxn id="8" idx="5"/>
          </p:cNvCxnSpPr>
          <p:nvPr/>
        </p:nvCxnSpPr>
        <p:spPr>
          <a:xfrm>
            <a:off x="6739206" y="3883863"/>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CC186FE6-12C3-DF66-1A74-4A44712B61C7}"/>
              </a:ext>
            </a:extLst>
          </p:cNvPr>
          <p:cNvCxnSpPr>
            <a:cxnSpLocks/>
          </p:cNvCxnSpPr>
          <p:nvPr/>
        </p:nvCxnSpPr>
        <p:spPr>
          <a:xfrm>
            <a:off x="7675090" y="3046456"/>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19007014-1FFA-4FCE-69B7-4D2D1ADD0F64}"/>
              </a:ext>
            </a:extLst>
          </p:cNvPr>
          <p:cNvCxnSpPr>
            <a:cxnSpLocks/>
          </p:cNvCxnSpPr>
          <p:nvPr/>
        </p:nvCxnSpPr>
        <p:spPr>
          <a:xfrm>
            <a:off x="10003136" y="3109863"/>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AD20A65B-9ECE-D017-1CCD-2215F9AB93FD}"/>
              </a:ext>
            </a:extLst>
          </p:cNvPr>
          <p:cNvCxnSpPr>
            <a:cxnSpLocks/>
            <a:endCxn id="7" idx="1"/>
          </p:cNvCxnSpPr>
          <p:nvPr/>
        </p:nvCxnSpPr>
        <p:spPr>
          <a:xfrm>
            <a:off x="8886177" y="2041404"/>
            <a:ext cx="594532" cy="728062"/>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34F605A2-0C99-7D9C-87ED-4EB80996E238}"/>
              </a:ext>
            </a:extLst>
          </p:cNvPr>
          <p:cNvCxnSpPr>
            <a:cxnSpLocks/>
          </p:cNvCxnSpPr>
          <p:nvPr/>
        </p:nvCxnSpPr>
        <p:spPr>
          <a:xfrm flipH="1">
            <a:off x="9171998" y="3088440"/>
            <a:ext cx="349291" cy="430314"/>
          </a:xfrm>
          <a:prstGeom prst="line">
            <a:avLst/>
          </a:prstGeom>
        </p:spPr>
        <p:style>
          <a:lnRef idx="3">
            <a:schemeClr val="dk1"/>
          </a:lnRef>
          <a:fillRef idx="0">
            <a:schemeClr val="dk1"/>
          </a:fillRef>
          <a:effectRef idx="2">
            <a:schemeClr val="dk1"/>
          </a:effectRef>
          <a:fontRef idx="minor">
            <a:schemeClr val="tx1"/>
          </a:fontRef>
        </p:style>
      </p:cxnSp>
      <p:sp>
        <p:nvSpPr>
          <p:cNvPr id="26" name="Arc 25">
            <a:extLst>
              <a:ext uri="{FF2B5EF4-FFF2-40B4-BE49-F238E27FC236}">
                <a16:creationId xmlns:a16="http://schemas.microsoft.com/office/drawing/2014/main" id="{272E2F5B-6CA3-E67D-9209-B3236D0DC7A0}"/>
              </a:ext>
            </a:extLst>
          </p:cNvPr>
          <p:cNvSpPr/>
          <p:nvPr/>
        </p:nvSpPr>
        <p:spPr>
          <a:xfrm rot="8168804">
            <a:off x="7183607" y="1761528"/>
            <a:ext cx="1516834" cy="1271544"/>
          </a:xfrm>
          <a:prstGeom prst="arc">
            <a:avLst>
              <a:gd name="adj1" fmla="val 1350151"/>
              <a:gd name="adj2" fmla="val 9697106"/>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6" name="Arc 35">
            <a:extLst>
              <a:ext uri="{FF2B5EF4-FFF2-40B4-BE49-F238E27FC236}">
                <a16:creationId xmlns:a16="http://schemas.microsoft.com/office/drawing/2014/main" id="{30380E53-ED33-F160-F8E8-B24F025C3A28}"/>
              </a:ext>
            </a:extLst>
          </p:cNvPr>
          <p:cNvSpPr/>
          <p:nvPr/>
        </p:nvSpPr>
        <p:spPr>
          <a:xfrm rot="8168804">
            <a:off x="6120787" y="2709732"/>
            <a:ext cx="1316173" cy="1271544"/>
          </a:xfrm>
          <a:prstGeom prst="arc">
            <a:avLst>
              <a:gd name="adj1" fmla="val 1350151"/>
              <a:gd name="adj2" fmla="val 9697106"/>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7" name="Arc 36">
            <a:extLst>
              <a:ext uri="{FF2B5EF4-FFF2-40B4-BE49-F238E27FC236}">
                <a16:creationId xmlns:a16="http://schemas.microsoft.com/office/drawing/2014/main" id="{43C3DF46-54E1-2E07-8916-611513B3B168}"/>
              </a:ext>
            </a:extLst>
          </p:cNvPr>
          <p:cNvSpPr/>
          <p:nvPr/>
        </p:nvSpPr>
        <p:spPr>
          <a:xfrm rot="13288147">
            <a:off x="6366204" y="3502712"/>
            <a:ext cx="1316173" cy="1271544"/>
          </a:xfrm>
          <a:prstGeom prst="arc">
            <a:avLst>
              <a:gd name="adj1" fmla="val 1350151"/>
              <a:gd name="adj2" fmla="val 9697106"/>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38" name="Ink 37">
                <a:extLst>
                  <a:ext uri="{FF2B5EF4-FFF2-40B4-BE49-F238E27FC236}">
                    <a16:creationId xmlns:a16="http://schemas.microsoft.com/office/drawing/2014/main" id="{2DF2098D-82F2-CA57-8575-B794EC1F687E}"/>
                  </a:ext>
                </a:extLst>
              </p14:cNvPr>
              <p14:cNvContentPartPr/>
              <p14:nvPr/>
            </p14:nvContentPartPr>
            <p14:xfrm>
              <a:off x="7590898" y="4275612"/>
              <a:ext cx="140400" cy="135000"/>
            </p14:xfrm>
          </p:contentPart>
        </mc:Choice>
        <mc:Fallback xmlns="">
          <p:pic>
            <p:nvPicPr>
              <p:cNvPr id="38" name="Ink 37">
                <a:extLst>
                  <a:ext uri="{FF2B5EF4-FFF2-40B4-BE49-F238E27FC236}">
                    <a16:creationId xmlns:a16="http://schemas.microsoft.com/office/drawing/2014/main" id="{2DF2098D-82F2-CA57-8575-B794EC1F687E}"/>
                  </a:ext>
                </a:extLst>
              </p:cNvPr>
              <p:cNvPicPr/>
              <p:nvPr/>
            </p:nvPicPr>
            <p:blipFill>
              <a:blip r:embed="rId3"/>
              <a:stretch>
                <a:fillRect/>
              </a:stretch>
            </p:blipFill>
            <p:spPr>
              <a:xfrm>
                <a:off x="7581898" y="4266612"/>
                <a:ext cx="158040" cy="152640"/>
              </a:xfrm>
              <a:prstGeom prst="rect">
                <a:avLst/>
              </a:prstGeom>
            </p:spPr>
          </p:pic>
        </mc:Fallback>
      </mc:AlternateContent>
      <p:sp>
        <p:nvSpPr>
          <p:cNvPr id="40" name="TextBox 39">
            <a:extLst>
              <a:ext uri="{FF2B5EF4-FFF2-40B4-BE49-F238E27FC236}">
                <a16:creationId xmlns:a16="http://schemas.microsoft.com/office/drawing/2014/main" id="{88F93741-A366-ABB4-CD64-191A3013997D}"/>
              </a:ext>
            </a:extLst>
          </p:cNvPr>
          <p:cNvSpPr txBox="1"/>
          <p:nvPr/>
        </p:nvSpPr>
        <p:spPr>
          <a:xfrm>
            <a:off x="1828800" y="3373395"/>
            <a:ext cx="1770036" cy="369332"/>
          </a:xfrm>
          <a:prstGeom prst="rect">
            <a:avLst/>
          </a:prstGeom>
          <a:noFill/>
        </p:spPr>
        <p:txBody>
          <a:bodyPr wrap="none" rtlCol="0">
            <a:spAutoFit/>
          </a:bodyPr>
          <a:lstStyle/>
          <a:p>
            <a:r>
              <a:rPr lang="en-US" dirty="0"/>
              <a:t>DELETE NODE </a:t>
            </a:r>
            <a:r>
              <a:rPr lang="en-US" b="1" dirty="0"/>
              <a:t>40</a:t>
            </a:r>
          </a:p>
        </p:txBody>
      </p:sp>
    </p:spTree>
    <p:extLst>
      <p:ext uri="{BB962C8B-B14F-4D97-AF65-F5344CB8AC3E}">
        <p14:creationId xmlns:p14="http://schemas.microsoft.com/office/powerpoint/2010/main" val="3268378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750"/>
                                        <p:tgtEl>
                                          <p:spTgt spid="26"/>
                                        </p:tgtEl>
                                      </p:cBhvr>
                                    </p:animEffect>
                                  </p:childTnLst>
                                </p:cTn>
                              </p:par>
                            </p:childTnLst>
                          </p:cTn>
                        </p:par>
                        <p:par>
                          <p:cTn id="8" fill="hold">
                            <p:stCondLst>
                              <p:cond delay="750"/>
                            </p:stCondLst>
                            <p:childTnLst>
                              <p:par>
                                <p:cTn id="9" presetID="22" presetClass="entr" presetSubtype="1"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up)">
                                      <p:cBhvr>
                                        <p:cTn id="11" dur="750"/>
                                        <p:tgtEl>
                                          <p:spTgt spid="36"/>
                                        </p:tgtEl>
                                      </p:cBhvr>
                                    </p:animEffect>
                                  </p:childTnLst>
                                </p:cTn>
                              </p:par>
                            </p:childTnLst>
                          </p:cTn>
                        </p:par>
                        <p:par>
                          <p:cTn id="12" fill="hold">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up)">
                                      <p:cBhvr>
                                        <p:cTn id="15" dur="750"/>
                                        <p:tgtEl>
                                          <p:spTgt spid="37"/>
                                        </p:tgtEl>
                                      </p:cBhvr>
                                    </p:animEffect>
                                  </p:childTnLst>
                                </p:cTn>
                              </p:par>
                            </p:childTnLst>
                          </p:cTn>
                        </p:par>
                        <p:par>
                          <p:cTn id="16" fill="hold">
                            <p:stCondLst>
                              <p:cond delay="2250"/>
                            </p:stCondLst>
                            <p:childTnLst>
                              <p:par>
                                <p:cTn id="17" presetID="1" presetClass="entr" presetSubtype="0" fill="hold" nodeType="after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exit" presetSubtype="0" fill="hold" nodeType="clickEffect">
                                  <p:stCondLst>
                                    <p:cond delay="0"/>
                                  </p:stCondLst>
                                  <p:childTnLst>
                                    <p:animEffect transition="out" filter="fade">
                                      <p:cBhvr>
                                        <p:cTn id="22" dur="1000"/>
                                        <p:tgtEl>
                                          <p:spTgt spid="21"/>
                                        </p:tgtEl>
                                      </p:cBhvr>
                                    </p:animEffect>
                                    <p:anim calcmode="lin" valueType="num">
                                      <p:cBhvr>
                                        <p:cTn id="23" dur="1000"/>
                                        <p:tgtEl>
                                          <p:spTgt spid="21"/>
                                        </p:tgtEl>
                                        <p:attrNameLst>
                                          <p:attrName>ppt_x</p:attrName>
                                        </p:attrNameLst>
                                      </p:cBhvr>
                                      <p:tavLst>
                                        <p:tav tm="0">
                                          <p:val>
                                            <p:strVal val="ppt_x"/>
                                          </p:val>
                                        </p:tav>
                                        <p:tav tm="100000">
                                          <p:val>
                                            <p:strVal val="ppt_x"/>
                                          </p:val>
                                        </p:tav>
                                      </p:tavLst>
                                    </p:anim>
                                    <p:anim calcmode="lin" valueType="num">
                                      <p:cBhvr>
                                        <p:cTn id="24" dur="1000"/>
                                        <p:tgtEl>
                                          <p:spTgt spid="21"/>
                                        </p:tgtEl>
                                        <p:attrNameLst>
                                          <p:attrName>ppt_y</p:attrName>
                                        </p:attrNameLst>
                                      </p:cBhvr>
                                      <p:tavLst>
                                        <p:tav tm="0">
                                          <p:val>
                                            <p:strVal val="ppt_y"/>
                                          </p:val>
                                        </p:tav>
                                        <p:tav tm="100000">
                                          <p:val>
                                            <p:strVal val="ppt_y+.1"/>
                                          </p:val>
                                        </p:tav>
                                      </p:tavLst>
                                    </p:anim>
                                    <p:set>
                                      <p:cBhvr>
                                        <p:cTn id="25" dur="1" fill="hold">
                                          <p:stCondLst>
                                            <p:cond delay="999"/>
                                          </p:stCondLst>
                                        </p:cTn>
                                        <p:tgtEl>
                                          <p:spTgt spid="21"/>
                                        </p:tgtEl>
                                        <p:attrNameLst>
                                          <p:attrName>style.visibility</p:attrName>
                                        </p:attrNameLst>
                                      </p:cBhvr>
                                      <p:to>
                                        <p:strVal val="hidden"/>
                                      </p:to>
                                    </p:set>
                                  </p:childTnLst>
                                </p:cTn>
                              </p:par>
                              <p:par>
                                <p:cTn id="26" presetID="42" presetClass="exit" presetSubtype="0" fill="hold" grpId="0" nodeType="withEffect">
                                  <p:stCondLst>
                                    <p:cond delay="0"/>
                                  </p:stCondLst>
                                  <p:childTnLst>
                                    <p:animEffect transition="out" filter="fade">
                                      <p:cBhvr>
                                        <p:cTn id="27" dur="1000"/>
                                        <p:tgtEl>
                                          <p:spTgt spid="13"/>
                                        </p:tgtEl>
                                      </p:cBhvr>
                                    </p:animEffect>
                                    <p:anim calcmode="lin" valueType="num">
                                      <p:cBhvr>
                                        <p:cTn id="28" dur="1000"/>
                                        <p:tgtEl>
                                          <p:spTgt spid="13"/>
                                        </p:tgtEl>
                                        <p:attrNameLst>
                                          <p:attrName>ppt_x</p:attrName>
                                        </p:attrNameLst>
                                      </p:cBhvr>
                                      <p:tavLst>
                                        <p:tav tm="0">
                                          <p:val>
                                            <p:strVal val="ppt_x"/>
                                          </p:val>
                                        </p:tav>
                                        <p:tav tm="100000">
                                          <p:val>
                                            <p:strVal val="ppt_x"/>
                                          </p:val>
                                        </p:tav>
                                      </p:tavLst>
                                    </p:anim>
                                    <p:anim calcmode="lin" valueType="num">
                                      <p:cBhvr>
                                        <p:cTn id="29" dur="1000"/>
                                        <p:tgtEl>
                                          <p:spTgt spid="13"/>
                                        </p:tgtEl>
                                        <p:attrNameLst>
                                          <p:attrName>ppt_y</p:attrName>
                                        </p:attrNameLst>
                                      </p:cBhvr>
                                      <p:tavLst>
                                        <p:tav tm="0">
                                          <p:val>
                                            <p:strVal val="ppt_y"/>
                                          </p:val>
                                        </p:tav>
                                        <p:tav tm="100000">
                                          <p:val>
                                            <p:strVal val="ppt_y+.1"/>
                                          </p:val>
                                        </p:tav>
                                      </p:tavLst>
                                    </p:anim>
                                    <p:set>
                                      <p:cBhvr>
                                        <p:cTn id="30" dur="1" fill="hold">
                                          <p:stCondLst>
                                            <p:cond delay="9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6" grpId="0" animBg="1"/>
      <p:bldP spid="36" grpId="0" animBg="1"/>
      <p:bldP spid="3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a:t>Binary tree</a:t>
            </a:r>
            <a:br>
              <a:rPr lang="en-US" sz="2800" dirty="0"/>
            </a:b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 name="TextBox 2">
            <a:extLst>
              <a:ext uri="{FF2B5EF4-FFF2-40B4-BE49-F238E27FC236}">
                <a16:creationId xmlns:a16="http://schemas.microsoft.com/office/drawing/2014/main" id="{5D0DBB5A-7DCA-0C92-9523-30F4403B844F}"/>
              </a:ext>
            </a:extLst>
          </p:cNvPr>
          <p:cNvSpPr txBox="1"/>
          <p:nvPr/>
        </p:nvSpPr>
        <p:spPr>
          <a:xfrm>
            <a:off x="1008993" y="1687489"/>
            <a:ext cx="10058400" cy="3293209"/>
          </a:xfrm>
          <a:prstGeom prst="rect">
            <a:avLst/>
          </a:prstGeom>
          <a:noFill/>
        </p:spPr>
        <p:txBody>
          <a:bodyPr wrap="square" rtlCol="0">
            <a:spAutoFit/>
          </a:bodyPr>
          <a:lstStyle/>
          <a:p>
            <a:r>
              <a:rPr lang="en-US" sz="1600" dirty="0"/>
              <a:t>It is a data structure in which each node has at most two children, often referred to as left and right children.</a:t>
            </a:r>
          </a:p>
          <a:p>
            <a:r>
              <a:rPr lang="en-US" sz="1600" dirty="0"/>
              <a:t>It is a family of data structure</a:t>
            </a:r>
          </a:p>
          <a:p>
            <a:pPr marL="742950" lvl="1" indent="-285750">
              <a:buFont typeface="Arial" panose="020B0604020202020204" pitchFamily="34" charset="0"/>
              <a:buChar char="•"/>
            </a:pPr>
            <a:r>
              <a:rPr lang="en-US" sz="1600" dirty="0"/>
              <a:t>BST (Binary search tree)</a:t>
            </a:r>
          </a:p>
          <a:p>
            <a:pPr marL="742950" lvl="1" indent="-285750">
              <a:buFont typeface="Arial" panose="020B0604020202020204" pitchFamily="34" charset="0"/>
              <a:buChar char="•"/>
            </a:pPr>
            <a:r>
              <a:rPr lang="en-US" sz="1600" dirty="0"/>
              <a:t>Heap tree</a:t>
            </a:r>
          </a:p>
          <a:p>
            <a:pPr marL="742950" lvl="1" indent="-285750">
              <a:buFont typeface="Arial" panose="020B0604020202020204" pitchFamily="34" charset="0"/>
              <a:buChar char="•"/>
            </a:pPr>
            <a:r>
              <a:rPr lang="en-US" sz="1600" dirty="0"/>
              <a:t>AVL tree</a:t>
            </a:r>
          </a:p>
          <a:p>
            <a:pPr marL="742950" lvl="1" indent="-285750">
              <a:buFont typeface="Arial" panose="020B0604020202020204" pitchFamily="34" charset="0"/>
              <a:buChar char="•"/>
            </a:pPr>
            <a:r>
              <a:rPr lang="en-US" sz="1600" dirty="0"/>
              <a:t>Red black tree</a:t>
            </a:r>
          </a:p>
          <a:p>
            <a:pPr marL="742950" lvl="1" indent="-285750">
              <a:buFont typeface="Arial" panose="020B0604020202020204" pitchFamily="34" charset="0"/>
              <a:buChar char="•"/>
            </a:pPr>
            <a:r>
              <a:rPr lang="en-US" sz="1600" dirty="0"/>
              <a:t>Syntax tree</a:t>
            </a:r>
          </a:p>
          <a:p>
            <a:r>
              <a:rPr lang="en-US" sz="1600" dirty="0"/>
              <a:t>Coding problems like</a:t>
            </a:r>
          </a:p>
          <a:p>
            <a:pPr marL="742950" lvl="1" indent="-285750">
              <a:buFont typeface="Arial" panose="020B0604020202020204" pitchFamily="34" charset="0"/>
              <a:buChar char="•"/>
            </a:pPr>
            <a:r>
              <a:rPr lang="en-US" sz="1600" dirty="0"/>
              <a:t>Huffman coding problem</a:t>
            </a:r>
          </a:p>
          <a:p>
            <a:pPr marL="742950" lvl="1" indent="-285750">
              <a:buFont typeface="Arial" panose="020B0604020202020204" pitchFamily="34" charset="0"/>
              <a:buChar char="•"/>
            </a:pPr>
            <a:r>
              <a:rPr lang="en-US" sz="1600" dirty="0"/>
              <a:t>Heap priority problem</a:t>
            </a:r>
          </a:p>
          <a:p>
            <a:pPr marL="742950" lvl="1" indent="-285750">
              <a:buFont typeface="Arial" panose="020B0604020202020204" pitchFamily="34" charset="0"/>
              <a:buChar char="•"/>
            </a:pPr>
            <a:r>
              <a:rPr lang="en-US" sz="1600" dirty="0"/>
              <a:t>Expression parsing problem</a:t>
            </a:r>
          </a:p>
          <a:p>
            <a:pPr marL="742950" lvl="1" indent="-285750">
              <a:buFont typeface="Arial" panose="020B0604020202020204" pitchFamily="34" charset="0"/>
              <a:buChar char="•"/>
            </a:pPr>
            <a:r>
              <a:rPr lang="en-US" sz="1600" dirty="0"/>
              <a:t>etc.</a:t>
            </a:r>
          </a:p>
          <a:p>
            <a:r>
              <a:rPr lang="en-US" sz="1600" dirty="0"/>
              <a:t>Can be efficiently solved using binary trees.</a:t>
            </a:r>
          </a:p>
        </p:txBody>
      </p:sp>
    </p:spTree>
    <p:extLst>
      <p:ext uri="{BB962C8B-B14F-4D97-AF65-F5344CB8AC3E}">
        <p14:creationId xmlns:p14="http://schemas.microsoft.com/office/powerpoint/2010/main" val="12882087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IN" sz="4400" dirty="0"/>
              <a:t>Case 2 : Node to Delete has one child.</a:t>
            </a: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 name="TextBox 2">
            <a:extLst>
              <a:ext uri="{FF2B5EF4-FFF2-40B4-BE49-F238E27FC236}">
                <a16:creationId xmlns:a16="http://schemas.microsoft.com/office/drawing/2014/main" id="{5D0DBB5A-7DCA-0C92-9523-30F4403B844F}"/>
              </a:ext>
            </a:extLst>
          </p:cNvPr>
          <p:cNvSpPr txBox="1"/>
          <p:nvPr/>
        </p:nvSpPr>
        <p:spPr>
          <a:xfrm>
            <a:off x="1008993" y="1687489"/>
            <a:ext cx="10226566" cy="584775"/>
          </a:xfrm>
          <a:prstGeom prst="rect">
            <a:avLst/>
          </a:prstGeom>
          <a:noFill/>
        </p:spPr>
        <p:txBody>
          <a:bodyPr wrap="square" rtlCol="0">
            <a:spAutoFit/>
          </a:bodyPr>
          <a:lstStyle/>
          <a:p>
            <a:pPr marL="742950" lvl="1" indent="-285750">
              <a:buFont typeface="Arial" panose="020B0604020202020204" pitchFamily="34" charset="0"/>
              <a:buChar char="•"/>
            </a:pPr>
            <a:r>
              <a:rPr lang="en-IN" sz="1600" dirty="0"/>
              <a:t>Step 1 : Find the node (traversal)</a:t>
            </a:r>
          </a:p>
          <a:p>
            <a:pPr marL="742950" lvl="1" indent="-285750">
              <a:buFont typeface="Arial" panose="020B0604020202020204" pitchFamily="34" charset="0"/>
              <a:buChar char="•"/>
            </a:pPr>
            <a:r>
              <a:rPr lang="en-IN" sz="1600" dirty="0"/>
              <a:t>Step 2 : Delete the node</a:t>
            </a:r>
          </a:p>
        </p:txBody>
      </p:sp>
      <p:sp>
        <p:nvSpPr>
          <p:cNvPr id="4" name="Oval 3">
            <a:extLst>
              <a:ext uri="{FF2B5EF4-FFF2-40B4-BE49-F238E27FC236}">
                <a16:creationId xmlns:a16="http://schemas.microsoft.com/office/drawing/2014/main" id="{D215B523-D8B5-B1A2-25BA-1A18F26341FA}"/>
              </a:ext>
            </a:extLst>
          </p:cNvPr>
          <p:cNvSpPr/>
          <p:nvPr/>
        </p:nvSpPr>
        <p:spPr>
          <a:xfrm>
            <a:off x="8245275" y="1641474"/>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70</a:t>
            </a:r>
          </a:p>
        </p:txBody>
      </p:sp>
      <p:sp>
        <p:nvSpPr>
          <p:cNvPr id="6" name="Oval 5">
            <a:extLst>
              <a:ext uri="{FF2B5EF4-FFF2-40B4-BE49-F238E27FC236}">
                <a16:creationId xmlns:a16="http://schemas.microsoft.com/office/drawing/2014/main" id="{2B08167D-3247-6E86-FC79-1C1DF0465090}"/>
              </a:ext>
            </a:extLst>
          </p:cNvPr>
          <p:cNvSpPr/>
          <p:nvPr/>
        </p:nvSpPr>
        <p:spPr>
          <a:xfrm>
            <a:off x="6999804" y="2678502"/>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50</a:t>
            </a:r>
          </a:p>
        </p:txBody>
      </p:sp>
      <p:sp>
        <p:nvSpPr>
          <p:cNvPr id="7" name="Oval 6">
            <a:extLst>
              <a:ext uri="{FF2B5EF4-FFF2-40B4-BE49-F238E27FC236}">
                <a16:creationId xmlns:a16="http://schemas.microsoft.com/office/drawing/2014/main" id="{3F3DA304-9C4D-831A-5679-FB68B37CF0C4}"/>
              </a:ext>
            </a:extLst>
          </p:cNvPr>
          <p:cNvSpPr/>
          <p:nvPr/>
        </p:nvSpPr>
        <p:spPr>
          <a:xfrm>
            <a:off x="9369886" y="2701741"/>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90</a:t>
            </a:r>
          </a:p>
        </p:txBody>
      </p:sp>
      <p:sp>
        <p:nvSpPr>
          <p:cNvPr id="8" name="Oval 7">
            <a:extLst>
              <a:ext uri="{FF2B5EF4-FFF2-40B4-BE49-F238E27FC236}">
                <a16:creationId xmlns:a16="http://schemas.microsoft.com/office/drawing/2014/main" id="{A5FD7E79-66C2-B6AC-7722-D6546FC2325E}"/>
              </a:ext>
            </a:extLst>
          </p:cNvPr>
          <p:cNvSpPr/>
          <p:nvPr/>
        </p:nvSpPr>
        <p:spPr>
          <a:xfrm>
            <a:off x="6093284" y="3489133"/>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30</a:t>
            </a:r>
          </a:p>
        </p:txBody>
      </p:sp>
      <p:sp>
        <p:nvSpPr>
          <p:cNvPr id="9" name="Oval 8">
            <a:extLst>
              <a:ext uri="{FF2B5EF4-FFF2-40B4-BE49-F238E27FC236}">
                <a16:creationId xmlns:a16="http://schemas.microsoft.com/office/drawing/2014/main" id="{0797E452-944C-9C18-018F-44E8D0365D70}"/>
              </a:ext>
            </a:extLst>
          </p:cNvPr>
          <p:cNvSpPr/>
          <p:nvPr/>
        </p:nvSpPr>
        <p:spPr>
          <a:xfrm>
            <a:off x="7675091" y="3484302"/>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60</a:t>
            </a:r>
          </a:p>
        </p:txBody>
      </p:sp>
      <p:sp>
        <p:nvSpPr>
          <p:cNvPr id="10" name="Oval 9">
            <a:extLst>
              <a:ext uri="{FF2B5EF4-FFF2-40B4-BE49-F238E27FC236}">
                <a16:creationId xmlns:a16="http://schemas.microsoft.com/office/drawing/2014/main" id="{D324D51C-3AAD-84F3-A332-7AAB59AA426F}"/>
              </a:ext>
            </a:extLst>
          </p:cNvPr>
          <p:cNvSpPr/>
          <p:nvPr/>
        </p:nvSpPr>
        <p:spPr>
          <a:xfrm>
            <a:off x="8649927" y="3493472"/>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80</a:t>
            </a:r>
          </a:p>
        </p:txBody>
      </p:sp>
      <p:sp>
        <p:nvSpPr>
          <p:cNvPr id="11" name="Oval 10">
            <a:extLst>
              <a:ext uri="{FF2B5EF4-FFF2-40B4-BE49-F238E27FC236}">
                <a16:creationId xmlns:a16="http://schemas.microsoft.com/office/drawing/2014/main" id="{D8832BA7-95E1-C9DB-9624-B818E33BF855}"/>
              </a:ext>
            </a:extLst>
          </p:cNvPr>
          <p:cNvSpPr/>
          <p:nvPr/>
        </p:nvSpPr>
        <p:spPr>
          <a:xfrm>
            <a:off x="10126631" y="3484302"/>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100</a:t>
            </a:r>
          </a:p>
        </p:txBody>
      </p:sp>
      <p:sp>
        <p:nvSpPr>
          <p:cNvPr id="12" name="Oval 11">
            <a:extLst>
              <a:ext uri="{FF2B5EF4-FFF2-40B4-BE49-F238E27FC236}">
                <a16:creationId xmlns:a16="http://schemas.microsoft.com/office/drawing/2014/main" id="{DB678DF7-EDC2-A711-BB3F-EADF5C8DA724}"/>
              </a:ext>
            </a:extLst>
          </p:cNvPr>
          <p:cNvSpPr/>
          <p:nvPr/>
        </p:nvSpPr>
        <p:spPr>
          <a:xfrm>
            <a:off x="5047505" y="4279343"/>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20</a:t>
            </a:r>
          </a:p>
        </p:txBody>
      </p:sp>
      <p:cxnSp>
        <p:nvCxnSpPr>
          <p:cNvPr id="14" name="Straight Connector 13">
            <a:extLst>
              <a:ext uri="{FF2B5EF4-FFF2-40B4-BE49-F238E27FC236}">
                <a16:creationId xmlns:a16="http://schemas.microsoft.com/office/drawing/2014/main" id="{D878C6CC-45A3-B992-3144-4B43A504FE21}"/>
              </a:ext>
            </a:extLst>
          </p:cNvPr>
          <p:cNvCxnSpPr>
            <a:stCxn id="4" idx="3"/>
            <a:endCxn id="6" idx="7"/>
          </p:cNvCxnSpPr>
          <p:nvPr/>
        </p:nvCxnSpPr>
        <p:spPr>
          <a:xfrm flipH="1">
            <a:off x="7645726" y="2036204"/>
            <a:ext cx="710372" cy="710023"/>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E36AD34A-46B7-CD42-1DFA-0E7EB82160F2}"/>
              </a:ext>
            </a:extLst>
          </p:cNvPr>
          <p:cNvCxnSpPr>
            <a:cxnSpLocks/>
          </p:cNvCxnSpPr>
          <p:nvPr/>
        </p:nvCxnSpPr>
        <p:spPr>
          <a:xfrm flipH="1">
            <a:off x="6649633" y="3063022"/>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E0280BED-C943-1556-F1DC-5FB3553BF279}"/>
              </a:ext>
            </a:extLst>
          </p:cNvPr>
          <p:cNvCxnSpPr>
            <a:cxnSpLocks/>
          </p:cNvCxnSpPr>
          <p:nvPr/>
        </p:nvCxnSpPr>
        <p:spPr>
          <a:xfrm flipH="1">
            <a:off x="5712956" y="3861738"/>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CC186FE6-12C3-DF66-1A74-4A44712B61C7}"/>
              </a:ext>
            </a:extLst>
          </p:cNvPr>
          <p:cNvCxnSpPr>
            <a:cxnSpLocks/>
          </p:cNvCxnSpPr>
          <p:nvPr/>
        </p:nvCxnSpPr>
        <p:spPr>
          <a:xfrm>
            <a:off x="7675090" y="3046456"/>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19007014-1FFA-4FCE-69B7-4D2D1ADD0F64}"/>
              </a:ext>
            </a:extLst>
          </p:cNvPr>
          <p:cNvCxnSpPr>
            <a:cxnSpLocks/>
          </p:cNvCxnSpPr>
          <p:nvPr/>
        </p:nvCxnSpPr>
        <p:spPr>
          <a:xfrm>
            <a:off x="10003136" y="3109863"/>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AD20A65B-9ECE-D017-1CCD-2215F9AB93FD}"/>
              </a:ext>
            </a:extLst>
          </p:cNvPr>
          <p:cNvCxnSpPr>
            <a:cxnSpLocks/>
            <a:endCxn id="7" idx="1"/>
          </p:cNvCxnSpPr>
          <p:nvPr/>
        </p:nvCxnSpPr>
        <p:spPr>
          <a:xfrm>
            <a:off x="8886177" y="2041404"/>
            <a:ext cx="594532" cy="728062"/>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34F605A2-0C99-7D9C-87ED-4EB80996E238}"/>
              </a:ext>
            </a:extLst>
          </p:cNvPr>
          <p:cNvCxnSpPr>
            <a:cxnSpLocks/>
          </p:cNvCxnSpPr>
          <p:nvPr/>
        </p:nvCxnSpPr>
        <p:spPr>
          <a:xfrm flipH="1">
            <a:off x="9171998" y="3088440"/>
            <a:ext cx="349291" cy="430314"/>
          </a:xfrm>
          <a:prstGeom prst="line">
            <a:avLst/>
          </a:prstGeom>
        </p:spPr>
        <p:style>
          <a:lnRef idx="3">
            <a:schemeClr val="dk1"/>
          </a:lnRef>
          <a:fillRef idx="0">
            <a:schemeClr val="dk1"/>
          </a:fillRef>
          <a:effectRef idx="2">
            <a:schemeClr val="dk1"/>
          </a:effectRef>
          <a:fontRef idx="minor">
            <a:schemeClr val="tx1"/>
          </a:fontRef>
        </p:style>
      </p:cxnSp>
      <p:sp>
        <p:nvSpPr>
          <p:cNvPr id="26" name="Arc 25">
            <a:extLst>
              <a:ext uri="{FF2B5EF4-FFF2-40B4-BE49-F238E27FC236}">
                <a16:creationId xmlns:a16="http://schemas.microsoft.com/office/drawing/2014/main" id="{272E2F5B-6CA3-E67D-9209-B3236D0DC7A0}"/>
              </a:ext>
            </a:extLst>
          </p:cNvPr>
          <p:cNvSpPr/>
          <p:nvPr/>
        </p:nvSpPr>
        <p:spPr>
          <a:xfrm rot="8168804">
            <a:off x="7183607" y="1761528"/>
            <a:ext cx="1516834" cy="1271544"/>
          </a:xfrm>
          <a:prstGeom prst="arc">
            <a:avLst>
              <a:gd name="adj1" fmla="val 1350151"/>
              <a:gd name="adj2" fmla="val 9697106"/>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6" name="Arc 35">
            <a:extLst>
              <a:ext uri="{FF2B5EF4-FFF2-40B4-BE49-F238E27FC236}">
                <a16:creationId xmlns:a16="http://schemas.microsoft.com/office/drawing/2014/main" id="{30380E53-ED33-F160-F8E8-B24F025C3A28}"/>
              </a:ext>
            </a:extLst>
          </p:cNvPr>
          <p:cNvSpPr/>
          <p:nvPr/>
        </p:nvSpPr>
        <p:spPr>
          <a:xfrm rot="8168804">
            <a:off x="6120787" y="2709732"/>
            <a:ext cx="1316173" cy="1271544"/>
          </a:xfrm>
          <a:prstGeom prst="arc">
            <a:avLst>
              <a:gd name="adj1" fmla="val 1350151"/>
              <a:gd name="adj2" fmla="val 9697106"/>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32" name="Ink 31">
                <a:extLst>
                  <a:ext uri="{FF2B5EF4-FFF2-40B4-BE49-F238E27FC236}">
                    <a16:creationId xmlns:a16="http://schemas.microsoft.com/office/drawing/2014/main" id="{94B00EB5-AED9-80DB-8B7C-5D899672DEFF}"/>
                  </a:ext>
                </a:extLst>
              </p14:cNvPr>
              <p14:cNvContentPartPr/>
              <p14:nvPr/>
            </p14:nvContentPartPr>
            <p14:xfrm>
              <a:off x="6045334" y="3437270"/>
              <a:ext cx="176400" cy="150840"/>
            </p14:xfrm>
          </p:contentPart>
        </mc:Choice>
        <mc:Fallback xmlns="">
          <p:pic>
            <p:nvPicPr>
              <p:cNvPr id="32" name="Ink 31">
                <a:extLst>
                  <a:ext uri="{FF2B5EF4-FFF2-40B4-BE49-F238E27FC236}">
                    <a16:creationId xmlns:a16="http://schemas.microsoft.com/office/drawing/2014/main" id="{94B00EB5-AED9-80DB-8B7C-5D899672DEFF}"/>
                  </a:ext>
                </a:extLst>
              </p:cNvPr>
              <p:cNvPicPr/>
              <p:nvPr/>
            </p:nvPicPr>
            <p:blipFill>
              <a:blip r:embed="rId3"/>
              <a:stretch>
                <a:fillRect/>
              </a:stretch>
            </p:blipFill>
            <p:spPr>
              <a:xfrm>
                <a:off x="6036334" y="3428270"/>
                <a:ext cx="194040" cy="168480"/>
              </a:xfrm>
              <a:prstGeom prst="rect">
                <a:avLst/>
              </a:prstGeom>
            </p:spPr>
          </p:pic>
        </mc:Fallback>
      </mc:AlternateContent>
      <p:sp>
        <p:nvSpPr>
          <p:cNvPr id="33" name="TextBox 32">
            <a:extLst>
              <a:ext uri="{FF2B5EF4-FFF2-40B4-BE49-F238E27FC236}">
                <a16:creationId xmlns:a16="http://schemas.microsoft.com/office/drawing/2014/main" id="{59BE7792-7C40-A574-821C-DB5787F03A32}"/>
              </a:ext>
            </a:extLst>
          </p:cNvPr>
          <p:cNvSpPr txBox="1"/>
          <p:nvPr/>
        </p:nvSpPr>
        <p:spPr>
          <a:xfrm>
            <a:off x="2150076" y="3398108"/>
            <a:ext cx="1770036" cy="369332"/>
          </a:xfrm>
          <a:prstGeom prst="rect">
            <a:avLst/>
          </a:prstGeom>
          <a:noFill/>
        </p:spPr>
        <p:txBody>
          <a:bodyPr wrap="none" rtlCol="0">
            <a:spAutoFit/>
          </a:bodyPr>
          <a:lstStyle/>
          <a:p>
            <a:r>
              <a:rPr lang="en-US" dirty="0"/>
              <a:t>DELETE NODE </a:t>
            </a:r>
            <a:r>
              <a:rPr lang="en-US" b="1" dirty="0"/>
              <a:t>30</a:t>
            </a:r>
          </a:p>
        </p:txBody>
      </p:sp>
    </p:spTree>
    <p:extLst>
      <p:ext uri="{BB962C8B-B14F-4D97-AF65-F5344CB8AC3E}">
        <p14:creationId xmlns:p14="http://schemas.microsoft.com/office/powerpoint/2010/main" val="301647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750"/>
                                        <p:tgtEl>
                                          <p:spTgt spid="26"/>
                                        </p:tgtEl>
                                      </p:cBhvr>
                                    </p:animEffect>
                                  </p:childTnLst>
                                </p:cTn>
                              </p:par>
                            </p:childTnLst>
                          </p:cTn>
                        </p:par>
                        <p:par>
                          <p:cTn id="8" fill="hold">
                            <p:stCondLst>
                              <p:cond delay="750"/>
                            </p:stCondLst>
                            <p:childTnLst>
                              <p:par>
                                <p:cTn id="9" presetID="22" presetClass="entr" presetSubtype="1"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up)">
                                      <p:cBhvr>
                                        <p:cTn id="11" dur="750"/>
                                        <p:tgtEl>
                                          <p:spTgt spid="36"/>
                                        </p:tgtEl>
                                      </p:cBhvr>
                                    </p:animEffect>
                                  </p:childTnLst>
                                </p:cTn>
                              </p:par>
                            </p:childTnLst>
                          </p:cTn>
                        </p:par>
                        <p:par>
                          <p:cTn id="12" fill="hold">
                            <p:stCondLst>
                              <p:cond delay="1500"/>
                            </p:stCondLst>
                            <p:childTnLst>
                              <p:par>
                                <p:cTn id="13" presetID="1" presetClass="entr" presetSubtype="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xit" presetSubtype="0" fill="hold" nodeType="clickEffect">
                                  <p:stCondLst>
                                    <p:cond delay="0"/>
                                  </p:stCondLst>
                                  <p:childTnLst>
                                    <p:animEffect transition="out" filter="fade">
                                      <p:cBhvr>
                                        <p:cTn id="18" dur="1000"/>
                                        <p:tgtEl>
                                          <p:spTgt spid="15"/>
                                        </p:tgtEl>
                                      </p:cBhvr>
                                    </p:animEffect>
                                    <p:anim calcmode="lin" valueType="num">
                                      <p:cBhvr>
                                        <p:cTn id="19" dur="1000"/>
                                        <p:tgtEl>
                                          <p:spTgt spid="15"/>
                                        </p:tgtEl>
                                        <p:attrNameLst>
                                          <p:attrName>ppt_x</p:attrName>
                                        </p:attrNameLst>
                                      </p:cBhvr>
                                      <p:tavLst>
                                        <p:tav tm="0">
                                          <p:val>
                                            <p:strVal val="ppt_x"/>
                                          </p:val>
                                        </p:tav>
                                        <p:tav tm="100000">
                                          <p:val>
                                            <p:strVal val="ppt_x"/>
                                          </p:val>
                                        </p:tav>
                                      </p:tavLst>
                                    </p:anim>
                                    <p:anim calcmode="lin" valueType="num">
                                      <p:cBhvr>
                                        <p:cTn id="20" dur="1000"/>
                                        <p:tgtEl>
                                          <p:spTgt spid="15"/>
                                        </p:tgtEl>
                                        <p:attrNameLst>
                                          <p:attrName>ppt_y</p:attrName>
                                        </p:attrNameLst>
                                      </p:cBhvr>
                                      <p:tavLst>
                                        <p:tav tm="0">
                                          <p:val>
                                            <p:strVal val="ppt_y"/>
                                          </p:val>
                                        </p:tav>
                                        <p:tav tm="100000">
                                          <p:val>
                                            <p:strVal val="ppt_y+.1"/>
                                          </p:val>
                                        </p:tav>
                                      </p:tavLst>
                                    </p:anim>
                                    <p:set>
                                      <p:cBhvr>
                                        <p:cTn id="21" dur="1" fill="hold">
                                          <p:stCondLst>
                                            <p:cond delay="999"/>
                                          </p:stCondLst>
                                        </p:cTn>
                                        <p:tgtEl>
                                          <p:spTgt spid="15"/>
                                        </p:tgtEl>
                                        <p:attrNameLst>
                                          <p:attrName>style.visibility</p:attrName>
                                        </p:attrNameLst>
                                      </p:cBhvr>
                                      <p:to>
                                        <p:strVal val="hidden"/>
                                      </p:to>
                                    </p:set>
                                  </p:childTnLst>
                                </p:cTn>
                              </p:par>
                              <p:par>
                                <p:cTn id="22" presetID="42" presetClass="exit" presetSubtype="0" fill="hold" grpId="0" nodeType="withEffect">
                                  <p:stCondLst>
                                    <p:cond delay="0"/>
                                  </p:stCondLst>
                                  <p:childTnLst>
                                    <p:animEffect transition="out" filter="fade">
                                      <p:cBhvr>
                                        <p:cTn id="23" dur="1000"/>
                                        <p:tgtEl>
                                          <p:spTgt spid="8"/>
                                        </p:tgtEl>
                                      </p:cBhvr>
                                    </p:animEffect>
                                    <p:anim calcmode="lin" valueType="num">
                                      <p:cBhvr>
                                        <p:cTn id="24" dur="1000"/>
                                        <p:tgtEl>
                                          <p:spTgt spid="8"/>
                                        </p:tgtEl>
                                        <p:attrNameLst>
                                          <p:attrName>ppt_x</p:attrName>
                                        </p:attrNameLst>
                                      </p:cBhvr>
                                      <p:tavLst>
                                        <p:tav tm="0">
                                          <p:val>
                                            <p:strVal val="ppt_x"/>
                                          </p:val>
                                        </p:tav>
                                        <p:tav tm="100000">
                                          <p:val>
                                            <p:strVal val="ppt_x"/>
                                          </p:val>
                                        </p:tav>
                                      </p:tavLst>
                                    </p:anim>
                                    <p:anim calcmode="lin" valueType="num">
                                      <p:cBhvr>
                                        <p:cTn id="25" dur="1000"/>
                                        <p:tgtEl>
                                          <p:spTgt spid="8"/>
                                        </p:tgtEl>
                                        <p:attrNameLst>
                                          <p:attrName>ppt_y</p:attrName>
                                        </p:attrNameLst>
                                      </p:cBhvr>
                                      <p:tavLst>
                                        <p:tav tm="0">
                                          <p:val>
                                            <p:strVal val="ppt_y"/>
                                          </p:val>
                                        </p:tav>
                                        <p:tav tm="100000">
                                          <p:val>
                                            <p:strVal val="ppt_y+.1"/>
                                          </p:val>
                                        </p:tav>
                                      </p:tavLst>
                                    </p:anim>
                                    <p:set>
                                      <p:cBhvr>
                                        <p:cTn id="26" dur="1" fill="hold">
                                          <p:stCondLst>
                                            <p:cond delay="999"/>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0 0 L 0 0 C 0.00235 -0.00439 0.00482 -0.00833 0.00704 -0.01273 C 0.00821 -0.01504 0.00886 -0.01782 0.01003 -0.0199 C 0.01094 -0.02152 0.01211 -0.02222 0.01316 -0.02361 C 0.01928 -0.03263 0.01263 -0.02592 0.02019 -0.03263 C 0.02123 -0.03449 0.02214 -0.03634 0.02318 -0.03796 C 0.028 -0.04537 0.02878 -0.04328 0.03334 -0.05416 C 0.03581 -0.05995 0.03646 -0.06226 0.03946 -0.06689 C 0.04076 -0.06875 0.04232 -0.07013 0.04349 -0.07222 C 0.04467 -0.0743 0.04532 -0.07754 0.04649 -0.07939 C 0.04831 -0.0824 0.05066 -0.08402 0.05261 -0.08657 C 0.05391 -0.08842 0.05534 -0.09004 0.05665 -0.09213 C 0.05769 -0.09375 0.0586 -0.09583 0.05964 -0.09745 C 0.06394 -0.10347 0.06576 -0.10324 0.06875 -0.11018 C 0.07032 -0.11365 0.07292 -0.12083 0.07292 -0.12083 L 0.07292 -0.12083 L 0.07292 -0.12083 " pathEditMode="relative" ptsTypes="AAAAAAAAAAAAAAAAAA">
                                      <p:cBhvr>
                                        <p:cTn id="30" dur="2000" fill="hold"/>
                                        <p:tgtEl>
                                          <p:spTgt spid="16"/>
                                        </p:tgtEl>
                                        <p:attrNameLst>
                                          <p:attrName>ppt_x</p:attrName>
                                          <p:attrName>ppt_y</p:attrName>
                                        </p:attrNameLst>
                                      </p:cBhvr>
                                    </p:animMotion>
                                  </p:childTnLst>
                                </p:cTn>
                              </p:par>
                              <p:par>
                                <p:cTn id="31" presetID="0" presetClass="path" presetSubtype="0" accel="50000" decel="50000" fill="hold" grpId="0" nodeType="withEffect">
                                  <p:stCondLst>
                                    <p:cond delay="0"/>
                                  </p:stCondLst>
                                  <p:childTnLst>
                                    <p:animMotion origin="layout" path="M 0 0 L 0 0 C 0.00235 -0.00439 0.00482 -0.00833 0.00704 -0.01273 C 0.00821 -0.01504 0.00886 -0.01782 0.01003 -0.0199 C 0.01094 -0.02152 0.01211 -0.02222 0.01316 -0.02361 C 0.01928 -0.03263 0.01263 -0.02592 0.02019 -0.03263 C 0.02123 -0.03449 0.02214 -0.03634 0.02318 -0.03796 C 0.028 -0.04537 0.02878 -0.04328 0.03334 -0.05416 C 0.03581 -0.05995 0.03646 -0.06226 0.03946 -0.06689 C 0.04076 -0.06875 0.04232 -0.07013 0.04349 -0.07222 C 0.04467 -0.0743 0.04532 -0.07754 0.04649 -0.07939 C 0.04831 -0.0824 0.05066 -0.08402 0.05261 -0.08657 C 0.05391 -0.08842 0.05534 -0.09004 0.05665 -0.09213 C 0.05769 -0.09375 0.0586 -0.09583 0.05964 -0.09745 C 0.06394 -0.10347 0.06576 -0.10324 0.06875 -0.11018 C 0.07032 -0.11365 0.07292 -0.12083 0.07292 -0.12083 L 0.07292 -0.12083 L 0.07292 -0.12083 " pathEditMode="relative" ptsTypes="AAAAAAAAAAAAAAAAAA">
                                      <p:cBhvr>
                                        <p:cTn id="32" dur="2000" fill="hold"/>
                                        <p:tgtEl>
                                          <p:spTgt spid="1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26" grpId="0" animBg="1"/>
      <p:bldP spid="3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IN" sz="4400" dirty="0"/>
              <a:t>Case 3 : Node to delete has two children.</a:t>
            </a:r>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 name="TextBox 2">
            <a:extLst>
              <a:ext uri="{FF2B5EF4-FFF2-40B4-BE49-F238E27FC236}">
                <a16:creationId xmlns:a16="http://schemas.microsoft.com/office/drawing/2014/main" id="{5D0DBB5A-7DCA-0C92-9523-30F4403B844F}"/>
              </a:ext>
            </a:extLst>
          </p:cNvPr>
          <p:cNvSpPr txBox="1"/>
          <p:nvPr/>
        </p:nvSpPr>
        <p:spPr>
          <a:xfrm>
            <a:off x="341728" y="1694459"/>
            <a:ext cx="5468102" cy="1384995"/>
          </a:xfrm>
          <a:prstGeom prst="rect">
            <a:avLst/>
          </a:prstGeom>
          <a:noFill/>
        </p:spPr>
        <p:txBody>
          <a:bodyPr wrap="square" rtlCol="0">
            <a:spAutoFit/>
          </a:bodyPr>
          <a:lstStyle/>
          <a:p>
            <a:pPr marL="742950" lvl="1" indent="-285750">
              <a:buFont typeface="Arial" panose="020B0604020202020204" pitchFamily="34" charset="0"/>
              <a:buChar char="•"/>
            </a:pPr>
            <a:r>
              <a:rPr lang="en-IN" sz="1400" dirty="0"/>
              <a:t>Step 1 : Find the node (traversal)</a:t>
            </a:r>
          </a:p>
          <a:p>
            <a:pPr marL="742950" lvl="1" indent="-285750">
              <a:buFont typeface="Arial" panose="020B0604020202020204" pitchFamily="34" charset="0"/>
              <a:buChar char="•"/>
            </a:pPr>
            <a:r>
              <a:rPr lang="en-IN" sz="1400" dirty="0"/>
              <a:t>Step 2 : Find the successor of the node, </a:t>
            </a:r>
          </a:p>
          <a:p>
            <a:pPr lvl="1"/>
            <a:r>
              <a:rPr lang="en-IN" sz="1400" dirty="0"/>
              <a:t>	             means the smallest node in the right subtree</a:t>
            </a:r>
          </a:p>
          <a:p>
            <a:pPr marL="742950" lvl="1" indent="-285750">
              <a:buFont typeface="Arial" panose="020B0604020202020204" pitchFamily="34" charset="0"/>
              <a:buChar char="•"/>
            </a:pPr>
            <a:r>
              <a:rPr lang="en-IN" sz="1400" dirty="0"/>
              <a:t>Step 3 : Replace the value of successor with the node.</a:t>
            </a:r>
          </a:p>
          <a:p>
            <a:pPr marL="742950" lvl="1" indent="-285750">
              <a:buFont typeface="Arial" panose="020B0604020202020204" pitchFamily="34" charset="0"/>
              <a:buChar char="•"/>
            </a:pPr>
            <a:r>
              <a:rPr lang="en-IN" sz="1400" dirty="0"/>
              <a:t>Step 4 : Connect the child of successor node to the </a:t>
            </a:r>
          </a:p>
          <a:p>
            <a:pPr lvl="1"/>
            <a:r>
              <a:rPr lang="en-IN" sz="1400" dirty="0"/>
              <a:t>                         parent of successor.</a:t>
            </a:r>
            <a:endParaRPr lang="en-US" sz="1400" dirty="0"/>
          </a:p>
        </p:txBody>
      </p:sp>
      <p:sp>
        <p:nvSpPr>
          <p:cNvPr id="4" name="Oval 3">
            <a:extLst>
              <a:ext uri="{FF2B5EF4-FFF2-40B4-BE49-F238E27FC236}">
                <a16:creationId xmlns:a16="http://schemas.microsoft.com/office/drawing/2014/main" id="{B3BA8D0F-466C-49BC-C5B3-3F91B684BFC7}"/>
              </a:ext>
            </a:extLst>
          </p:cNvPr>
          <p:cNvSpPr/>
          <p:nvPr/>
        </p:nvSpPr>
        <p:spPr>
          <a:xfrm>
            <a:off x="8184929" y="2048378"/>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70</a:t>
            </a:r>
          </a:p>
        </p:txBody>
      </p:sp>
      <p:sp>
        <p:nvSpPr>
          <p:cNvPr id="6" name="Oval 5">
            <a:extLst>
              <a:ext uri="{FF2B5EF4-FFF2-40B4-BE49-F238E27FC236}">
                <a16:creationId xmlns:a16="http://schemas.microsoft.com/office/drawing/2014/main" id="{2CBD2AC6-B174-479B-AD18-C3D38BEF4C7A}"/>
              </a:ext>
            </a:extLst>
          </p:cNvPr>
          <p:cNvSpPr/>
          <p:nvPr/>
        </p:nvSpPr>
        <p:spPr>
          <a:xfrm>
            <a:off x="6939458" y="308540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50</a:t>
            </a:r>
          </a:p>
        </p:txBody>
      </p:sp>
      <p:sp>
        <p:nvSpPr>
          <p:cNvPr id="7" name="Oval 6">
            <a:extLst>
              <a:ext uri="{FF2B5EF4-FFF2-40B4-BE49-F238E27FC236}">
                <a16:creationId xmlns:a16="http://schemas.microsoft.com/office/drawing/2014/main" id="{4E046D6F-6B25-02AF-6CAE-39F04B408886}"/>
              </a:ext>
            </a:extLst>
          </p:cNvPr>
          <p:cNvSpPr/>
          <p:nvPr/>
        </p:nvSpPr>
        <p:spPr>
          <a:xfrm>
            <a:off x="9309540" y="3108645"/>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90</a:t>
            </a:r>
          </a:p>
        </p:txBody>
      </p:sp>
      <p:sp>
        <p:nvSpPr>
          <p:cNvPr id="8" name="Oval 7">
            <a:extLst>
              <a:ext uri="{FF2B5EF4-FFF2-40B4-BE49-F238E27FC236}">
                <a16:creationId xmlns:a16="http://schemas.microsoft.com/office/drawing/2014/main" id="{7231DD41-59A6-A54E-ECF5-D169117285B8}"/>
              </a:ext>
            </a:extLst>
          </p:cNvPr>
          <p:cNvSpPr/>
          <p:nvPr/>
        </p:nvSpPr>
        <p:spPr>
          <a:xfrm>
            <a:off x="6032938" y="3896037"/>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20</a:t>
            </a:r>
          </a:p>
        </p:txBody>
      </p:sp>
      <p:sp>
        <p:nvSpPr>
          <p:cNvPr id="9" name="Oval 8">
            <a:extLst>
              <a:ext uri="{FF2B5EF4-FFF2-40B4-BE49-F238E27FC236}">
                <a16:creationId xmlns:a16="http://schemas.microsoft.com/office/drawing/2014/main" id="{3EB3D49B-AA10-7488-9322-112331DF7EBD}"/>
              </a:ext>
            </a:extLst>
          </p:cNvPr>
          <p:cNvSpPr/>
          <p:nvPr/>
        </p:nvSpPr>
        <p:spPr>
          <a:xfrm>
            <a:off x="7614745" y="389120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60</a:t>
            </a:r>
          </a:p>
        </p:txBody>
      </p:sp>
      <p:sp>
        <p:nvSpPr>
          <p:cNvPr id="10" name="Oval 9">
            <a:extLst>
              <a:ext uri="{FF2B5EF4-FFF2-40B4-BE49-F238E27FC236}">
                <a16:creationId xmlns:a16="http://schemas.microsoft.com/office/drawing/2014/main" id="{40F97101-26CF-B842-26B4-07398844D046}"/>
              </a:ext>
            </a:extLst>
          </p:cNvPr>
          <p:cNvSpPr/>
          <p:nvPr/>
        </p:nvSpPr>
        <p:spPr>
          <a:xfrm>
            <a:off x="8580676" y="3925658"/>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80</a:t>
            </a:r>
          </a:p>
        </p:txBody>
      </p:sp>
      <p:sp>
        <p:nvSpPr>
          <p:cNvPr id="11" name="Oval 10">
            <a:extLst>
              <a:ext uri="{FF2B5EF4-FFF2-40B4-BE49-F238E27FC236}">
                <a16:creationId xmlns:a16="http://schemas.microsoft.com/office/drawing/2014/main" id="{AE42BC4B-A1EA-ADDB-BA83-D98700EE6756}"/>
              </a:ext>
            </a:extLst>
          </p:cNvPr>
          <p:cNvSpPr/>
          <p:nvPr/>
        </p:nvSpPr>
        <p:spPr>
          <a:xfrm>
            <a:off x="10066285" y="389120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100</a:t>
            </a:r>
          </a:p>
        </p:txBody>
      </p:sp>
      <p:cxnSp>
        <p:nvCxnSpPr>
          <p:cNvPr id="13" name="Straight Connector 12">
            <a:extLst>
              <a:ext uri="{FF2B5EF4-FFF2-40B4-BE49-F238E27FC236}">
                <a16:creationId xmlns:a16="http://schemas.microsoft.com/office/drawing/2014/main" id="{24AC7DE8-52A8-BE4F-B50C-2CCF6A608540}"/>
              </a:ext>
            </a:extLst>
          </p:cNvPr>
          <p:cNvCxnSpPr>
            <a:stCxn id="4" idx="3"/>
            <a:endCxn id="6" idx="7"/>
          </p:cNvCxnSpPr>
          <p:nvPr/>
        </p:nvCxnSpPr>
        <p:spPr>
          <a:xfrm flipH="1">
            <a:off x="7585380" y="2443108"/>
            <a:ext cx="710372" cy="710023"/>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E4CD17BF-3305-4937-F50A-1D332AAE88B9}"/>
              </a:ext>
            </a:extLst>
          </p:cNvPr>
          <p:cNvCxnSpPr>
            <a:cxnSpLocks/>
          </p:cNvCxnSpPr>
          <p:nvPr/>
        </p:nvCxnSpPr>
        <p:spPr>
          <a:xfrm flipH="1">
            <a:off x="6589287" y="3469926"/>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55BC6A04-0580-02A8-0C95-12303CB50CDA}"/>
              </a:ext>
            </a:extLst>
          </p:cNvPr>
          <p:cNvCxnSpPr>
            <a:cxnSpLocks/>
          </p:cNvCxnSpPr>
          <p:nvPr/>
        </p:nvCxnSpPr>
        <p:spPr>
          <a:xfrm>
            <a:off x="7614744" y="3453360"/>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8B4B981D-5177-A841-8C98-8588E5403B55}"/>
              </a:ext>
            </a:extLst>
          </p:cNvPr>
          <p:cNvCxnSpPr>
            <a:cxnSpLocks/>
          </p:cNvCxnSpPr>
          <p:nvPr/>
        </p:nvCxnSpPr>
        <p:spPr>
          <a:xfrm>
            <a:off x="9942790" y="3516767"/>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FAF24079-26BC-CBED-047A-0D04780FED69}"/>
              </a:ext>
            </a:extLst>
          </p:cNvPr>
          <p:cNvCxnSpPr>
            <a:cxnSpLocks/>
            <a:endCxn id="7" idx="1"/>
          </p:cNvCxnSpPr>
          <p:nvPr/>
        </p:nvCxnSpPr>
        <p:spPr>
          <a:xfrm>
            <a:off x="8825831" y="2448308"/>
            <a:ext cx="594532" cy="728062"/>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FD081144-BBDC-22B8-316E-A490E0EDD2E9}"/>
              </a:ext>
            </a:extLst>
          </p:cNvPr>
          <p:cNvCxnSpPr>
            <a:cxnSpLocks/>
          </p:cNvCxnSpPr>
          <p:nvPr/>
        </p:nvCxnSpPr>
        <p:spPr>
          <a:xfrm flipH="1">
            <a:off x="9111652" y="3495344"/>
            <a:ext cx="349291" cy="430314"/>
          </a:xfrm>
          <a:prstGeom prst="line">
            <a:avLst/>
          </a:prstGeom>
        </p:spPr>
        <p:style>
          <a:lnRef idx="3">
            <a:schemeClr val="dk1"/>
          </a:lnRef>
          <a:fillRef idx="0">
            <a:schemeClr val="dk1"/>
          </a:fillRef>
          <a:effectRef idx="2">
            <a:schemeClr val="dk1"/>
          </a:effectRef>
          <a:fontRef idx="minor">
            <a:schemeClr val="tx1"/>
          </a:fontRef>
        </p:style>
      </p:cxnSp>
      <p:sp>
        <p:nvSpPr>
          <p:cNvPr id="27" name="TextBox 26">
            <a:extLst>
              <a:ext uri="{FF2B5EF4-FFF2-40B4-BE49-F238E27FC236}">
                <a16:creationId xmlns:a16="http://schemas.microsoft.com/office/drawing/2014/main" id="{FCE25599-F044-6F04-987B-5BF3309D96B4}"/>
              </a:ext>
            </a:extLst>
          </p:cNvPr>
          <p:cNvSpPr txBox="1"/>
          <p:nvPr/>
        </p:nvSpPr>
        <p:spPr>
          <a:xfrm>
            <a:off x="1579010" y="3778547"/>
            <a:ext cx="2069349" cy="369332"/>
          </a:xfrm>
          <a:prstGeom prst="rect">
            <a:avLst/>
          </a:prstGeom>
          <a:noFill/>
        </p:spPr>
        <p:txBody>
          <a:bodyPr wrap="none" rtlCol="0">
            <a:spAutoFit/>
          </a:bodyPr>
          <a:lstStyle/>
          <a:p>
            <a:r>
              <a:rPr lang="en-US" dirty="0"/>
              <a:t>DELETE ROOT NODE</a:t>
            </a:r>
          </a:p>
        </p:txBody>
      </p:sp>
      <p:sp>
        <p:nvSpPr>
          <p:cNvPr id="28" name="Oval 27">
            <a:extLst>
              <a:ext uri="{FF2B5EF4-FFF2-40B4-BE49-F238E27FC236}">
                <a16:creationId xmlns:a16="http://schemas.microsoft.com/office/drawing/2014/main" id="{B6572691-3660-8A76-6B62-A7C136DF4FB4}"/>
              </a:ext>
            </a:extLst>
          </p:cNvPr>
          <p:cNvSpPr/>
          <p:nvPr/>
        </p:nvSpPr>
        <p:spPr>
          <a:xfrm>
            <a:off x="7945842" y="1984336"/>
            <a:ext cx="1234918" cy="60832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7E1D8CC5-7FA9-3637-9314-AF10E9B25C6B}"/>
              </a:ext>
            </a:extLst>
          </p:cNvPr>
          <p:cNvSpPr/>
          <p:nvPr/>
        </p:nvSpPr>
        <p:spPr>
          <a:xfrm>
            <a:off x="8388947" y="3818918"/>
            <a:ext cx="1124611" cy="634038"/>
          </a:xfrm>
          <a:prstGeom prst="ellipse">
            <a:avLst/>
          </a:prstGeom>
          <a:noFill/>
          <a:ln w="57150">
            <a:solidFill>
              <a:srgbClr val="B5FF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EC9BE598-69E2-8F7C-3FF0-AE4BF6ED46F3}"/>
              </a:ext>
            </a:extLst>
          </p:cNvPr>
          <p:cNvCxnSpPr>
            <a:cxnSpLocks/>
          </p:cNvCxnSpPr>
          <p:nvPr/>
        </p:nvCxnSpPr>
        <p:spPr>
          <a:xfrm flipH="1">
            <a:off x="8371490" y="4319627"/>
            <a:ext cx="349291" cy="430314"/>
          </a:xfrm>
          <a:prstGeom prst="line">
            <a:avLst/>
          </a:prstGeom>
        </p:spPr>
        <p:style>
          <a:lnRef idx="3">
            <a:schemeClr val="dk1"/>
          </a:lnRef>
          <a:fillRef idx="0">
            <a:schemeClr val="dk1"/>
          </a:fillRef>
          <a:effectRef idx="2">
            <a:schemeClr val="dk1"/>
          </a:effectRef>
          <a:fontRef idx="minor">
            <a:schemeClr val="tx1"/>
          </a:fontRef>
        </p:style>
      </p:cxnSp>
      <p:sp>
        <p:nvSpPr>
          <p:cNvPr id="31" name="Oval 30">
            <a:extLst>
              <a:ext uri="{FF2B5EF4-FFF2-40B4-BE49-F238E27FC236}">
                <a16:creationId xmlns:a16="http://schemas.microsoft.com/office/drawing/2014/main" id="{89491D6C-BD99-320A-9B3C-4F82351DE445}"/>
              </a:ext>
            </a:extLst>
          </p:cNvPr>
          <p:cNvSpPr/>
          <p:nvPr/>
        </p:nvSpPr>
        <p:spPr>
          <a:xfrm>
            <a:off x="7917379" y="4761882"/>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85</a:t>
            </a:r>
          </a:p>
        </p:txBody>
      </p:sp>
    </p:spTree>
    <p:extLst>
      <p:ext uri="{BB962C8B-B14F-4D97-AF65-F5344CB8AC3E}">
        <p14:creationId xmlns:p14="http://schemas.microsoft.com/office/powerpoint/2010/main" val="5950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linds(horizontal)">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0" nodeType="clickEffect">
                                  <p:stCondLst>
                                    <p:cond delay="0"/>
                                  </p:stCondLst>
                                  <p:childTnLst>
                                    <p:animEffect transition="out" filter="wipe(down)">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childTnLst>
                          </p:cTn>
                        </p:par>
                        <p:par>
                          <p:cTn id="18" fill="hold">
                            <p:stCondLst>
                              <p:cond delay="500"/>
                            </p:stCondLst>
                            <p:childTnLst>
                              <p:par>
                                <p:cTn id="19" presetID="0" presetClass="path" presetSubtype="0" accel="50000" decel="50000" fill="hold" grpId="0" nodeType="afterEffect">
                                  <p:stCondLst>
                                    <p:cond delay="0"/>
                                  </p:stCondLst>
                                  <p:childTnLst>
                                    <p:animMotion origin="layout" path="M 4.375E-6 1.48148E-6 L -0.03204 -0.26898 " pathEditMode="relative" rAng="0" ptsTypes="AA">
                                      <p:cBhvr>
                                        <p:cTn id="20" dur="2000" fill="hold"/>
                                        <p:tgtEl>
                                          <p:spTgt spid="10"/>
                                        </p:tgtEl>
                                        <p:attrNameLst>
                                          <p:attrName>ppt_x</p:attrName>
                                          <p:attrName>ppt_y</p:attrName>
                                        </p:attrNameLst>
                                      </p:cBhvr>
                                      <p:rCtr x="-1602" y="-13449"/>
                                    </p:animMotion>
                                  </p:childTnLst>
                                </p:cTn>
                              </p:par>
                            </p:childTnLst>
                          </p:cTn>
                        </p:par>
                        <p:par>
                          <p:cTn id="21" fill="hold">
                            <p:stCondLst>
                              <p:cond delay="2500"/>
                            </p:stCondLst>
                            <p:childTnLst>
                              <p:par>
                                <p:cTn id="22" presetID="22" presetClass="exit" presetSubtype="4" fill="hold" grpId="1" nodeType="afterEffect">
                                  <p:stCondLst>
                                    <p:cond delay="0"/>
                                  </p:stCondLst>
                                  <p:childTnLst>
                                    <p:animEffect transition="out" filter="wipe(down)">
                                      <p:cBhvr>
                                        <p:cTn id="23" dur="500"/>
                                        <p:tgtEl>
                                          <p:spTgt spid="29"/>
                                        </p:tgtEl>
                                      </p:cBhvr>
                                    </p:animEffect>
                                    <p:set>
                                      <p:cBhvr>
                                        <p:cTn id="24" dur="1" fill="hold">
                                          <p:stCondLst>
                                            <p:cond delay="499"/>
                                          </p:stCondLst>
                                        </p:cTn>
                                        <p:tgtEl>
                                          <p:spTgt spid="29"/>
                                        </p:tgtEl>
                                        <p:attrNameLst>
                                          <p:attrName>style.visibility</p:attrName>
                                        </p:attrNameLst>
                                      </p:cBhvr>
                                      <p:to>
                                        <p:strVal val="hidden"/>
                                      </p:to>
                                    </p:set>
                                  </p:childTnLst>
                                </p:cTn>
                              </p:par>
                            </p:childTnLst>
                          </p:cTn>
                        </p:par>
                        <p:par>
                          <p:cTn id="25" fill="hold">
                            <p:stCondLst>
                              <p:cond delay="3000"/>
                            </p:stCondLst>
                            <p:childTnLst>
                              <p:par>
                                <p:cTn id="26" presetID="22" presetClass="exit" presetSubtype="4" fill="hold" grpId="1" nodeType="afterEffect">
                                  <p:stCondLst>
                                    <p:cond delay="0"/>
                                  </p:stCondLst>
                                  <p:childTnLst>
                                    <p:animEffect transition="out" filter="wipe(down)">
                                      <p:cBhvr>
                                        <p:cTn id="27" dur="500"/>
                                        <p:tgtEl>
                                          <p:spTgt spid="28"/>
                                        </p:tgtEl>
                                      </p:cBhvr>
                                    </p:animEffect>
                                    <p:set>
                                      <p:cBhvr>
                                        <p:cTn id="28" dur="1" fill="hold">
                                          <p:stCondLst>
                                            <p:cond delay="499"/>
                                          </p:stCondLst>
                                        </p:cTn>
                                        <p:tgtEl>
                                          <p:spTgt spid="2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2" presetClass="exit" presetSubtype="4" fill="hold" nodeType="clickEffect">
                                  <p:stCondLst>
                                    <p:cond delay="0"/>
                                  </p:stCondLst>
                                  <p:childTnLst>
                                    <p:animEffect transition="out" filter="wipe(down)">
                                      <p:cBhvr>
                                        <p:cTn id="32" dur="500"/>
                                        <p:tgtEl>
                                          <p:spTgt spid="30"/>
                                        </p:tgtEl>
                                      </p:cBhvr>
                                    </p:animEffect>
                                    <p:set>
                                      <p:cBhvr>
                                        <p:cTn id="33" dur="1" fill="hold">
                                          <p:stCondLst>
                                            <p:cond delay="499"/>
                                          </p:stCondLst>
                                        </p:cTn>
                                        <p:tgtEl>
                                          <p:spTgt spid="30"/>
                                        </p:tgtEl>
                                        <p:attrNameLst>
                                          <p:attrName>style.visibility</p:attrName>
                                        </p:attrNameLst>
                                      </p:cBhvr>
                                      <p:to>
                                        <p:strVal val="hidden"/>
                                      </p:to>
                                    </p:set>
                                  </p:childTnLst>
                                </p:cTn>
                              </p:par>
                            </p:childTnLst>
                          </p:cTn>
                        </p:par>
                        <p:par>
                          <p:cTn id="34" fill="hold">
                            <p:stCondLst>
                              <p:cond delay="500"/>
                            </p:stCondLst>
                            <p:childTnLst>
                              <p:par>
                                <p:cTn id="35" presetID="0" presetClass="path" presetSubtype="0" accel="50000" decel="50000" fill="hold" grpId="0" nodeType="afterEffect">
                                  <p:stCondLst>
                                    <p:cond delay="0"/>
                                  </p:stCondLst>
                                  <p:childTnLst>
                                    <p:animMotion origin="layout" path="M 1.45833E-6 7.40741E-7 L 0.05442 -0.12199 " pathEditMode="relative" rAng="0" ptsTypes="AA">
                                      <p:cBhvr>
                                        <p:cTn id="36" dur="2000" fill="hold"/>
                                        <p:tgtEl>
                                          <p:spTgt spid="31"/>
                                        </p:tgtEl>
                                        <p:attrNameLst>
                                          <p:attrName>ppt_x</p:attrName>
                                          <p:attrName>ppt_y</p:attrName>
                                        </p:attrNameLst>
                                      </p:cBhvr>
                                      <p:rCtr x="2656" y="-61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28" grpId="0" animBg="1"/>
      <p:bldP spid="28" grpId="1" animBg="1"/>
      <p:bldP spid="29" grpId="0" animBg="1"/>
      <p:bldP spid="29" grpId="1" animBg="1"/>
      <p:bldP spid="3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IN" sz="4400" dirty="0"/>
              <a:t>Delete BST</a:t>
            </a:r>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 name="TextBox 2">
            <a:extLst>
              <a:ext uri="{FF2B5EF4-FFF2-40B4-BE49-F238E27FC236}">
                <a16:creationId xmlns:a16="http://schemas.microsoft.com/office/drawing/2014/main" id="{5D0DBB5A-7DCA-0C92-9523-30F4403B844F}"/>
              </a:ext>
            </a:extLst>
          </p:cNvPr>
          <p:cNvSpPr txBox="1"/>
          <p:nvPr/>
        </p:nvSpPr>
        <p:spPr>
          <a:xfrm>
            <a:off x="1125544" y="2086557"/>
            <a:ext cx="5468102" cy="923330"/>
          </a:xfrm>
          <a:prstGeom prst="rect">
            <a:avLst/>
          </a:prstGeom>
          <a:noFill/>
        </p:spPr>
        <p:txBody>
          <a:bodyPr wrap="square" rtlCol="0">
            <a:spAutoFit/>
          </a:bodyPr>
          <a:lstStyle/>
          <a:p>
            <a:pPr marL="742950" lvl="1" indent="-285750">
              <a:buFont typeface="Arial" panose="020B0604020202020204" pitchFamily="34" charset="0"/>
              <a:buChar char="•"/>
            </a:pPr>
            <a:r>
              <a:rPr lang="en-IN" dirty="0"/>
              <a:t>Root = null</a:t>
            </a:r>
          </a:p>
          <a:p>
            <a:pPr marL="742950" lvl="1" indent="-285750">
              <a:buFont typeface="Arial" panose="020B0604020202020204" pitchFamily="34" charset="0"/>
              <a:buChar char="•"/>
            </a:pPr>
            <a:endParaRPr lang="en-IN" dirty="0"/>
          </a:p>
          <a:p>
            <a:pPr lvl="1"/>
            <a:r>
              <a:rPr lang="en-IN" dirty="0"/>
              <a:t>Remaining nodes will get garbage collected</a:t>
            </a:r>
            <a:endParaRPr lang="en-US" dirty="0"/>
          </a:p>
        </p:txBody>
      </p:sp>
      <p:sp>
        <p:nvSpPr>
          <p:cNvPr id="4" name="Oval 3">
            <a:extLst>
              <a:ext uri="{FF2B5EF4-FFF2-40B4-BE49-F238E27FC236}">
                <a16:creationId xmlns:a16="http://schemas.microsoft.com/office/drawing/2014/main" id="{B3BA8D0F-466C-49BC-C5B3-3F91B684BFC7}"/>
              </a:ext>
            </a:extLst>
          </p:cNvPr>
          <p:cNvSpPr/>
          <p:nvPr/>
        </p:nvSpPr>
        <p:spPr>
          <a:xfrm>
            <a:off x="8247991" y="1624102"/>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70</a:t>
            </a:r>
          </a:p>
        </p:txBody>
      </p:sp>
      <p:sp>
        <p:nvSpPr>
          <p:cNvPr id="6" name="Oval 5">
            <a:extLst>
              <a:ext uri="{FF2B5EF4-FFF2-40B4-BE49-F238E27FC236}">
                <a16:creationId xmlns:a16="http://schemas.microsoft.com/office/drawing/2014/main" id="{2CBD2AC6-B174-479B-AD18-C3D38BEF4C7A}"/>
              </a:ext>
            </a:extLst>
          </p:cNvPr>
          <p:cNvSpPr/>
          <p:nvPr/>
        </p:nvSpPr>
        <p:spPr>
          <a:xfrm>
            <a:off x="7002520" y="2661130"/>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50</a:t>
            </a:r>
          </a:p>
        </p:txBody>
      </p:sp>
      <p:sp>
        <p:nvSpPr>
          <p:cNvPr id="7" name="Oval 6">
            <a:extLst>
              <a:ext uri="{FF2B5EF4-FFF2-40B4-BE49-F238E27FC236}">
                <a16:creationId xmlns:a16="http://schemas.microsoft.com/office/drawing/2014/main" id="{4E046D6F-6B25-02AF-6CAE-39F04B408886}"/>
              </a:ext>
            </a:extLst>
          </p:cNvPr>
          <p:cNvSpPr/>
          <p:nvPr/>
        </p:nvSpPr>
        <p:spPr>
          <a:xfrm>
            <a:off x="9372602" y="2684369"/>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90</a:t>
            </a:r>
          </a:p>
        </p:txBody>
      </p:sp>
      <p:sp>
        <p:nvSpPr>
          <p:cNvPr id="8" name="Oval 7">
            <a:extLst>
              <a:ext uri="{FF2B5EF4-FFF2-40B4-BE49-F238E27FC236}">
                <a16:creationId xmlns:a16="http://schemas.microsoft.com/office/drawing/2014/main" id="{7231DD41-59A6-A54E-ECF5-D169117285B8}"/>
              </a:ext>
            </a:extLst>
          </p:cNvPr>
          <p:cNvSpPr/>
          <p:nvPr/>
        </p:nvSpPr>
        <p:spPr>
          <a:xfrm>
            <a:off x="6096000" y="3471761"/>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20</a:t>
            </a:r>
          </a:p>
        </p:txBody>
      </p:sp>
      <p:sp>
        <p:nvSpPr>
          <p:cNvPr id="9" name="Oval 8">
            <a:extLst>
              <a:ext uri="{FF2B5EF4-FFF2-40B4-BE49-F238E27FC236}">
                <a16:creationId xmlns:a16="http://schemas.microsoft.com/office/drawing/2014/main" id="{3EB3D49B-AA10-7488-9322-112331DF7EBD}"/>
              </a:ext>
            </a:extLst>
          </p:cNvPr>
          <p:cNvSpPr/>
          <p:nvPr/>
        </p:nvSpPr>
        <p:spPr>
          <a:xfrm>
            <a:off x="7677807" y="3466930"/>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60</a:t>
            </a:r>
          </a:p>
        </p:txBody>
      </p:sp>
      <p:sp>
        <p:nvSpPr>
          <p:cNvPr id="10" name="Oval 9">
            <a:extLst>
              <a:ext uri="{FF2B5EF4-FFF2-40B4-BE49-F238E27FC236}">
                <a16:creationId xmlns:a16="http://schemas.microsoft.com/office/drawing/2014/main" id="{40F97101-26CF-B842-26B4-07398844D046}"/>
              </a:ext>
            </a:extLst>
          </p:cNvPr>
          <p:cNvSpPr/>
          <p:nvPr/>
        </p:nvSpPr>
        <p:spPr>
          <a:xfrm>
            <a:off x="8643738" y="3501382"/>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80</a:t>
            </a:r>
          </a:p>
        </p:txBody>
      </p:sp>
      <p:sp>
        <p:nvSpPr>
          <p:cNvPr id="11" name="Oval 10">
            <a:extLst>
              <a:ext uri="{FF2B5EF4-FFF2-40B4-BE49-F238E27FC236}">
                <a16:creationId xmlns:a16="http://schemas.microsoft.com/office/drawing/2014/main" id="{AE42BC4B-A1EA-ADDB-BA83-D98700EE6756}"/>
              </a:ext>
            </a:extLst>
          </p:cNvPr>
          <p:cNvSpPr/>
          <p:nvPr/>
        </p:nvSpPr>
        <p:spPr>
          <a:xfrm>
            <a:off x="10129347" y="3466930"/>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100</a:t>
            </a:r>
          </a:p>
        </p:txBody>
      </p:sp>
      <p:cxnSp>
        <p:nvCxnSpPr>
          <p:cNvPr id="13" name="Straight Connector 12">
            <a:extLst>
              <a:ext uri="{FF2B5EF4-FFF2-40B4-BE49-F238E27FC236}">
                <a16:creationId xmlns:a16="http://schemas.microsoft.com/office/drawing/2014/main" id="{24AC7DE8-52A8-BE4F-B50C-2CCF6A608540}"/>
              </a:ext>
            </a:extLst>
          </p:cNvPr>
          <p:cNvCxnSpPr>
            <a:stCxn id="4" idx="3"/>
            <a:endCxn id="6" idx="7"/>
          </p:cNvCxnSpPr>
          <p:nvPr/>
        </p:nvCxnSpPr>
        <p:spPr>
          <a:xfrm flipH="1">
            <a:off x="7648442" y="2018832"/>
            <a:ext cx="710372" cy="710023"/>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E4CD17BF-3305-4937-F50A-1D332AAE88B9}"/>
              </a:ext>
            </a:extLst>
          </p:cNvPr>
          <p:cNvCxnSpPr>
            <a:cxnSpLocks/>
          </p:cNvCxnSpPr>
          <p:nvPr/>
        </p:nvCxnSpPr>
        <p:spPr>
          <a:xfrm flipH="1">
            <a:off x="6652349" y="3045650"/>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55BC6A04-0580-02A8-0C95-12303CB50CDA}"/>
              </a:ext>
            </a:extLst>
          </p:cNvPr>
          <p:cNvCxnSpPr>
            <a:cxnSpLocks/>
          </p:cNvCxnSpPr>
          <p:nvPr/>
        </p:nvCxnSpPr>
        <p:spPr>
          <a:xfrm>
            <a:off x="7677806" y="3029084"/>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8B4B981D-5177-A841-8C98-8588E5403B55}"/>
              </a:ext>
            </a:extLst>
          </p:cNvPr>
          <p:cNvCxnSpPr>
            <a:cxnSpLocks/>
          </p:cNvCxnSpPr>
          <p:nvPr/>
        </p:nvCxnSpPr>
        <p:spPr>
          <a:xfrm>
            <a:off x="10005852" y="3092491"/>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FAF24079-26BC-CBED-047A-0D04780FED69}"/>
              </a:ext>
            </a:extLst>
          </p:cNvPr>
          <p:cNvCxnSpPr>
            <a:cxnSpLocks/>
            <a:endCxn id="7" idx="1"/>
          </p:cNvCxnSpPr>
          <p:nvPr/>
        </p:nvCxnSpPr>
        <p:spPr>
          <a:xfrm>
            <a:off x="8888893" y="2024032"/>
            <a:ext cx="594532" cy="728062"/>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FD081144-BBDC-22B8-316E-A490E0EDD2E9}"/>
              </a:ext>
            </a:extLst>
          </p:cNvPr>
          <p:cNvCxnSpPr>
            <a:cxnSpLocks/>
          </p:cNvCxnSpPr>
          <p:nvPr/>
        </p:nvCxnSpPr>
        <p:spPr>
          <a:xfrm flipH="1">
            <a:off x="9174714" y="3071068"/>
            <a:ext cx="349291" cy="430314"/>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EC9BE598-69E2-8F7C-3FF0-AE4BF6ED46F3}"/>
              </a:ext>
            </a:extLst>
          </p:cNvPr>
          <p:cNvCxnSpPr>
            <a:cxnSpLocks/>
          </p:cNvCxnSpPr>
          <p:nvPr/>
        </p:nvCxnSpPr>
        <p:spPr>
          <a:xfrm flipH="1">
            <a:off x="8434552" y="3895351"/>
            <a:ext cx="349291" cy="430314"/>
          </a:xfrm>
          <a:prstGeom prst="line">
            <a:avLst/>
          </a:prstGeom>
        </p:spPr>
        <p:style>
          <a:lnRef idx="3">
            <a:schemeClr val="dk1"/>
          </a:lnRef>
          <a:fillRef idx="0">
            <a:schemeClr val="dk1"/>
          </a:fillRef>
          <a:effectRef idx="2">
            <a:schemeClr val="dk1"/>
          </a:effectRef>
          <a:fontRef idx="minor">
            <a:schemeClr val="tx1"/>
          </a:fontRef>
        </p:style>
      </p:cxnSp>
      <p:sp>
        <p:nvSpPr>
          <p:cNvPr id="31" name="Oval 30">
            <a:extLst>
              <a:ext uri="{FF2B5EF4-FFF2-40B4-BE49-F238E27FC236}">
                <a16:creationId xmlns:a16="http://schemas.microsoft.com/office/drawing/2014/main" id="{89491D6C-BD99-320A-9B3C-4F82351DE445}"/>
              </a:ext>
            </a:extLst>
          </p:cNvPr>
          <p:cNvSpPr/>
          <p:nvPr/>
        </p:nvSpPr>
        <p:spPr>
          <a:xfrm>
            <a:off x="7980441" y="433760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75</a:t>
            </a:r>
          </a:p>
        </p:txBody>
      </p:sp>
    </p:spTree>
    <p:extLst>
      <p:ext uri="{BB962C8B-B14F-4D97-AF65-F5344CB8AC3E}">
        <p14:creationId xmlns:p14="http://schemas.microsoft.com/office/powerpoint/2010/main" val="3564371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IN" sz="4400" dirty="0"/>
              <a:t>AVL Tree</a:t>
            </a:r>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 name="TextBox 2">
            <a:extLst>
              <a:ext uri="{FF2B5EF4-FFF2-40B4-BE49-F238E27FC236}">
                <a16:creationId xmlns:a16="http://schemas.microsoft.com/office/drawing/2014/main" id="{5D0DBB5A-7DCA-0C92-9523-30F4403B844F}"/>
              </a:ext>
            </a:extLst>
          </p:cNvPr>
          <p:cNvSpPr txBox="1"/>
          <p:nvPr/>
        </p:nvSpPr>
        <p:spPr>
          <a:xfrm>
            <a:off x="1125544" y="2086557"/>
            <a:ext cx="5468102" cy="2031325"/>
          </a:xfrm>
          <a:prstGeom prst="rect">
            <a:avLst/>
          </a:prstGeom>
          <a:noFill/>
        </p:spPr>
        <p:txBody>
          <a:bodyPr wrap="square" rtlCol="0">
            <a:spAutoFit/>
          </a:bodyPr>
          <a:lstStyle/>
          <a:p>
            <a:pPr lvl="1"/>
            <a:r>
              <a:rPr lang="en-IN" dirty="0"/>
              <a:t>It is a self balancing BST where difference between heights of left and right subtrees cannot be more than one for all nodes.</a:t>
            </a:r>
          </a:p>
          <a:p>
            <a:pPr lvl="1"/>
            <a:endParaRPr lang="en-IN" dirty="0"/>
          </a:p>
          <a:p>
            <a:pPr lvl="1"/>
            <a:r>
              <a:rPr lang="en-IN" dirty="0"/>
              <a:t>For balancing we do height balancing or level balancing</a:t>
            </a:r>
          </a:p>
          <a:p>
            <a:pPr lvl="1"/>
            <a:endParaRPr lang="en-US" dirty="0"/>
          </a:p>
        </p:txBody>
      </p:sp>
      <p:sp>
        <p:nvSpPr>
          <p:cNvPr id="12" name="Oval 11">
            <a:extLst>
              <a:ext uri="{FF2B5EF4-FFF2-40B4-BE49-F238E27FC236}">
                <a16:creationId xmlns:a16="http://schemas.microsoft.com/office/drawing/2014/main" id="{4FF96832-0080-E2D5-81EC-27112342D5C1}"/>
              </a:ext>
            </a:extLst>
          </p:cNvPr>
          <p:cNvSpPr/>
          <p:nvPr/>
        </p:nvSpPr>
        <p:spPr>
          <a:xfrm>
            <a:off x="8540445" y="1487381"/>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70</a:t>
            </a:r>
          </a:p>
        </p:txBody>
      </p:sp>
      <p:sp>
        <p:nvSpPr>
          <p:cNvPr id="15" name="Oval 14">
            <a:extLst>
              <a:ext uri="{FF2B5EF4-FFF2-40B4-BE49-F238E27FC236}">
                <a16:creationId xmlns:a16="http://schemas.microsoft.com/office/drawing/2014/main" id="{06F79FEF-FBD7-CA7B-B5C9-99B43AFBA4FE}"/>
              </a:ext>
            </a:extLst>
          </p:cNvPr>
          <p:cNvSpPr/>
          <p:nvPr/>
        </p:nvSpPr>
        <p:spPr>
          <a:xfrm>
            <a:off x="7294974" y="2524409"/>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50</a:t>
            </a:r>
          </a:p>
        </p:txBody>
      </p:sp>
      <p:sp>
        <p:nvSpPr>
          <p:cNvPr id="24" name="Oval 23">
            <a:extLst>
              <a:ext uri="{FF2B5EF4-FFF2-40B4-BE49-F238E27FC236}">
                <a16:creationId xmlns:a16="http://schemas.microsoft.com/office/drawing/2014/main" id="{07B883A5-AF2A-D546-24C0-F3FBB8E2C132}"/>
              </a:ext>
            </a:extLst>
          </p:cNvPr>
          <p:cNvSpPr/>
          <p:nvPr/>
        </p:nvSpPr>
        <p:spPr>
          <a:xfrm>
            <a:off x="9665056" y="2547648"/>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90</a:t>
            </a:r>
          </a:p>
        </p:txBody>
      </p:sp>
      <p:sp>
        <p:nvSpPr>
          <p:cNvPr id="25" name="Oval 24">
            <a:extLst>
              <a:ext uri="{FF2B5EF4-FFF2-40B4-BE49-F238E27FC236}">
                <a16:creationId xmlns:a16="http://schemas.microsoft.com/office/drawing/2014/main" id="{638BF73B-5913-A8AF-4398-FC117B5528B3}"/>
              </a:ext>
            </a:extLst>
          </p:cNvPr>
          <p:cNvSpPr/>
          <p:nvPr/>
        </p:nvSpPr>
        <p:spPr>
          <a:xfrm>
            <a:off x="6388454" y="3335040"/>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30</a:t>
            </a:r>
          </a:p>
        </p:txBody>
      </p:sp>
      <p:sp>
        <p:nvSpPr>
          <p:cNvPr id="26" name="Oval 25">
            <a:extLst>
              <a:ext uri="{FF2B5EF4-FFF2-40B4-BE49-F238E27FC236}">
                <a16:creationId xmlns:a16="http://schemas.microsoft.com/office/drawing/2014/main" id="{3D065541-BAB7-6A94-16EB-84FCE4FAE1C5}"/>
              </a:ext>
            </a:extLst>
          </p:cNvPr>
          <p:cNvSpPr/>
          <p:nvPr/>
        </p:nvSpPr>
        <p:spPr>
          <a:xfrm>
            <a:off x="7970261" y="3330209"/>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60</a:t>
            </a:r>
          </a:p>
        </p:txBody>
      </p:sp>
      <p:sp>
        <p:nvSpPr>
          <p:cNvPr id="27" name="Oval 26">
            <a:extLst>
              <a:ext uri="{FF2B5EF4-FFF2-40B4-BE49-F238E27FC236}">
                <a16:creationId xmlns:a16="http://schemas.microsoft.com/office/drawing/2014/main" id="{E137D735-3E44-6F29-9D1A-C03C97092BFD}"/>
              </a:ext>
            </a:extLst>
          </p:cNvPr>
          <p:cNvSpPr/>
          <p:nvPr/>
        </p:nvSpPr>
        <p:spPr>
          <a:xfrm>
            <a:off x="8945097" y="3339379"/>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80</a:t>
            </a:r>
          </a:p>
        </p:txBody>
      </p:sp>
      <p:sp>
        <p:nvSpPr>
          <p:cNvPr id="28" name="Oval 27">
            <a:extLst>
              <a:ext uri="{FF2B5EF4-FFF2-40B4-BE49-F238E27FC236}">
                <a16:creationId xmlns:a16="http://schemas.microsoft.com/office/drawing/2014/main" id="{46903AE9-AD85-636D-5104-A57A97D96555}"/>
              </a:ext>
            </a:extLst>
          </p:cNvPr>
          <p:cNvSpPr/>
          <p:nvPr/>
        </p:nvSpPr>
        <p:spPr>
          <a:xfrm>
            <a:off x="10421801" y="3330209"/>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100</a:t>
            </a:r>
          </a:p>
        </p:txBody>
      </p:sp>
      <p:sp>
        <p:nvSpPr>
          <p:cNvPr id="29" name="Oval 28">
            <a:extLst>
              <a:ext uri="{FF2B5EF4-FFF2-40B4-BE49-F238E27FC236}">
                <a16:creationId xmlns:a16="http://schemas.microsoft.com/office/drawing/2014/main" id="{37174EF0-98B0-9316-7081-B486856F1608}"/>
              </a:ext>
            </a:extLst>
          </p:cNvPr>
          <p:cNvSpPr/>
          <p:nvPr/>
        </p:nvSpPr>
        <p:spPr>
          <a:xfrm>
            <a:off x="5342675" y="4125250"/>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20</a:t>
            </a:r>
          </a:p>
        </p:txBody>
      </p:sp>
      <p:sp>
        <p:nvSpPr>
          <p:cNvPr id="32" name="Oval 31">
            <a:extLst>
              <a:ext uri="{FF2B5EF4-FFF2-40B4-BE49-F238E27FC236}">
                <a16:creationId xmlns:a16="http://schemas.microsoft.com/office/drawing/2014/main" id="{C03522EC-5D0F-C864-B146-E0CE8BF67203}"/>
              </a:ext>
            </a:extLst>
          </p:cNvPr>
          <p:cNvSpPr/>
          <p:nvPr/>
        </p:nvSpPr>
        <p:spPr>
          <a:xfrm>
            <a:off x="7145199" y="4125250"/>
            <a:ext cx="825062"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40</a:t>
            </a:r>
          </a:p>
        </p:txBody>
      </p:sp>
      <p:cxnSp>
        <p:nvCxnSpPr>
          <p:cNvPr id="33" name="Straight Connector 32">
            <a:extLst>
              <a:ext uri="{FF2B5EF4-FFF2-40B4-BE49-F238E27FC236}">
                <a16:creationId xmlns:a16="http://schemas.microsoft.com/office/drawing/2014/main" id="{D797992E-D58E-05F4-07FF-377436BAA79E}"/>
              </a:ext>
            </a:extLst>
          </p:cNvPr>
          <p:cNvCxnSpPr>
            <a:stCxn id="12" idx="3"/>
            <a:endCxn id="15" idx="7"/>
          </p:cNvCxnSpPr>
          <p:nvPr/>
        </p:nvCxnSpPr>
        <p:spPr>
          <a:xfrm flipH="1">
            <a:off x="7940896" y="1882111"/>
            <a:ext cx="710372" cy="710023"/>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a:extLst>
              <a:ext uri="{FF2B5EF4-FFF2-40B4-BE49-F238E27FC236}">
                <a16:creationId xmlns:a16="http://schemas.microsoft.com/office/drawing/2014/main" id="{32954493-39C1-7C7F-07D3-9BF9F2868E78}"/>
              </a:ext>
            </a:extLst>
          </p:cNvPr>
          <p:cNvCxnSpPr>
            <a:cxnSpLocks/>
          </p:cNvCxnSpPr>
          <p:nvPr/>
        </p:nvCxnSpPr>
        <p:spPr>
          <a:xfrm flipH="1">
            <a:off x="6944803" y="2908929"/>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35" name="Straight Connector 34">
            <a:extLst>
              <a:ext uri="{FF2B5EF4-FFF2-40B4-BE49-F238E27FC236}">
                <a16:creationId xmlns:a16="http://schemas.microsoft.com/office/drawing/2014/main" id="{376283DF-8B4C-D9E9-76A7-9224DCFBD497}"/>
              </a:ext>
            </a:extLst>
          </p:cNvPr>
          <p:cNvCxnSpPr>
            <a:cxnSpLocks/>
          </p:cNvCxnSpPr>
          <p:nvPr/>
        </p:nvCxnSpPr>
        <p:spPr>
          <a:xfrm flipH="1">
            <a:off x="6008126" y="3707645"/>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36" name="Straight Connector 35">
            <a:extLst>
              <a:ext uri="{FF2B5EF4-FFF2-40B4-BE49-F238E27FC236}">
                <a16:creationId xmlns:a16="http://schemas.microsoft.com/office/drawing/2014/main" id="{EE028D4C-25AE-FD5B-3AB6-81B1CCD401A3}"/>
              </a:ext>
            </a:extLst>
          </p:cNvPr>
          <p:cNvCxnSpPr>
            <a:cxnSpLocks/>
            <a:stCxn id="25" idx="5"/>
          </p:cNvCxnSpPr>
          <p:nvPr/>
        </p:nvCxnSpPr>
        <p:spPr>
          <a:xfrm>
            <a:off x="7034376" y="3729770"/>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42FD51AF-C085-3957-2058-F55E360D1F2C}"/>
              </a:ext>
            </a:extLst>
          </p:cNvPr>
          <p:cNvCxnSpPr>
            <a:cxnSpLocks/>
          </p:cNvCxnSpPr>
          <p:nvPr/>
        </p:nvCxnSpPr>
        <p:spPr>
          <a:xfrm>
            <a:off x="7970260" y="2892363"/>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0B7A3096-9CC2-A0A5-FDFC-080D3BD2905D}"/>
              </a:ext>
            </a:extLst>
          </p:cNvPr>
          <p:cNvCxnSpPr>
            <a:cxnSpLocks/>
          </p:cNvCxnSpPr>
          <p:nvPr/>
        </p:nvCxnSpPr>
        <p:spPr>
          <a:xfrm>
            <a:off x="10298306" y="2955770"/>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39" name="Straight Connector 38">
            <a:extLst>
              <a:ext uri="{FF2B5EF4-FFF2-40B4-BE49-F238E27FC236}">
                <a16:creationId xmlns:a16="http://schemas.microsoft.com/office/drawing/2014/main" id="{2713F962-9BD1-F876-EEBB-A508004A461D}"/>
              </a:ext>
            </a:extLst>
          </p:cNvPr>
          <p:cNvCxnSpPr>
            <a:cxnSpLocks/>
            <a:endCxn id="24" idx="1"/>
          </p:cNvCxnSpPr>
          <p:nvPr/>
        </p:nvCxnSpPr>
        <p:spPr>
          <a:xfrm>
            <a:off x="9181347" y="1887311"/>
            <a:ext cx="594532" cy="728062"/>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BD9E14E7-83E4-0541-C818-390A5DCA54F0}"/>
              </a:ext>
            </a:extLst>
          </p:cNvPr>
          <p:cNvCxnSpPr>
            <a:cxnSpLocks/>
          </p:cNvCxnSpPr>
          <p:nvPr/>
        </p:nvCxnSpPr>
        <p:spPr>
          <a:xfrm flipH="1">
            <a:off x="9467168" y="2934347"/>
            <a:ext cx="349291" cy="430314"/>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137354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IN" sz="4400" dirty="0"/>
              <a:t>Understanding the balancing in AVL Tree</a:t>
            </a:r>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 name="TextBox 2">
            <a:extLst>
              <a:ext uri="{FF2B5EF4-FFF2-40B4-BE49-F238E27FC236}">
                <a16:creationId xmlns:a16="http://schemas.microsoft.com/office/drawing/2014/main" id="{5D0DBB5A-7DCA-0C92-9523-30F4403B844F}"/>
              </a:ext>
            </a:extLst>
          </p:cNvPr>
          <p:cNvSpPr txBox="1"/>
          <p:nvPr/>
        </p:nvSpPr>
        <p:spPr>
          <a:xfrm>
            <a:off x="612172" y="1739973"/>
            <a:ext cx="5468102" cy="1477328"/>
          </a:xfrm>
          <a:prstGeom prst="rect">
            <a:avLst/>
          </a:prstGeom>
          <a:noFill/>
        </p:spPr>
        <p:txBody>
          <a:bodyPr wrap="square" rtlCol="0">
            <a:spAutoFit/>
          </a:bodyPr>
          <a:lstStyle/>
          <a:p>
            <a:pPr lvl="1"/>
            <a:r>
              <a:rPr lang="en-IN" dirty="0"/>
              <a:t>At any time if the heights of left and right subtrees differ by more than 1, than balancing is done to restore the property of AVL tree and this property is called </a:t>
            </a:r>
            <a:r>
              <a:rPr lang="en-IN" b="1" dirty="0"/>
              <a:t>Rotation</a:t>
            </a:r>
            <a:r>
              <a:rPr lang="en-IN" dirty="0"/>
              <a:t>.</a:t>
            </a:r>
          </a:p>
          <a:p>
            <a:pPr lvl="1"/>
            <a:endParaRPr lang="en-US" dirty="0"/>
          </a:p>
        </p:txBody>
      </p:sp>
      <p:sp>
        <p:nvSpPr>
          <p:cNvPr id="12" name="Oval 11">
            <a:extLst>
              <a:ext uri="{FF2B5EF4-FFF2-40B4-BE49-F238E27FC236}">
                <a16:creationId xmlns:a16="http://schemas.microsoft.com/office/drawing/2014/main" id="{4FF96832-0080-E2D5-81EC-27112342D5C1}"/>
              </a:ext>
            </a:extLst>
          </p:cNvPr>
          <p:cNvSpPr/>
          <p:nvPr/>
        </p:nvSpPr>
        <p:spPr>
          <a:xfrm>
            <a:off x="8517319" y="1739973"/>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70</a:t>
            </a:r>
          </a:p>
        </p:txBody>
      </p:sp>
      <p:sp>
        <p:nvSpPr>
          <p:cNvPr id="15" name="Oval 14">
            <a:extLst>
              <a:ext uri="{FF2B5EF4-FFF2-40B4-BE49-F238E27FC236}">
                <a16:creationId xmlns:a16="http://schemas.microsoft.com/office/drawing/2014/main" id="{06F79FEF-FBD7-CA7B-B5C9-99B43AFBA4FE}"/>
              </a:ext>
            </a:extLst>
          </p:cNvPr>
          <p:cNvSpPr/>
          <p:nvPr/>
        </p:nvSpPr>
        <p:spPr>
          <a:xfrm>
            <a:off x="7271848" y="2777001"/>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50</a:t>
            </a:r>
          </a:p>
        </p:txBody>
      </p:sp>
      <p:sp>
        <p:nvSpPr>
          <p:cNvPr id="24" name="Oval 23">
            <a:extLst>
              <a:ext uri="{FF2B5EF4-FFF2-40B4-BE49-F238E27FC236}">
                <a16:creationId xmlns:a16="http://schemas.microsoft.com/office/drawing/2014/main" id="{07B883A5-AF2A-D546-24C0-F3FBB8E2C132}"/>
              </a:ext>
            </a:extLst>
          </p:cNvPr>
          <p:cNvSpPr/>
          <p:nvPr/>
        </p:nvSpPr>
        <p:spPr>
          <a:xfrm>
            <a:off x="9641930" y="2800240"/>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90</a:t>
            </a:r>
          </a:p>
        </p:txBody>
      </p:sp>
      <p:sp>
        <p:nvSpPr>
          <p:cNvPr id="25" name="Oval 24">
            <a:extLst>
              <a:ext uri="{FF2B5EF4-FFF2-40B4-BE49-F238E27FC236}">
                <a16:creationId xmlns:a16="http://schemas.microsoft.com/office/drawing/2014/main" id="{638BF73B-5913-A8AF-4398-FC117B5528B3}"/>
              </a:ext>
            </a:extLst>
          </p:cNvPr>
          <p:cNvSpPr/>
          <p:nvPr/>
        </p:nvSpPr>
        <p:spPr>
          <a:xfrm>
            <a:off x="6365328" y="3587632"/>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30</a:t>
            </a:r>
          </a:p>
        </p:txBody>
      </p:sp>
      <p:sp>
        <p:nvSpPr>
          <p:cNvPr id="27" name="Oval 26">
            <a:extLst>
              <a:ext uri="{FF2B5EF4-FFF2-40B4-BE49-F238E27FC236}">
                <a16:creationId xmlns:a16="http://schemas.microsoft.com/office/drawing/2014/main" id="{E137D735-3E44-6F29-9D1A-C03C97092BFD}"/>
              </a:ext>
            </a:extLst>
          </p:cNvPr>
          <p:cNvSpPr/>
          <p:nvPr/>
        </p:nvSpPr>
        <p:spPr>
          <a:xfrm>
            <a:off x="8921971" y="3591971"/>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80</a:t>
            </a:r>
          </a:p>
        </p:txBody>
      </p:sp>
      <p:sp>
        <p:nvSpPr>
          <p:cNvPr id="28" name="Oval 27">
            <a:extLst>
              <a:ext uri="{FF2B5EF4-FFF2-40B4-BE49-F238E27FC236}">
                <a16:creationId xmlns:a16="http://schemas.microsoft.com/office/drawing/2014/main" id="{46903AE9-AD85-636D-5104-A57A97D96555}"/>
              </a:ext>
            </a:extLst>
          </p:cNvPr>
          <p:cNvSpPr/>
          <p:nvPr/>
        </p:nvSpPr>
        <p:spPr>
          <a:xfrm>
            <a:off x="10398675" y="3582801"/>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100</a:t>
            </a:r>
          </a:p>
        </p:txBody>
      </p:sp>
      <p:sp>
        <p:nvSpPr>
          <p:cNvPr id="29" name="Oval 28">
            <a:extLst>
              <a:ext uri="{FF2B5EF4-FFF2-40B4-BE49-F238E27FC236}">
                <a16:creationId xmlns:a16="http://schemas.microsoft.com/office/drawing/2014/main" id="{37174EF0-98B0-9316-7081-B486856F1608}"/>
              </a:ext>
            </a:extLst>
          </p:cNvPr>
          <p:cNvSpPr/>
          <p:nvPr/>
        </p:nvSpPr>
        <p:spPr>
          <a:xfrm>
            <a:off x="5319549" y="4377842"/>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20</a:t>
            </a:r>
          </a:p>
        </p:txBody>
      </p:sp>
      <p:sp>
        <p:nvSpPr>
          <p:cNvPr id="32" name="Oval 31">
            <a:extLst>
              <a:ext uri="{FF2B5EF4-FFF2-40B4-BE49-F238E27FC236}">
                <a16:creationId xmlns:a16="http://schemas.microsoft.com/office/drawing/2014/main" id="{C03522EC-5D0F-C864-B146-E0CE8BF67203}"/>
              </a:ext>
            </a:extLst>
          </p:cNvPr>
          <p:cNvSpPr/>
          <p:nvPr/>
        </p:nvSpPr>
        <p:spPr>
          <a:xfrm>
            <a:off x="7122073" y="4377842"/>
            <a:ext cx="825062"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40</a:t>
            </a:r>
          </a:p>
        </p:txBody>
      </p:sp>
      <p:cxnSp>
        <p:nvCxnSpPr>
          <p:cNvPr id="33" name="Straight Connector 32">
            <a:extLst>
              <a:ext uri="{FF2B5EF4-FFF2-40B4-BE49-F238E27FC236}">
                <a16:creationId xmlns:a16="http://schemas.microsoft.com/office/drawing/2014/main" id="{D797992E-D58E-05F4-07FF-377436BAA79E}"/>
              </a:ext>
            </a:extLst>
          </p:cNvPr>
          <p:cNvCxnSpPr>
            <a:stCxn id="12" idx="3"/>
            <a:endCxn id="15" idx="7"/>
          </p:cNvCxnSpPr>
          <p:nvPr/>
        </p:nvCxnSpPr>
        <p:spPr>
          <a:xfrm flipH="1">
            <a:off x="7917770" y="2134703"/>
            <a:ext cx="710372" cy="710023"/>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a:extLst>
              <a:ext uri="{FF2B5EF4-FFF2-40B4-BE49-F238E27FC236}">
                <a16:creationId xmlns:a16="http://schemas.microsoft.com/office/drawing/2014/main" id="{32954493-39C1-7C7F-07D3-9BF9F2868E78}"/>
              </a:ext>
            </a:extLst>
          </p:cNvPr>
          <p:cNvCxnSpPr>
            <a:cxnSpLocks/>
          </p:cNvCxnSpPr>
          <p:nvPr/>
        </p:nvCxnSpPr>
        <p:spPr>
          <a:xfrm flipH="1">
            <a:off x="6921677" y="3161521"/>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35" name="Straight Connector 34">
            <a:extLst>
              <a:ext uri="{FF2B5EF4-FFF2-40B4-BE49-F238E27FC236}">
                <a16:creationId xmlns:a16="http://schemas.microsoft.com/office/drawing/2014/main" id="{376283DF-8B4C-D9E9-76A7-9224DCFBD497}"/>
              </a:ext>
            </a:extLst>
          </p:cNvPr>
          <p:cNvCxnSpPr>
            <a:cxnSpLocks/>
          </p:cNvCxnSpPr>
          <p:nvPr/>
        </p:nvCxnSpPr>
        <p:spPr>
          <a:xfrm flipH="1">
            <a:off x="5985000" y="3960237"/>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36" name="Straight Connector 35">
            <a:extLst>
              <a:ext uri="{FF2B5EF4-FFF2-40B4-BE49-F238E27FC236}">
                <a16:creationId xmlns:a16="http://schemas.microsoft.com/office/drawing/2014/main" id="{EE028D4C-25AE-FD5B-3AB6-81B1CCD401A3}"/>
              </a:ext>
            </a:extLst>
          </p:cNvPr>
          <p:cNvCxnSpPr>
            <a:cxnSpLocks/>
            <a:stCxn id="25" idx="5"/>
          </p:cNvCxnSpPr>
          <p:nvPr/>
        </p:nvCxnSpPr>
        <p:spPr>
          <a:xfrm>
            <a:off x="7011250" y="3982362"/>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0B7A3096-9CC2-A0A5-FDFC-080D3BD2905D}"/>
              </a:ext>
            </a:extLst>
          </p:cNvPr>
          <p:cNvCxnSpPr>
            <a:cxnSpLocks/>
          </p:cNvCxnSpPr>
          <p:nvPr/>
        </p:nvCxnSpPr>
        <p:spPr>
          <a:xfrm>
            <a:off x="10275180" y="3208362"/>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39" name="Straight Connector 38">
            <a:extLst>
              <a:ext uri="{FF2B5EF4-FFF2-40B4-BE49-F238E27FC236}">
                <a16:creationId xmlns:a16="http://schemas.microsoft.com/office/drawing/2014/main" id="{2713F962-9BD1-F876-EEBB-A508004A461D}"/>
              </a:ext>
            </a:extLst>
          </p:cNvPr>
          <p:cNvCxnSpPr>
            <a:cxnSpLocks/>
            <a:endCxn id="24" idx="1"/>
          </p:cNvCxnSpPr>
          <p:nvPr/>
        </p:nvCxnSpPr>
        <p:spPr>
          <a:xfrm>
            <a:off x="9158221" y="2139903"/>
            <a:ext cx="594532" cy="728062"/>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BD9E14E7-83E4-0541-C818-390A5DCA54F0}"/>
              </a:ext>
            </a:extLst>
          </p:cNvPr>
          <p:cNvCxnSpPr>
            <a:cxnSpLocks/>
          </p:cNvCxnSpPr>
          <p:nvPr/>
        </p:nvCxnSpPr>
        <p:spPr>
          <a:xfrm flipH="1">
            <a:off x="9444042" y="3186939"/>
            <a:ext cx="349291" cy="430314"/>
          </a:xfrm>
          <a:prstGeom prst="line">
            <a:avLst/>
          </a:prstGeom>
        </p:spPr>
        <p:style>
          <a:lnRef idx="3">
            <a:schemeClr val="dk1"/>
          </a:lnRef>
          <a:fillRef idx="0">
            <a:schemeClr val="dk1"/>
          </a:fillRef>
          <a:effectRef idx="2">
            <a:schemeClr val="dk1"/>
          </a:effectRef>
          <a:fontRef idx="minor">
            <a:schemeClr val="tx1"/>
          </a:fontRef>
        </p:style>
      </p:cxnSp>
      <p:sp>
        <p:nvSpPr>
          <p:cNvPr id="4" name="Oval 3">
            <a:extLst>
              <a:ext uri="{FF2B5EF4-FFF2-40B4-BE49-F238E27FC236}">
                <a16:creationId xmlns:a16="http://schemas.microsoft.com/office/drawing/2014/main" id="{615F879B-EEF6-F358-F128-B50E5ECC4202}"/>
              </a:ext>
            </a:extLst>
          </p:cNvPr>
          <p:cNvSpPr/>
          <p:nvPr/>
        </p:nvSpPr>
        <p:spPr>
          <a:xfrm>
            <a:off x="8345214" y="1629103"/>
            <a:ext cx="1098828" cy="651642"/>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DA1FCE9-6C36-4E14-E8FE-CFFD6AD1D4EB}"/>
              </a:ext>
            </a:extLst>
          </p:cNvPr>
          <p:cNvSpPr/>
          <p:nvPr/>
        </p:nvSpPr>
        <p:spPr>
          <a:xfrm>
            <a:off x="9473352" y="2701631"/>
            <a:ext cx="1098828" cy="651642"/>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443F23B-6E85-66AC-B239-58E107D28349}"/>
              </a:ext>
            </a:extLst>
          </p:cNvPr>
          <p:cNvSpPr/>
          <p:nvPr/>
        </p:nvSpPr>
        <p:spPr>
          <a:xfrm>
            <a:off x="7091686" y="2671161"/>
            <a:ext cx="1098828" cy="65164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C2FC766-3F85-05FF-B23E-42E9C7BC47EF}"/>
              </a:ext>
            </a:extLst>
          </p:cNvPr>
          <p:cNvSpPr txBox="1"/>
          <p:nvPr/>
        </p:nvSpPr>
        <p:spPr>
          <a:xfrm>
            <a:off x="9521292" y="1639864"/>
            <a:ext cx="1417376" cy="507831"/>
          </a:xfrm>
          <a:prstGeom prst="rect">
            <a:avLst/>
          </a:prstGeom>
          <a:noFill/>
        </p:spPr>
        <p:txBody>
          <a:bodyPr wrap="none" rtlCol="0">
            <a:spAutoFit/>
          </a:bodyPr>
          <a:lstStyle/>
          <a:p>
            <a:r>
              <a:rPr lang="en-US" sz="900" dirty="0"/>
              <a:t>Height of left subtree = 3</a:t>
            </a:r>
          </a:p>
          <a:p>
            <a:r>
              <a:rPr lang="en-US" sz="900" dirty="0"/>
              <a:t>Height of right subtree = 2</a:t>
            </a:r>
          </a:p>
          <a:p>
            <a:r>
              <a:rPr lang="en-US" sz="900" dirty="0"/>
              <a:t>Difference = 1</a:t>
            </a:r>
          </a:p>
        </p:txBody>
      </p:sp>
      <p:sp>
        <p:nvSpPr>
          <p:cNvPr id="9" name="TextBox 8">
            <a:extLst>
              <a:ext uri="{FF2B5EF4-FFF2-40B4-BE49-F238E27FC236}">
                <a16:creationId xmlns:a16="http://schemas.microsoft.com/office/drawing/2014/main" id="{DBB1AAAC-D208-8206-DEBF-3A8B14A414CB}"/>
              </a:ext>
            </a:extLst>
          </p:cNvPr>
          <p:cNvSpPr txBox="1"/>
          <p:nvPr/>
        </p:nvSpPr>
        <p:spPr>
          <a:xfrm>
            <a:off x="10598862" y="2747360"/>
            <a:ext cx="1417376" cy="507831"/>
          </a:xfrm>
          <a:prstGeom prst="rect">
            <a:avLst/>
          </a:prstGeom>
          <a:noFill/>
        </p:spPr>
        <p:txBody>
          <a:bodyPr wrap="none" rtlCol="0">
            <a:spAutoFit/>
          </a:bodyPr>
          <a:lstStyle/>
          <a:p>
            <a:r>
              <a:rPr lang="en-US" sz="900" dirty="0"/>
              <a:t>Height of left subtree = 1</a:t>
            </a:r>
          </a:p>
          <a:p>
            <a:r>
              <a:rPr lang="en-US" sz="900" dirty="0"/>
              <a:t>Height of right subtree = 1</a:t>
            </a:r>
          </a:p>
          <a:p>
            <a:r>
              <a:rPr lang="en-US" sz="900" dirty="0"/>
              <a:t>Difference = 0</a:t>
            </a:r>
          </a:p>
        </p:txBody>
      </p:sp>
      <p:sp>
        <p:nvSpPr>
          <p:cNvPr id="10" name="TextBox 9">
            <a:extLst>
              <a:ext uri="{FF2B5EF4-FFF2-40B4-BE49-F238E27FC236}">
                <a16:creationId xmlns:a16="http://schemas.microsoft.com/office/drawing/2014/main" id="{31996829-068B-91B1-C458-4495F76C4FF4}"/>
              </a:ext>
            </a:extLst>
          </p:cNvPr>
          <p:cNvSpPr txBox="1"/>
          <p:nvPr/>
        </p:nvSpPr>
        <p:spPr>
          <a:xfrm>
            <a:off x="6430695" y="2123795"/>
            <a:ext cx="1417376" cy="507831"/>
          </a:xfrm>
          <a:prstGeom prst="rect">
            <a:avLst/>
          </a:prstGeom>
          <a:noFill/>
        </p:spPr>
        <p:txBody>
          <a:bodyPr wrap="none" rtlCol="0">
            <a:spAutoFit/>
          </a:bodyPr>
          <a:lstStyle/>
          <a:p>
            <a:r>
              <a:rPr lang="en-US" sz="900" dirty="0"/>
              <a:t>Height of left subtree = 2</a:t>
            </a:r>
          </a:p>
          <a:p>
            <a:r>
              <a:rPr lang="en-US" sz="900" dirty="0"/>
              <a:t>Height of right subtree = 0</a:t>
            </a:r>
          </a:p>
          <a:p>
            <a:r>
              <a:rPr lang="en-US" sz="900" dirty="0"/>
              <a:t>Difference = 2</a:t>
            </a:r>
          </a:p>
        </p:txBody>
      </p:sp>
    </p:spTree>
    <p:extLst>
      <p:ext uri="{BB962C8B-B14F-4D97-AF65-F5344CB8AC3E}">
        <p14:creationId xmlns:p14="http://schemas.microsoft.com/office/powerpoint/2010/main" val="2501863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type="lt">
                                    <p:tmPct val="0"/>
                                  </p:iterate>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1000"/>
                                        <p:tgtEl>
                                          <p:spTgt spid="8"/>
                                        </p:tgtEl>
                                      </p:cBhvr>
                                    </p:animEffect>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1000"/>
                                        <p:tgtEl>
                                          <p:spTgt spid="9"/>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1000"/>
                                        <p:tgtEl>
                                          <p:spTgt spid="10"/>
                                        </p:tgtEl>
                                      </p:cBhvr>
                                    </p:animEffect>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1"/>
      <p:bldP spid="9" grpId="0"/>
      <p:bldP spid="10"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IN" sz="4400" dirty="0"/>
              <a:t>Why do we need AVL tree ?</a:t>
            </a:r>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 name="TextBox 2">
            <a:extLst>
              <a:ext uri="{FF2B5EF4-FFF2-40B4-BE49-F238E27FC236}">
                <a16:creationId xmlns:a16="http://schemas.microsoft.com/office/drawing/2014/main" id="{5D0DBB5A-7DCA-0C92-9523-30F4403B844F}"/>
              </a:ext>
            </a:extLst>
          </p:cNvPr>
          <p:cNvSpPr txBox="1"/>
          <p:nvPr/>
        </p:nvSpPr>
        <p:spPr>
          <a:xfrm>
            <a:off x="3453133" y="1683957"/>
            <a:ext cx="5468102" cy="369332"/>
          </a:xfrm>
          <a:prstGeom prst="rect">
            <a:avLst/>
          </a:prstGeom>
          <a:noFill/>
        </p:spPr>
        <p:txBody>
          <a:bodyPr wrap="square" rtlCol="0">
            <a:spAutoFit/>
          </a:bodyPr>
          <a:lstStyle/>
          <a:p>
            <a:pPr lvl="1"/>
            <a:r>
              <a:rPr lang="en-IN" dirty="0"/>
              <a:t>Create a tree using -&gt; 10,20,30,40,50,60,70</a:t>
            </a:r>
            <a:endParaRPr lang="en-US" dirty="0"/>
          </a:p>
        </p:txBody>
      </p:sp>
      <p:sp>
        <p:nvSpPr>
          <p:cNvPr id="47" name="Oval 46">
            <a:extLst>
              <a:ext uri="{FF2B5EF4-FFF2-40B4-BE49-F238E27FC236}">
                <a16:creationId xmlns:a16="http://schemas.microsoft.com/office/drawing/2014/main" id="{87FADAF3-F783-59B6-7A28-9D2B915D2234}"/>
              </a:ext>
            </a:extLst>
          </p:cNvPr>
          <p:cNvSpPr/>
          <p:nvPr/>
        </p:nvSpPr>
        <p:spPr>
          <a:xfrm>
            <a:off x="1145627" y="2079328"/>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p>
        </p:txBody>
      </p:sp>
      <p:sp>
        <p:nvSpPr>
          <p:cNvPr id="49" name="Oval 48">
            <a:extLst>
              <a:ext uri="{FF2B5EF4-FFF2-40B4-BE49-F238E27FC236}">
                <a16:creationId xmlns:a16="http://schemas.microsoft.com/office/drawing/2014/main" id="{4749F46B-09FA-390C-92DE-21492BE76E75}"/>
              </a:ext>
            </a:extLst>
          </p:cNvPr>
          <p:cNvSpPr/>
          <p:nvPr/>
        </p:nvSpPr>
        <p:spPr>
          <a:xfrm>
            <a:off x="1611884" y="2654923"/>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20</a:t>
            </a:r>
          </a:p>
        </p:txBody>
      </p:sp>
      <p:cxnSp>
        <p:nvCxnSpPr>
          <p:cNvPr id="62" name="Straight Connector 61">
            <a:extLst>
              <a:ext uri="{FF2B5EF4-FFF2-40B4-BE49-F238E27FC236}">
                <a16:creationId xmlns:a16="http://schemas.microsoft.com/office/drawing/2014/main" id="{6498C917-B8DE-2992-51B2-2FCE24177463}"/>
              </a:ext>
            </a:extLst>
          </p:cNvPr>
          <p:cNvCxnSpPr>
            <a:cxnSpLocks/>
          </p:cNvCxnSpPr>
          <p:nvPr/>
        </p:nvCxnSpPr>
        <p:spPr>
          <a:xfrm>
            <a:off x="1786529" y="2479258"/>
            <a:ext cx="115843" cy="169478"/>
          </a:xfrm>
          <a:prstGeom prst="line">
            <a:avLst/>
          </a:prstGeom>
        </p:spPr>
        <p:style>
          <a:lnRef idx="3">
            <a:schemeClr val="dk1"/>
          </a:lnRef>
          <a:fillRef idx="0">
            <a:schemeClr val="dk1"/>
          </a:fillRef>
          <a:effectRef idx="2">
            <a:schemeClr val="dk1"/>
          </a:effectRef>
          <a:fontRef idx="minor">
            <a:schemeClr val="tx1"/>
          </a:fontRef>
        </p:style>
      </p:cxnSp>
      <p:sp>
        <p:nvSpPr>
          <p:cNvPr id="65" name="Oval 64">
            <a:extLst>
              <a:ext uri="{FF2B5EF4-FFF2-40B4-BE49-F238E27FC236}">
                <a16:creationId xmlns:a16="http://schemas.microsoft.com/office/drawing/2014/main" id="{BE276AA0-451E-E8F3-E365-9A83F8B98095}"/>
              </a:ext>
            </a:extLst>
          </p:cNvPr>
          <p:cNvSpPr/>
          <p:nvPr/>
        </p:nvSpPr>
        <p:spPr>
          <a:xfrm>
            <a:off x="1990257" y="3275648"/>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30</a:t>
            </a:r>
          </a:p>
        </p:txBody>
      </p:sp>
      <p:cxnSp>
        <p:nvCxnSpPr>
          <p:cNvPr id="66" name="Straight Connector 65">
            <a:extLst>
              <a:ext uri="{FF2B5EF4-FFF2-40B4-BE49-F238E27FC236}">
                <a16:creationId xmlns:a16="http://schemas.microsoft.com/office/drawing/2014/main" id="{FAC0026F-E32C-B9E8-3036-00E4B4504183}"/>
              </a:ext>
            </a:extLst>
          </p:cNvPr>
          <p:cNvCxnSpPr>
            <a:cxnSpLocks/>
          </p:cNvCxnSpPr>
          <p:nvPr/>
        </p:nvCxnSpPr>
        <p:spPr>
          <a:xfrm>
            <a:off x="2164902" y="3099983"/>
            <a:ext cx="115843" cy="169478"/>
          </a:xfrm>
          <a:prstGeom prst="line">
            <a:avLst/>
          </a:prstGeom>
        </p:spPr>
        <p:style>
          <a:lnRef idx="3">
            <a:schemeClr val="dk1"/>
          </a:lnRef>
          <a:fillRef idx="0">
            <a:schemeClr val="dk1"/>
          </a:fillRef>
          <a:effectRef idx="2">
            <a:schemeClr val="dk1"/>
          </a:effectRef>
          <a:fontRef idx="minor">
            <a:schemeClr val="tx1"/>
          </a:fontRef>
        </p:style>
      </p:cxnSp>
      <p:sp>
        <p:nvSpPr>
          <p:cNvPr id="67" name="Oval 66">
            <a:extLst>
              <a:ext uri="{FF2B5EF4-FFF2-40B4-BE49-F238E27FC236}">
                <a16:creationId xmlns:a16="http://schemas.microsoft.com/office/drawing/2014/main" id="{1F9E1257-5C46-C9A5-D91B-281F26B44206}"/>
              </a:ext>
            </a:extLst>
          </p:cNvPr>
          <p:cNvSpPr/>
          <p:nvPr/>
        </p:nvSpPr>
        <p:spPr>
          <a:xfrm>
            <a:off x="2377117" y="3882398"/>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40</a:t>
            </a:r>
          </a:p>
        </p:txBody>
      </p:sp>
      <p:cxnSp>
        <p:nvCxnSpPr>
          <p:cNvPr id="68" name="Straight Connector 67">
            <a:extLst>
              <a:ext uri="{FF2B5EF4-FFF2-40B4-BE49-F238E27FC236}">
                <a16:creationId xmlns:a16="http://schemas.microsoft.com/office/drawing/2014/main" id="{04F78BA0-79FD-6B48-8C97-CA9541E4A6EE}"/>
              </a:ext>
            </a:extLst>
          </p:cNvPr>
          <p:cNvCxnSpPr>
            <a:cxnSpLocks/>
          </p:cNvCxnSpPr>
          <p:nvPr/>
        </p:nvCxnSpPr>
        <p:spPr>
          <a:xfrm>
            <a:off x="2551762" y="3706733"/>
            <a:ext cx="115843" cy="169478"/>
          </a:xfrm>
          <a:prstGeom prst="line">
            <a:avLst/>
          </a:prstGeom>
        </p:spPr>
        <p:style>
          <a:lnRef idx="3">
            <a:schemeClr val="dk1"/>
          </a:lnRef>
          <a:fillRef idx="0">
            <a:schemeClr val="dk1"/>
          </a:fillRef>
          <a:effectRef idx="2">
            <a:schemeClr val="dk1"/>
          </a:effectRef>
          <a:fontRef idx="minor">
            <a:schemeClr val="tx1"/>
          </a:fontRef>
        </p:style>
      </p:cxnSp>
      <p:sp>
        <p:nvSpPr>
          <p:cNvPr id="69" name="Oval 68">
            <a:extLst>
              <a:ext uri="{FF2B5EF4-FFF2-40B4-BE49-F238E27FC236}">
                <a16:creationId xmlns:a16="http://schemas.microsoft.com/office/drawing/2014/main" id="{361E74E9-46C9-689E-84BD-82286A064F61}"/>
              </a:ext>
            </a:extLst>
          </p:cNvPr>
          <p:cNvSpPr/>
          <p:nvPr/>
        </p:nvSpPr>
        <p:spPr>
          <a:xfrm>
            <a:off x="2755490" y="4489148"/>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50</a:t>
            </a:r>
          </a:p>
        </p:txBody>
      </p:sp>
      <p:cxnSp>
        <p:nvCxnSpPr>
          <p:cNvPr id="70" name="Straight Connector 69">
            <a:extLst>
              <a:ext uri="{FF2B5EF4-FFF2-40B4-BE49-F238E27FC236}">
                <a16:creationId xmlns:a16="http://schemas.microsoft.com/office/drawing/2014/main" id="{AD16FDD7-EAEE-FABB-4C27-CFC3A37CA2F9}"/>
              </a:ext>
            </a:extLst>
          </p:cNvPr>
          <p:cNvCxnSpPr>
            <a:cxnSpLocks/>
          </p:cNvCxnSpPr>
          <p:nvPr/>
        </p:nvCxnSpPr>
        <p:spPr>
          <a:xfrm>
            <a:off x="2930135" y="4313483"/>
            <a:ext cx="115843" cy="169478"/>
          </a:xfrm>
          <a:prstGeom prst="line">
            <a:avLst/>
          </a:prstGeom>
        </p:spPr>
        <p:style>
          <a:lnRef idx="3">
            <a:schemeClr val="dk1"/>
          </a:lnRef>
          <a:fillRef idx="0">
            <a:schemeClr val="dk1"/>
          </a:fillRef>
          <a:effectRef idx="2">
            <a:schemeClr val="dk1"/>
          </a:effectRef>
          <a:fontRef idx="minor">
            <a:schemeClr val="tx1"/>
          </a:fontRef>
        </p:style>
      </p:cxnSp>
      <p:sp>
        <p:nvSpPr>
          <p:cNvPr id="71" name="Oval 70">
            <a:extLst>
              <a:ext uri="{FF2B5EF4-FFF2-40B4-BE49-F238E27FC236}">
                <a16:creationId xmlns:a16="http://schemas.microsoft.com/office/drawing/2014/main" id="{F2216B52-2A5F-D35F-870C-71F7CD17BAF6}"/>
              </a:ext>
            </a:extLst>
          </p:cNvPr>
          <p:cNvSpPr/>
          <p:nvPr/>
        </p:nvSpPr>
        <p:spPr>
          <a:xfrm>
            <a:off x="3133862" y="5104558"/>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60</a:t>
            </a:r>
          </a:p>
        </p:txBody>
      </p:sp>
      <p:cxnSp>
        <p:nvCxnSpPr>
          <p:cNvPr id="72" name="Straight Connector 71">
            <a:extLst>
              <a:ext uri="{FF2B5EF4-FFF2-40B4-BE49-F238E27FC236}">
                <a16:creationId xmlns:a16="http://schemas.microsoft.com/office/drawing/2014/main" id="{81E6B62F-E9C7-C6F8-AE9F-84D5EBD32C48}"/>
              </a:ext>
            </a:extLst>
          </p:cNvPr>
          <p:cNvCxnSpPr>
            <a:cxnSpLocks/>
          </p:cNvCxnSpPr>
          <p:nvPr/>
        </p:nvCxnSpPr>
        <p:spPr>
          <a:xfrm>
            <a:off x="3308507" y="4928893"/>
            <a:ext cx="115843" cy="169478"/>
          </a:xfrm>
          <a:prstGeom prst="line">
            <a:avLst/>
          </a:prstGeom>
        </p:spPr>
        <p:style>
          <a:lnRef idx="3">
            <a:schemeClr val="dk1"/>
          </a:lnRef>
          <a:fillRef idx="0">
            <a:schemeClr val="dk1"/>
          </a:fillRef>
          <a:effectRef idx="2">
            <a:schemeClr val="dk1"/>
          </a:effectRef>
          <a:fontRef idx="minor">
            <a:schemeClr val="tx1"/>
          </a:fontRef>
        </p:style>
      </p:cxnSp>
      <p:sp>
        <p:nvSpPr>
          <p:cNvPr id="73" name="Oval 72">
            <a:extLst>
              <a:ext uri="{FF2B5EF4-FFF2-40B4-BE49-F238E27FC236}">
                <a16:creationId xmlns:a16="http://schemas.microsoft.com/office/drawing/2014/main" id="{4D8F911C-8828-B190-D001-626419BA060B}"/>
              </a:ext>
            </a:extLst>
          </p:cNvPr>
          <p:cNvSpPr/>
          <p:nvPr/>
        </p:nvSpPr>
        <p:spPr>
          <a:xfrm>
            <a:off x="3531333" y="5733049"/>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70</a:t>
            </a:r>
          </a:p>
        </p:txBody>
      </p:sp>
      <p:cxnSp>
        <p:nvCxnSpPr>
          <p:cNvPr id="74" name="Straight Connector 73">
            <a:extLst>
              <a:ext uri="{FF2B5EF4-FFF2-40B4-BE49-F238E27FC236}">
                <a16:creationId xmlns:a16="http://schemas.microsoft.com/office/drawing/2014/main" id="{A8FF76C4-2B99-EA60-B740-3041B92E1A4E}"/>
              </a:ext>
            </a:extLst>
          </p:cNvPr>
          <p:cNvCxnSpPr>
            <a:cxnSpLocks/>
          </p:cNvCxnSpPr>
          <p:nvPr/>
        </p:nvCxnSpPr>
        <p:spPr>
          <a:xfrm>
            <a:off x="3705978" y="5557384"/>
            <a:ext cx="115843" cy="169478"/>
          </a:xfrm>
          <a:prstGeom prst="line">
            <a:avLst/>
          </a:prstGeom>
        </p:spPr>
        <p:style>
          <a:lnRef idx="3">
            <a:schemeClr val="dk1"/>
          </a:lnRef>
          <a:fillRef idx="0">
            <a:schemeClr val="dk1"/>
          </a:fillRef>
          <a:effectRef idx="2">
            <a:schemeClr val="dk1"/>
          </a:effectRef>
          <a:fontRef idx="minor">
            <a:schemeClr val="tx1"/>
          </a:fontRef>
        </p:style>
      </p:cxnSp>
      <p:sp>
        <p:nvSpPr>
          <p:cNvPr id="75" name="Oval 74">
            <a:extLst>
              <a:ext uri="{FF2B5EF4-FFF2-40B4-BE49-F238E27FC236}">
                <a16:creationId xmlns:a16="http://schemas.microsoft.com/office/drawing/2014/main" id="{37851871-2396-5FD2-8B08-3D05DB6DA364}"/>
              </a:ext>
            </a:extLst>
          </p:cNvPr>
          <p:cNvSpPr/>
          <p:nvPr/>
        </p:nvSpPr>
        <p:spPr>
          <a:xfrm>
            <a:off x="5808812" y="4216683"/>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p>
        </p:txBody>
      </p:sp>
      <p:sp>
        <p:nvSpPr>
          <p:cNvPr id="76" name="Oval 75">
            <a:extLst>
              <a:ext uri="{FF2B5EF4-FFF2-40B4-BE49-F238E27FC236}">
                <a16:creationId xmlns:a16="http://schemas.microsoft.com/office/drawing/2014/main" id="{D3067044-B6C8-BD24-74A5-149409F36A8B}"/>
              </a:ext>
            </a:extLst>
          </p:cNvPr>
          <p:cNvSpPr/>
          <p:nvPr/>
        </p:nvSpPr>
        <p:spPr>
          <a:xfrm>
            <a:off x="6805445" y="3384832"/>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20</a:t>
            </a:r>
          </a:p>
        </p:txBody>
      </p:sp>
      <p:sp>
        <p:nvSpPr>
          <p:cNvPr id="78" name="Oval 77">
            <a:extLst>
              <a:ext uri="{FF2B5EF4-FFF2-40B4-BE49-F238E27FC236}">
                <a16:creationId xmlns:a16="http://schemas.microsoft.com/office/drawing/2014/main" id="{2C0E719F-F27C-9235-D90E-E1F4097A53B3}"/>
              </a:ext>
            </a:extLst>
          </p:cNvPr>
          <p:cNvSpPr/>
          <p:nvPr/>
        </p:nvSpPr>
        <p:spPr>
          <a:xfrm>
            <a:off x="7750927" y="4297151"/>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30</a:t>
            </a:r>
          </a:p>
        </p:txBody>
      </p:sp>
      <p:sp>
        <p:nvSpPr>
          <p:cNvPr id="80" name="Oval 79">
            <a:extLst>
              <a:ext uri="{FF2B5EF4-FFF2-40B4-BE49-F238E27FC236}">
                <a16:creationId xmlns:a16="http://schemas.microsoft.com/office/drawing/2014/main" id="{7941BDA0-2FC2-E88E-027F-0A16CB30096C}"/>
              </a:ext>
            </a:extLst>
          </p:cNvPr>
          <p:cNvSpPr/>
          <p:nvPr/>
        </p:nvSpPr>
        <p:spPr>
          <a:xfrm>
            <a:off x="8149553" y="238044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40</a:t>
            </a:r>
          </a:p>
        </p:txBody>
      </p:sp>
      <p:sp>
        <p:nvSpPr>
          <p:cNvPr id="82" name="Oval 81">
            <a:extLst>
              <a:ext uri="{FF2B5EF4-FFF2-40B4-BE49-F238E27FC236}">
                <a16:creationId xmlns:a16="http://schemas.microsoft.com/office/drawing/2014/main" id="{98EFA004-255F-FB9E-CB83-F28CC63503DC}"/>
              </a:ext>
            </a:extLst>
          </p:cNvPr>
          <p:cNvSpPr/>
          <p:nvPr/>
        </p:nvSpPr>
        <p:spPr>
          <a:xfrm>
            <a:off x="8636698" y="4302007"/>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50</a:t>
            </a:r>
          </a:p>
        </p:txBody>
      </p:sp>
      <p:sp>
        <p:nvSpPr>
          <p:cNvPr id="84" name="Oval 83">
            <a:extLst>
              <a:ext uri="{FF2B5EF4-FFF2-40B4-BE49-F238E27FC236}">
                <a16:creationId xmlns:a16="http://schemas.microsoft.com/office/drawing/2014/main" id="{DB6C309B-CE63-A4E7-8D62-55A142A38F50}"/>
              </a:ext>
            </a:extLst>
          </p:cNvPr>
          <p:cNvSpPr/>
          <p:nvPr/>
        </p:nvSpPr>
        <p:spPr>
          <a:xfrm>
            <a:off x="9324623" y="335677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60</a:t>
            </a:r>
          </a:p>
        </p:txBody>
      </p:sp>
      <p:sp>
        <p:nvSpPr>
          <p:cNvPr id="86" name="Oval 85">
            <a:extLst>
              <a:ext uri="{FF2B5EF4-FFF2-40B4-BE49-F238E27FC236}">
                <a16:creationId xmlns:a16="http://schemas.microsoft.com/office/drawing/2014/main" id="{24F6A48D-61F4-D384-3CB5-29BB7EBD5646}"/>
              </a:ext>
            </a:extLst>
          </p:cNvPr>
          <p:cNvSpPr/>
          <p:nvPr/>
        </p:nvSpPr>
        <p:spPr>
          <a:xfrm>
            <a:off x="10288325" y="4268310"/>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70</a:t>
            </a:r>
          </a:p>
        </p:txBody>
      </p:sp>
      <p:cxnSp>
        <p:nvCxnSpPr>
          <p:cNvPr id="95" name="Straight Connector 94">
            <a:extLst>
              <a:ext uri="{FF2B5EF4-FFF2-40B4-BE49-F238E27FC236}">
                <a16:creationId xmlns:a16="http://schemas.microsoft.com/office/drawing/2014/main" id="{0C1F94C9-E5F5-BF4D-7D08-2FA25FDD3951}"/>
              </a:ext>
            </a:extLst>
          </p:cNvPr>
          <p:cNvCxnSpPr>
            <a:stCxn id="80" idx="5"/>
          </p:cNvCxnSpPr>
          <p:nvPr/>
        </p:nvCxnSpPr>
        <p:spPr>
          <a:xfrm>
            <a:off x="8795475" y="2775176"/>
            <a:ext cx="700565" cy="582693"/>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8AB4980A-C20C-EE5E-4A2B-196452C029B3}"/>
              </a:ext>
            </a:extLst>
          </p:cNvPr>
          <p:cNvCxnSpPr>
            <a:cxnSpLocks/>
          </p:cNvCxnSpPr>
          <p:nvPr/>
        </p:nvCxnSpPr>
        <p:spPr>
          <a:xfrm>
            <a:off x="9972934" y="3734455"/>
            <a:ext cx="576610" cy="514761"/>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D740E1F-E3D8-59DF-2E4E-8253A1820423}"/>
              </a:ext>
            </a:extLst>
          </p:cNvPr>
          <p:cNvCxnSpPr>
            <a:cxnSpLocks/>
          </p:cNvCxnSpPr>
          <p:nvPr/>
        </p:nvCxnSpPr>
        <p:spPr>
          <a:xfrm flipH="1">
            <a:off x="9029197" y="3804638"/>
            <a:ext cx="529148" cy="473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6978898-629F-28F9-6C41-08236D6DD330}"/>
              </a:ext>
            </a:extLst>
          </p:cNvPr>
          <p:cNvCxnSpPr>
            <a:cxnSpLocks/>
          </p:cNvCxnSpPr>
          <p:nvPr/>
        </p:nvCxnSpPr>
        <p:spPr>
          <a:xfrm flipH="1">
            <a:off x="7354550" y="2765338"/>
            <a:ext cx="801311" cy="6194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9117DA6B-FE03-3A11-563B-E07BCE3D5E50}"/>
              </a:ext>
            </a:extLst>
          </p:cNvPr>
          <p:cNvCxnSpPr>
            <a:cxnSpLocks/>
          </p:cNvCxnSpPr>
          <p:nvPr/>
        </p:nvCxnSpPr>
        <p:spPr>
          <a:xfrm>
            <a:off x="7422928" y="3779813"/>
            <a:ext cx="576610" cy="5147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18498E0-3266-FE4C-EBEA-E6AD8F908CAD}"/>
              </a:ext>
            </a:extLst>
          </p:cNvPr>
          <p:cNvCxnSpPr/>
          <p:nvPr/>
        </p:nvCxnSpPr>
        <p:spPr>
          <a:xfrm flipH="1">
            <a:off x="6304339" y="3754085"/>
            <a:ext cx="529148" cy="473534"/>
          </a:xfrm>
          <a:prstGeom prst="line">
            <a:avLst/>
          </a:prstGeom>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CAB8F56B-2107-4777-04A1-D7796E86CC2C}"/>
              </a:ext>
            </a:extLst>
          </p:cNvPr>
          <p:cNvSpPr txBox="1"/>
          <p:nvPr/>
        </p:nvSpPr>
        <p:spPr>
          <a:xfrm>
            <a:off x="3795152" y="2359996"/>
            <a:ext cx="2159053" cy="923330"/>
          </a:xfrm>
          <a:prstGeom prst="rect">
            <a:avLst/>
          </a:prstGeom>
          <a:noFill/>
        </p:spPr>
        <p:txBody>
          <a:bodyPr wrap="none" rtlCol="0">
            <a:spAutoFit/>
          </a:bodyPr>
          <a:lstStyle/>
          <a:p>
            <a:r>
              <a:rPr lang="en-US" b="1" dirty="0"/>
              <a:t>Search 60</a:t>
            </a:r>
          </a:p>
          <a:p>
            <a:r>
              <a:rPr lang="en-US" dirty="0"/>
              <a:t>Left BST -  &gt;  O(n)</a:t>
            </a:r>
          </a:p>
          <a:p>
            <a:r>
              <a:rPr lang="en-US" dirty="0"/>
              <a:t>Right BST -&gt;  O(log n)</a:t>
            </a:r>
          </a:p>
        </p:txBody>
      </p:sp>
      <p:sp>
        <p:nvSpPr>
          <p:cNvPr id="105" name="TextBox 104">
            <a:extLst>
              <a:ext uri="{FF2B5EF4-FFF2-40B4-BE49-F238E27FC236}">
                <a16:creationId xmlns:a16="http://schemas.microsoft.com/office/drawing/2014/main" id="{2C3BE9EF-8A60-7391-7358-D57027B6F1BD}"/>
              </a:ext>
            </a:extLst>
          </p:cNvPr>
          <p:cNvSpPr txBox="1"/>
          <p:nvPr/>
        </p:nvSpPr>
        <p:spPr>
          <a:xfrm>
            <a:off x="7906871" y="5257800"/>
            <a:ext cx="2531270" cy="369332"/>
          </a:xfrm>
          <a:prstGeom prst="rect">
            <a:avLst/>
          </a:prstGeom>
          <a:noFill/>
        </p:spPr>
        <p:txBody>
          <a:bodyPr wrap="none" rtlCol="0">
            <a:spAutoFit/>
          </a:bodyPr>
          <a:lstStyle/>
          <a:p>
            <a:r>
              <a:rPr lang="en-US" dirty="0"/>
              <a:t>Balanced BST -&gt; AVT tree</a:t>
            </a:r>
          </a:p>
        </p:txBody>
      </p:sp>
    </p:spTree>
    <p:extLst>
      <p:ext uri="{BB962C8B-B14F-4D97-AF65-F5344CB8AC3E}">
        <p14:creationId xmlns:p14="http://schemas.microsoft.com/office/powerpoint/2010/main" val="281553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0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0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9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9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04">
                                            <p:txEl>
                                              <p:pRg st="0" end="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7" grpId="0" animBg="1"/>
      <p:bldP spid="49" grpId="0" animBg="1"/>
      <p:bldP spid="65" grpId="0" animBg="1"/>
      <p:bldP spid="67" grpId="0" animBg="1"/>
      <p:bldP spid="69" grpId="0" animBg="1"/>
      <p:bldP spid="71" grpId="0" animBg="1"/>
      <p:bldP spid="73" grpId="0" animBg="1"/>
      <p:bldP spid="75" grpId="0" animBg="1"/>
      <p:bldP spid="76" grpId="0" animBg="1"/>
      <p:bldP spid="78" grpId="0" animBg="1"/>
      <p:bldP spid="80" grpId="0" animBg="1"/>
      <p:bldP spid="82" grpId="0" animBg="1"/>
      <p:bldP spid="84" grpId="0" animBg="1"/>
      <p:bldP spid="8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a:t>Traversal for AVL Tree</a:t>
            </a: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 name="TextBox 2">
            <a:extLst>
              <a:ext uri="{FF2B5EF4-FFF2-40B4-BE49-F238E27FC236}">
                <a16:creationId xmlns:a16="http://schemas.microsoft.com/office/drawing/2014/main" id="{5D0DBB5A-7DCA-0C92-9523-30F4403B844F}"/>
              </a:ext>
            </a:extLst>
          </p:cNvPr>
          <p:cNvSpPr txBox="1"/>
          <p:nvPr/>
        </p:nvSpPr>
        <p:spPr>
          <a:xfrm>
            <a:off x="1008993" y="1687489"/>
            <a:ext cx="10226566" cy="1569660"/>
          </a:xfrm>
          <a:prstGeom prst="rect">
            <a:avLst/>
          </a:prstGeom>
          <a:noFill/>
        </p:spPr>
        <p:txBody>
          <a:bodyPr wrap="square" rtlCol="0">
            <a:spAutoFit/>
          </a:bodyPr>
          <a:lstStyle/>
          <a:p>
            <a:r>
              <a:rPr lang="en-US" sz="1600" dirty="0"/>
              <a:t>Depth first search</a:t>
            </a:r>
          </a:p>
          <a:p>
            <a:r>
              <a:rPr lang="en-US" sz="1600" dirty="0"/>
              <a:t>	Pre-order    :  In every sub tree = Root -&gt; Left   -&gt; Right</a:t>
            </a:r>
          </a:p>
          <a:p>
            <a:r>
              <a:rPr lang="en-US" sz="1600" dirty="0"/>
              <a:t>	In-order      :  In every sub tree = Left  -&gt; Root  -&gt; Right</a:t>
            </a:r>
          </a:p>
          <a:p>
            <a:r>
              <a:rPr lang="en-US" sz="1600" dirty="0"/>
              <a:t>	Post-order  :  In every sub tree = Left  -&gt; Right -&gt; Root</a:t>
            </a:r>
          </a:p>
          <a:p>
            <a:r>
              <a:rPr lang="en-US" sz="1600" dirty="0"/>
              <a:t>Breadth first search</a:t>
            </a:r>
          </a:p>
          <a:p>
            <a:r>
              <a:rPr lang="en-US" sz="1600" dirty="0"/>
              <a:t>	Level order : Level by level starting from left to right</a:t>
            </a:r>
          </a:p>
        </p:txBody>
      </p:sp>
    </p:spTree>
    <p:extLst>
      <p:ext uri="{BB962C8B-B14F-4D97-AF65-F5344CB8AC3E}">
        <p14:creationId xmlns:p14="http://schemas.microsoft.com/office/powerpoint/2010/main" val="42257595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err="1"/>
              <a:t>PreOrder</a:t>
            </a:r>
            <a:r>
              <a:rPr lang="en-US" sz="4400" dirty="0"/>
              <a:t> Traversal of AVL</a:t>
            </a: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 name="TextBox 2">
            <a:extLst>
              <a:ext uri="{FF2B5EF4-FFF2-40B4-BE49-F238E27FC236}">
                <a16:creationId xmlns:a16="http://schemas.microsoft.com/office/drawing/2014/main" id="{5D0DBB5A-7DCA-0C92-9523-30F4403B844F}"/>
              </a:ext>
            </a:extLst>
          </p:cNvPr>
          <p:cNvSpPr txBox="1"/>
          <p:nvPr/>
        </p:nvSpPr>
        <p:spPr>
          <a:xfrm>
            <a:off x="1008993" y="1687489"/>
            <a:ext cx="10226566" cy="338554"/>
          </a:xfrm>
          <a:prstGeom prst="rect">
            <a:avLst/>
          </a:prstGeom>
          <a:noFill/>
        </p:spPr>
        <p:txBody>
          <a:bodyPr wrap="square" rtlCol="0">
            <a:spAutoFit/>
          </a:bodyPr>
          <a:lstStyle/>
          <a:p>
            <a:r>
              <a:rPr lang="en-US" sz="1600" dirty="0"/>
              <a:t>Pre-order    :  In every sub tree = Root -&gt; Left   -&gt; Right</a:t>
            </a:r>
          </a:p>
        </p:txBody>
      </p:sp>
      <p:sp>
        <p:nvSpPr>
          <p:cNvPr id="4" name="Oval 3">
            <a:extLst>
              <a:ext uri="{FF2B5EF4-FFF2-40B4-BE49-F238E27FC236}">
                <a16:creationId xmlns:a16="http://schemas.microsoft.com/office/drawing/2014/main" id="{636C3757-E4DD-9909-1481-731F01E171C9}"/>
              </a:ext>
            </a:extLst>
          </p:cNvPr>
          <p:cNvSpPr/>
          <p:nvPr/>
        </p:nvSpPr>
        <p:spPr>
          <a:xfrm>
            <a:off x="8246218" y="1794815"/>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70</a:t>
            </a:r>
          </a:p>
        </p:txBody>
      </p:sp>
      <p:sp>
        <p:nvSpPr>
          <p:cNvPr id="6" name="Oval 5">
            <a:extLst>
              <a:ext uri="{FF2B5EF4-FFF2-40B4-BE49-F238E27FC236}">
                <a16:creationId xmlns:a16="http://schemas.microsoft.com/office/drawing/2014/main" id="{5345A233-32A2-3CE6-5A0C-DACA41EE100F}"/>
              </a:ext>
            </a:extLst>
          </p:cNvPr>
          <p:cNvSpPr/>
          <p:nvPr/>
        </p:nvSpPr>
        <p:spPr>
          <a:xfrm>
            <a:off x="7000747" y="2831843"/>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50</a:t>
            </a:r>
          </a:p>
        </p:txBody>
      </p:sp>
      <p:sp>
        <p:nvSpPr>
          <p:cNvPr id="7" name="Oval 6">
            <a:extLst>
              <a:ext uri="{FF2B5EF4-FFF2-40B4-BE49-F238E27FC236}">
                <a16:creationId xmlns:a16="http://schemas.microsoft.com/office/drawing/2014/main" id="{7194D19D-1720-FE1C-B746-89492E6E5666}"/>
              </a:ext>
            </a:extLst>
          </p:cNvPr>
          <p:cNvSpPr/>
          <p:nvPr/>
        </p:nvSpPr>
        <p:spPr>
          <a:xfrm>
            <a:off x="9370829" y="2855082"/>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90</a:t>
            </a:r>
          </a:p>
        </p:txBody>
      </p:sp>
      <p:sp>
        <p:nvSpPr>
          <p:cNvPr id="8" name="Oval 7">
            <a:extLst>
              <a:ext uri="{FF2B5EF4-FFF2-40B4-BE49-F238E27FC236}">
                <a16:creationId xmlns:a16="http://schemas.microsoft.com/office/drawing/2014/main" id="{3675AFBD-3802-2282-7F1B-7117BC94CD57}"/>
              </a:ext>
            </a:extLst>
          </p:cNvPr>
          <p:cNvSpPr/>
          <p:nvPr/>
        </p:nvSpPr>
        <p:spPr>
          <a:xfrm>
            <a:off x="6094227" y="3642474"/>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30</a:t>
            </a:r>
          </a:p>
        </p:txBody>
      </p:sp>
      <p:sp>
        <p:nvSpPr>
          <p:cNvPr id="9" name="Oval 8">
            <a:extLst>
              <a:ext uri="{FF2B5EF4-FFF2-40B4-BE49-F238E27FC236}">
                <a16:creationId xmlns:a16="http://schemas.microsoft.com/office/drawing/2014/main" id="{DA19C628-4FEA-A5B3-7C84-73A0432A5A2E}"/>
              </a:ext>
            </a:extLst>
          </p:cNvPr>
          <p:cNvSpPr/>
          <p:nvPr/>
        </p:nvSpPr>
        <p:spPr>
          <a:xfrm>
            <a:off x="7676034" y="3637643"/>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60</a:t>
            </a:r>
          </a:p>
        </p:txBody>
      </p:sp>
      <p:sp>
        <p:nvSpPr>
          <p:cNvPr id="10" name="Oval 9">
            <a:extLst>
              <a:ext uri="{FF2B5EF4-FFF2-40B4-BE49-F238E27FC236}">
                <a16:creationId xmlns:a16="http://schemas.microsoft.com/office/drawing/2014/main" id="{C1704AA3-2CBD-1BEB-62F5-3703C4105F79}"/>
              </a:ext>
            </a:extLst>
          </p:cNvPr>
          <p:cNvSpPr/>
          <p:nvPr/>
        </p:nvSpPr>
        <p:spPr>
          <a:xfrm>
            <a:off x="8650870" y="3646813"/>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80</a:t>
            </a:r>
          </a:p>
        </p:txBody>
      </p:sp>
      <p:sp>
        <p:nvSpPr>
          <p:cNvPr id="11" name="Oval 10">
            <a:extLst>
              <a:ext uri="{FF2B5EF4-FFF2-40B4-BE49-F238E27FC236}">
                <a16:creationId xmlns:a16="http://schemas.microsoft.com/office/drawing/2014/main" id="{608B873C-CECD-0FA1-5336-769A3B71C6DE}"/>
              </a:ext>
            </a:extLst>
          </p:cNvPr>
          <p:cNvSpPr/>
          <p:nvPr/>
        </p:nvSpPr>
        <p:spPr>
          <a:xfrm>
            <a:off x="10127574" y="3637643"/>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100</a:t>
            </a:r>
          </a:p>
        </p:txBody>
      </p:sp>
      <p:sp>
        <p:nvSpPr>
          <p:cNvPr id="12" name="Oval 11">
            <a:extLst>
              <a:ext uri="{FF2B5EF4-FFF2-40B4-BE49-F238E27FC236}">
                <a16:creationId xmlns:a16="http://schemas.microsoft.com/office/drawing/2014/main" id="{4490352E-D41F-4E33-4EFA-075581272C77}"/>
              </a:ext>
            </a:extLst>
          </p:cNvPr>
          <p:cNvSpPr/>
          <p:nvPr/>
        </p:nvSpPr>
        <p:spPr>
          <a:xfrm>
            <a:off x="5048448" y="4432684"/>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20</a:t>
            </a:r>
          </a:p>
        </p:txBody>
      </p:sp>
      <p:sp>
        <p:nvSpPr>
          <p:cNvPr id="13" name="Oval 12">
            <a:extLst>
              <a:ext uri="{FF2B5EF4-FFF2-40B4-BE49-F238E27FC236}">
                <a16:creationId xmlns:a16="http://schemas.microsoft.com/office/drawing/2014/main" id="{8B156A40-5436-78E1-D5E9-8C8C957BABD3}"/>
              </a:ext>
            </a:extLst>
          </p:cNvPr>
          <p:cNvSpPr/>
          <p:nvPr/>
        </p:nvSpPr>
        <p:spPr>
          <a:xfrm>
            <a:off x="6850972" y="4432684"/>
            <a:ext cx="825062"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40</a:t>
            </a:r>
          </a:p>
        </p:txBody>
      </p:sp>
      <p:cxnSp>
        <p:nvCxnSpPr>
          <p:cNvPr id="14" name="Straight Connector 13">
            <a:extLst>
              <a:ext uri="{FF2B5EF4-FFF2-40B4-BE49-F238E27FC236}">
                <a16:creationId xmlns:a16="http://schemas.microsoft.com/office/drawing/2014/main" id="{4E1F5D8F-5969-9AE1-8B32-FB587E997D15}"/>
              </a:ext>
            </a:extLst>
          </p:cNvPr>
          <p:cNvCxnSpPr>
            <a:stCxn id="4" idx="3"/>
            <a:endCxn id="6" idx="7"/>
          </p:cNvCxnSpPr>
          <p:nvPr/>
        </p:nvCxnSpPr>
        <p:spPr>
          <a:xfrm flipH="1">
            <a:off x="7646669" y="2189545"/>
            <a:ext cx="710372" cy="710023"/>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5ACD84C5-1453-10B0-608C-F08309051CF8}"/>
              </a:ext>
            </a:extLst>
          </p:cNvPr>
          <p:cNvCxnSpPr>
            <a:cxnSpLocks/>
          </p:cNvCxnSpPr>
          <p:nvPr/>
        </p:nvCxnSpPr>
        <p:spPr>
          <a:xfrm flipH="1">
            <a:off x="6650576" y="3216363"/>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C4F02F61-F027-226E-58D6-008B3EB7904D}"/>
              </a:ext>
            </a:extLst>
          </p:cNvPr>
          <p:cNvCxnSpPr>
            <a:cxnSpLocks/>
          </p:cNvCxnSpPr>
          <p:nvPr/>
        </p:nvCxnSpPr>
        <p:spPr>
          <a:xfrm flipH="1">
            <a:off x="5713899" y="4015079"/>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1E54887F-7EA3-4446-1FAF-72423F49C8DA}"/>
              </a:ext>
            </a:extLst>
          </p:cNvPr>
          <p:cNvCxnSpPr>
            <a:cxnSpLocks/>
            <a:stCxn id="8" idx="5"/>
          </p:cNvCxnSpPr>
          <p:nvPr/>
        </p:nvCxnSpPr>
        <p:spPr>
          <a:xfrm>
            <a:off x="6740149" y="4037204"/>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22873625-7F6F-23A4-69ED-FE3529387154}"/>
              </a:ext>
            </a:extLst>
          </p:cNvPr>
          <p:cNvCxnSpPr>
            <a:cxnSpLocks/>
          </p:cNvCxnSpPr>
          <p:nvPr/>
        </p:nvCxnSpPr>
        <p:spPr>
          <a:xfrm>
            <a:off x="7676033" y="3199797"/>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E7961CF1-80CB-0D52-05B3-16510A0410A7}"/>
              </a:ext>
            </a:extLst>
          </p:cNvPr>
          <p:cNvCxnSpPr>
            <a:cxnSpLocks/>
          </p:cNvCxnSpPr>
          <p:nvPr/>
        </p:nvCxnSpPr>
        <p:spPr>
          <a:xfrm>
            <a:off x="10004079" y="3263204"/>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E27E5EDD-4531-C554-2C0D-5B7186C204F2}"/>
              </a:ext>
            </a:extLst>
          </p:cNvPr>
          <p:cNvCxnSpPr>
            <a:cxnSpLocks/>
            <a:endCxn id="7" idx="1"/>
          </p:cNvCxnSpPr>
          <p:nvPr/>
        </p:nvCxnSpPr>
        <p:spPr>
          <a:xfrm>
            <a:off x="8887120" y="2194745"/>
            <a:ext cx="594532" cy="728062"/>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9EAB6C19-44AE-6E36-4890-E85634A0E0F2}"/>
              </a:ext>
            </a:extLst>
          </p:cNvPr>
          <p:cNvCxnSpPr>
            <a:cxnSpLocks/>
          </p:cNvCxnSpPr>
          <p:nvPr/>
        </p:nvCxnSpPr>
        <p:spPr>
          <a:xfrm flipH="1">
            <a:off x="9172941" y="3241781"/>
            <a:ext cx="349291" cy="430314"/>
          </a:xfrm>
          <a:prstGeom prst="line">
            <a:avLst/>
          </a:prstGeom>
        </p:spPr>
        <p:style>
          <a:lnRef idx="3">
            <a:schemeClr val="dk1"/>
          </a:lnRef>
          <a:fillRef idx="0">
            <a:schemeClr val="dk1"/>
          </a:fillRef>
          <a:effectRef idx="2">
            <a:schemeClr val="dk1"/>
          </a:effectRef>
          <a:fontRef idx="minor">
            <a:schemeClr val="tx1"/>
          </a:fontRef>
        </p:style>
      </p:cxnSp>
      <p:sp>
        <p:nvSpPr>
          <p:cNvPr id="26" name="Arc 25">
            <a:extLst>
              <a:ext uri="{FF2B5EF4-FFF2-40B4-BE49-F238E27FC236}">
                <a16:creationId xmlns:a16="http://schemas.microsoft.com/office/drawing/2014/main" id="{24804836-EB8D-34FA-DE25-10A5A3F3CAEA}"/>
              </a:ext>
            </a:extLst>
          </p:cNvPr>
          <p:cNvSpPr/>
          <p:nvPr/>
        </p:nvSpPr>
        <p:spPr>
          <a:xfrm rot="8307724">
            <a:off x="7139192" y="1830301"/>
            <a:ext cx="1246698" cy="1271544"/>
          </a:xfrm>
          <a:prstGeom prst="arc">
            <a:avLst>
              <a:gd name="adj1" fmla="val 426314"/>
              <a:gd name="adj2" fmla="val 10762113"/>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7" name="Arc 26">
            <a:extLst>
              <a:ext uri="{FF2B5EF4-FFF2-40B4-BE49-F238E27FC236}">
                <a16:creationId xmlns:a16="http://schemas.microsoft.com/office/drawing/2014/main" id="{1E3B8C9A-9859-A73D-557B-00B980BD64CB}"/>
              </a:ext>
            </a:extLst>
          </p:cNvPr>
          <p:cNvSpPr/>
          <p:nvPr/>
        </p:nvSpPr>
        <p:spPr>
          <a:xfrm rot="8307724">
            <a:off x="6039638" y="2690986"/>
            <a:ext cx="1246698" cy="1271544"/>
          </a:xfrm>
          <a:prstGeom prst="arc">
            <a:avLst>
              <a:gd name="adj1" fmla="val 21012"/>
              <a:gd name="adj2" fmla="val 10691283"/>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8" name="Arc 27">
            <a:extLst>
              <a:ext uri="{FF2B5EF4-FFF2-40B4-BE49-F238E27FC236}">
                <a16:creationId xmlns:a16="http://schemas.microsoft.com/office/drawing/2014/main" id="{6602624F-8962-C6F7-0043-56037AA9DD23}"/>
              </a:ext>
            </a:extLst>
          </p:cNvPr>
          <p:cNvSpPr/>
          <p:nvPr/>
        </p:nvSpPr>
        <p:spPr>
          <a:xfrm rot="8307724">
            <a:off x="5170464" y="3644486"/>
            <a:ext cx="1246698" cy="1271544"/>
          </a:xfrm>
          <a:prstGeom prst="arc">
            <a:avLst>
              <a:gd name="adj1" fmla="val 1438455"/>
              <a:gd name="adj2" fmla="val 9891671"/>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9" name="Arc 28">
            <a:extLst>
              <a:ext uri="{FF2B5EF4-FFF2-40B4-BE49-F238E27FC236}">
                <a16:creationId xmlns:a16="http://schemas.microsoft.com/office/drawing/2014/main" id="{84A4CA50-B776-9518-013F-1D12F40B361C}"/>
              </a:ext>
            </a:extLst>
          </p:cNvPr>
          <p:cNvSpPr/>
          <p:nvPr/>
        </p:nvSpPr>
        <p:spPr>
          <a:xfrm rot="21395516">
            <a:off x="5699248" y="3971580"/>
            <a:ext cx="1246698" cy="1271544"/>
          </a:xfrm>
          <a:prstGeom prst="arc">
            <a:avLst>
              <a:gd name="adj1" fmla="val 1438455"/>
              <a:gd name="adj2" fmla="val 9891671"/>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0" name="Arc 29">
            <a:extLst>
              <a:ext uri="{FF2B5EF4-FFF2-40B4-BE49-F238E27FC236}">
                <a16:creationId xmlns:a16="http://schemas.microsoft.com/office/drawing/2014/main" id="{B796502E-718B-F662-6D39-72D590440647}"/>
              </a:ext>
            </a:extLst>
          </p:cNvPr>
          <p:cNvSpPr/>
          <p:nvPr/>
        </p:nvSpPr>
        <p:spPr>
          <a:xfrm rot="19406377">
            <a:off x="7540622" y="3972480"/>
            <a:ext cx="918404" cy="947006"/>
          </a:xfrm>
          <a:prstGeom prst="arc">
            <a:avLst>
              <a:gd name="adj1" fmla="val 20583337"/>
              <a:gd name="adj2" fmla="val 10691283"/>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1" name="Arc 30">
            <a:extLst>
              <a:ext uri="{FF2B5EF4-FFF2-40B4-BE49-F238E27FC236}">
                <a16:creationId xmlns:a16="http://schemas.microsoft.com/office/drawing/2014/main" id="{55FD95E5-7705-2EA0-4381-8E893996A942}"/>
              </a:ext>
            </a:extLst>
          </p:cNvPr>
          <p:cNvSpPr/>
          <p:nvPr/>
        </p:nvSpPr>
        <p:spPr>
          <a:xfrm rot="8307724">
            <a:off x="8104903" y="2772535"/>
            <a:ext cx="1397388" cy="1081146"/>
          </a:xfrm>
          <a:prstGeom prst="arc">
            <a:avLst>
              <a:gd name="adj1" fmla="val 820776"/>
              <a:gd name="adj2" fmla="val 11638754"/>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2" name="Arc 31">
            <a:extLst>
              <a:ext uri="{FF2B5EF4-FFF2-40B4-BE49-F238E27FC236}">
                <a16:creationId xmlns:a16="http://schemas.microsoft.com/office/drawing/2014/main" id="{4ABF0818-1931-96B8-A79B-C6A2F0C203A4}"/>
              </a:ext>
            </a:extLst>
          </p:cNvPr>
          <p:cNvSpPr/>
          <p:nvPr/>
        </p:nvSpPr>
        <p:spPr>
          <a:xfrm rot="8307724">
            <a:off x="8679233" y="2815688"/>
            <a:ext cx="996680" cy="1271544"/>
          </a:xfrm>
          <a:prstGeom prst="arc">
            <a:avLst>
              <a:gd name="adj1" fmla="val 582781"/>
              <a:gd name="adj2" fmla="val 9293664"/>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3" name="Arc 32">
            <a:extLst>
              <a:ext uri="{FF2B5EF4-FFF2-40B4-BE49-F238E27FC236}">
                <a16:creationId xmlns:a16="http://schemas.microsoft.com/office/drawing/2014/main" id="{03F09363-9E9F-C4EC-1579-DBA5B8469CA9}"/>
              </a:ext>
            </a:extLst>
          </p:cNvPr>
          <p:cNvSpPr/>
          <p:nvPr/>
        </p:nvSpPr>
        <p:spPr>
          <a:xfrm rot="21395516">
            <a:off x="9127494" y="3267950"/>
            <a:ext cx="1246698" cy="1271544"/>
          </a:xfrm>
          <a:prstGeom prst="arc">
            <a:avLst>
              <a:gd name="adj1" fmla="val 1438455"/>
              <a:gd name="adj2" fmla="val 9891671"/>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34" name="Ink 33">
                <a:extLst>
                  <a:ext uri="{FF2B5EF4-FFF2-40B4-BE49-F238E27FC236}">
                    <a16:creationId xmlns:a16="http://schemas.microsoft.com/office/drawing/2014/main" id="{3DAB3B31-53D0-F4C1-FDC1-D7006331FC13}"/>
                  </a:ext>
                </a:extLst>
              </p14:cNvPr>
              <p14:cNvContentPartPr/>
              <p14:nvPr/>
            </p14:nvContentPartPr>
            <p14:xfrm>
              <a:off x="10257286" y="4092888"/>
              <a:ext cx="114840" cy="96480"/>
            </p14:xfrm>
          </p:contentPart>
        </mc:Choice>
        <mc:Fallback xmlns="">
          <p:pic>
            <p:nvPicPr>
              <p:cNvPr id="34" name="Ink 33">
                <a:extLst>
                  <a:ext uri="{FF2B5EF4-FFF2-40B4-BE49-F238E27FC236}">
                    <a16:creationId xmlns:a16="http://schemas.microsoft.com/office/drawing/2014/main" id="{3DAB3B31-53D0-F4C1-FDC1-D7006331FC13}"/>
                  </a:ext>
                </a:extLst>
              </p:cNvPr>
              <p:cNvPicPr/>
              <p:nvPr/>
            </p:nvPicPr>
            <p:blipFill>
              <a:blip r:embed="rId3"/>
              <a:stretch>
                <a:fillRect/>
              </a:stretch>
            </p:blipFill>
            <p:spPr>
              <a:xfrm>
                <a:off x="10248286" y="4083888"/>
                <a:ext cx="132480" cy="114120"/>
              </a:xfrm>
              <a:prstGeom prst="rect">
                <a:avLst/>
              </a:prstGeom>
            </p:spPr>
          </p:pic>
        </mc:Fallback>
      </mc:AlternateContent>
    </p:spTree>
    <p:extLst>
      <p:ext uri="{BB962C8B-B14F-4D97-AF65-F5344CB8AC3E}">
        <p14:creationId xmlns:p14="http://schemas.microsoft.com/office/powerpoint/2010/main" val="449527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750"/>
                                        <p:tgtEl>
                                          <p:spTgt spid="26"/>
                                        </p:tgtEl>
                                      </p:cBhvr>
                                    </p:animEffect>
                                  </p:childTnLst>
                                </p:cTn>
                              </p:par>
                            </p:childTnLst>
                          </p:cTn>
                        </p:par>
                        <p:par>
                          <p:cTn id="8" fill="hold">
                            <p:stCondLst>
                              <p:cond delay="750"/>
                            </p:stCondLst>
                            <p:childTnLst>
                              <p:par>
                                <p:cTn id="9" presetID="22" presetClass="entr" presetSubtype="1"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up)">
                                      <p:cBhvr>
                                        <p:cTn id="11" dur="750"/>
                                        <p:tgtEl>
                                          <p:spTgt spid="27"/>
                                        </p:tgtEl>
                                      </p:cBhvr>
                                    </p:animEffect>
                                  </p:childTnLst>
                                </p:cTn>
                              </p:par>
                            </p:childTnLst>
                          </p:cTn>
                        </p:par>
                        <p:par>
                          <p:cTn id="12" fill="hold">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up)">
                                      <p:cBhvr>
                                        <p:cTn id="15" dur="750"/>
                                        <p:tgtEl>
                                          <p:spTgt spid="28"/>
                                        </p:tgtEl>
                                      </p:cBhvr>
                                    </p:animEffect>
                                  </p:childTnLst>
                                </p:cTn>
                              </p:par>
                            </p:childTnLst>
                          </p:cTn>
                        </p:par>
                        <p:par>
                          <p:cTn id="16" fill="hold">
                            <p:stCondLst>
                              <p:cond delay="225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750"/>
                                        <p:tgtEl>
                                          <p:spTgt spid="29"/>
                                        </p:tgtEl>
                                      </p:cBhvr>
                                    </p:animEffect>
                                  </p:childTnLst>
                                </p:cTn>
                              </p:par>
                            </p:childTnLst>
                          </p:cTn>
                        </p:par>
                        <p:par>
                          <p:cTn id="20" fill="hold">
                            <p:stCondLst>
                              <p:cond delay="3000"/>
                            </p:stCondLst>
                            <p:childTnLst>
                              <p:par>
                                <p:cTn id="21" presetID="22" presetClass="entr" presetSubtype="4"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down)">
                                      <p:cBhvr>
                                        <p:cTn id="23" dur="750"/>
                                        <p:tgtEl>
                                          <p:spTgt spid="30"/>
                                        </p:tgtEl>
                                      </p:cBhvr>
                                    </p:animEffect>
                                  </p:childTnLst>
                                </p:cTn>
                              </p:par>
                            </p:childTnLst>
                          </p:cTn>
                        </p:par>
                        <p:par>
                          <p:cTn id="24" fill="hold">
                            <p:stCondLst>
                              <p:cond delay="3750"/>
                            </p:stCondLst>
                            <p:childTnLst>
                              <p:par>
                                <p:cTn id="25" presetID="22" presetClass="entr" presetSubtype="4"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down)">
                                      <p:cBhvr>
                                        <p:cTn id="27" dur="750"/>
                                        <p:tgtEl>
                                          <p:spTgt spid="31"/>
                                        </p:tgtEl>
                                      </p:cBhvr>
                                    </p:animEffect>
                                  </p:childTnLst>
                                </p:cTn>
                              </p:par>
                            </p:childTnLst>
                          </p:cTn>
                        </p:par>
                        <p:par>
                          <p:cTn id="28" fill="hold">
                            <p:stCondLst>
                              <p:cond delay="4500"/>
                            </p:stCondLst>
                            <p:childTnLst>
                              <p:par>
                                <p:cTn id="29" presetID="22" presetClass="entr" presetSubtype="1"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up)">
                                      <p:cBhvr>
                                        <p:cTn id="31" dur="750"/>
                                        <p:tgtEl>
                                          <p:spTgt spid="32"/>
                                        </p:tgtEl>
                                      </p:cBhvr>
                                    </p:animEffect>
                                  </p:childTnLst>
                                </p:cTn>
                              </p:par>
                            </p:childTnLst>
                          </p:cTn>
                        </p:par>
                        <p:par>
                          <p:cTn id="32" fill="hold">
                            <p:stCondLst>
                              <p:cond delay="5250"/>
                            </p:stCondLst>
                            <p:childTnLst>
                              <p:par>
                                <p:cTn id="33" presetID="22" presetClass="entr" presetSubtype="8"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left)">
                                      <p:cBhvr>
                                        <p:cTn id="35" dur="750"/>
                                        <p:tgtEl>
                                          <p:spTgt spid="33"/>
                                        </p:tgtEl>
                                      </p:cBhvr>
                                    </p:animEffect>
                                  </p:childTnLst>
                                </p:cTn>
                              </p:par>
                            </p:childTnLst>
                          </p:cTn>
                        </p:par>
                        <p:par>
                          <p:cTn id="36" fill="hold">
                            <p:stCondLst>
                              <p:cond delay="6000"/>
                            </p:stCondLst>
                            <p:childTnLst>
                              <p:par>
                                <p:cTn id="37" presetID="1" presetClass="entr" presetSubtype="0" fill="hold" nodeType="after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err="1"/>
              <a:t>InOrder</a:t>
            </a:r>
            <a:r>
              <a:rPr lang="en-US" sz="4400" dirty="0"/>
              <a:t> Traversal of AVL</a:t>
            </a: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 name="TextBox 2">
            <a:extLst>
              <a:ext uri="{FF2B5EF4-FFF2-40B4-BE49-F238E27FC236}">
                <a16:creationId xmlns:a16="http://schemas.microsoft.com/office/drawing/2014/main" id="{5D0DBB5A-7DCA-0C92-9523-30F4403B844F}"/>
              </a:ext>
            </a:extLst>
          </p:cNvPr>
          <p:cNvSpPr txBox="1"/>
          <p:nvPr/>
        </p:nvSpPr>
        <p:spPr>
          <a:xfrm>
            <a:off x="1008993" y="1687489"/>
            <a:ext cx="10226566" cy="338554"/>
          </a:xfrm>
          <a:prstGeom prst="rect">
            <a:avLst/>
          </a:prstGeom>
          <a:noFill/>
        </p:spPr>
        <p:txBody>
          <a:bodyPr wrap="square" rtlCol="0">
            <a:spAutoFit/>
          </a:bodyPr>
          <a:lstStyle/>
          <a:p>
            <a:r>
              <a:rPr lang="en-US" sz="1600" dirty="0"/>
              <a:t>In-order      :  In every sub tree = Left  -&gt; Root  -&gt; Right</a:t>
            </a:r>
          </a:p>
        </p:txBody>
      </p:sp>
      <p:sp>
        <p:nvSpPr>
          <p:cNvPr id="4" name="Oval 3">
            <a:extLst>
              <a:ext uri="{FF2B5EF4-FFF2-40B4-BE49-F238E27FC236}">
                <a16:creationId xmlns:a16="http://schemas.microsoft.com/office/drawing/2014/main" id="{71054AA4-9E68-0DBA-CDA0-B7C2DF94B361}"/>
              </a:ext>
            </a:extLst>
          </p:cNvPr>
          <p:cNvSpPr/>
          <p:nvPr/>
        </p:nvSpPr>
        <p:spPr>
          <a:xfrm>
            <a:off x="7883087" y="1800858"/>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70</a:t>
            </a:r>
          </a:p>
        </p:txBody>
      </p:sp>
      <p:sp>
        <p:nvSpPr>
          <p:cNvPr id="6" name="Oval 5">
            <a:extLst>
              <a:ext uri="{FF2B5EF4-FFF2-40B4-BE49-F238E27FC236}">
                <a16:creationId xmlns:a16="http://schemas.microsoft.com/office/drawing/2014/main" id="{F84DE9E5-6A0E-2BB2-38D2-833236729815}"/>
              </a:ext>
            </a:extLst>
          </p:cNvPr>
          <p:cNvSpPr/>
          <p:nvPr/>
        </p:nvSpPr>
        <p:spPr>
          <a:xfrm>
            <a:off x="6637616" y="283788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50</a:t>
            </a:r>
          </a:p>
        </p:txBody>
      </p:sp>
      <p:sp>
        <p:nvSpPr>
          <p:cNvPr id="7" name="Oval 6">
            <a:extLst>
              <a:ext uri="{FF2B5EF4-FFF2-40B4-BE49-F238E27FC236}">
                <a16:creationId xmlns:a16="http://schemas.microsoft.com/office/drawing/2014/main" id="{FD6658C8-B837-50C9-ED4F-838A9DAC97BA}"/>
              </a:ext>
            </a:extLst>
          </p:cNvPr>
          <p:cNvSpPr/>
          <p:nvPr/>
        </p:nvSpPr>
        <p:spPr>
          <a:xfrm>
            <a:off x="9007698" y="2861125"/>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90</a:t>
            </a:r>
          </a:p>
        </p:txBody>
      </p:sp>
      <p:sp>
        <p:nvSpPr>
          <p:cNvPr id="8" name="Oval 7">
            <a:extLst>
              <a:ext uri="{FF2B5EF4-FFF2-40B4-BE49-F238E27FC236}">
                <a16:creationId xmlns:a16="http://schemas.microsoft.com/office/drawing/2014/main" id="{D9F865F6-38F5-3CD4-58AE-6E476F81C778}"/>
              </a:ext>
            </a:extLst>
          </p:cNvPr>
          <p:cNvSpPr/>
          <p:nvPr/>
        </p:nvSpPr>
        <p:spPr>
          <a:xfrm>
            <a:off x="5731096" y="3648517"/>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30</a:t>
            </a:r>
          </a:p>
        </p:txBody>
      </p:sp>
      <p:sp>
        <p:nvSpPr>
          <p:cNvPr id="9" name="Oval 8">
            <a:extLst>
              <a:ext uri="{FF2B5EF4-FFF2-40B4-BE49-F238E27FC236}">
                <a16:creationId xmlns:a16="http://schemas.microsoft.com/office/drawing/2014/main" id="{2AA36E09-A953-1D40-7DF6-99EEA5FE2B60}"/>
              </a:ext>
            </a:extLst>
          </p:cNvPr>
          <p:cNvSpPr/>
          <p:nvPr/>
        </p:nvSpPr>
        <p:spPr>
          <a:xfrm>
            <a:off x="7312903" y="364368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60</a:t>
            </a:r>
          </a:p>
        </p:txBody>
      </p:sp>
      <p:sp>
        <p:nvSpPr>
          <p:cNvPr id="10" name="Oval 9">
            <a:extLst>
              <a:ext uri="{FF2B5EF4-FFF2-40B4-BE49-F238E27FC236}">
                <a16:creationId xmlns:a16="http://schemas.microsoft.com/office/drawing/2014/main" id="{540F0936-62B2-FF95-5DEF-5DE1B1E0FCB0}"/>
              </a:ext>
            </a:extLst>
          </p:cNvPr>
          <p:cNvSpPr/>
          <p:nvPr/>
        </p:nvSpPr>
        <p:spPr>
          <a:xfrm>
            <a:off x="8287739" y="365285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80</a:t>
            </a:r>
          </a:p>
        </p:txBody>
      </p:sp>
      <p:sp>
        <p:nvSpPr>
          <p:cNvPr id="11" name="Oval 10">
            <a:extLst>
              <a:ext uri="{FF2B5EF4-FFF2-40B4-BE49-F238E27FC236}">
                <a16:creationId xmlns:a16="http://schemas.microsoft.com/office/drawing/2014/main" id="{1AC87C4E-5716-6852-13E4-D9331B007B66}"/>
              </a:ext>
            </a:extLst>
          </p:cNvPr>
          <p:cNvSpPr/>
          <p:nvPr/>
        </p:nvSpPr>
        <p:spPr>
          <a:xfrm>
            <a:off x="9764443" y="364368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100</a:t>
            </a:r>
          </a:p>
        </p:txBody>
      </p:sp>
      <p:sp>
        <p:nvSpPr>
          <p:cNvPr id="12" name="Oval 11">
            <a:extLst>
              <a:ext uri="{FF2B5EF4-FFF2-40B4-BE49-F238E27FC236}">
                <a16:creationId xmlns:a16="http://schemas.microsoft.com/office/drawing/2014/main" id="{8AE22971-51CA-597C-5DE0-5D83FE5065C9}"/>
              </a:ext>
            </a:extLst>
          </p:cNvPr>
          <p:cNvSpPr/>
          <p:nvPr/>
        </p:nvSpPr>
        <p:spPr>
          <a:xfrm>
            <a:off x="4685317" y="4438727"/>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20</a:t>
            </a:r>
          </a:p>
        </p:txBody>
      </p:sp>
      <p:sp>
        <p:nvSpPr>
          <p:cNvPr id="13" name="Oval 12">
            <a:extLst>
              <a:ext uri="{FF2B5EF4-FFF2-40B4-BE49-F238E27FC236}">
                <a16:creationId xmlns:a16="http://schemas.microsoft.com/office/drawing/2014/main" id="{FFDD42E9-0DCB-A9E4-13EA-B87B23618C27}"/>
              </a:ext>
            </a:extLst>
          </p:cNvPr>
          <p:cNvSpPr/>
          <p:nvPr/>
        </p:nvSpPr>
        <p:spPr>
          <a:xfrm>
            <a:off x="6487841" y="4438727"/>
            <a:ext cx="825062"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40</a:t>
            </a:r>
          </a:p>
        </p:txBody>
      </p:sp>
      <p:cxnSp>
        <p:nvCxnSpPr>
          <p:cNvPr id="14" name="Straight Connector 13">
            <a:extLst>
              <a:ext uri="{FF2B5EF4-FFF2-40B4-BE49-F238E27FC236}">
                <a16:creationId xmlns:a16="http://schemas.microsoft.com/office/drawing/2014/main" id="{BF9C5818-54E7-82D6-5F21-FEE052BD8170}"/>
              </a:ext>
            </a:extLst>
          </p:cNvPr>
          <p:cNvCxnSpPr>
            <a:stCxn id="4" idx="3"/>
            <a:endCxn id="6" idx="7"/>
          </p:cNvCxnSpPr>
          <p:nvPr/>
        </p:nvCxnSpPr>
        <p:spPr>
          <a:xfrm flipH="1">
            <a:off x="7283538" y="2195588"/>
            <a:ext cx="710372" cy="710023"/>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BC954FED-C5C0-7210-EF20-9C43528F8AA2}"/>
              </a:ext>
            </a:extLst>
          </p:cNvPr>
          <p:cNvCxnSpPr>
            <a:cxnSpLocks/>
          </p:cNvCxnSpPr>
          <p:nvPr/>
        </p:nvCxnSpPr>
        <p:spPr>
          <a:xfrm flipH="1">
            <a:off x="6287445" y="3222406"/>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128C38D2-2A2A-0BD8-8B4F-0209E24CBC1A}"/>
              </a:ext>
            </a:extLst>
          </p:cNvPr>
          <p:cNvCxnSpPr>
            <a:cxnSpLocks/>
            <a:endCxn id="12" idx="7"/>
          </p:cNvCxnSpPr>
          <p:nvPr/>
        </p:nvCxnSpPr>
        <p:spPr>
          <a:xfrm flipH="1">
            <a:off x="5331239" y="4021122"/>
            <a:ext cx="465224" cy="48533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25965B0D-CA22-1638-A667-EEBF8890DEAD}"/>
              </a:ext>
            </a:extLst>
          </p:cNvPr>
          <p:cNvCxnSpPr>
            <a:cxnSpLocks/>
            <a:stCxn id="8" idx="5"/>
          </p:cNvCxnSpPr>
          <p:nvPr/>
        </p:nvCxnSpPr>
        <p:spPr>
          <a:xfrm>
            <a:off x="6377018" y="4043247"/>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035D39B8-8568-A375-2AF6-477E5344A817}"/>
              </a:ext>
            </a:extLst>
          </p:cNvPr>
          <p:cNvCxnSpPr>
            <a:cxnSpLocks/>
          </p:cNvCxnSpPr>
          <p:nvPr/>
        </p:nvCxnSpPr>
        <p:spPr>
          <a:xfrm>
            <a:off x="7312902" y="3205840"/>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933D47B9-4C15-D5DF-2FEF-CB3D2EB48C3B}"/>
              </a:ext>
            </a:extLst>
          </p:cNvPr>
          <p:cNvCxnSpPr>
            <a:cxnSpLocks/>
          </p:cNvCxnSpPr>
          <p:nvPr/>
        </p:nvCxnSpPr>
        <p:spPr>
          <a:xfrm>
            <a:off x="9640948" y="3269247"/>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2FEC5832-4B6C-EA5A-1654-1125C51E54F7}"/>
              </a:ext>
            </a:extLst>
          </p:cNvPr>
          <p:cNvCxnSpPr>
            <a:cxnSpLocks/>
            <a:endCxn id="7" idx="1"/>
          </p:cNvCxnSpPr>
          <p:nvPr/>
        </p:nvCxnSpPr>
        <p:spPr>
          <a:xfrm>
            <a:off x="8523989" y="2200788"/>
            <a:ext cx="594532" cy="728062"/>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B5D63A51-962A-7054-D9BF-84F11A88120D}"/>
              </a:ext>
            </a:extLst>
          </p:cNvPr>
          <p:cNvCxnSpPr>
            <a:cxnSpLocks/>
          </p:cNvCxnSpPr>
          <p:nvPr/>
        </p:nvCxnSpPr>
        <p:spPr>
          <a:xfrm flipH="1">
            <a:off x="8809810" y="3247824"/>
            <a:ext cx="349291" cy="430314"/>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26" name="Ink 25">
                <a:extLst>
                  <a:ext uri="{FF2B5EF4-FFF2-40B4-BE49-F238E27FC236}">
                    <a16:creationId xmlns:a16="http://schemas.microsoft.com/office/drawing/2014/main" id="{7EE509D6-34BC-8307-2F4D-F324F2572025}"/>
                  </a:ext>
                </a:extLst>
              </p14:cNvPr>
              <p14:cNvContentPartPr/>
              <p14:nvPr/>
            </p14:nvContentPartPr>
            <p14:xfrm>
              <a:off x="10378695" y="3577024"/>
              <a:ext cx="198360" cy="149760"/>
            </p14:xfrm>
          </p:contentPart>
        </mc:Choice>
        <mc:Fallback xmlns="">
          <p:pic>
            <p:nvPicPr>
              <p:cNvPr id="26" name="Ink 25">
                <a:extLst>
                  <a:ext uri="{FF2B5EF4-FFF2-40B4-BE49-F238E27FC236}">
                    <a16:creationId xmlns:a16="http://schemas.microsoft.com/office/drawing/2014/main" id="{7EE509D6-34BC-8307-2F4D-F324F2572025}"/>
                  </a:ext>
                </a:extLst>
              </p:cNvPr>
              <p:cNvPicPr/>
              <p:nvPr/>
            </p:nvPicPr>
            <p:blipFill>
              <a:blip r:embed="rId3"/>
              <a:stretch>
                <a:fillRect/>
              </a:stretch>
            </p:blipFill>
            <p:spPr>
              <a:xfrm>
                <a:off x="10369711" y="3568046"/>
                <a:ext cx="215968" cy="167358"/>
              </a:xfrm>
              <a:prstGeom prst="rect">
                <a:avLst/>
              </a:prstGeom>
            </p:spPr>
          </p:pic>
        </mc:Fallback>
      </mc:AlternateContent>
      <p:sp>
        <p:nvSpPr>
          <p:cNvPr id="27" name="Arc 26">
            <a:extLst>
              <a:ext uri="{FF2B5EF4-FFF2-40B4-BE49-F238E27FC236}">
                <a16:creationId xmlns:a16="http://schemas.microsoft.com/office/drawing/2014/main" id="{6D52E1DF-05B6-2A39-38A4-00D5E92FC08E}"/>
              </a:ext>
            </a:extLst>
          </p:cNvPr>
          <p:cNvSpPr/>
          <p:nvPr/>
        </p:nvSpPr>
        <p:spPr>
          <a:xfrm rot="8307724">
            <a:off x="4903829" y="3522714"/>
            <a:ext cx="1246698" cy="1271544"/>
          </a:xfrm>
          <a:prstGeom prst="arc">
            <a:avLst>
              <a:gd name="adj1" fmla="val 748666"/>
              <a:gd name="adj2" fmla="val 10327561"/>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8" name="Arc 27">
            <a:extLst>
              <a:ext uri="{FF2B5EF4-FFF2-40B4-BE49-F238E27FC236}">
                <a16:creationId xmlns:a16="http://schemas.microsoft.com/office/drawing/2014/main" id="{C78E3CAC-10DF-1BBB-0733-D60060CD53C2}"/>
              </a:ext>
            </a:extLst>
          </p:cNvPr>
          <p:cNvSpPr/>
          <p:nvPr/>
        </p:nvSpPr>
        <p:spPr>
          <a:xfrm rot="1569993">
            <a:off x="5864492" y="3672688"/>
            <a:ext cx="1246698" cy="1271544"/>
          </a:xfrm>
          <a:prstGeom prst="arc">
            <a:avLst>
              <a:gd name="adj1" fmla="val 2391334"/>
              <a:gd name="adj2" fmla="val 10327561"/>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9" name="Arc 28">
            <a:extLst>
              <a:ext uri="{FF2B5EF4-FFF2-40B4-BE49-F238E27FC236}">
                <a16:creationId xmlns:a16="http://schemas.microsoft.com/office/drawing/2014/main" id="{A4C7AE2E-3A22-A50E-B03D-6AD4C985DF7B}"/>
              </a:ext>
            </a:extLst>
          </p:cNvPr>
          <p:cNvSpPr/>
          <p:nvPr/>
        </p:nvSpPr>
        <p:spPr>
          <a:xfrm rot="5400000">
            <a:off x="6400156" y="3420664"/>
            <a:ext cx="1439466" cy="978680"/>
          </a:xfrm>
          <a:prstGeom prst="arc">
            <a:avLst>
              <a:gd name="adj1" fmla="val 1884687"/>
              <a:gd name="adj2" fmla="val 9596515"/>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0" name="Arc 29">
            <a:extLst>
              <a:ext uri="{FF2B5EF4-FFF2-40B4-BE49-F238E27FC236}">
                <a16:creationId xmlns:a16="http://schemas.microsoft.com/office/drawing/2014/main" id="{5FC0797B-544B-80EE-1CD6-F658DFD97E64}"/>
              </a:ext>
            </a:extLst>
          </p:cNvPr>
          <p:cNvSpPr/>
          <p:nvPr/>
        </p:nvSpPr>
        <p:spPr>
          <a:xfrm rot="2794493">
            <a:off x="6942414" y="3093509"/>
            <a:ext cx="693971" cy="877774"/>
          </a:xfrm>
          <a:prstGeom prst="arc">
            <a:avLst>
              <a:gd name="adj1" fmla="val 2452847"/>
              <a:gd name="adj2" fmla="val 10327561"/>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1" name="Arc 30">
            <a:extLst>
              <a:ext uri="{FF2B5EF4-FFF2-40B4-BE49-F238E27FC236}">
                <a16:creationId xmlns:a16="http://schemas.microsoft.com/office/drawing/2014/main" id="{29E50AA3-CE11-7217-B193-1DB852DEE948}"/>
              </a:ext>
            </a:extLst>
          </p:cNvPr>
          <p:cNvSpPr/>
          <p:nvPr/>
        </p:nvSpPr>
        <p:spPr>
          <a:xfrm rot="4111284">
            <a:off x="7318412" y="2110845"/>
            <a:ext cx="1768407" cy="1539524"/>
          </a:xfrm>
          <a:prstGeom prst="arc">
            <a:avLst>
              <a:gd name="adj1" fmla="val 2452847"/>
              <a:gd name="adj2" fmla="val 10903529"/>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2" name="Arc 31">
            <a:extLst>
              <a:ext uri="{FF2B5EF4-FFF2-40B4-BE49-F238E27FC236}">
                <a16:creationId xmlns:a16="http://schemas.microsoft.com/office/drawing/2014/main" id="{871CE997-B9A0-2E2F-AF76-257B773150B0}"/>
              </a:ext>
            </a:extLst>
          </p:cNvPr>
          <p:cNvSpPr/>
          <p:nvPr/>
        </p:nvSpPr>
        <p:spPr>
          <a:xfrm rot="15569436" flipV="1">
            <a:off x="7923375" y="2197223"/>
            <a:ext cx="1665539" cy="1272794"/>
          </a:xfrm>
          <a:prstGeom prst="arc">
            <a:avLst>
              <a:gd name="adj1" fmla="val 2012473"/>
              <a:gd name="adj2" fmla="val 9697549"/>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3" name="Arc 32">
            <a:extLst>
              <a:ext uri="{FF2B5EF4-FFF2-40B4-BE49-F238E27FC236}">
                <a16:creationId xmlns:a16="http://schemas.microsoft.com/office/drawing/2014/main" id="{EC535583-332A-A641-6DB9-198D0A44A42A}"/>
              </a:ext>
            </a:extLst>
          </p:cNvPr>
          <p:cNvSpPr/>
          <p:nvPr/>
        </p:nvSpPr>
        <p:spPr>
          <a:xfrm rot="7336862">
            <a:off x="8660712" y="3069038"/>
            <a:ext cx="693971" cy="877774"/>
          </a:xfrm>
          <a:prstGeom prst="arc">
            <a:avLst>
              <a:gd name="adj1" fmla="val 2452847"/>
              <a:gd name="adj2" fmla="val 8873648"/>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4" name="Arc 33">
            <a:extLst>
              <a:ext uri="{FF2B5EF4-FFF2-40B4-BE49-F238E27FC236}">
                <a16:creationId xmlns:a16="http://schemas.microsoft.com/office/drawing/2014/main" id="{4620F377-BDF5-199A-F2E5-3ED6067F38E3}"/>
              </a:ext>
            </a:extLst>
          </p:cNvPr>
          <p:cNvSpPr/>
          <p:nvPr/>
        </p:nvSpPr>
        <p:spPr>
          <a:xfrm rot="11474334">
            <a:off x="9603114" y="3017580"/>
            <a:ext cx="907248" cy="877774"/>
          </a:xfrm>
          <a:prstGeom prst="arc">
            <a:avLst>
              <a:gd name="adj1" fmla="val 2452847"/>
              <a:gd name="adj2" fmla="val 12165480"/>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77712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750"/>
                                        <p:tgtEl>
                                          <p:spTgt spid="27"/>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750"/>
                                        <p:tgtEl>
                                          <p:spTgt spid="28"/>
                                        </p:tgtEl>
                                      </p:cBhvr>
                                    </p:animEffect>
                                  </p:childTnLst>
                                </p:cTn>
                              </p:par>
                            </p:childTnLst>
                          </p:cTn>
                        </p:par>
                        <p:par>
                          <p:cTn id="12" fill="hold">
                            <p:stCondLst>
                              <p:cond delay="1500"/>
                            </p:stCondLst>
                            <p:childTnLst>
                              <p:par>
                                <p:cTn id="13" presetID="22" presetClass="entr" presetSubtype="4"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down)">
                                      <p:cBhvr>
                                        <p:cTn id="15" dur="750"/>
                                        <p:tgtEl>
                                          <p:spTgt spid="29"/>
                                        </p:tgtEl>
                                      </p:cBhvr>
                                    </p:animEffect>
                                  </p:childTnLst>
                                </p:cTn>
                              </p:par>
                            </p:childTnLst>
                          </p:cTn>
                        </p:par>
                        <p:par>
                          <p:cTn id="16" fill="hold">
                            <p:stCondLst>
                              <p:cond delay="2250"/>
                            </p:stCondLst>
                            <p:childTnLst>
                              <p:par>
                                <p:cTn id="17" presetID="22" presetClass="entr" presetSubtype="1" fill="hold" grpId="0"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up)">
                                      <p:cBhvr>
                                        <p:cTn id="19" dur="750"/>
                                        <p:tgtEl>
                                          <p:spTgt spid="30"/>
                                        </p:tgtEl>
                                      </p:cBhvr>
                                    </p:animEffect>
                                  </p:childTnLst>
                                </p:cTn>
                              </p:par>
                            </p:childTnLst>
                          </p:cTn>
                        </p:par>
                        <p:par>
                          <p:cTn id="20" fill="hold">
                            <p:stCondLst>
                              <p:cond delay="3000"/>
                            </p:stCondLst>
                            <p:childTnLst>
                              <p:par>
                                <p:cTn id="21" presetID="22" presetClass="entr" presetSubtype="4" fill="hold" grpId="0"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down)">
                                      <p:cBhvr>
                                        <p:cTn id="23" dur="750"/>
                                        <p:tgtEl>
                                          <p:spTgt spid="31"/>
                                        </p:tgtEl>
                                      </p:cBhvr>
                                    </p:animEffect>
                                  </p:childTnLst>
                                </p:cTn>
                              </p:par>
                            </p:childTnLst>
                          </p:cTn>
                        </p:par>
                        <p:par>
                          <p:cTn id="24" fill="hold">
                            <p:stCondLst>
                              <p:cond delay="3750"/>
                            </p:stCondLst>
                            <p:childTnLst>
                              <p:par>
                                <p:cTn id="25" presetID="22" presetClass="entr" presetSubtype="1" fill="hold" grpId="0"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up)">
                                      <p:cBhvr>
                                        <p:cTn id="27" dur="750"/>
                                        <p:tgtEl>
                                          <p:spTgt spid="32"/>
                                        </p:tgtEl>
                                      </p:cBhvr>
                                    </p:animEffect>
                                  </p:childTnLst>
                                </p:cTn>
                              </p:par>
                            </p:childTnLst>
                          </p:cTn>
                        </p:par>
                        <p:par>
                          <p:cTn id="28" fill="hold">
                            <p:stCondLst>
                              <p:cond delay="4500"/>
                            </p:stCondLst>
                            <p:childTnLst>
                              <p:par>
                                <p:cTn id="29" presetID="22" presetClass="entr" presetSubtype="4" fill="hold" grpId="0"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down)">
                                      <p:cBhvr>
                                        <p:cTn id="31" dur="750"/>
                                        <p:tgtEl>
                                          <p:spTgt spid="33"/>
                                        </p:tgtEl>
                                      </p:cBhvr>
                                    </p:animEffect>
                                  </p:childTnLst>
                                </p:cTn>
                              </p:par>
                            </p:childTnLst>
                          </p:cTn>
                        </p:par>
                        <p:par>
                          <p:cTn id="32" fill="hold">
                            <p:stCondLst>
                              <p:cond delay="5250"/>
                            </p:stCondLst>
                            <p:childTnLst>
                              <p:par>
                                <p:cTn id="33" presetID="22" presetClass="entr" presetSubtype="8" fill="hold" grpId="0" nodeType="after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wipe(left)">
                                      <p:cBhvr>
                                        <p:cTn id="35" dur="750"/>
                                        <p:tgtEl>
                                          <p:spTgt spid="34"/>
                                        </p:tgtEl>
                                      </p:cBhvr>
                                    </p:animEffect>
                                  </p:childTnLst>
                                </p:cTn>
                              </p:par>
                            </p:childTnLst>
                          </p:cTn>
                        </p:par>
                        <p:par>
                          <p:cTn id="36" fill="hold">
                            <p:stCondLst>
                              <p:cond delay="6000"/>
                            </p:stCondLst>
                            <p:childTnLst>
                              <p:par>
                                <p:cTn id="37" presetID="1" presetClass="entr" presetSubtype="0" fill="hold" nodeType="after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3" grpId="0" animBg="1"/>
      <p:bldP spid="3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err="1"/>
              <a:t>PostOrderTraversal</a:t>
            </a:r>
            <a:r>
              <a:rPr lang="en-US" sz="4400" dirty="0"/>
              <a:t> of AVL</a:t>
            </a: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 name="TextBox 2">
            <a:extLst>
              <a:ext uri="{FF2B5EF4-FFF2-40B4-BE49-F238E27FC236}">
                <a16:creationId xmlns:a16="http://schemas.microsoft.com/office/drawing/2014/main" id="{5D0DBB5A-7DCA-0C92-9523-30F4403B844F}"/>
              </a:ext>
            </a:extLst>
          </p:cNvPr>
          <p:cNvSpPr txBox="1"/>
          <p:nvPr/>
        </p:nvSpPr>
        <p:spPr>
          <a:xfrm>
            <a:off x="1008993" y="1687489"/>
            <a:ext cx="10226566" cy="338554"/>
          </a:xfrm>
          <a:prstGeom prst="rect">
            <a:avLst/>
          </a:prstGeom>
          <a:noFill/>
        </p:spPr>
        <p:txBody>
          <a:bodyPr wrap="square" rtlCol="0">
            <a:spAutoFit/>
          </a:bodyPr>
          <a:lstStyle/>
          <a:p>
            <a:r>
              <a:rPr lang="en-US" sz="1600" dirty="0"/>
              <a:t>Post-order  :  In every sub tree = Left  -&gt; Right -&gt; Root</a:t>
            </a:r>
          </a:p>
        </p:txBody>
      </p:sp>
      <p:sp>
        <p:nvSpPr>
          <p:cNvPr id="4" name="Oval 3">
            <a:extLst>
              <a:ext uri="{FF2B5EF4-FFF2-40B4-BE49-F238E27FC236}">
                <a16:creationId xmlns:a16="http://schemas.microsoft.com/office/drawing/2014/main" id="{62B58E33-CFEB-D83F-04CE-E4CCAACE467F}"/>
              </a:ext>
            </a:extLst>
          </p:cNvPr>
          <p:cNvSpPr/>
          <p:nvPr/>
        </p:nvSpPr>
        <p:spPr>
          <a:xfrm>
            <a:off x="7794739" y="1736809"/>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70</a:t>
            </a:r>
          </a:p>
        </p:txBody>
      </p:sp>
      <p:sp>
        <p:nvSpPr>
          <p:cNvPr id="6" name="Oval 5">
            <a:extLst>
              <a:ext uri="{FF2B5EF4-FFF2-40B4-BE49-F238E27FC236}">
                <a16:creationId xmlns:a16="http://schemas.microsoft.com/office/drawing/2014/main" id="{B47E4F26-8B2E-4236-2CA6-B5FFB25455AB}"/>
              </a:ext>
            </a:extLst>
          </p:cNvPr>
          <p:cNvSpPr/>
          <p:nvPr/>
        </p:nvSpPr>
        <p:spPr>
          <a:xfrm>
            <a:off x="6549268" y="2773837"/>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50</a:t>
            </a:r>
          </a:p>
        </p:txBody>
      </p:sp>
      <p:sp>
        <p:nvSpPr>
          <p:cNvPr id="7" name="Oval 6">
            <a:extLst>
              <a:ext uri="{FF2B5EF4-FFF2-40B4-BE49-F238E27FC236}">
                <a16:creationId xmlns:a16="http://schemas.microsoft.com/office/drawing/2014/main" id="{1D2CDBD2-2458-9CA5-48A1-3DF68827C9BF}"/>
              </a:ext>
            </a:extLst>
          </p:cNvPr>
          <p:cNvSpPr/>
          <p:nvPr/>
        </p:nvSpPr>
        <p:spPr>
          <a:xfrm>
            <a:off x="8919350" y="279707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90</a:t>
            </a:r>
          </a:p>
        </p:txBody>
      </p:sp>
      <p:sp>
        <p:nvSpPr>
          <p:cNvPr id="8" name="Oval 7">
            <a:extLst>
              <a:ext uri="{FF2B5EF4-FFF2-40B4-BE49-F238E27FC236}">
                <a16:creationId xmlns:a16="http://schemas.microsoft.com/office/drawing/2014/main" id="{855C3E5E-36FF-EF16-B694-238ABC9F860B}"/>
              </a:ext>
            </a:extLst>
          </p:cNvPr>
          <p:cNvSpPr/>
          <p:nvPr/>
        </p:nvSpPr>
        <p:spPr>
          <a:xfrm>
            <a:off x="5642748" y="3584468"/>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30</a:t>
            </a:r>
          </a:p>
        </p:txBody>
      </p:sp>
      <p:sp>
        <p:nvSpPr>
          <p:cNvPr id="9" name="Oval 8">
            <a:extLst>
              <a:ext uri="{FF2B5EF4-FFF2-40B4-BE49-F238E27FC236}">
                <a16:creationId xmlns:a16="http://schemas.microsoft.com/office/drawing/2014/main" id="{26724787-9342-0845-2982-80551C83B1F5}"/>
              </a:ext>
            </a:extLst>
          </p:cNvPr>
          <p:cNvSpPr/>
          <p:nvPr/>
        </p:nvSpPr>
        <p:spPr>
          <a:xfrm>
            <a:off x="7224555" y="3579637"/>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60</a:t>
            </a:r>
          </a:p>
        </p:txBody>
      </p:sp>
      <p:sp>
        <p:nvSpPr>
          <p:cNvPr id="10" name="Oval 9">
            <a:extLst>
              <a:ext uri="{FF2B5EF4-FFF2-40B4-BE49-F238E27FC236}">
                <a16:creationId xmlns:a16="http://schemas.microsoft.com/office/drawing/2014/main" id="{5223D292-FB5B-165D-523E-8A0B3ACF70F5}"/>
              </a:ext>
            </a:extLst>
          </p:cNvPr>
          <p:cNvSpPr/>
          <p:nvPr/>
        </p:nvSpPr>
        <p:spPr>
          <a:xfrm>
            <a:off x="8199391" y="3588807"/>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80</a:t>
            </a:r>
          </a:p>
        </p:txBody>
      </p:sp>
      <p:sp>
        <p:nvSpPr>
          <p:cNvPr id="11" name="Oval 10">
            <a:extLst>
              <a:ext uri="{FF2B5EF4-FFF2-40B4-BE49-F238E27FC236}">
                <a16:creationId xmlns:a16="http://schemas.microsoft.com/office/drawing/2014/main" id="{400562B9-93FA-56D2-B181-9473BCCCA99C}"/>
              </a:ext>
            </a:extLst>
          </p:cNvPr>
          <p:cNvSpPr/>
          <p:nvPr/>
        </p:nvSpPr>
        <p:spPr>
          <a:xfrm>
            <a:off x="9676095" y="3579637"/>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100</a:t>
            </a:r>
          </a:p>
        </p:txBody>
      </p:sp>
      <p:sp>
        <p:nvSpPr>
          <p:cNvPr id="12" name="Oval 11">
            <a:extLst>
              <a:ext uri="{FF2B5EF4-FFF2-40B4-BE49-F238E27FC236}">
                <a16:creationId xmlns:a16="http://schemas.microsoft.com/office/drawing/2014/main" id="{CFA9A274-0E3C-D324-0DA5-5FC3A13C4DD6}"/>
              </a:ext>
            </a:extLst>
          </p:cNvPr>
          <p:cNvSpPr/>
          <p:nvPr/>
        </p:nvSpPr>
        <p:spPr>
          <a:xfrm>
            <a:off x="4596969" y="4374678"/>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20</a:t>
            </a:r>
          </a:p>
        </p:txBody>
      </p:sp>
      <p:sp>
        <p:nvSpPr>
          <p:cNvPr id="13" name="Oval 12">
            <a:extLst>
              <a:ext uri="{FF2B5EF4-FFF2-40B4-BE49-F238E27FC236}">
                <a16:creationId xmlns:a16="http://schemas.microsoft.com/office/drawing/2014/main" id="{EBF4F960-1D6B-D0FE-35F6-21D4C70E79F1}"/>
              </a:ext>
            </a:extLst>
          </p:cNvPr>
          <p:cNvSpPr/>
          <p:nvPr/>
        </p:nvSpPr>
        <p:spPr>
          <a:xfrm>
            <a:off x="6399493" y="4374678"/>
            <a:ext cx="825062"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40</a:t>
            </a:r>
          </a:p>
        </p:txBody>
      </p:sp>
      <p:cxnSp>
        <p:nvCxnSpPr>
          <p:cNvPr id="14" name="Straight Connector 13">
            <a:extLst>
              <a:ext uri="{FF2B5EF4-FFF2-40B4-BE49-F238E27FC236}">
                <a16:creationId xmlns:a16="http://schemas.microsoft.com/office/drawing/2014/main" id="{949361AC-E5EF-0B14-B866-F3F2430DC864}"/>
              </a:ext>
            </a:extLst>
          </p:cNvPr>
          <p:cNvCxnSpPr>
            <a:stCxn id="4" idx="3"/>
            <a:endCxn id="6" idx="7"/>
          </p:cNvCxnSpPr>
          <p:nvPr/>
        </p:nvCxnSpPr>
        <p:spPr>
          <a:xfrm flipH="1">
            <a:off x="7195190" y="2131539"/>
            <a:ext cx="710372" cy="710023"/>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34BC8095-50B5-0444-693D-433E6C40DC61}"/>
              </a:ext>
            </a:extLst>
          </p:cNvPr>
          <p:cNvCxnSpPr>
            <a:cxnSpLocks/>
          </p:cNvCxnSpPr>
          <p:nvPr/>
        </p:nvCxnSpPr>
        <p:spPr>
          <a:xfrm flipH="1">
            <a:off x="6199097" y="3158357"/>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1A954684-8DB6-911E-CE80-22B4F8BCB7AD}"/>
              </a:ext>
            </a:extLst>
          </p:cNvPr>
          <p:cNvCxnSpPr>
            <a:cxnSpLocks/>
          </p:cNvCxnSpPr>
          <p:nvPr/>
        </p:nvCxnSpPr>
        <p:spPr>
          <a:xfrm flipH="1">
            <a:off x="5262420" y="3957073"/>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4E748461-7135-B25F-F91C-D5476652AB4C}"/>
              </a:ext>
            </a:extLst>
          </p:cNvPr>
          <p:cNvCxnSpPr>
            <a:cxnSpLocks/>
            <a:stCxn id="8" idx="5"/>
          </p:cNvCxnSpPr>
          <p:nvPr/>
        </p:nvCxnSpPr>
        <p:spPr>
          <a:xfrm>
            <a:off x="6288670" y="3979198"/>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A1B54775-F9B1-FA3C-B524-E208EE6A0AA6}"/>
              </a:ext>
            </a:extLst>
          </p:cNvPr>
          <p:cNvCxnSpPr>
            <a:cxnSpLocks/>
          </p:cNvCxnSpPr>
          <p:nvPr/>
        </p:nvCxnSpPr>
        <p:spPr>
          <a:xfrm>
            <a:off x="7224554" y="3141791"/>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A7E4869F-DC94-B9B9-F461-AA0BA7142FBF}"/>
              </a:ext>
            </a:extLst>
          </p:cNvPr>
          <p:cNvCxnSpPr>
            <a:cxnSpLocks/>
          </p:cNvCxnSpPr>
          <p:nvPr/>
        </p:nvCxnSpPr>
        <p:spPr>
          <a:xfrm>
            <a:off x="9552600" y="3205198"/>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73B3C821-F323-8FF1-57ED-5073FBAEFAAF}"/>
              </a:ext>
            </a:extLst>
          </p:cNvPr>
          <p:cNvCxnSpPr>
            <a:cxnSpLocks/>
            <a:endCxn id="7" idx="1"/>
          </p:cNvCxnSpPr>
          <p:nvPr/>
        </p:nvCxnSpPr>
        <p:spPr>
          <a:xfrm>
            <a:off x="8435641" y="2136739"/>
            <a:ext cx="594532" cy="728062"/>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7E6C07CE-1EA2-33F9-DB66-B2341A4D531E}"/>
              </a:ext>
            </a:extLst>
          </p:cNvPr>
          <p:cNvCxnSpPr>
            <a:cxnSpLocks/>
          </p:cNvCxnSpPr>
          <p:nvPr/>
        </p:nvCxnSpPr>
        <p:spPr>
          <a:xfrm flipH="1">
            <a:off x="8721462" y="3183775"/>
            <a:ext cx="349291" cy="430314"/>
          </a:xfrm>
          <a:prstGeom prst="line">
            <a:avLst/>
          </a:prstGeom>
        </p:spPr>
        <p:style>
          <a:lnRef idx="3">
            <a:schemeClr val="dk1"/>
          </a:lnRef>
          <a:fillRef idx="0">
            <a:schemeClr val="dk1"/>
          </a:fillRef>
          <a:effectRef idx="2">
            <a:schemeClr val="dk1"/>
          </a:effectRef>
          <a:fontRef idx="minor">
            <a:schemeClr val="tx1"/>
          </a:fontRef>
        </p:style>
      </p:cxnSp>
      <p:sp>
        <p:nvSpPr>
          <p:cNvPr id="26" name="Freeform 25">
            <a:extLst>
              <a:ext uri="{FF2B5EF4-FFF2-40B4-BE49-F238E27FC236}">
                <a16:creationId xmlns:a16="http://schemas.microsoft.com/office/drawing/2014/main" id="{711CBCC0-EEB9-9C67-C610-1E53B1BAD34B}"/>
              </a:ext>
            </a:extLst>
          </p:cNvPr>
          <p:cNvSpPr/>
          <p:nvPr/>
        </p:nvSpPr>
        <p:spPr>
          <a:xfrm rot="16467596">
            <a:off x="5794980" y="4020776"/>
            <a:ext cx="641674" cy="639706"/>
          </a:xfrm>
          <a:custGeom>
            <a:avLst/>
            <a:gdLst>
              <a:gd name="connsiteX0" fmla="*/ 768394 w 768394"/>
              <a:gd name="connsiteY0" fmla="*/ 0 h 777766"/>
              <a:gd name="connsiteX1" fmla="*/ 694822 w 768394"/>
              <a:gd name="connsiteY1" fmla="*/ 10511 h 777766"/>
              <a:gd name="connsiteX2" fmla="*/ 537167 w 768394"/>
              <a:gd name="connsiteY2" fmla="*/ 21021 h 777766"/>
              <a:gd name="connsiteX3" fmla="*/ 474105 w 768394"/>
              <a:gd name="connsiteY3" fmla="*/ 42042 h 777766"/>
              <a:gd name="connsiteX4" fmla="*/ 432063 w 768394"/>
              <a:gd name="connsiteY4" fmla="*/ 52552 h 777766"/>
              <a:gd name="connsiteX5" fmla="*/ 400532 w 768394"/>
              <a:gd name="connsiteY5" fmla="*/ 73573 h 777766"/>
              <a:gd name="connsiteX6" fmla="*/ 369001 w 768394"/>
              <a:gd name="connsiteY6" fmla="*/ 84083 h 777766"/>
              <a:gd name="connsiteX7" fmla="*/ 305939 w 768394"/>
              <a:gd name="connsiteY7" fmla="*/ 126124 h 777766"/>
              <a:gd name="connsiteX8" fmla="*/ 242877 w 768394"/>
              <a:gd name="connsiteY8" fmla="*/ 178676 h 777766"/>
              <a:gd name="connsiteX9" fmla="*/ 221857 w 768394"/>
              <a:gd name="connsiteY9" fmla="*/ 210207 h 777766"/>
              <a:gd name="connsiteX10" fmla="*/ 190325 w 768394"/>
              <a:gd name="connsiteY10" fmla="*/ 241738 h 777766"/>
              <a:gd name="connsiteX11" fmla="*/ 179815 w 768394"/>
              <a:gd name="connsiteY11" fmla="*/ 273269 h 777766"/>
              <a:gd name="connsiteX12" fmla="*/ 137774 w 768394"/>
              <a:gd name="connsiteY12" fmla="*/ 336331 h 777766"/>
              <a:gd name="connsiteX13" fmla="*/ 116753 w 768394"/>
              <a:gd name="connsiteY13" fmla="*/ 367862 h 777766"/>
              <a:gd name="connsiteX14" fmla="*/ 85222 w 768394"/>
              <a:gd name="connsiteY14" fmla="*/ 430924 h 777766"/>
              <a:gd name="connsiteX15" fmla="*/ 53691 w 768394"/>
              <a:gd name="connsiteY15" fmla="*/ 493987 h 777766"/>
              <a:gd name="connsiteX16" fmla="*/ 22160 w 768394"/>
              <a:gd name="connsiteY16" fmla="*/ 588580 h 777766"/>
              <a:gd name="connsiteX17" fmla="*/ 1139 w 768394"/>
              <a:gd name="connsiteY17" fmla="*/ 662152 h 777766"/>
              <a:gd name="connsiteX18" fmla="*/ 1139 w 768394"/>
              <a:gd name="connsiteY18" fmla="*/ 777766 h 777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68394" h="777766">
                <a:moveTo>
                  <a:pt x="768394" y="0"/>
                </a:moveTo>
                <a:cubicBezTo>
                  <a:pt x="743870" y="3504"/>
                  <a:pt x="719493" y="8268"/>
                  <a:pt x="694822" y="10511"/>
                </a:cubicBezTo>
                <a:cubicBezTo>
                  <a:pt x="642370" y="15279"/>
                  <a:pt x="589306" y="13573"/>
                  <a:pt x="537167" y="21021"/>
                </a:cubicBezTo>
                <a:cubicBezTo>
                  <a:pt x="515232" y="24155"/>
                  <a:pt x="495601" y="36668"/>
                  <a:pt x="474105" y="42042"/>
                </a:cubicBezTo>
                <a:lnTo>
                  <a:pt x="432063" y="52552"/>
                </a:lnTo>
                <a:cubicBezTo>
                  <a:pt x="421553" y="59559"/>
                  <a:pt x="411830" y="67924"/>
                  <a:pt x="400532" y="73573"/>
                </a:cubicBezTo>
                <a:cubicBezTo>
                  <a:pt x="390623" y="78528"/>
                  <a:pt x="378686" y="78703"/>
                  <a:pt x="369001" y="84083"/>
                </a:cubicBezTo>
                <a:cubicBezTo>
                  <a:pt x="346917" y="96352"/>
                  <a:pt x="323803" y="108260"/>
                  <a:pt x="305939" y="126124"/>
                </a:cubicBezTo>
                <a:cubicBezTo>
                  <a:pt x="265476" y="166587"/>
                  <a:pt x="286775" y="149410"/>
                  <a:pt x="242877" y="178676"/>
                </a:cubicBezTo>
                <a:cubicBezTo>
                  <a:pt x="235870" y="189186"/>
                  <a:pt x="229944" y="200503"/>
                  <a:pt x="221857" y="210207"/>
                </a:cubicBezTo>
                <a:cubicBezTo>
                  <a:pt x="212341" y="221626"/>
                  <a:pt x="198570" y="229370"/>
                  <a:pt x="190325" y="241738"/>
                </a:cubicBezTo>
                <a:cubicBezTo>
                  <a:pt x="184180" y="250956"/>
                  <a:pt x="185195" y="263584"/>
                  <a:pt x="179815" y="273269"/>
                </a:cubicBezTo>
                <a:cubicBezTo>
                  <a:pt x="167546" y="295353"/>
                  <a:pt x="151788" y="315310"/>
                  <a:pt x="137774" y="336331"/>
                </a:cubicBezTo>
                <a:lnTo>
                  <a:pt x="116753" y="367862"/>
                </a:lnTo>
                <a:cubicBezTo>
                  <a:pt x="90336" y="447116"/>
                  <a:pt x="125971" y="349426"/>
                  <a:pt x="85222" y="430924"/>
                </a:cubicBezTo>
                <a:cubicBezTo>
                  <a:pt x="41704" y="517959"/>
                  <a:pt x="113939" y="403614"/>
                  <a:pt x="53691" y="493987"/>
                </a:cubicBezTo>
                <a:lnTo>
                  <a:pt x="22160" y="588580"/>
                </a:lnTo>
                <a:cubicBezTo>
                  <a:pt x="16361" y="605976"/>
                  <a:pt x="2239" y="645660"/>
                  <a:pt x="1139" y="662152"/>
                </a:cubicBezTo>
                <a:cubicBezTo>
                  <a:pt x="-1425" y="700605"/>
                  <a:pt x="1139" y="739228"/>
                  <a:pt x="1139" y="777766"/>
                </a:cubicBezTo>
              </a:path>
            </a:pathLst>
          </a:cu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7" name="Arc 26">
            <a:extLst>
              <a:ext uri="{FF2B5EF4-FFF2-40B4-BE49-F238E27FC236}">
                <a16:creationId xmlns:a16="http://schemas.microsoft.com/office/drawing/2014/main" id="{6CECEE81-5FB6-BC78-03FF-29933D00C1A6}"/>
              </a:ext>
            </a:extLst>
          </p:cNvPr>
          <p:cNvSpPr/>
          <p:nvPr/>
        </p:nvSpPr>
        <p:spPr>
          <a:xfrm>
            <a:off x="8486361" y="3204382"/>
            <a:ext cx="1516834" cy="1271544"/>
          </a:xfrm>
          <a:prstGeom prst="arc">
            <a:avLst>
              <a:gd name="adj1" fmla="val 748666"/>
              <a:gd name="adj2" fmla="val 9697106"/>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8" name="Arc 27">
            <a:extLst>
              <a:ext uri="{FF2B5EF4-FFF2-40B4-BE49-F238E27FC236}">
                <a16:creationId xmlns:a16="http://schemas.microsoft.com/office/drawing/2014/main" id="{ACE5D706-875D-0A8C-AAE3-5A8E87E2D980}"/>
              </a:ext>
            </a:extLst>
          </p:cNvPr>
          <p:cNvSpPr/>
          <p:nvPr/>
        </p:nvSpPr>
        <p:spPr>
          <a:xfrm rot="13775801">
            <a:off x="9195573" y="2762350"/>
            <a:ext cx="1264621" cy="1271544"/>
          </a:xfrm>
          <a:prstGeom prst="arc">
            <a:avLst>
              <a:gd name="adj1" fmla="val 748666"/>
              <a:gd name="adj2" fmla="val 9697106"/>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9" name="Arc 28">
            <a:extLst>
              <a:ext uri="{FF2B5EF4-FFF2-40B4-BE49-F238E27FC236}">
                <a16:creationId xmlns:a16="http://schemas.microsoft.com/office/drawing/2014/main" id="{5E9014A9-CB72-0DB1-D5CD-6A30FA1768AF}"/>
              </a:ext>
            </a:extLst>
          </p:cNvPr>
          <p:cNvSpPr/>
          <p:nvPr/>
        </p:nvSpPr>
        <p:spPr>
          <a:xfrm rot="13775801">
            <a:off x="8211823" y="1814676"/>
            <a:ext cx="1264621" cy="1271544"/>
          </a:xfrm>
          <a:prstGeom prst="arc">
            <a:avLst>
              <a:gd name="adj1" fmla="val 748666"/>
              <a:gd name="adj2" fmla="val 9697106"/>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0" name="Arc 29">
            <a:extLst>
              <a:ext uri="{FF2B5EF4-FFF2-40B4-BE49-F238E27FC236}">
                <a16:creationId xmlns:a16="http://schemas.microsoft.com/office/drawing/2014/main" id="{6CA682E5-9B86-A9DA-A28E-88FDFDCE8681}"/>
              </a:ext>
            </a:extLst>
          </p:cNvPr>
          <p:cNvSpPr/>
          <p:nvPr/>
        </p:nvSpPr>
        <p:spPr>
          <a:xfrm rot="13775801">
            <a:off x="6962490" y="2852548"/>
            <a:ext cx="1337530" cy="1335275"/>
          </a:xfrm>
          <a:prstGeom prst="arc">
            <a:avLst>
              <a:gd name="adj1" fmla="val 748666"/>
              <a:gd name="adj2" fmla="val 8915787"/>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1" name="Arc 30">
            <a:extLst>
              <a:ext uri="{FF2B5EF4-FFF2-40B4-BE49-F238E27FC236}">
                <a16:creationId xmlns:a16="http://schemas.microsoft.com/office/drawing/2014/main" id="{1793F7BD-69AE-D4FE-840E-A1E04DC77CE6}"/>
              </a:ext>
            </a:extLst>
          </p:cNvPr>
          <p:cNvSpPr/>
          <p:nvPr/>
        </p:nvSpPr>
        <p:spPr>
          <a:xfrm rot="3021204">
            <a:off x="7021772" y="2771279"/>
            <a:ext cx="720575" cy="1119335"/>
          </a:xfrm>
          <a:prstGeom prst="arc">
            <a:avLst>
              <a:gd name="adj1" fmla="val 3242267"/>
              <a:gd name="adj2" fmla="val 8915787"/>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2" name="Arc 31">
            <a:extLst>
              <a:ext uri="{FF2B5EF4-FFF2-40B4-BE49-F238E27FC236}">
                <a16:creationId xmlns:a16="http://schemas.microsoft.com/office/drawing/2014/main" id="{CFF43573-F0BF-989E-2260-EB14902332DE}"/>
              </a:ext>
            </a:extLst>
          </p:cNvPr>
          <p:cNvSpPr/>
          <p:nvPr/>
        </p:nvSpPr>
        <p:spPr>
          <a:xfrm>
            <a:off x="6299662" y="3047076"/>
            <a:ext cx="1516834" cy="1271544"/>
          </a:xfrm>
          <a:prstGeom prst="arc">
            <a:avLst>
              <a:gd name="adj1" fmla="val 1795631"/>
              <a:gd name="adj2" fmla="val 9697106"/>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3" name="Arc 32">
            <a:extLst>
              <a:ext uri="{FF2B5EF4-FFF2-40B4-BE49-F238E27FC236}">
                <a16:creationId xmlns:a16="http://schemas.microsoft.com/office/drawing/2014/main" id="{EC8077B2-34A8-0AF3-3F36-BB3EE9E2AA57}"/>
              </a:ext>
            </a:extLst>
          </p:cNvPr>
          <p:cNvSpPr/>
          <p:nvPr/>
        </p:nvSpPr>
        <p:spPr>
          <a:xfrm>
            <a:off x="4992160" y="3986538"/>
            <a:ext cx="1516834" cy="1271544"/>
          </a:xfrm>
          <a:prstGeom prst="arc">
            <a:avLst>
              <a:gd name="adj1" fmla="val 748666"/>
              <a:gd name="adj2" fmla="val 9697106"/>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34" name="Ink 33">
                <a:extLst>
                  <a:ext uri="{FF2B5EF4-FFF2-40B4-BE49-F238E27FC236}">
                    <a16:creationId xmlns:a16="http://schemas.microsoft.com/office/drawing/2014/main" id="{66473D49-DAFD-0919-FEBB-27CBD06798D2}"/>
                  </a:ext>
                </a:extLst>
              </p14:cNvPr>
              <p14:cNvContentPartPr/>
              <p14:nvPr/>
            </p14:nvContentPartPr>
            <p14:xfrm>
              <a:off x="8544193" y="1743171"/>
              <a:ext cx="177120" cy="170640"/>
            </p14:xfrm>
          </p:contentPart>
        </mc:Choice>
        <mc:Fallback xmlns="">
          <p:pic>
            <p:nvPicPr>
              <p:cNvPr id="34" name="Ink 33">
                <a:extLst>
                  <a:ext uri="{FF2B5EF4-FFF2-40B4-BE49-F238E27FC236}">
                    <a16:creationId xmlns:a16="http://schemas.microsoft.com/office/drawing/2014/main" id="{66473D49-DAFD-0919-FEBB-27CBD06798D2}"/>
                  </a:ext>
                </a:extLst>
              </p:cNvPr>
              <p:cNvPicPr/>
              <p:nvPr/>
            </p:nvPicPr>
            <p:blipFill>
              <a:blip r:embed="rId3"/>
              <a:stretch>
                <a:fillRect/>
              </a:stretch>
            </p:blipFill>
            <p:spPr>
              <a:xfrm>
                <a:off x="8535553" y="1734171"/>
                <a:ext cx="194760" cy="188280"/>
              </a:xfrm>
              <a:prstGeom prst="rect">
                <a:avLst/>
              </a:prstGeom>
            </p:spPr>
          </p:pic>
        </mc:Fallback>
      </mc:AlternateContent>
    </p:spTree>
    <p:extLst>
      <p:ext uri="{BB962C8B-B14F-4D97-AF65-F5344CB8AC3E}">
        <p14:creationId xmlns:p14="http://schemas.microsoft.com/office/powerpoint/2010/main" val="159087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750"/>
                                        <p:tgtEl>
                                          <p:spTgt spid="33"/>
                                        </p:tgtEl>
                                      </p:cBhvr>
                                    </p:animEffect>
                                  </p:childTnLst>
                                </p:cTn>
                              </p:par>
                            </p:childTnLst>
                          </p:cTn>
                        </p:par>
                        <p:par>
                          <p:cTn id="8" fill="hold">
                            <p:stCondLst>
                              <p:cond delay="750"/>
                            </p:stCondLst>
                            <p:childTnLst>
                              <p:par>
                                <p:cTn id="9" presetID="22" presetClass="entr" presetSubtype="4"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down)">
                                      <p:cBhvr>
                                        <p:cTn id="11" dur="750"/>
                                        <p:tgtEl>
                                          <p:spTgt spid="26"/>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left)">
                                      <p:cBhvr>
                                        <p:cTn id="15" dur="750"/>
                                        <p:tgtEl>
                                          <p:spTgt spid="32"/>
                                        </p:tgtEl>
                                      </p:cBhvr>
                                    </p:animEffect>
                                  </p:childTnLst>
                                </p:cTn>
                              </p:par>
                            </p:childTnLst>
                          </p:cTn>
                        </p:par>
                        <p:par>
                          <p:cTn id="16" fill="hold">
                            <p:stCondLst>
                              <p:cond delay="2250"/>
                            </p:stCondLst>
                            <p:childTnLst>
                              <p:par>
                                <p:cTn id="17" presetID="22" presetClass="entr" presetSubtype="4"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down)">
                                      <p:cBhvr>
                                        <p:cTn id="19" dur="750"/>
                                        <p:tgtEl>
                                          <p:spTgt spid="31"/>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750"/>
                                        <p:tgtEl>
                                          <p:spTgt spid="30"/>
                                        </p:tgtEl>
                                      </p:cBhvr>
                                    </p:animEffect>
                                  </p:childTnLst>
                                </p:cTn>
                              </p:par>
                            </p:childTnLst>
                          </p:cTn>
                        </p:par>
                        <p:par>
                          <p:cTn id="24" fill="hold">
                            <p:stCondLst>
                              <p:cond delay="3750"/>
                            </p:stCondLst>
                            <p:childTnLst>
                              <p:par>
                                <p:cTn id="25" presetID="22" presetClass="entr" presetSubtype="8"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left)">
                                      <p:cBhvr>
                                        <p:cTn id="27" dur="750"/>
                                        <p:tgtEl>
                                          <p:spTgt spid="27"/>
                                        </p:tgtEl>
                                      </p:cBhvr>
                                    </p:animEffect>
                                  </p:childTnLst>
                                </p:cTn>
                              </p:par>
                            </p:childTnLst>
                          </p:cTn>
                        </p:par>
                        <p:par>
                          <p:cTn id="28" fill="hold">
                            <p:stCondLst>
                              <p:cond delay="4500"/>
                            </p:stCondLst>
                            <p:childTnLst>
                              <p:par>
                                <p:cTn id="29" presetID="22" presetClass="entr" presetSubtype="4"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down)">
                                      <p:cBhvr>
                                        <p:cTn id="31" dur="750"/>
                                        <p:tgtEl>
                                          <p:spTgt spid="28"/>
                                        </p:tgtEl>
                                      </p:cBhvr>
                                    </p:animEffect>
                                  </p:childTnLst>
                                </p:cTn>
                              </p:par>
                            </p:childTnLst>
                          </p:cTn>
                        </p:par>
                        <p:par>
                          <p:cTn id="32" fill="hold">
                            <p:stCondLst>
                              <p:cond delay="5250"/>
                            </p:stCondLst>
                            <p:childTnLst>
                              <p:par>
                                <p:cTn id="33" presetID="22" presetClass="entr" presetSubtype="4" fill="hold" grpId="0"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down)">
                                      <p:cBhvr>
                                        <p:cTn id="35" dur="750"/>
                                        <p:tgtEl>
                                          <p:spTgt spid="29"/>
                                        </p:tgtEl>
                                      </p:cBhvr>
                                    </p:animEffect>
                                  </p:childTnLst>
                                </p:cTn>
                              </p:par>
                            </p:childTnLst>
                          </p:cTn>
                        </p:par>
                        <p:par>
                          <p:cTn id="36" fill="hold">
                            <p:stCondLst>
                              <p:cond delay="6000"/>
                            </p:stCondLst>
                            <p:childTnLst>
                              <p:par>
                                <p:cTn id="37" presetID="1" presetClass="entr" presetSubtype="0" fill="hold" nodeType="after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a:t>Types of Binary tree</a:t>
            </a:r>
            <a:br>
              <a:rPr lang="en-US" sz="2800" dirty="0"/>
            </a:b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 name="TextBox 2">
            <a:extLst>
              <a:ext uri="{FF2B5EF4-FFF2-40B4-BE49-F238E27FC236}">
                <a16:creationId xmlns:a16="http://schemas.microsoft.com/office/drawing/2014/main" id="{5D0DBB5A-7DCA-0C92-9523-30F4403B844F}"/>
              </a:ext>
            </a:extLst>
          </p:cNvPr>
          <p:cNvSpPr txBox="1"/>
          <p:nvPr/>
        </p:nvSpPr>
        <p:spPr>
          <a:xfrm>
            <a:off x="1008993" y="1687489"/>
            <a:ext cx="10226566" cy="3293209"/>
          </a:xfrm>
          <a:prstGeom prst="rect">
            <a:avLst/>
          </a:prstGeom>
          <a:noFill/>
        </p:spPr>
        <p:txBody>
          <a:bodyPr wrap="square" rtlCol="0">
            <a:spAutoFit/>
          </a:bodyPr>
          <a:lstStyle/>
          <a:p>
            <a:r>
              <a:rPr lang="en-US" sz="1600" dirty="0"/>
              <a:t>Full binary Tree</a:t>
            </a:r>
          </a:p>
          <a:p>
            <a:r>
              <a:rPr lang="en-US" sz="1600" dirty="0"/>
              <a:t>	Each node has zero (0) or two (2) children</a:t>
            </a:r>
          </a:p>
          <a:p>
            <a:endParaRPr lang="en-US" sz="1600" dirty="0"/>
          </a:p>
          <a:p>
            <a:r>
              <a:rPr lang="en-US" sz="1600" dirty="0"/>
              <a:t>Perfect Binary Tree</a:t>
            </a:r>
          </a:p>
          <a:p>
            <a:r>
              <a:rPr lang="en-US" sz="1600" dirty="0"/>
              <a:t>	All non leaf nodes has two children</a:t>
            </a:r>
          </a:p>
          <a:p>
            <a:endParaRPr lang="en-US" sz="1600" dirty="0"/>
          </a:p>
          <a:p>
            <a:r>
              <a:rPr lang="en-US" sz="1600" dirty="0"/>
              <a:t>Complete Binary Tree</a:t>
            </a:r>
          </a:p>
          <a:p>
            <a:r>
              <a:rPr lang="en-US" sz="1600" dirty="0"/>
              <a:t>	All the nodes are filled except the last level (not mandatory for last level)</a:t>
            </a:r>
          </a:p>
          <a:p>
            <a:endParaRPr lang="en-US" sz="1600" dirty="0"/>
          </a:p>
          <a:p>
            <a:r>
              <a:rPr lang="en-US" sz="1600" dirty="0"/>
              <a:t>Balanced Binary tree</a:t>
            </a:r>
          </a:p>
          <a:p>
            <a:r>
              <a:rPr lang="en-US" sz="1600" dirty="0"/>
              <a:t>	Each leaf node is at same distance from root node</a:t>
            </a:r>
          </a:p>
          <a:p>
            <a:endParaRPr lang="en-US" sz="1600" dirty="0"/>
          </a:p>
          <a:p>
            <a:endParaRPr lang="en-US" sz="1600" dirty="0"/>
          </a:p>
        </p:txBody>
      </p:sp>
    </p:spTree>
    <p:extLst>
      <p:ext uri="{BB962C8B-B14F-4D97-AF65-F5344CB8AC3E}">
        <p14:creationId xmlns:p14="http://schemas.microsoft.com/office/powerpoint/2010/main" val="9519786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err="1"/>
              <a:t>LevelOrder</a:t>
            </a:r>
            <a:r>
              <a:rPr lang="en-US" sz="4400" dirty="0"/>
              <a:t> Traversal of AVL</a:t>
            </a: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 name="TextBox 2">
            <a:extLst>
              <a:ext uri="{FF2B5EF4-FFF2-40B4-BE49-F238E27FC236}">
                <a16:creationId xmlns:a16="http://schemas.microsoft.com/office/drawing/2014/main" id="{5D0DBB5A-7DCA-0C92-9523-30F4403B844F}"/>
              </a:ext>
            </a:extLst>
          </p:cNvPr>
          <p:cNvSpPr txBox="1"/>
          <p:nvPr/>
        </p:nvSpPr>
        <p:spPr>
          <a:xfrm>
            <a:off x="1008993" y="1687489"/>
            <a:ext cx="10226566" cy="338554"/>
          </a:xfrm>
          <a:prstGeom prst="rect">
            <a:avLst/>
          </a:prstGeom>
          <a:noFill/>
        </p:spPr>
        <p:txBody>
          <a:bodyPr wrap="square" rtlCol="0">
            <a:spAutoFit/>
          </a:bodyPr>
          <a:lstStyle/>
          <a:p>
            <a:r>
              <a:rPr lang="en-US" sz="1600" dirty="0"/>
              <a:t>Level order : Level by level starting from left to right</a:t>
            </a:r>
          </a:p>
        </p:txBody>
      </p:sp>
      <p:sp>
        <p:nvSpPr>
          <p:cNvPr id="4" name="Oval 3">
            <a:extLst>
              <a:ext uri="{FF2B5EF4-FFF2-40B4-BE49-F238E27FC236}">
                <a16:creationId xmlns:a16="http://schemas.microsoft.com/office/drawing/2014/main" id="{59D0756B-E943-4500-A53D-DCE3E8E40D18}"/>
              </a:ext>
            </a:extLst>
          </p:cNvPr>
          <p:cNvSpPr/>
          <p:nvPr/>
        </p:nvSpPr>
        <p:spPr>
          <a:xfrm>
            <a:off x="7748659" y="170813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70</a:t>
            </a:r>
          </a:p>
        </p:txBody>
      </p:sp>
      <p:sp>
        <p:nvSpPr>
          <p:cNvPr id="6" name="Oval 5">
            <a:extLst>
              <a:ext uri="{FF2B5EF4-FFF2-40B4-BE49-F238E27FC236}">
                <a16:creationId xmlns:a16="http://schemas.microsoft.com/office/drawing/2014/main" id="{D8EC74FD-85FF-8B2D-04DA-9834FA6CDDA3}"/>
              </a:ext>
            </a:extLst>
          </p:cNvPr>
          <p:cNvSpPr/>
          <p:nvPr/>
        </p:nvSpPr>
        <p:spPr>
          <a:xfrm>
            <a:off x="6503188" y="2745164"/>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50</a:t>
            </a:r>
          </a:p>
        </p:txBody>
      </p:sp>
      <p:sp>
        <p:nvSpPr>
          <p:cNvPr id="7" name="Oval 6">
            <a:extLst>
              <a:ext uri="{FF2B5EF4-FFF2-40B4-BE49-F238E27FC236}">
                <a16:creationId xmlns:a16="http://schemas.microsoft.com/office/drawing/2014/main" id="{E5C127BF-D07D-BAF0-4101-38194F87AF82}"/>
              </a:ext>
            </a:extLst>
          </p:cNvPr>
          <p:cNvSpPr/>
          <p:nvPr/>
        </p:nvSpPr>
        <p:spPr>
          <a:xfrm>
            <a:off x="8873270" y="2768403"/>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90</a:t>
            </a:r>
          </a:p>
        </p:txBody>
      </p:sp>
      <p:sp>
        <p:nvSpPr>
          <p:cNvPr id="8" name="Oval 7">
            <a:extLst>
              <a:ext uri="{FF2B5EF4-FFF2-40B4-BE49-F238E27FC236}">
                <a16:creationId xmlns:a16="http://schemas.microsoft.com/office/drawing/2014/main" id="{7E54AFB3-536D-35BD-4949-4C8EA75544A7}"/>
              </a:ext>
            </a:extLst>
          </p:cNvPr>
          <p:cNvSpPr/>
          <p:nvPr/>
        </p:nvSpPr>
        <p:spPr>
          <a:xfrm>
            <a:off x="5596668" y="3555795"/>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30</a:t>
            </a:r>
          </a:p>
        </p:txBody>
      </p:sp>
      <p:sp>
        <p:nvSpPr>
          <p:cNvPr id="9" name="Oval 8">
            <a:extLst>
              <a:ext uri="{FF2B5EF4-FFF2-40B4-BE49-F238E27FC236}">
                <a16:creationId xmlns:a16="http://schemas.microsoft.com/office/drawing/2014/main" id="{E9F538D1-E578-100E-A7ED-89E774293FC5}"/>
              </a:ext>
            </a:extLst>
          </p:cNvPr>
          <p:cNvSpPr/>
          <p:nvPr/>
        </p:nvSpPr>
        <p:spPr>
          <a:xfrm>
            <a:off x="7178475" y="3550964"/>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60</a:t>
            </a:r>
          </a:p>
        </p:txBody>
      </p:sp>
      <p:sp>
        <p:nvSpPr>
          <p:cNvPr id="10" name="Oval 9">
            <a:extLst>
              <a:ext uri="{FF2B5EF4-FFF2-40B4-BE49-F238E27FC236}">
                <a16:creationId xmlns:a16="http://schemas.microsoft.com/office/drawing/2014/main" id="{3406ED9E-446B-B2A0-0085-87A810E16B33}"/>
              </a:ext>
            </a:extLst>
          </p:cNvPr>
          <p:cNvSpPr/>
          <p:nvPr/>
        </p:nvSpPr>
        <p:spPr>
          <a:xfrm>
            <a:off x="8153311" y="3560134"/>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80</a:t>
            </a:r>
          </a:p>
        </p:txBody>
      </p:sp>
      <p:sp>
        <p:nvSpPr>
          <p:cNvPr id="11" name="Oval 10">
            <a:extLst>
              <a:ext uri="{FF2B5EF4-FFF2-40B4-BE49-F238E27FC236}">
                <a16:creationId xmlns:a16="http://schemas.microsoft.com/office/drawing/2014/main" id="{D949FDC7-F8AC-F995-1708-52774EFF206D}"/>
              </a:ext>
            </a:extLst>
          </p:cNvPr>
          <p:cNvSpPr/>
          <p:nvPr/>
        </p:nvSpPr>
        <p:spPr>
          <a:xfrm>
            <a:off x="9630015" y="3550964"/>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100</a:t>
            </a:r>
          </a:p>
        </p:txBody>
      </p:sp>
      <p:sp>
        <p:nvSpPr>
          <p:cNvPr id="12" name="Oval 11">
            <a:extLst>
              <a:ext uri="{FF2B5EF4-FFF2-40B4-BE49-F238E27FC236}">
                <a16:creationId xmlns:a16="http://schemas.microsoft.com/office/drawing/2014/main" id="{DF901D85-CA30-8B86-B5F4-371D0973BE3A}"/>
              </a:ext>
            </a:extLst>
          </p:cNvPr>
          <p:cNvSpPr/>
          <p:nvPr/>
        </p:nvSpPr>
        <p:spPr>
          <a:xfrm>
            <a:off x="4550889" y="4346005"/>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20</a:t>
            </a:r>
          </a:p>
        </p:txBody>
      </p:sp>
      <p:sp>
        <p:nvSpPr>
          <p:cNvPr id="13" name="Oval 12">
            <a:extLst>
              <a:ext uri="{FF2B5EF4-FFF2-40B4-BE49-F238E27FC236}">
                <a16:creationId xmlns:a16="http://schemas.microsoft.com/office/drawing/2014/main" id="{68202335-A775-C4BC-01D3-D9795790702E}"/>
              </a:ext>
            </a:extLst>
          </p:cNvPr>
          <p:cNvSpPr/>
          <p:nvPr/>
        </p:nvSpPr>
        <p:spPr>
          <a:xfrm>
            <a:off x="6353413" y="4346005"/>
            <a:ext cx="825062"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40</a:t>
            </a:r>
          </a:p>
        </p:txBody>
      </p:sp>
      <p:cxnSp>
        <p:nvCxnSpPr>
          <p:cNvPr id="14" name="Straight Connector 13">
            <a:extLst>
              <a:ext uri="{FF2B5EF4-FFF2-40B4-BE49-F238E27FC236}">
                <a16:creationId xmlns:a16="http://schemas.microsoft.com/office/drawing/2014/main" id="{2234FD26-9923-B9E6-4CBF-BEB903C4309E}"/>
              </a:ext>
            </a:extLst>
          </p:cNvPr>
          <p:cNvCxnSpPr>
            <a:stCxn id="4" idx="3"/>
            <a:endCxn id="6" idx="7"/>
          </p:cNvCxnSpPr>
          <p:nvPr/>
        </p:nvCxnSpPr>
        <p:spPr>
          <a:xfrm flipH="1">
            <a:off x="7149110" y="2102866"/>
            <a:ext cx="710372" cy="710023"/>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F03C2CB3-DA94-9EF8-74F3-86C4A00D0817}"/>
              </a:ext>
            </a:extLst>
          </p:cNvPr>
          <p:cNvCxnSpPr>
            <a:cxnSpLocks/>
          </p:cNvCxnSpPr>
          <p:nvPr/>
        </p:nvCxnSpPr>
        <p:spPr>
          <a:xfrm flipH="1">
            <a:off x="6153017" y="3129684"/>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7CC9B381-5E5A-1E5B-125A-D6CCE7C533CE}"/>
              </a:ext>
            </a:extLst>
          </p:cNvPr>
          <p:cNvCxnSpPr>
            <a:cxnSpLocks/>
          </p:cNvCxnSpPr>
          <p:nvPr/>
        </p:nvCxnSpPr>
        <p:spPr>
          <a:xfrm flipH="1">
            <a:off x="5216340" y="3928400"/>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BF2D5BB8-F290-34C7-9AC7-96297D43139A}"/>
              </a:ext>
            </a:extLst>
          </p:cNvPr>
          <p:cNvCxnSpPr>
            <a:cxnSpLocks/>
            <a:stCxn id="8" idx="5"/>
          </p:cNvCxnSpPr>
          <p:nvPr/>
        </p:nvCxnSpPr>
        <p:spPr>
          <a:xfrm>
            <a:off x="6242590" y="3950525"/>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2233C594-4BD3-1750-D6DF-B038381957DC}"/>
              </a:ext>
            </a:extLst>
          </p:cNvPr>
          <p:cNvCxnSpPr>
            <a:cxnSpLocks/>
          </p:cNvCxnSpPr>
          <p:nvPr/>
        </p:nvCxnSpPr>
        <p:spPr>
          <a:xfrm>
            <a:off x="7178474" y="3113118"/>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FE2A7631-B95D-B066-AFC0-AACABD845210}"/>
              </a:ext>
            </a:extLst>
          </p:cNvPr>
          <p:cNvCxnSpPr>
            <a:cxnSpLocks/>
          </p:cNvCxnSpPr>
          <p:nvPr/>
        </p:nvCxnSpPr>
        <p:spPr>
          <a:xfrm>
            <a:off x="9506520" y="3176525"/>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97D88349-CD25-F272-7413-68F9537F2C86}"/>
              </a:ext>
            </a:extLst>
          </p:cNvPr>
          <p:cNvCxnSpPr>
            <a:cxnSpLocks/>
            <a:endCxn id="7" idx="1"/>
          </p:cNvCxnSpPr>
          <p:nvPr/>
        </p:nvCxnSpPr>
        <p:spPr>
          <a:xfrm>
            <a:off x="8389561" y="2108066"/>
            <a:ext cx="594532" cy="728062"/>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1A9A3934-A167-BB31-4D81-2FB759FE623C}"/>
              </a:ext>
            </a:extLst>
          </p:cNvPr>
          <p:cNvCxnSpPr>
            <a:cxnSpLocks/>
          </p:cNvCxnSpPr>
          <p:nvPr/>
        </p:nvCxnSpPr>
        <p:spPr>
          <a:xfrm flipH="1">
            <a:off x="8675382" y="3155102"/>
            <a:ext cx="349291" cy="430314"/>
          </a:xfrm>
          <a:prstGeom prst="line">
            <a:avLst/>
          </a:prstGeom>
        </p:spPr>
        <p:style>
          <a:lnRef idx="3">
            <a:schemeClr val="dk1"/>
          </a:lnRef>
          <a:fillRef idx="0">
            <a:schemeClr val="dk1"/>
          </a:fillRef>
          <a:effectRef idx="2">
            <a:schemeClr val="dk1"/>
          </a:effectRef>
          <a:fontRef idx="minor">
            <a:schemeClr val="tx1"/>
          </a:fontRef>
        </p:style>
      </p:cxnSp>
      <p:sp>
        <p:nvSpPr>
          <p:cNvPr id="26" name="Arc 25">
            <a:extLst>
              <a:ext uri="{FF2B5EF4-FFF2-40B4-BE49-F238E27FC236}">
                <a16:creationId xmlns:a16="http://schemas.microsoft.com/office/drawing/2014/main" id="{FB2C42EA-91EE-5694-CED6-C96DEFDA14B3}"/>
              </a:ext>
            </a:extLst>
          </p:cNvPr>
          <p:cNvSpPr/>
          <p:nvPr/>
        </p:nvSpPr>
        <p:spPr>
          <a:xfrm rot="8168804">
            <a:off x="6686991" y="1828190"/>
            <a:ext cx="1516834" cy="1271544"/>
          </a:xfrm>
          <a:prstGeom prst="arc">
            <a:avLst>
              <a:gd name="adj1" fmla="val 1350151"/>
              <a:gd name="adj2" fmla="val 9697106"/>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7" name="Arc 26">
            <a:extLst>
              <a:ext uri="{FF2B5EF4-FFF2-40B4-BE49-F238E27FC236}">
                <a16:creationId xmlns:a16="http://schemas.microsoft.com/office/drawing/2014/main" id="{F07C8761-C4BE-7800-3E95-B2A1B9669BC3}"/>
              </a:ext>
            </a:extLst>
          </p:cNvPr>
          <p:cNvSpPr/>
          <p:nvPr/>
        </p:nvSpPr>
        <p:spPr>
          <a:xfrm rot="10800000">
            <a:off x="7036583" y="2555289"/>
            <a:ext cx="2030560" cy="1271544"/>
          </a:xfrm>
          <a:prstGeom prst="arc">
            <a:avLst>
              <a:gd name="adj1" fmla="val 1350151"/>
              <a:gd name="adj2" fmla="val 9697106"/>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8" name="Arc 27">
            <a:extLst>
              <a:ext uri="{FF2B5EF4-FFF2-40B4-BE49-F238E27FC236}">
                <a16:creationId xmlns:a16="http://schemas.microsoft.com/office/drawing/2014/main" id="{F774B828-7906-1BD6-3BBC-72AB0B5B8481}"/>
              </a:ext>
            </a:extLst>
          </p:cNvPr>
          <p:cNvSpPr/>
          <p:nvPr/>
        </p:nvSpPr>
        <p:spPr>
          <a:xfrm rot="10800000">
            <a:off x="5374979" y="2870038"/>
            <a:ext cx="3850105" cy="827313"/>
          </a:xfrm>
          <a:prstGeom prst="arc">
            <a:avLst>
              <a:gd name="adj1" fmla="val 20953790"/>
              <a:gd name="adj2" fmla="val 10272409"/>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9" name="Arc 28">
            <a:extLst>
              <a:ext uri="{FF2B5EF4-FFF2-40B4-BE49-F238E27FC236}">
                <a16:creationId xmlns:a16="http://schemas.microsoft.com/office/drawing/2014/main" id="{BB388EEB-FF45-DE5F-B2CB-C83EFDCF1A40}"/>
              </a:ext>
            </a:extLst>
          </p:cNvPr>
          <p:cNvSpPr/>
          <p:nvPr/>
        </p:nvSpPr>
        <p:spPr>
          <a:xfrm rot="10800000">
            <a:off x="6220924" y="3317682"/>
            <a:ext cx="1163794" cy="1074134"/>
          </a:xfrm>
          <a:prstGeom prst="arc">
            <a:avLst>
              <a:gd name="adj1" fmla="val 1350151"/>
              <a:gd name="adj2" fmla="val 9238605"/>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0" name="Arc 29">
            <a:extLst>
              <a:ext uri="{FF2B5EF4-FFF2-40B4-BE49-F238E27FC236}">
                <a16:creationId xmlns:a16="http://schemas.microsoft.com/office/drawing/2014/main" id="{1FEE272D-C088-8017-07A9-7715FC754529}"/>
              </a:ext>
            </a:extLst>
          </p:cNvPr>
          <p:cNvSpPr/>
          <p:nvPr/>
        </p:nvSpPr>
        <p:spPr>
          <a:xfrm rot="10800000">
            <a:off x="7521764" y="3242859"/>
            <a:ext cx="1163794" cy="1074134"/>
          </a:xfrm>
          <a:prstGeom prst="arc">
            <a:avLst>
              <a:gd name="adj1" fmla="val 1350151"/>
              <a:gd name="adj2" fmla="val 9562801"/>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1" name="Arc 30">
            <a:extLst>
              <a:ext uri="{FF2B5EF4-FFF2-40B4-BE49-F238E27FC236}">
                <a16:creationId xmlns:a16="http://schemas.microsoft.com/office/drawing/2014/main" id="{5346C29F-2862-EA04-51A3-88009B1351C2}"/>
              </a:ext>
            </a:extLst>
          </p:cNvPr>
          <p:cNvSpPr/>
          <p:nvPr/>
        </p:nvSpPr>
        <p:spPr>
          <a:xfrm rot="10800000">
            <a:off x="8741818" y="3258189"/>
            <a:ext cx="1163794" cy="1074134"/>
          </a:xfrm>
          <a:prstGeom prst="arc">
            <a:avLst>
              <a:gd name="adj1" fmla="val 1050439"/>
              <a:gd name="adj2" fmla="val 9577192"/>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2" name="Arc 31">
            <a:extLst>
              <a:ext uri="{FF2B5EF4-FFF2-40B4-BE49-F238E27FC236}">
                <a16:creationId xmlns:a16="http://schemas.microsoft.com/office/drawing/2014/main" id="{0640F242-08FE-59FE-4262-8DF62A6DC6BD}"/>
              </a:ext>
            </a:extLst>
          </p:cNvPr>
          <p:cNvSpPr/>
          <p:nvPr/>
        </p:nvSpPr>
        <p:spPr>
          <a:xfrm rot="10800000">
            <a:off x="3809730" y="3620110"/>
            <a:ext cx="6095879" cy="878432"/>
          </a:xfrm>
          <a:prstGeom prst="arc">
            <a:avLst>
              <a:gd name="adj1" fmla="val 21087285"/>
              <a:gd name="adj2" fmla="val 10657289"/>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3" name="Arc 32">
            <a:extLst>
              <a:ext uri="{FF2B5EF4-FFF2-40B4-BE49-F238E27FC236}">
                <a16:creationId xmlns:a16="http://schemas.microsoft.com/office/drawing/2014/main" id="{97A5BA19-0B4C-4514-B35B-9512883CF378}"/>
              </a:ext>
            </a:extLst>
          </p:cNvPr>
          <p:cNvSpPr/>
          <p:nvPr/>
        </p:nvSpPr>
        <p:spPr>
          <a:xfrm rot="10800000">
            <a:off x="5227336" y="4163039"/>
            <a:ext cx="1163794" cy="1074134"/>
          </a:xfrm>
          <a:prstGeom prst="arc">
            <a:avLst>
              <a:gd name="adj1" fmla="val 1350151"/>
              <a:gd name="adj2" fmla="val 9772104"/>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34" name="Ink 33">
                <a:extLst>
                  <a:ext uri="{FF2B5EF4-FFF2-40B4-BE49-F238E27FC236}">
                    <a16:creationId xmlns:a16="http://schemas.microsoft.com/office/drawing/2014/main" id="{EFAACBD0-42B1-AED2-61AF-42227115D0AB}"/>
                  </a:ext>
                </a:extLst>
              </p14:cNvPr>
              <p14:cNvContentPartPr/>
              <p14:nvPr/>
            </p14:nvContentPartPr>
            <p14:xfrm>
              <a:off x="6276404" y="4393631"/>
              <a:ext cx="101880" cy="121680"/>
            </p14:xfrm>
          </p:contentPart>
        </mc:Choice>
        <mc:Fallback xmlns="">
          <p:pic>
            <p:nvPicPr>
              <p:cNvPr id="34" name="Ink 33">
                <a:extLst>
                  <a:ext uri="{FF2B5EF4-FFF2-40B4-BE49-F238E27FC236}">
                    <a16:creationId xmlns:a16="http://schemas.microsoft.com/office/drawing/2014/main" id="{EFAACBD0-42B1-AED2-61AF-42227115D0AB}"/>
                  </a:ext>
                </a:extLst>
              </p:cNvPr>
              <p:cNvPicPr/>
              <p:nvPr/>
            </p:nvPicPr>
            <p:blipFill>
              <a:blip r:embed="rId3"/>
              <a:stretch>
                <a:fillRect/>
              </a:stretch>
            </p:blipFill>
            <p:spPr>
              <a:xfrm>
                <a:off x="6267404" y="4384631"/>
                <a:ext cx="119520" cy="139320"/>
              </a:xfrm>
              <a:prstGeom prst="rect">
                <a:avLst/>
              </a:prstGeom>
            </p:spPr>
          </p:pic>
        </mc:Fallback>
      </mc:AlternateContent>
    </p:spTree>
    <p:extLst>
      <p:ext uri="{BB962C8B-B14F-4D97-AF65-F5344CB8AC3E}">
        <p14:creationId xmlns:p14="http://schemas.microsoft.com/office/powerpoint/2010/main" val="48486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750"/>
                                        <p:tgtEl>
                                          <p:spTgt spid="26"/>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750"/>
                                        <p:tgtEl>
                                          <p:spTgt spid="27"/>
                                        </p:tgtEl>
                                      </p:cBhvr>
                                    </p:animEffect>
                                  </p:childTnLst>
                                </p:cTn>
                              </p:par>
                            </p:childTnLst>
                          </p:cTn>
                        </p:par>
                        <p:par>
                          <p:cTn id="12" fill="hold">
                            <p:stCondLst>
                              <p:cond delay="1500"/>
                            </p:stCondLst>
                            <p:childTnLst>
                              <p:par>
                                <p:cTn id="13" presetID="22" presetClass="entr" presetSubtype="2"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right)">
                                      <p:cBhvr>
                                        <p:cTn id="15" dur="750"/>
                                        <p:tgtEl>
                                          <p:spTgt spid="28"/>
                                        </p:tgtEl>
                                      </p:cBhvr>
                                    </p:animEffect>
                                  </p:childTnLst>
                                </p:cTn>
                              </p:par>
                            </p:childTnLst>
                          </p:cTn>
                        </p:par>
                        <p:par>
                          <p:cTn id="16" fill="hold">
                            <p:stCondLst>
                              <p:cond delay="225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750"/>
                                        <p:tgtEl>
                                          <p:spTgt spid="29"/>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750"/>
                                        <p:tgtEl>
                                          <p:spTgt spid="30"/>
                                        </p:tgtEl>
                                      </p:cBhvr>
                                    </p:animEffect>
                                  </p:childTnLst>
                                </p:cTn>
                              </p:par>
                            </p:childTnLst>
                          </p:cTn>
                        </p:par>
                        <p:par>
                          <p:cTn id="24" fill="hold">
                            <p:stCondLst>
                              <p:cond delay="3750"/>
                            </p:stCondLst>
                            <p:childTnLst>
                              <p:par>
                                <p:cTn id="25" presetID="22" presetClass="entr" presetSubtype="8"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left)">
                                      <p:cBhvr>
                                        <p:cTn id="27" dur="750"/>
                                        <p:tgtEl>
                                          <p:spTgt spid="31"/>
                                        </p:tgtEl>
                                      </p:cBhvr>
                                    </p:animEffect>
                                  </p:childTnLst>
                                </p:cTn>
                              </p:par>
                            </p:childTnLst>
                          </p:cTn>
                        </p:par>
                        <p:par>
                          <p:cTn id="28" fill="hold">
                            <p:stCondLst>
                              <p:cond delay="4500"/>
                            </p:stCondLst>
                            <p:childTnLst>
                              <p:par>
                                <p:cTn id="29" presetID="22" presetClass="entr" presetSubtype="2"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right)">
                                      <p:cBhvr>
                                        <p:cTn id="31" dur="750"/>
                                        <p:tgtEl>
                                          <p:spTgt spid="32"/>
                                        </p:tgtEl>
                                      </p:cBhvr>
                                    </p:animEffect>
                                  </p:childTnLst>
                                </p:cTn>
                              </p:par>
                            </p:childTnLst>
                          </p:cTn>
                        </p:par>
                        <p:par>
                          <p:cTn id="32" fill="hold">
                            <p:stCondLst>
                              <p:cond delay="5250"/>
                            </p:stCondLst>
                            <p:childTnLst>
                              <p:par>
                                <p:cTn id="33" presetID="22" presetClass="entr" presetSubtype="8"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left)">
                                      <p:cBhvr>
                                        <p:cTn id="35" dur="750"/>
                                        <p:tgtEl>
                                          <p:spTgt spid="33"/>
                                        </p:tgtEl>
                                      </p:cBhvr>
                                    </p:animEffect>
                                  </p:childTnLst>
                                </p:cTn>
                              </p:par>
                            </p:childTnLst>
                          </p:cTn>
                        </p:par>
                        <p:par>
                          <p:cTn id="36" fill="hold">
                            <p:stCondLst>
                              <p:cond delay="6000"/>
                            </p:stCondLst>
                            <p:childTnLst>
                              <p:par>
                                <p:cTn id="37" presetID="1" presetClass="entr" presetSubtype="0" fill="hold" nodeType="after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a:t>Insert a node in AVL</a:t>
            </a: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 name="TextBox 2">
            <a:extLst>
              <a:ext uri="{FF2B5EF4-FFF2-40B4-BE49-F238E27FC236}">
                <a16:creationId xmlns:a16="http://schemas.microsoft.com/office/drawing/2014/main" id="{2C885A9A-98C7-4B17-4C23-B3BF6D3A1BB3}"/>
              </a:ext>
            </a:extLst>
          </p:cNvPr>
          <p:cNvSpPr txBox="1"/>
          <p:nvPr/>
        </p:nvSpPr>
        <p:spPr>
          <a:xfrm>
            <a:off x="1344706" y="1816086"/>
            <a:ext cx="3185809" cy="369332"/>
          </a:xfrm>
          <a:prstGeom prst="rect">
            <a:avLst/>
          </a:prstGeom>
          <a:noFill/>
        </p:spPr>
        <p:txBody>
          <a:bodyPr wrap="none" rtlCol="0">
            <a:spAutoFit/>
          </a:bodyPr>
          <a:lstStyle/>
          <a:p>
            <a:r>
              <a:rPr lang="en-US" dirty="0"/>
              <a:t>Case 1 : Rotation is not required</a:t>
            </a:r>
          </a:p>
        </p:txBody>
      </p:sp>
      <p:sp>
        <p:nvSpPr>
          <p:cNvPr id="4" name="Oval 3">
            <a:extLst>
              <a:ext uri="{FF2B5EF4-FFF2-40B4-BE49-F238E27FC236}">
                <a16:creationId xmlns:a16="http://schemas.microsoft.com/office/drawing/2014/main" id="{C57983A4-1B6B-866A-9841-3A2F5B93009A}"/>
              </a:ext>
            </a:extLst>
          </p:cNvPr>
          <p:cNvSpPr/>
          <p:nvPr/>
        </p:nvSpPr>
        <p:spPr>
          <a:xfrm>
            <a:off x="8677601" y="1737554"/>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70</a:t>
            </a:r>
          </a:p>
        </p:txBody>
      </p:sp>
      <p:sp>
        <p:nvSpPr>
          <p:cNvPr id="7" name="Oval 6">
            <a:extLst>
              <a:ext uri="{FF2B5EF4-FFF2-40B4-BE49-F238E27FC236}">
                <a16:creationId xmlns:a16="http://schemas.microsoft.com/office/drawing/2014/main" id="{42F1FB17-E009-E5E9-6907-9BFA59F38168}"/>
              </a:ext>
            </a:extLst>
          </p:cNvPr>
          <p:cNvSpPr/>
          <p:nvPr/>
        </p:nvSpPr>
        <p:spPr>
          <a:xfrm>
            <a:off x="7432130" y="2774582"/>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50</a:t>
            </a:r>
          </a:p>
        </p:txBody>
      </p:sp>
      <p:sp>
        <p:nvSpPr>
          <p:cNvPr id="8" name="Oval 7">
            <a:extLst>
              <a:ext uri="{FF2B5EF4-FFF2-40B4-BE49-F238E27FC236}">
                <a16:creationId xmlns:a16="http://schemas.microsoft.com/office/drawing/2014/main" id="{875E1227-C108-5F8E-CF3E-82F548E6A694}"/>
              </a:ext>
            </a:extLst>
          </p:cNvPr>
          <p:cNvSpPr/>
          <p:nvPr/>
        </p:nvSpPr>
        <p:spPr>
          <a:xfrm>
            <a:off x="9802212" y="2797821"/>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90</a:t>
            </a:r>
          </a:p>
        </p:txBody>
      </p:sp>
      <p:sp>
        <p:nvSpPr>
          <p:cNvPr id="9" name="Oval 8">
            <a:extLst>
              <a:ext uri="{FF2B5EF4-FFF2-40B4-BE49-F238E27FC236}">
                <a16:creationId xmlns:a16="http://schemas.microsoft.com/office/drawing/2014/main" id="{C66BA253-8BFD-81F3-5CE0-23113B6ED426}"/>
              </a:ext>
            </a:extLst>
          </p:cNvPr>
          <p:cNvSpPr/>
          <p:nvPr/>
        </p:nvSpPr>
        <p:spPr>
          <a:xfrm>
            <a:off x="6525610" y="3585213"/>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30</a:t>
            </a:r>
          </a:p>
        </p:txBody>
      </p:sp>
      <p:sp>
        <p:nvSpPr>
          <p:cNvPr id="10" name="Oval 9">
            <a:extLst>
              <a:ext uri="{FF2B5EF4-FFF2-40B4-BE49-F238E27FC236}">
                <a16:creationId xmlns:a16="http://schemas.microsoft.com/office/drawing/2014/main" id="{3F3ECE67-9FEF-2E39-F696-FCC1FB6CC6DD}"/>
              </a:ext>
            </a:extLst>
          </p:cNvPr>
          <p:cNvSpPr/>
          <p:nvPr/>
        </p:nvSpPr>
        <p:spPr>
          <a:xfrm>
            <a:off x="8107417" y="3580382"/>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60</a:t>
            </a:r>
          </a:p>
        </p:txBody>
      </p:sp>
      <p:sp>
        <p:nvSpPr>
          <p:cNvPr id="11" name="Oval 10">
            <a:extLst>
              <a:ext uri="{FF2B5EF4-FFF2-40B4-BE49-F238E27FC236}">
                <a16:creationId xmlns:a16="http://schemas.microsoft.com/office/drawing/2014/main" id="{8C6439D2-0B72-18AA-90BF-A9CD2752841D}"/>
              </a:ext>
            </a:extLst>
          </p:cNvPr>
          <p:cNvSpPr/>
          <p:nvPr/>
        </p:nvSpPr>
        <p:spPr>
          <a:xfrm>
            <a:off x="9082253" y="3589552"/>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80</a:t>
            </a:r>
          </a:p>
        </p:txBody>
      </p:sp>
      <p:sp>
        <p:nvSpPr>
          <p:cNvPr id="12" name="Oval 11">
            <a:extLst>
              <a:ext uri="{FF2B5EF4-FFF2-40B4-BE49-F238E27FC236}">
                <a16:creationId xmlns:a16="http://schemas.microsoft.com/office/drawing/2014/main" id="{498AF70D-4F1F-9C76-D229-105509F97042}"/>
              </a:ext>
            </a:extLst>
          </p:cNvPr>
          <p:cNvSpPr/>
          <p:nvPr/>
        </p:nvSpPr>
        <p:spPr>
          <a:xfrm>
            <a:off x="10558957" y="3580382"/>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100</a:t>
            </a:r>
          </a:p>
        </p:txBody>
      </p:sp>
      <p:sp>
        <p:nvSpPr>
          <p:cNvPr id="13" name="Oval 12">
            <a:extLst>
              <a:ext uri="{FF2B5EF4-FFF2-40B4-BE49-F238E27FC236}">
                <a16:creationId xmlns:a16="http://schemas.microsoft.com/office/drawing/2014/main" id="{F946987F-4E16-82C7-AC6F-454D14CC6B59}"/>
              </a:ext>
            </a:extLst>
          </p:cNvPr>
          <p:cNvSpPr/>
          <p:nvPr/>
        </p:nvSpPr>
        <p:spPr>
          <a:xfrm>
            <a:off x="5479831" y="4375423"/>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20</a:t>
            </a:r>
          </a:p>
        </p:txBody>
      </p:sp>
      <p:sp>
        <p:nvSpPr>
          <p:cNvPr id="14" name="Oval 13">
            <a:extLst>
              <a:ext uri="{FF2B5EF4-FFF2-40B4-BE49-F238E27FC236}">
                <a16:creationId xmlns:a16="http://schemas.microsoft.com/office/drawing/2014/main" id="{4277762C-0810-4BE8-A01C-115CF4BF4214}"/>
              </a:ext>
            </a:extLst>
          </p:cNvPr>
          <p:cNvSpPr/>
          <p:nvPr/>
        </p:nvSpPr>
        <p:spPr>
          <a:xfrm>
            <a:off x="7282355" y="4375423"/>
            <a:ext cx="825062"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40</a:t>
            </a:r>
          </a:p>
        </p:txBody>
      </p:sp>
      <p:cxnSp>
        <p:nvCxnSpPr>
          <p:cNvPr id="15" name="Straight Connector 14">
            <a:extLst>
              <a:ext uri="{FF2B5EF4-FFF2-40B4-BE49-F238E27FC236}">
                <a16:creationId xmlns:a16="http://schemas.microsoft.com/office/drawing/2014/main" id="{DFE4286E-DBBD-4A36-1880-67226FE4CD89}"/>
              </a:ext>
            </a:extLst>
          </p:cNvPr>
          <p:cNvCxnSpPr>
            <a:stCxn id="4" idx="3"/>
            <a:endCxn id="7" idx="7"/>
          </p:cNvCxnSpPr>
          <p:nvPr/>
        </p:nvCxnSpPr>
        <p:spPr>
          <a:xfrm flipH="1">
            <a:off x="8078052" y="2132284"/>
            <a:ext cx="710372" cy="710023"/>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B71B8292-C358-0437-815C-0168B6AD3197}"/>
              </a:ext>
            </a:extLst>
          </p:cNvPr>
          <p:cNvCxnSpPr>
            <a:cxnSpLocks/>
          </p:cNvCxnSpPr>
          <p:nvPr/>
        </p:nvCxnSpPr>
        <p:spPr>
          <a:xfrm flipH="1">
            <a:off x="7081959" y="3159102"/>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7D75419E-9A7E-F123-D4BC-EE0D22F88756}"/>
              </a:ext>
            </a:extLst>
          </p:cNvPr>
          <p:cNvCxnSpPr>
            <a:cxnSpLocks/>
          </p:cNvCxnSpPr>
          <p:nvPr/>
        </p:nvCxnSpPr>
        <p:spPr>
          <a:xfrm flipH="1">
            <a:off x="6145282" y="3957818"/>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D8A5F492-DC56-2F61-773C-54E974CDD094}"/>
              </a:ext>
            </a:extLst>
          </p:cNvPr>
          <p:cNvCxnSpPr>
            <a:cxnSpLocks/>
            <a:stCxn id="9" idx="5"/>
          </p:cNvCxnSpPr>
          <p:nvPr/>
        </p:nvCxnSpPr>
        <p:spPr>
          <a:xfrm>
            <a:off x="7171532" y="3979943"/>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4D2F330E-5E25-50F8-3950-949E68FAFEEE}"/>
              </a:ext>
            </a:extLst>
          </p:cNvPr>
          <p:cNvCxnSpPr>
            <a:cxnSpLocks/>
          </p:cNvCxnSpPr>
          <p:nvPr/>
        </p:nvCxnSpPr>
        <p:spPr>
          <a:xfrm>
            <a:off x="8107416" y="3142536"/>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54C8AD2A-7DBE-15A3-5B03-3450CA16697C}"/>
              </a:ext>
            </a:extLst>
          </p:cNvPr>
          <p:cNvCxnSpPr>
            <a:cxnSpLocks/>
          </p:cNvCxnSpPr>
          <p:nvPr/>
        </p:nvCxnSpPr>
        <p:spPr>
          <a:xfrm>
            <a:off x="10435462" y="3205943"/>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90D4B03A-2986-39E5-041E-D4081674D4A1}"/>
              </a:ext>
            </a:extLst>
          </p:cNvPr>
          <p:cNvCxnSpPr>
            <a:cxnSpLocks/>
            <a:endCxn id="8" idx="1"/>
          </p:cNvCxnSpPr>
          <p:nvPr/>
        </p:nvCxnSpPr>
        <p:spPr>
          <a:xfrm>
            <a:off x="9318503" y="2137484"/>
            <a:ext cx="594532" cy="728062"/>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7E55B790-31F2-0EEB-92EE-EE3BE0CF8D73}"/>
              </a:ext>
            </a:extLst>
          </p:cNvPr>
          <p:cNvCxnSpPr>
            <a:cxnSpLocks/>
          </p:cNvCxnSpPr>
          <p:nvPr/>
        </p:nvCxnSpPr>
        <p:spPr>
          <a:xfrm flipH="1">
            <a:off x="9604324" y="3184520"/>
            <a:ext cx="349291" cy="430314"/>
          </a:xfrm>
          <a:prstGeom prst="line">
            <a:avLst/>
          </a:prstGeom>
        </p:spPr>
        <p:style>
          <a:lnRef idx="3">
            <a:schemeClr val="dk1"/>
          </a:lnRef>
          <a:fillRef idx="0">
            <a:schemeClr val="dk1"/>
          </a:fillRef>
          <a:effectRef idx="2">
            <a:schemeClr val="dk1"/>
          </a:effectRef>
          <a:fontRef idx="minor">
            <a:schemeClr val="tx1"/>
          </a:fontRef>
        </p:style>
      </p:cxnSp>
      <p:sp>
        <p:nvSpPr>
          <p:cNvPr id="27" name="Oval 26">
            <a:extLst>
              <a:ext uri="{FF2B5EF4-FFF2-40B4-BE49-F238E27FC236}">
                <a16:creationId xmlns:a16="http://schemas.microsoft.com/office/drawing/2014/main" id="{18F04C6E-A6EC-8C70-E5D5-005A11130236}"/>
              </a:ext>
            </a:extLst>
          </p:cNvPr>
          <p:cNvSpPr/>
          <p:nvPr/>
        </p:nvSpPr>
        <p:spPr>
          <a:xfrm>
            <a:off x="5338675" y="2139948"/>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75</a:t>
            </a:r>
          </a:p>
        </p:txBody>
      </p:sp>
      <p:cxnSp>
        <p:nvCxnSpPr>
          <p:cNvPr id="28" name="Straight Connector 27">
            <a:extLst>
              <a:ext uri="{FF2B5EF4-FFF2-40B4-BE49-F238E27FC236}">
                <a16:creationId xmlns:a16="http://schemas.microsoft.com/office/drawing/2014/main" id="{90770A18-9628-EABD-B107-9D8A58487F28}"/>
              </a:ext>
            </a:extLst>
          </p:cNvPr>
          <p:cNvCxnSpPr>
            <a:cxnSpLocks/>
          </p:cNvCxnSpPr>
          <p:nvPr/>
        </p:nvCxnSpPr>
        <p:spPr>
          <a:xfrm flipH="1">
            <a:off x="8969212" y="4059541"/>
            <a:ext cx="349291" cy="430314"/>
          </a:xfrm>
          <a:prstGeom prst="line">
            <a:avLst/>
          </a:prstGeom>
        </p:spPr>
        <p:style>
          <a:lnRef idx="3">
            <a:schemeClr val="dk1"/>
          </a:lnRef>
          <a:fillRef idx="0">
            <a:schemeClr val="dk1"/>
          </a:fillRef>
          <a:effectRef idx="2">
            <a:schemeClr val="dk1"/>
          </a:effectRef>
          <a:fontRef idx="minor">
            <a:schemeClr val="tx1"/>
          </a:fontRef>
        </p:style>
      </p:cxnSp>
      <p:sp>
        <p:nvSpPr>
          <p:cNvPr id="29" name="TextBox 28">
            <a:extLst>
              <a:ext uri="{FF2B5EF4-FFF2-40B4-BE49-F238E27FC236}">
                <a16:creationId xmlns:a16="http://schemas.microsoft.com/office/drawing/2014/main" id="{81E43738-EE34-B198-94B9-B92031C3BD79}"/>
              </a:ext>
            </a:extLst>
          </p:cNvPr>
          <p:cNvSpPr txBox="1"/>
          <p:nvPr/>
        </p:nvSpPr>
        <p:spPr>
          <a:xfrm>
            <a:off x="9318503" y="4048786"/>
            <a:ext cx="1128835" cy="261610"/>
          </a:xfrm>
          <a:prstGeom prst="rect">
            <a:avLst/>
          </a:prstGeom>
          <a:noFill/>
        </p:spPr>
        <p:txBody>
          <a:bodyPr wrap="none" rtlCol="0">
            <a:spAutoFit/>
          </a:bodyPr>
          <a:lstStyle/>
          <a:p>
            <a:r>
              <a:rPr lang="en-US" sz="1100" dirty="0"/>
              <a:t>Diff in height = 1</a:t>
            </a:r>
          </a:p>
        </p:txBody>
      </p:sp>
      <p:sp>
        <p:nvSpPr>
          <p:cNvPr id="30" name="TextBox 29">
            <a:extLst>
              <a:ext uri="{FF2B5EF4-FFF2-40B4-BE49-F238E27FC236}">
                <a16:creationId xmlns:a16="http://schemas.microsoft.com/office/drawing/2014/main" id="{44DBD7D1-46F9-7932-BC39-E00970FA29C4}"/>
              </a:ext>
            </a:extLst>
          </p:cNvPr>
          <p:cNvSpPr txBox="1"/>
          <p:nvPr/>
        </p:nvSpPr>
        <p:spPr>
          <a:xfrm>
            <a:off x="10456381" y="2651978"/>
            <a:ext cx="1128835" cy="261610"/>
          </a:xfrm>
          <a:prstGeom prst="rect">
            <a:avLst/>
          </a:prstGeom>
          <a:noFill/>
        </p:spPr>
        <p:txBody>
          <a:bodyPr wrap="none" rtlCol="0">
            <a:spAutoFit/>
          </a:bodyPr>
          <a:lstStyle/>
          <a:p>
            <a:r>
              <a:rPr lang="en-US" sz="1100" dirty="0"/>
              <a:t>Diff in height = 1</a:t>
            </a:r>
          </a:p>
        </p:txBody>
      </p:sp>
      <p:sp>
        <p:nvSpPr>
          <p:cNvPr id="31" name="TextBox 30">
            <a:extLst>
              <a:ext uri="{FF2B5EF4-FFF2-40B4-BE49-F238E27FC236}">
                <a16:creationId xmlns:a16="http://schemas.microsoft.com/office/drawing/2014/main" id="{37152CB0-8E5B-3729-8F4E-4CE63AB2912F}"/>
              </a:ext>
            </a:extLst>
          </p:cNvPr>
          <p:cNvSpPr txBox="1"/>
          <p:nvPr/>
        </p:nvSpPr>
        <p:spPr>
          <a:xfrm>
            <a:off x="9386105" y="1769899"/>
            <a:ext cx="1128835" cy="261610"/>
          </a:xfrm>
          <a:prstGeom prst="rect">
            <a:avLst/>
          </a:prstGeom>
          <a:noFill/>
        </p:spPr>
        <p:txBody>
          <a:bodyPr wrap="none" rtlCol="0">
            <a:spAutoFit/>
          </a:bodyPr>
          <a:lstStyle/>
          <a:p>
            <a:r>
              <a:rPr lang="en-US" sz="1100" dirty="0"/>
              <a:t>Diff in height = 0</a:t>
            </a:r>
          </a:p>
        </p:txBody>
      </p:sp>
    </p:spTree>
    <p:extLst>
      <p:ext uri="{BB962C8B-B14F-4D97-AF65-F5344CB8AC3E}">
        <p14:creationId xmlns:p14="http://schemas.microsoft.com/office/powerpoint/2010/main" val="3623239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3"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03112 0.00023 L 0.20273 -0.05856 " pathEditMode="relative" ptsTypes="AA">
                                      <p:cBhvr>
                                        <p:cTn id="10" dur="2000" fill="hold"/>
                                        <p:tgtEl>
                                          <p:spTgt spid="27"/>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1" nodeType="clickEffect">
                                  <p:stCondLst>
                                    <p:cond delay="0"/>
                                  </p:stCondLst>
                                  <p:childTnLst>
                                    <p:animMotion origin="layout" path="M 0.20273 -0.05856 L 0.2862 0.10301 " pathEditMode="relative" rAng="0" ptsTypes="AA">
                                      <p:cBhvr>
                                        <p:cTn id="14" dur="2000" fill="hold"/>
                                        <p:tgtEl>
                                          <p:spTgt spid="27"/>
                                        </p:tgtEl>
                                        <p:attrNameLst>
                                          <p:attrName>ppt_x</p:attrName>
                                          <p:attrName>ppt_y</p:attrName>
                                        </p:attrNameLst>
                                      </p:cBhvr>
                                      <p:rCtr x="4167" y="8079"/>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2" nodeType="clickEffect">
                                  <p:stCondLst>
                                    <p:cond delay="0"/>
                                  </p:stCondLst>
                                  <p:childTnLst>
                                    <p:animMotion origin="layout" path="M 0.2862 0.10301 L 0.36797 0.21019 " pathEditMode="relative" rAng="0" ptsTypes="AA">
                                      <p:cBhvr>
                                        <p:cTn id="18" dur="2000" fill="hold"/>
                                        <p:tgtEl>
                                          <p:spTgt spid="27"/>
                                        </p:tgtEl>
                                        <p:attrNameLst>
                                          <p:attrName>ppt_x</p:attrName>
                                          <p:attrName>ppt_y</p:attrName>
                                        </p:attrNameLst>
                                      </p:cBhvr>
                                      <p:rCtr x="4089" y="5347"/>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4" nodeType="clickEffect">
                                  <p:stCondLst>
                                    <p:cond delay="0"/>
                                  </p:stCondLst>
                                  <p:childTnLst>
                                    <p:animMotion origin="layout" path="M 0.36797 0.21019 L 0.24922 0.34213 " pathEditMode="relative" rAng="0" ptsTypes="AA">
                                      <p:cBhvr>
                                        <p:cTn id="22" dur="2000" fill="hold"/>
                                        <p:tgtEl>
                                          <p:spTgt spid="27"/>
                                        </p:tgtEl>
                                        <p:attrNameLst>
                                          <p:attrName>ppt_x</p:attrName>
                                          <p:attrName>ppt_y</p:attrName>
                                        </p:attrNameLst>
                                      </p:cBhvr>
                                      <p:rCtr x="-5937" y="6597"/>
                                    </p:animMotion>
                                  </p:childTnLst>
                                </p:cTn>
                              </p:par>
                            </p:childTnLst>
                          </p:cTn>
                        </p:par>
                        <p:par>
                          <p:cTn id="23" fill="hold">
                            <p:stCondLst>
                              <p:cond delay="2000"/>
                            </p:stCondLst>
                            <p:childTnLst>
                              <p:par>
                                <p:cTn id="24" presetID="1" presetClass="entr" presetSubtype="0" fill="hold" nodeType="after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7" grpId="2" animBg="1"/>
      <p:bldP spid="27" grpId="3" animBg="1"/>
      <p:bldP spid="27" grpId="4" animBg="1"/>
      <p:bldP spid="29" grpId="0"/>
      <p:bldP spid="30" grpId="0"/>
      <p:bldP spid="31" grpId="0"/>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a:t>Insert a node in AVL</a:t>
            </a: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 name="TextBox 2">
            <a:extLst>
              <a:ext uri="{FF2B5EF4-FFF2-40B4-BE49-F238E27FC236}">
                <a16:creationId xmlns:a16="http://schemas.microsoft.com/office/drawing/2014/main" id="{2C885A9A-98C7-4B17-4C23-B3BF6D3A1BB3}"/>
              </a:ext>
            </a:extLst>
          </p:cNvPr>
          <p:cNvSpPr txBox="1"/>
          <p:nvPr/>
        </p:nvSpPr>
        <p:spPr>
          <a:xfrm>
            <a:off x="1344706" y="1816086"/>
            <a:ext cx="6774611" cy="2585323"/>
          </a:xfrm>
          <a:prstGeom prst="rect">
            <a:avLst/>
          </a:prstGeom>
          <a:noFill/>
        </p:spPr>
        <p:txBody>
          <a:bodyPr wrap="none" rtlCol="0">
            <a:spAutoFit/>
          </a:bodyPr>
          <a:lstStyle/>
          <a:p>
            <a:endParaRPr lang="en-US" dirty="0"/>
          </a:p>
          <a:p>
            <a:r>
              <a:rPr lang="en-US" dirty="0"/>
              <a:t>Case 2 : Rotation is required</a:t>
            </a:r>
          </a:p>
          <a:p>
            <a:pPr marL="742950" lvl="1" indent="-285750">
              <a:buFont typeface="Arial" panose="020B0604020202020204" pitchFamily="34" charset="0"/>
              <a:buChar char="•"/>
            </a:pPr>
            <a:r>
              <a:rPr lang="en-US" dirty="0"/>
              <a:t>LL – Left Left condition</a:t>
            </a:r>
          </a:p>
          <a:p>
            <a:pPr marL="742950" lvl="1" indent="-285750">
              <a:buFont typeface="Arial" panose="020B0604020202020204" pitchFamily="34" charset="0"/>
              <a:buChar char="•"/>
            </a:pPr>
            <a:r>
              <a:rPr lang="en-US" dirty="0"/>
              <a:t>LR – Left Right condition</a:t>
            </a:r>
          </a:p>
          <a:p>
            <a:pPr marL="742950" lvl="1" indent="-285750">
              <a:buFont typeface="Arial" panose="020B0604020202020204" pitchFamily="34" charset="0"/>
              <a:buChar char="•"/>
            </a:pPr>
            <a:r>
              <a:rPr lang="en-US" dirty="0"/>
              <a:t>RR – Right Right Condition</a:t>
            </a:r>
          </a:p>
          <a:p>
            <a:pPr marL="742950" lvl="1" indent="-285750">
              <a:buFont typeface="Arial" panose="020B0604020202020204" pitchFamily="34" charset="0"/>
              <a:buChar char="•"/>
            </a:pPr>
            <a:r>
              <a:rPr lang="en-US" dirty="0"/>
              <a:t>RL – Right Left Condition</a:t>
            </a:r>
          </a:p>
          <a:p>
            <a:pPr marL="742950" lvl="1" indent="-285750">
              <a:buFont typeface="Arial" panose="020B0604020202020204" pitchFamily="34" charset="0"/>
              <a:buChar char="•"/>
            </a:pPr>
            <a:endParaRPr lang="en-US" dirty="0"/>
          </a:p>
          <a:p>
            <a:pPr lvl="1"/>
            <a:r>
              <a:rPr lang="en-US" b="1" dirty="0"/>
              <a:t>Calculate the direction from disbalanced node to the grand child</a:t>
            </a:r>
          </a:p>
          <a:p>
            <a:pPr lvl="1"/>
            <a:endParaRPr lang="en-US" dirty="0"/>
          </a:p>
        </p:txBody>
      </p:sp>
    </p:spTree>
    <p:extLst>
      <p:ext uri="{BB962C8B-B14F-4D97-AF65-F5344CB8AC3E}">
        <p14:creationId xmlns:p14="http://schemas.microsoft.com/office/powerpoint/2010/main" val="38782074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a:t>Insert a node in AVL - LL</a:t>
            </a: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4" name="Oval 3">
            <a:extLst>
              <a:ext uri="{FF2B5EF4-FFF2-40B4-BE49-F238E27FC236}">
                <a16:creationId xmlns:a16="http://schemas.microsoft.com/office/drawing/2014/main" id="{C57983A4-1B6B-866A-9841-3A2F5B93009A}"/>
              </a:ext>
            </a:extLst>
          </p:cNvPr>
          <p:cNvSpPr/>
          <p:nvPr/>
        </p:nvSpPr>
        <p:spPr>
          <a:xfrm>
            <a:off x="7020023" y="2176067"/>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70</a:t>
            </a:r>
          </a:p>
        </p:txBody>
      </p:sp>
      <p:sp>
        <p:nvSpPr>
          <p:cNvPr id="7" name="Oval 6">
            <a:extLst>
              <a:ext uri="{FF2B5EF4-FFF2-40B4-BE49-F238E27FC236}">
                <a16:creationId xmlns:a16="http://schemas.microsoft.com/office/drawing/2014/main" id="{42F1FB17-E009-E5E9-6907-9BFA59F38168}"/>
              </a:ext>
            </a:extLst>
          </p:cNvPr>
          <p:cNvSpPr/>
          <p:nvPr/>
        </p:nvSpPr>
        <p:spPr>
          <a:xfrm>
            <a:off x="5774552" y="3213095"/>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50</a:t>
            </a:r>
          </a:p>
        </p:txBody>
      </p:sp>
      <p:sp>
        <p:nvSpPr>
          <p:cNvPr id="8" name="Oval 7">
            <a:extLst>
              <a:ext uri="{FF2B5EF4-FFF2-40B4-BE49-F238E27FC236}">
                <a16:creationId xmlns:a16="http://schemas.microsoft.com/office/drawing/2014/main" id="{875E1227-C108-5F8E-CF3E-82F548E6A694}"/>
              </a:ext>
            </a:extLst>
          </p:cNvPr>
          <p:cNvSpPr/>
          <p:nvPr/>
        </p:nvSpPr>
        <p:spPr>
          <a:xfrm>
            <a:off x="8144634" y="3236334"/>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90</a:t>
            </a:r>
          </a:p>
        </p:txBody>
      </p:sp>
      <p:sp>
        <p:nvSpPr>
          <p:cNvPr id="9" name="Oval 8">
            <a:extLst>
              <a:ext uri="{FF2B5EF4-FFF2-40B4-BE49-F238E27FC236}">
                <a16:creationId xmlns:a16="http://schemas.microsoft.com/office/drawing/2014/main" id="{C66BA253-8BFD-81F3-5CE0-23113B6ED426}"/>
              </a:ext>
            </a:extLst>
          </p:cNvPr>
          <p:cNvSpPr/>
          <p:nvPr/>
        </p:nvSpPr>
        <p:spPr>
          <a:xfrm>
            <a:off x="4868032" y="402372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30</a:t>
            </a:r>
          </a:p>
        </p:txBody>
      </p:sp>
      <p:sp>
        <p:nvSpPr>
          <p:cNvPr id="10" name="Oval 9">
            <a:extLst>
              <a:ext uri="{FF2B5EF4-FFF2-40B4-BE49-F238E27FC236}">
                <a16:creationId xmlns:a16="http://schemas.microsoft.com/office/drawing/2014/main" id="{3F3ECE67-9FEF-2E39-F696-FCC1FB6CC6DD}"/>
              </a:ext>
            </a:extLst>
          </p:cNvPr>
          <p:cNvSpPr/>
          <p:nvPr/>
        </p:nvSpPr>
        <p:spPr>
          <a:xfrm>
            <a:off x="6449839" y="4018895"/>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60</a:t>
            </a:r>
          </a:p>
        </p:txBody>
      </p:sp>
      <p:sp>
        <p:nvSpPr>
          <p:cNvPr id="11" name="Oval 10">
            <a:extLst>
              <a:ext uri="{FF2B5EF4-FFF2-40B4-BE49-F238E27FC236}">
                <a16:creationId xmlns:a16="http://schemas.microsoft.com/office/drawing/2014/main" id="{8C6439D2-0B72-18AA-90BF-A9CD2752841D}"/>
              </a:ext>
            </a:extLst>
          </p:cNvPr>
          <p:cNvSpPr/>
          <p:nvPr/>
        </p:nvSpPr>
        <p:spPr>
          <a:xfrm>
            <a:off x="7424675" y="4028065"/>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80</a:t>
            </a:r>
          </a:p>
        </p:txBody>
      </p:sp>
      <p:sp>
        <p:nvSpPr>
          <p:cNvPr id="12" name="Oval 11">
            <a:extLst>
              <a:ext uri="{FF2B5EF4-FFF2-40B4-BE49-F238E27FC236}">
                <a16:creationId xmlns:a16="http://schemas.microsoft.com/office/drawing/2014/main" id="{498AF70D-4F1F-9C76-D229-105509F97042}"/>
              </a:ext>
            </a:extLst>
          </p:cNvPr>
          <p:cNvSpPr/>
          <p:nvPr/>
        </p:nvSpPr>
        <p:spPr>
          <a:xfrm>
            <a:off x="8901379" y="4018895"/>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100</a:t>
            </a:r>
          </a:p>
        </p:txBody>
      </p:sp>
      <p:sp>
        <p:nvSpPr>
          <p:cNvPr id="13" name="Oval 12">
            <a:extLst>
              <a:ext uri="{FF2B5EF4-FFF2-40B4-BE49-F238E27FC236}">
                <a16:creationId xmlns:a16="http://schemas.microsoft.com/office/drawing/2014/main" id="{F946987F-4E16-82C7-AC6F-454D14CC6B59}"/>
              </a:ext>
            </a:extLst>
          </p:cNvPr>
          <p:cNvSpPr/>
          <p:nvPr/>
        </p:nvSpPr>
        <p:spPr>
          <a:xfrm>
            <a:off x="3822253" y="481393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20</a:t>
            </a:r>
          </a:p>
        </p:txBody>
      </p:sp>
      <p:cxnSp>
        <p:nvCxnSpPr>
          <p:cNvPr id="15" name="Straight Connector 14">
            <a:extLst>
              <a:ext uri="{FF2B5EF4-FFF2-40B4-BE49-F238E27FC236}">
                <a16:creationId xmlns:a16="http://schemas.microsoft.com/office/drawing/2014/main" id="{DFE4286E-DBBD-4A36-1880-67226FE4CD89}"/>
              </a:ext>
            </a:extLst>
          </p:cNvPr>
          <p:cNvCxnSpPr>
            <a:stCxn id="4" idx="3"/>
            <a:endCxn id="7" idx="7"/>
          </p:cNvCxnSpPr>
          <p:nvPr/>
        </p:nvCxnSpPr>
        <p:spPr>
          <a:xfrm flipH="1">
            <a:off x="6420474" y="2570797"/>
            <a:ext cx="710372" cy="710023"/>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B71B8292-C358-0437-815C-0168B6AD3197}"/>
              </a:ext>
            </a:extLst>
          </p:cNvPr>
          <p:cNvCxnSpPr>
            <a:cxnSpLocks/>
          </p:cNvCxnSpPr>
          <p:nvPr/>
        </p:nvCxnSpPr>
        <p:spPr>
          <a:xfrm flipH="1">
            <a:off x="5424381" y="3597615"/>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7D75419E-9A7E-F123-D4BC-EE0D22F88756}"/>
              </a:ext>
            </a:extLst>
          </p:cNvPr>
          <p:cNvCxnSpPr>
            <a:cxnSpLocks/>
          </p:cNvCxnSpPr>
          <p:nvPr/>
        </p:nvCxnSpPr>
        <p:spPr>
          <a:xfrm flipH="1">
            <a:off x="4487704" y="4396331"/>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4D2F330E-5E25-50F8-3950-949E68FAFEEE}"/>
              </a:ext>
            </a:extLst>
          </p:cNvPr>
          <p:cNvCxnSpPr>
            <a:cxnSpLocks/>
          </p:cNvCxnSpPr>
          <p:nvPr/>
        </p:nvCxnSpPr>
        <p:spPr>
          <a:xfrm>
            <a:off x="6449838" y="3581049"/>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54C8AD2A-7DBE-15A3-5B03-3450CA16697C}"/>
              </a:ext>
            </a:extLst>
          </p:cNvPr>
          <p:cNvCxnSpPr>
            <a:cxnSpLocks/>
          </p:cNvCxnSpPr>
          <p:nvPr/>
        </p:nvCxnSpPr>
        <p:spPr>
          <a:xfrm>
            <a:off x="8777884" y="3644456"/>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90D4B03A-2986-39E5-041E-D4081674D4A1}"/>
              </a:ext>
            </a:extLst>
          </p:cNvPr>
          <p:cNvCxnSpPr>
            <a:cxnSpLocks/>
            <a:endCxn id="8" idx="1"/>
          </p:cNvCxnSpPr>
          <p:nvPr/>
        </p:nvCxnSpPr>
        <p:spPr>
          <a:xfrm>
            <a:off x="7660925" y="2575997"/>
            <a:ext cx="594532" cy="728062"/>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7E55B790-31F2-0EEB-92EE-EE3BE0CF8D73}"/>
              </a:ext>
            </a:extLst>
          </p:cNvPr>
          <p:cNvCxnSpPr>
            <a:cxnSpLocks/>
          </p:cNvCxnSpPr>
          <p:nvPr/>
        </p:nvCxnSpPr>
        <p:spPr>
          <a:xfrm flipH="1">
            <a:off x="7946746" y="3623033"/>
            <a:ext cx="349291" cy="430314"/>
          </a:xfrm>
          <a:prstGeom prst="line">
            <a:avLst/>
          </a:prstGeom>
        </p:spPr>
        <p:style>
          <a:lnRef idx="3">
            <a:schemeClr val="dk1"/>
          </a:lnRef>
          <a:fillRef idx="0">
            <a:schemeClr val="dk1"/>
          </a:fillRef>
          <a:effectRef idx="2">
            <a:schemeClr val="dk1"/>
          </a:effectRef>
          <a:fontRef idx="minor">
            <a:schemeClr val="tx1"/>
          </a:fontRef>
        </p:style>
      </p:cxnSp>
      <p:sp>
        <p:nvSpPr>
          <p:cNvPr id="27" name="Oval 26">
            <a:extLst>
              <a:ext uri="{FF2B5EF4-FFF2-40B4-BE49-F238E27FC236}">
                <a16:creationId xmlns:a16="http://schemas.microsoft.com/office/drawing/2014/main" id="{18F04C6E-A6EC-8C70-E5D5-005A11130236}"/>
              </a:ext>
            </a:extLst>
          </p:cNvPr>
          <p:cNvSpPr/>
          <p:nvPr/>
        </p:nvSpPr>
        <p:spPr>
          <a:xfrm>
            <a:off x="4233390" y="2387545"/>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p>
        </p:txBody>
      </p:sp>
      <p:sp>
        <p:nvSpPr>
          <p:cNvPr id="32" name="TextBox 31">
            <a:extLst>
              <a:ext uri="{FF2B5EF4-FFF2-40B4-BE49-F238E27FC236}">
                <a16:creationId xmlns:a16="http://schemas.microsoft.com/office/drawing/2014/main" id="{7A1E940B-D71D-1F61-F693-EC3A1CCC0403}"/>
              </a:ext>
            </a:extLst>
          </p:cNvPr>
          <p:cNvSpPr txBox="1"/>
          <p:nvPr/>
        </p:nvSpPr>
        <p:spPr>
          <a:xfrm>
            <a:off x="3373567" y="1580504"/>
            <a:ext cx="2848480" cy="369332"/>
          </a:xfrm>
          <a:prstGeom prst="rect">
            <a:avLst/>
          </a:prstGeom>
          <a:noFill/>
        </p:spPr>
        <p:txBody>
          <a:bodyPr wrap="square">
            <a:spAutoFit/>
          </a:bodyPr>
          <a:lstStyle/>
          <a:p>
            <a:pPr lvl="1"/>
            <a:r>
              <a:rPr lang="en-US" b="1" dirty="0"/>
              <a:t>LL</a:t>
            </a:r>
            <a:r>
              <a:rPr lang="en-US" dirty="0"/>
              <a:t> – Left Left condition</a:t>
            </a:r>
            <a:endParaRPr lang="en-US" b="1" dirty="0">
              <a:solidFill>
                <a:srgbClr val="00B050"/>
              </a:solidFill>
            </a:endParaRPr>
          </a:p>
        </p:txBody>
      </p:sp>
      <p:cxnSp>
        <p:nvCxnSpPr>
          <p:cNvPr id="33" name="Straight Connector 32">
            <a:extLst>
              <a:ext uri="{FF2B5EF4-FFF2-40B4-BE49-F238E27FC236}">
                <a16:creationId xmlns:a16="http://schemas.microsoft.com/office/drawing/2014/main" id="{D4310CDD-6F43-6EFB-609F-23270DE6B6B8}"/>
              </a:ext>
            </a:extLst>
          </p:cNvPr>
          <p:cNvCxnSpPr>
            <a:cxnSpLocks/>
          </p:cNvCxnSpPr>
          <p:nvPr/>
        </p:nvCxnSpPr>
        <p:spPr>
          <a:xfrm flipH="1">
            <a:off x="3407238" y="5220935"/>
            <a:ext cx="445695" cy="443546"/>
          </a:xfrm>
          <a:prstGeom prst="line">
            <a:avLst/>
          </a:prstGeom>
        </p:spPr>
        <p:style>
          <a:lnRef idx="3">
            <a:schemeClr val="dk1"/>
          </a:lnRef>
          <a:fillRef idx="0">
            <a:schemeClr val="dk1"/>
          </a:fillRef>
          <a:effectRef idx="2">
            <a:schemeClr val="dk1"/>
          </a:effectRef>
          <a:fontRef idx="minor">
            <a:schemeClr val="tx1"/>
          </a:fontRef>
        </p:style>
      </p:cxnSp>
      <p:sp>
        <p:nvSpPr>
          <p:cNvPr id="35" name="TextBox 34">
            <a:extLst>
              <a:ext uri="{FF2B5EF4-FFF2-40B4-BE49-F238E27FC236}">
                <a16:creationId xmlns:a16="http://schemas.microsoft.com/office/drawing/2014/main" id="{8139DBFD-E662-7348-E74C-71367466AE55}"/>
              </a:ext>
            </a:extLst>
          </p:cNvPr>
          <p:cNvSpPr txBox="1"/>
          <p:nvPr/>
        </p:nvSpPr>
        <p:spPr>
          <a:xfrm>
            <a:off x="4233390" y="5266504"/>
            <a:ext cx="1128835" cy="261610"/>
          </a:xfrm>
          <a:prstGeom prst="rect">
            <a:avLst/>
          </a:prstGeom>
          <a:noFill/>
        </p:spPr>
        <p:txBody>
          <a:bodyPr wrap="none" rtlCol="0">
            <a:spAutoFit/>
          </a:bodyPr>
          <a:lstStyle/>
          <a:p>
            <a:r>
              <a:rPr lang="en-US" sz="1100" dirty="0"/>
              <a:t>Diff in height = 1</a:t>
            </a:r>
          </a:p>
        </p:txBody>
      </p:sp>
      <p:sp>
        <p:nvSpPr>
          <p:cNvPr id="36" name="TextBox 35">
            <a:extLst>
              <a:ext uri="{FF2B5EF4-FFF2-40B4-BE49-F238E27FC236}">
                <a16:creationId xmlns:a16="http://schemas.microsoft.com/office/drawing/2014/main" id="{9DBCEF20-12CB-658D-C57A-198B5135043C}"/>
              </a:ext>
            </a:extLst>
          </p:cNvPr>
          <p:cNvSpPr txBox="1"/>
          <p:nvPr/>
        </p:nvSpPr>
        <p:spPr>
          <a:xfrm>
            <a:off x="4438883" y="3739241"/>
            <a:ext cx="1128835" cy="261610"/>
          </a:xfrm>
          <a:prstGeom prst="rect">
            <a:avLst/>
          </a:prstGeom>
          <a:noFill/>
        </p:spPr>
        <p:txBody>
          <a:bodyPr wrap="none" rtlCol="0">
            <a:spAutoFit/>
          </a:bodyPr>
          <a:lstStyle/>
          <a:p>
            <a:r>
              <a:rPr lang="en-US" sz="1100" dirty="0"/>
              <a:t>Diff in height = 2</a:t>
            </a:r>
          </a:p>
        </p:txBody>
      </p:sp>
      <p:sp>
        <p:nvSpPr>
          <p:cNvPr id="37" name="Arc 36">
            <a:extLst>
              <a:ext uri="{FF2B5EF4-FFF2-40B4-BE49-F238E27FC236}">
                <a16:creationId xmlns:a16="http://schemas.microsoft.com/office/drawing/2014/main" id="{34A5D0A0-1243-908D-7ED9-AA400BEE4EB7}"/>
              </a:ext>
            </a:extLst>
          </p:cNvPr>
          <p:cNvSpPr/>
          <p:nvPr/>
        </p:nvSpPr>
        <p:spPr>
          <a:xfrm rot="8307724">
            <a:off x="3844059" y="3965049"/>
            <a:ext cx="1246698" cy="1173210"/>
          </a:xfrm>
          <a:prstGeom prst="arc">
            <a:avLst>
              <a:gd name="adj1" fmla="val 748666"/>
              <a:gd name="adj2" fmla="val 10327561"/>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38" name="Ink 37">
                <a:extLst>
                  <a:ext uri="{FF2B5EF4-FFF2-40B4-BE49-F238E27FC236}">
                    <a16:creationId xmlns:a16="http://schemas.microsoft.com/office/drawing/2014/main" id="{9A320682-8985-D285-31BF-15AB13B5697E}"/>
                  </a:ext>
                </a:extLst>
              </p14:cNvPr>
              <p14:cNvContentPartPr/>
              <p14:nvPr/>
            </p14:nvContentPartPr>
            <p14:xfrm>
              <a:off x="3807815" y="4745617"/>
              <a:ext cx="165600" cy="114840"/>
            </p14:xfrm>
          </p:contentPart>
        </mc:Choice>
        <mc:Fallback xmlns="">
          <p:pic>
            <p:nvPicPr>
              <p:cNvPr id="38" name="Ink 37">
                <a:extLst>
                  <a:ext uri="{FF2B5EF4-FFF2-40B4-BE49-F238E27FC236}">
                    <a16:creationId xmlns:a16="http://schemas.microsoft.com/office/drawing/2014/main" id="{9A320682-8985-D285-31BF-15AB13B5697E}"/>
                  </a:ext>
                </a:extLst>
              </p:cNvPr>
              <p:cNvPicPr/>
              <p:nvPr/>
            </p:nvPicPr>
            <p:blipFill>
              <a:blip r:embed="rId3"/>
              <a:stretch>
                <a:fillRect/>
              </a:stretch>
            </p:blipFill>
            <p:spPr>
              <a:xfrm>
                <a:off x="3798815" y="4736589"/>
                <a:ext cx="183240" cy="132535"/>
              </a:xfrm>
              <a:prstGeom prst="rect">
                <a:avLst/>
              </a:prstGeom>
            </p:spPr>
          </p:pic>
        </mc:Fallback>
      </mc:AlternateContent>
      <p:sp>
        <p:nvSpPr>
          <p:cNvPr id="39" name="Arc 38">
            <a:extLst>
              <a:ext uri="{FF2B5EF4-FFF2-40B4-BE49-F238E27FC236}">
                <a16:creationId xmlns:a16="http://schemas.microsoft.com/office/drawing/2014/main" id="{617505AF-0AA0-4702-AD25-8826E33BF151}"/>
              </a:ext>
            </a:extLst>
          </p:cNvPr>
          <p:cNvSpPr/>
          <p:nvPr/>
        </p:nvSpPr>
        <p:spPr>
          <a:xfrm rot="8307724">
            <a:off x="2881295" y="4814267"/>
            <a:ext cx="1246698" cy="1173210"/>
          </a:xfrm>
          <a:prstGeom prst="arc">
            <a:avLst>
              <a:gd name="adj1" fmla="val 748666"/>
              <a:gd name="adj2" fmla="val 10327561"/>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4">
            <p14:nvContentPartPr>
              <p14:cNvPr id="40" name="Ink 39">
                <a:extLst>
                  <a:ext uri="{FF2B5EF4-FFF2-40B4-BE49-F238E27FC236}">
                    <a16:creationId xmlns:a16="http://schemas.microsoft.com/office/drawing/2014/main" id="{C9E433C4-1A79-E7AA-94EF-D2F28319E7C0}"/>
                  </a:ext>
                </a:extLst>
              </p14:cNvPr>
              <p14:cNvContentPartPr/>
              <p14:nvPr/>
            </p14:nvContentPartPr>
            <p14:xfrm>
              <a:off x="2845051" y="5594835"/>
              <a:ext cx="165600" cy="114840"/>
            </p14:xfrm>
          </p:contentPart>
        </mc:Choice>
        <mc:Fallback xmlns="">
          <p:pic>
            <p:nvPicPr>
              <p:cNvPr id="40" name="Ink 39">
                <a:extLst>
                  <a:ext uri="{FF2B5EF4-FFF2-40B4-BE49-F238E27FC236}">
                    <a16:creationId xmlns:a16="http://schemas.microsoft.com/office/drawing/2014/main" id="{C9E433C4-1A79-E7AA-94EF-D2F28319E7C0}"/>
                  </a:ext>
                </a:extLst>
              </p:cNvPr>
              <p:cNvPicPr/>
              <p:nvPr/>
            </p:nvPicPr>
            <p:blipFill>
              <a:blip r:embed="rId3"/>
              <a:stretch>
                <a:fillRect/>
              </a:stretch>
            </p:blipFill>
            <p:spPr>
              <a:xfrm>
                <a:off x="2836051" y="5585807"/>
                <a:ext cx="183240" cy="132535"/>
              </a:xfrm>
              <a:prstGeom prst="rect">
                <a:avLst/>
              </a:prstGeom>
            </p:spPr>
          </p:pic>
        </mc:Fallback>
      </mc:AlternateContent>
      <p:sp>
        <p:nvSpPr>
          <p:cNvPr id="41" name="TextBox 40">
            <a:extLst>
              <a:ext uri="{FF2B5EF4-FFF2-40B4-BE49-F238E27FC236}">
                <a16:creationId xmlns:a16="http://schemas.microsoft.com/office/drawing/2014/main" id="{D553427D-3081-D388-105B-BBCE5D445F01}"/>
              </a:ext>
            </a:extLst>
          </p:cNvPr>
          <p:cNvSpPr txBox="1"/>
          <p:nvPr/>
        </p:nvSpPr>
        <p:spPr>
          <a:xfrm>
            <a:off x="3627116" y="4028878"/>
            <a:ext cx="463588" cy="307777"/>
          </a:xfrm>
          <a:prstGeom prst="rect">
            <a:avLst/>
          </a:prstGeom>
          <a:noFill/>
        </p:spPr>
        <p:txBody>
          <a:bodyPr wrap="none" rtlCol="0">
            <a:spAutoFit/>
          </a:bodyPr>
          <a:lstStyle/>
          <a:p>
            <a:r>
              <a:rPr lang="en-US" sz="1400" dirty="0">
                <a:solidFill>
                  <a:srgbClr val="FF0000"/>
                </a:solidFill>
              </a:rPr>
              <a:t>Left</a:t>
            </a:r>
          </a:p>
        </p:txBody>
      </p:sp>
      <p:sp>
        <p:nvSpPr>
          <p:cNvPr id="42" name="TextBox 41">
            <a:extLst>
              <a:ext uri="{FF2B5EF4-FFF2-40B4-BE49-F238E27FC236}">
                <a16:creationId xmlns:a16="http://schemas.microsoft.com/office/drawing/2014/main" id="{0A963370-1350-EE3A-76FB-D4CDD7CE94AC}"/>
              </a:ext>
            </a:extLst>
          </p:cNvPr>
          <p:cNvSpPr txBox="1"/>
          <p:nvPr/>
        </p:nvSpPr>
        <p:spPr>
          <a:xfrm>
            <a:off x="2674498" y="4719810"/>
            <a:ext cx="463588" cy="307777"/>
          </a:xfrm>
          <a:prstGeom prst="rect">
            <a:avLst/>
          </a:prstGeom>
          <a:noFill/>
        </p:spPr>
        <p:txBody>
          <a:bodyPr wrap="none" rtlCol="0">
            <a:spAutoFit/>
          </a:bodyPr>
          <a:lstStyle/>
          <a:p>
            <a:r>
              <a:rPr lang="en-US" sz="1400" dirty="0">
                <a:solidFill>
                  <a:srgbClr val="FF0000"/>
                </a:solidFill>
              </a:rPr>
              <a:t>Left</a:t>
            </a:r>
          </a:p>
        </p:txBody>
      </p:sp>
      <p:cxnSp>
        <p:nvCxnSpPr>
          <p:cNvPr id="61" name="Straight Connector 60">
            <a:extLst>
              <a:ext uri="{FF2B5EF4-FFF2-40B4-BE49-F238E27FC236}">
                <a16:creationId xmlns:a16="http://schemas.microsoft.com/office/drawing/2014/main" id="{F1AC5A9B-0F86-7815-6C70-F2D6A98481CB}"/>
              </a:ext>
            </a:extLst>
          </p:cNvPr>
          <p:cNvCxnSpPr>
            <a:cxnSpLocks/>
          </p:cNvCxnSpPr>
          <p:nvPr/>
        </p:nvCxnSpPr>
        <p:spPr>
          <a:xfrm>
            <a:off x="5486746" y="4433368"/>
            <a:ext cx="356122" cy="440330"/>
          </a:xfrm>
          <a:prstGeom prst="line">
            <a:avLst/>
          </a:prstGeom>
        </p:spPr>
        <p:style>
          <a:lnRef idx="3">
            <a:schemeClr val="dk1"/>
          </a:lnRef>
          <a:fillRef idx="0">
            <a:schemeClr val="dk1"/>
          </a:fillRef>
          <a:effectRef idx="2">
            <a:schemeClr val="dk1"/>
          </a:effectRef>
          <a:fontRef idx="minor">
            <a:schemeClr val="tx1"/>
          </a:fontRef>
        </p:style>
      </p:cxnSp>
      <p:sp>
        <p:nvSpPr>
          <p:cNvPr id="63" name="TextBox 62">
            <a:extLst>
              <a:ext uri="{FF2B5EF4-FFF2-40B4-BE49-F238E27FC236}">
                <a16:creationId xmlns:a16="http://schemas.microsoft.com/office/drawing/2014/main" id="{FFC91C40-483B-130A-D063-CA4DA87F0C5C}"/>
              </a:ext>
            </a:extLst>
          </p:cNvPr>
          <p:cNvSpPr txBox="1"/>
          <p:nvPr/>
        </p:nvSpPr>
        <p:spPr>
          <a:xfrm>
            <a:off x="6096078" y="1587812"/>
            <a:ext cx="2681806" cy="369332"/>
          </a:xfrm>
          <a:prstGeom prst="rect">
            <a:avLst/>
          </a:prstGeom>
          <a:noFill/>
        </p:spPr>
        <p:txBody>
          <a:bodyPr wrap="square">
            <a:spAutoFit/>
          </a:bodyPr>
          <a:lstStyle/>
          <a:p>
            <a:r>
              <a:rPr lang="en-US" b="1" dirty="0">
                <a:solidFill>
                  <a:srgbClr val="00B050"/>
                </a:solidFill>
              </a:rPr>
              <a:t>-&gt; We do a right rotation</a:t>
            </a:r>
            <a:endParaRPr lang="en-US" dirty="0"/>
          </a:p>
        </p:txBody>
      </p:sp>
      <p:sp>
        <p:nvSpPr>
          <p:cNvPr id="64" name="TextBox 63">
            <a:extLst>
              <a:ext uri="{FF2B5EF4-FFF2-40B4-BE49-F238E27FC236}">
                <a16:creationId xmlns:a16="http://schemas.microsoft.com/office/drawing/2014/main" id="{F37B6D55-D74E-76FF-159A-8887345790F8}"/>
              </a:ext>
            </a:extLst>
          </p:cNvPr>
          <p:cNvSpPr txBox="1"/>
          <p:nvPr/>
        </p:nvSpPr>
        <p:spPr>
          <a:xfrm>
            <a:off x="4430706" y="3583315"/>
            <a:ext cx="1128835" cy="261610"/>
          </a:xfrm>
          <a:prstGeom prst="rect">
            <a:avLst/>
          </a:prstGeom>
          <a:noFill/>
        </p:spPr>
        <p:txBody>
          <a:bodyPr wrap="none" rtlCol="0">
            <a:spAutoFit/>
          </a:bodyPr>
          <a:lstStyle/>
          <a:p>
            <a:r>
              <a:rPr lang="en-US" sz="1100" dirty="0"/>
              <a:t>Diff in height = 0</a:t>
            </a:r>
          </a:p>
        </p:txBody>
      </p:sp>
      <p:sp>
        <p:nvSpPr>
          <p:cNvPr id="65" name="TextBox 64">
            <a:extLst>
              <a:ext uri="{FF2B5EF4-FFF2-40B4-BE49-F238E27FC236}">
                <a16:creationId xmlns:a16="http://schemas.microsoft.com/office/drawing/2014/main" id="{6E34542E-2CD5-B960-0F60-4F24067974A3}"/>
              </a:ext>
            </a:extLst>
          </p:cNvPr>
          <p:cNvSpPr txBox="1"/>
          <p:nvPr/>
        </p:nvSpPr>
        <p:spPr>
          <a:xfrm>
            <a:off x="5265380" y="2874712"/>
            <a:ext cx="1128835" cy="261610"/>
          </a:xfrm>
          <a:prstGeom prst="rect">
            <a:avLst/>
          </a:prstGeom>
          <a:noFill/>
        </p:spPr>
        <p:txBody>
          <a:bodyPr wrap="none" rtlCol="0">
            <a:spAutoFit/>
          </a:bodyPr>
          <a:lstStyle/>
          <a:p>
            <a:r>
              <a:rPr lang="en-US" sz="1100" dirty="0"/>
              <a:t>Diff in height = 1</a:t>
            </a:r>
          </a:p>
        </p:txBody>
      </p:sp>
      <p:sp>
        <p:nvSpPr>
          <p:cNvPr id="66" name="TextBox 65">
            <a:extLst>
              <a:ext uri="{FF2B5EF4-FFF2-40B4-BE49-F238E27FC236}">
                <a16:creationId xmlns:a16="http://schemas.microsoft.com/office/drawing/2014/main" id="{6C516C72-75F5-79A7-92F5-ADCCFE9048FA}"/>
              </a:ext>
            </a:extLst>
          </p:cNvPr>
          <p:cNvSpPr txBox="1"/>
          <p:nvPr/>
        </p:nvSpPr>
        <p:spPr>
          <a:xfrm>
            <a:off x="7580216" y="2018944"/>
            <a:ext cx="1128835" cy="261610"/>
          </a:xfrm>
          <a:prstGeom prst="rect">
            <a:avLst/>
          </a:prstGeom>
          <a:noFill/>
        </p:spPr>
        <p:txBody>
          <a:bodyPr wrap="none" rtlCol="0">
            <a:spAutoFit/>
          </a:bodyPr>
          <a:lstStyle/>
          <a:p>
            <a:r>
              <a:rPr lang="en-US" sz="1100" dirty="0"/>
              <a:t>Diff in height = 1</a:t>
            </a:r>
          </a:p>
        </p:txBody>
      </p:sp>
    </p:spTree>
    <p:extLst>
      <p:ext uri="{BB962C8B-B14F-4D97-AF65-F5344CB8AC3E}">
        <p14:creationId xmlns:p14="http://schemas.microsoft.com/office/powerpoint/2010/main" val="58504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4.79167E-6 -2.96296E-6 L 0.13098 -0.02268 " pathEditMode="relative" rAng="0" ptsTypes="AA">
                                      <p:cBhvr>
                                        <p:cTn id="6" dur="2000" fill="hold"/>
                                        <p:tgtEl>
                                          <p:spTgt spid="27"/>
                                        </p:tgtEl>
                                        <p:attrNameLst>
                                          <p:attrName>ppt_x</p:attrName>
                                          <p:attrName>ppt_y</p:attrName>
                                        </p:attrNameLst>
                                      </p:cBhvr>
                                      <p:rCtr x="6549" y="-1134"/>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0.13098 -0.02268 L 0.03112 0.11412 " pathEditMode="relative" rAng="0" ptsTypes="AA">
                                      <p:cBhvr>
                                        <p:cTn id="10" dur="2000" fill="hold"/>
                                        <p:tgtEl>
                                          <p:spTgt spid="27"/>
                                        </p:tgtEl>
                                        <p:attrNameLst>
                                          <p:attrName>ppt_x</p:attrName>
                                          <p:attrName>ppt_y</p:attrName>
                                        </p:attrNameLst>
                                      </p:cBhvr>
                                      <p:rCtr x="-5000" y="6829"/>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2" nodeType="clickEffect">
                                  <p:stCondLst>
                                    <p:cond delay="0"/>
                                  </p:stCondLst>
                                  <p:childTnLst>
                                    <p:animMotion origin="layout" path="M 0.03112 0.11412 L -0.0431 0.23172 " pathEditMode="relative" rAng="0" ptsTypes="AA">
                                      <p:cBhvr>
                                        <p:cTn id="14" dur="2000" fill="hold"/>
                                        <p:tgtEl>
                                          <p:spTgt spid="27"/>
                                        </p:tgtEl>
                                        <p:attrNameLst>
                                          <p:attrName>ppt_x</p:attrName>
                                          <p:attrName>ppt_y</p:attrName>
                                        </p:attrNameLst>
                                      </p:cBhvr>
                                      <p:rCtr x="-3711" y="5880"/>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3" nodeType="clickEffect">
                                  <p:stCondLst>
                                    <p:cond delay="0"/>
                                  </p:stCondLst>
                                  <p:childTnLst>
                                    <p:animMotion origin="layout" path="M -0.0431 0.23172 L -0.12305 0.35463 " pathEditMode="relative" rAng="0" ptsTypes="AA">
                                      <p:cBhvr>
                                        <p:cTn id="18" dur="2000" fill="hold"/>
                                        <p:tgtEl>
                                          <p:spTgt spid="27"/>
                                        </p:tgtEl>
                                        <p:attrNameLst>
                                          <p:attrName>ppt_x</p:attrName>
                                          <p:attrName>ppt_y</p:attrName>
                                        </p:attrNameLst>
                                      </p:cBhvr>
                                      <p:rCtr x="-3997" y="6134"/>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4" nodeType="clickEffect">
                                  <p:stCondLst>
                                    <p:cond delay="0"/>
                                  </p:stCondLst>
                                  <p:childTnLst>
                                    <p:animMotion origin="layout" path="M -0.12305 0.35463 L -0.11667 0.47431 " pathEditMode="relative" rAng="0" ptsTypes="AA">
                                      <p:cBhvr>
                                        <p:cTn id="22" dur="2000" fill="hold"/>
                                        <p:tgtEl>
                                          <p:spTgt spid="27"/>
                                        </p:tgtEl>
                                        <p:attrNameLst>
                                          <p:attrName>ppt_x</p:attrName>
                                          <p:attrName>ppt_y</p:attrName>
                                        </p:attrNameLst>
                                      </p:cBhvr>
                                      <p:rCtr x="313" y="5972"/>
                                    </p:animMotion>
                                  </p:childTnLst>
                                </p:cTn>
                              </p:par>
                            </p:childTnLst>
                          </p:cTn>
                        </p:par>
                        <p:par>
                          <p:cTn id="23" fill="hold">
                            <p:stCondLst>
                              <p:cond delay="2000"/>
                            </p:stCondLst>
                            <p:childTnLst>
                              <p:par>
                                <p:cTn id="24" presetID="1" presetClass="entr" presetSubtype="0" fill="hold" nodeType="afterEffect">
                                  <p:stCondLst>
                                    <p:cond delay="0"/>
                                  </p:stCondLst>
                                  <p:childTnLst>
                                    <p:set>
                                      <p:cBhvr>
                                        <p:cTn id="25" dur="1" fill="hold">
                                          <p:stCondLst>
                                            <p:cond delay="0"/>
                                          </p:stCondLst>
                                        </p:cTn>
                                        <p:tgtEl>
                                          <p:spTgt spid="3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5"/>
                                        </p:tgtEl>
                                        <p:attrNameLst>
                                          <p:attrName>style.visibility</p:attrName>
                                        </p:attrNameLst>
                                      </p:cBhvr>
                                      <p:to>
                                        <p:strVal val="visible"/>
                                      </p:to>
                                    </p:set>
                                  </p:childTnLst>
                                </p:cTn>
                              </p:par>
                            </p:childTnLst>
                          </p:cTn>
                        </p:par>
                        <p:par>
                          <p:cTn id="30" fill="hold">
                            <p:stCondLst>
                              <p:cond delay="0"/>
                            </p:stCondLst>
                            <p:childTnLst>
                              <p:par>
                                <p:cTn id="31" presetID="7" presetClass="emph" presetSubtype="2" fill="hold" nodeType="afterEffect">
                                  <p:stCondLst>
                                    <p:cond delay="0"/>
                                  </p:stCondLst>
                                  <p:childTnLst>
                                    <p:animClr clrSpc="rgb" dir="cw">
                                      <p:cBhvr>
                                        <p:cTn id="32" dur="2000" fill="hold"/>
                                        <p:tgtEl>
                                          <p:spTgt spid="35"/>
                                        </p:tgtEl>
                                        <p:attrNameLst>
                                          <p:attrName>stroke.color</p:attrName>
                                        </p:attrNameLst>
                                      </p:cBhvr>
                                      <p:to>
                                        <a:srgbClr val="92D050"/>
                                      </p:to>
                                    </p:animClr>
                                    <p:set>
                                      <p:cBhvr>
                                        <p:cTn id="33" dur="2000" fill="hold"/>
                                        <p:tgtEl>
                                          <p:spTgt spid="35"/>
                                        </p:tgtEl>
                                        <p:attrNameLst>
                                          <p:attrName>stroke.on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6"/>
                                        </p:tgtEl>
                                        <p:attrNameLst>
                                          <p:attrName>style.visibility</p:attrName>
                                        </p:attrNameLst>
                                      </p:cBhvr>
                                      <p:to>
                                        <p:strVal val="visible"/>
                                      </p:to>
                                    </p:set>
                                  </p:childTnLst>
                                </p:cTn>
                              </p:par>
                            </p:childTnLst>
                          </p:cTn>
                        </p:par>
                        <p:par>
                          <p:cTn id="38" fill="hold">
                            <p:stCondLst>
                              <p:cond delay="0"/>
                            </p:stCondLst>
                            <p:childTnLst>
                              <p:par>
                                <p:cTn id="39" presetID="7" presetClass="emph" presetSubtype="2" fill="hold" nodeType="afterEffect">
                                  <p:stCondLst>
                                    <p:cond delay="0"/>
                                  </p:stCondLst>
                                  <p:childTnLst>
                                    <p:animClr clrSpc="rgb" dir="cw">
                                      <p:cBhvr>
                                        <p:cTn id="40" dur="2000" fill="hold"/>
                                        <p:tgtEl>
                                          <p:spTgt spid="36"/>
                                        </p:tgtEl>
                                        <p:attrNameLst>
                                          <p:attrName>stroke.color</p:attrName>
                                        </p:attrNameLst>
                                      </p:cBhvr>
                                      <p:to>
                                        <a:srgbClr val="FF0000"/>
                                      </p:to>
                                    </p:animClr>
                                    <p:set>
                                      <p:cBhvr>
                                        <p:cTn id="41" dur="2000" fill="hold"/>
                                        <p:tgtEl>
                                          <p:spTgt spid="36"/>
                                        </p:tgtEl>
                                        <p:attrNameLst>
                                          <p:attrName>stroke.on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wipe(up)">
                                      <p:cBhvr>
                                        <p:cTn id="46" dur="750"/>
                                        <p:tgtEl>
                                          <p:spTgt spid="37"/>
                                        </p:tgtEl>
                                      </p:cBhvr>
                                    </p:animEffect>
                                  </p:childTnLst>
                                </p:cTn>
                              </p:par>
                            </p:childTnLst>
                          </p:cTn>
                        </p:par>
                        <p:par>
                          <p:cTn id="47" fill="hold">
                            <p:stCondLst>
                              <p:cond delay="750"/>
                            </p:stCondLst>
                            <p:childTnLst>
                              <p:par>
                                <p:cTn id="48" presetID="1" presetClass="entr" presetSubtype="0" fill="hold" nodeType="afterEffect">
                                  <p:stCondLst>
                                    <p:cond delay="0"/>
                                  </p:stCondLst>
                                  <p:childTnLst>
                                    <p:set>
                                      <p:cBhvr>
                                        <p:cTn id="49" dur="1" fill="hold">
                                          <p:stCondLst>
                                            <p:cond delay="0"/>
                                          </p:stCondLst>
                                        </p:cTn>
                                        <p:tgtEl>
                                          <p:spTgt spid="38"/>
                                        </p:tgtEl>
                                        <p:attrNameLst>
                                          <p:attrName>style.visibility</p:attrName>
                                        </p:attrNameLst>
                                      </p:cBhvr>
                                      <p:to>
                                        <p:strVal val="visible"/>
                                      </p:to>
                                    </p:set>
                                  </p:childTnLst>
                                </p:cTn>
                              </p:par>
                            </p:childTnLst>
                          </p:cTn>
                        </p:par>
                        <p:par>
                          <p:cTn id="50" fill="hold">
                            <p:stCondLst>
                              <p:cond delay="750"/>
                            </p:stCondLst>
                            <p:childTnLst>
                              <p:par>
                                <p:cTn id="51" presetID="1" presetClass="entr" presetSubtype="0" fill="hold" grpId="0" nodeType="after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up)">
                                      <p:cBhvr>
                                        <p:cTn id="57" dur="750"/>
                                        <p:tgtEl>
                                          <p:spTgt spid="39"/>
                                        </p:tgtEl>
                                      </p:cBhvr>
                                    </p:animEffect>
                                  </p:childTnLst>
                                </p:cTn>
                              </p:par>
                            </p:childTnLst>
                          </p:cTn>
                        </p:par>
                        <p:par>
                          <p:cTn id="58" fill="hold">
                            <p:stCondLst>
                              <p:cond delay="750"/>
                            </p:stCondLst>
                            <p:childTnLst>
                              <p:par>
                                <p:cTn id="59" presetID="1" presetClass="entr" presetSubtype="0" fill="hold" nodeType="after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childTnLst>
                          </p:cTn>
                        </p:par>
                        <p:par>
                          <p:cTn id="61" fill="hold">
                            <p:stCondLst>
                              <p:cond delay="750"/>
                            </p:stCondLst>
                            <p:childTnLst>
                              <p:par>
                                <p:cTn id="62" presetID="1" presetClass="entr" presetSubtype="0" fill="hold" grpId="0" nodeType="afterEffect">
                                  <p:stCondLst>
                                    <p:cond delay="0"/>
                                  </p:stCondLst>
                                  <p:childTnLst>
                                    <p:set>
                                      <p:cBhvr>
                                        <p:cTn id="63" dur="1" fill="hold">
                                          <p:stCondLst>
                                            <p:cond delay="0"/>
                                          </p:stCondLst>
                                        </p:cTn>
                                        <p:tgtEl>
                                          <p:spTgt spid="42"/>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63"/>
                                        </p:tgtEl>
                                        <p:attrNameLst>
                                          <p:attrName>style.visibility</p:attrName>
                                        </p:attrNameLst>
                                      </p:cBhvr>
                                      <p:to>
                                        <p:strVal val="visible"/>
                                      </p:to>
                                    </p:set>
                                    <p:anim calcmode="lin" valueType="num">
                                      <p:cBhvr>
                                        <p:cTn id="68" dur="1000" fill="hold"/>
                                        <p:tgtEl>
                                          <p:spTgt spid="63"/>
                                        </p:tgtEl>
                                        <p:attrNameLst>
                                          <p:attrName>ppt_w</p:attrName>
                                        </p:attrNameLst>
                                      </p:cBhvr>
                                      <p:tavLst>
                                        <p:tav tm="0">
                                          <p:val>
                                            <p:fltVal val="0"/>
                                          </p:val>
                                        </p:tav>
                                        <p:tav tm="100000">
                                          <p:val>
                                            <p:strVal val="#ppt_w"/>
                                          </p:val>
                                        </p:tav>
                                      </p:tavLst>
                                    </p:anim>
                                    <p:anim calcmode="lin" valueType="num">
                                      <p:cBhvr>
                                        <p:cTn id="69" dur="1000" fill="hold"/>
                                        <p:tgtEl>
                                          <p:spTgt spid="63"/>
                                        </p:tgtEl>
                                        <p:attrNameLst>
                                          <p:attrName>ppt_h</p:attrName>
                                        </p:attrNameLst>
                                      </p:cBhvr>
                                      <p:tavLst>
                                        <p:tav tm="0">
                                          <p:val>
                                            <p:fltVal val="0"/>
                                          </p:val>
                                        </p:tav>
                                        <p:tav tm="100000">
                                          <p:val>
                                            <p:strVal val="#ppt_h"/>
                                          </p:val>
                                        </p:tav>
                                      </p:tavLst>
                                    </p:anim>
                                    <p:animEffect transition="in" filter="fade">
                                      <p:cBhvr>
                                        <p:cTn id="70" dur="1000"/>
                                        <p:tgtEl>
                                          <p:spTgt spid="63"/>
                                        </p:tgtEl>
                                      </p:cBhvr>
                                    </p:animEffect>
                                  </p:childTnLst>
                                </p:cTn>
                              </p:par>
                            </p:childTnLst>
                          </p:cTn>
                        </p:par>
                        <p:par>
                          <p:cTn id="71" fill="hold">
                            <p:stCondLst>
                              <p:cond delay="1000"/>
                            </p:stCondLst>
                            <p:childTnLst>
                              <p:par>
                                <p:cTn id="72" presetID="10" presetClass="exit" presetSubtype="0" fill="hold" grpId="1" nodeType="afterEffect">
                                  <p:stCondLst>
                                    <p:cond delay="0"/>
                                  </p:stCondLst>
                                  <p:childTnLst>
                                    <p:animEffect transition="out" filter="fade">
                                      <p:cBhvr>
                                        <p:cTn id="73" dur="500"/>
                                        <p:tgtEl>
                                          <p:spTgt spid="37"/>
                                        </p:tgtEl>
                                      </p:cBhvr>
                                    </p:animEffect>
                                    <p:set>
                                      <p:cBhvr>
                                        <p:cTn id="74" dur="1" fill="hold">
                                          <p:stCondLst>
                                            <p:cond delay="499"/>
                                          </p:stCondLst>
                                        </p:cTn>
                                        <p:tgtEl>
                                          <p:spTgt spid="37"/>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41"/>
                                        </p:tgtEl>
                                      </p:cBhvr>
                                    </p:animEffect>
                                    <p:set>
                                      <p:cBhvr>
                                        <p:cTn id="77" dur="1" fill="hold">
                                          <p:stCondLst>
                                            <p:cond delay="499"/>
                                          </p:stCondLst>
                                        </p:cTn>
                                        <p:tgtEl>
                                          <p:spTgt spid="41"/>
                                        </p:tgtEl>
                                        <p:attrNameLst>
                                          <p:attrName>style.visibility</p:attrName>
                                        </p:attrNameLst>
                                      </p:cBhvr>
                                      <p:to>
                                        <p:strVal val="hidden"/>
                                      </p:to>
                                    </p:set>
                                  </p:childTnLst>
                                </p:cTn>
                              </p:par>
                              <p:par>
                                <p:cTn id="78" presetID="10" presetClass="exit" presetSubtype="0" fill="hold" grpId="1" nodeType="withEffect">
                                  <p:stCondLst>
                                    <p:cond delay="0"/>
                                  </p:stCondLst>
                                  <p:childTnLst>
                                    <p:animEffect transition="out" filter="fade">
                                      <p:cBhvr>
                                        <p:cTn id="79" dur="500"/>
                                        <p:tgtEl>
                                          <p:spTgt spid="39"/>
                                        </p:tgtEl>
                                      </p:cBhvr>
                                    </p:animEffect>
                                    <p:set>
                                      <p:cBhvr>
                                        <p:cTn id="80" dur="1" fill="hold">
                                          <p:stCondLst>
                                            <p:cond delay="499"/>
                                          </p:stCondLst>
                                        </p:cTn>
                                        <p:tgtEl>
                                          <p:spTgt spid="39"/>
                                        </p:tgtEl>
                                        <p:attrNameLst>
                                          <p:attrName>style.visibility</p:attrName>
                                        </p:attrNameLst>
                                      </p:cBhvr>
                                      <p:to>
                                        <p:strVal val="hidden"/>
                                      </p:to>
                                    </p:set>
                                  </p:childTnLst>
                                </p:cTn>
                              </p:par>
                              <p:par>
                                <p:cTn id="81" presetID="10" presetClass="exit" presetSubtype="0" fill="hold" grpId="1" nodeType="withEffect">
                                  <p:stCondLst>
                                    <p:cond delay="0"/>
                                  </p:stCondLst>
                                  <p:childTnLst>
                                    <p:animEffect transition="out" filter="fade">
                                      <p:cBhvr>
                                        <p:cTn id="82" dur="500"/>
                                        <p:tgtEl>
                                          <p:spTgt spid="42"/>
                                        </p:tgtEl>
                                      </p:cBhvr>
                                    </p:animEffect>
                                    <p:set>
                                      <p:cBhvr>
                                        <p:cTn id="83" dur="1" fill="hold">
                                          <p:stCondLst>
                                            <p:cond delay="499"/>
                                          </p:stCondLst>
                                        </p:cTn>
                                        <p:tgtEl>
                                          <p:spTgt spid="42"/>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38"/>
                                        </p:tgtEl>
                                      </p:cBhvr>
                                    </p:animEffect>
                                    <p:set>
                                      <p:cBhvr>
                                        <p:cTn id="86" dur="1" fill="hold">
                                          <p:stCondLst>
                                            <p:cond delay="499"/>
                                          </p:stCondLst>
                                        </p:cTn>
                                        <p:tgtEl>
                                          <p:spTgt spid="38"/>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40"/>
                                        </p:tgtEl>
                                      </p:cBhvr>
                                    </p:animEffect>
                                    <p:set>
                                      <p:cBhvr>
                                        <p:cTn id="89" dur="1" fill="hold">
                                          <p:stCondLst>
                                            <p:cond delay="499"/>
                                          </p:stCondLst>
                                        </p:cTn>
                                        <p:tgtEl>
                                          <p:spTgt spid="40"/>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35"/>
                                        </p:tgtEl>
                                      </p:cBhvr>
                                    </p:animEffect>
                                    <p:set>
                                      <p:cBhvr>
                                        <p:cTn id="92" dur="1" fill="hold">
                                          <p:stCondLst>
                                            <p:cond delay="499"/>
                                          </p:stCondLst>
                                        </p:cTn>
                                        <p:tgtEl>
                                          <p:spTgt spid="35"/>
                                        </p:tgtEl>
                                        <p:attrNameLst>
                                          <p:attrName>style.visibility</p:attrName>
                                        </p:attrNameLst>
                                      </p:cBhvr>
                                      <p:to>
                                        <p:strVal val="hidden"/>
                                      </p:to>
                                    </p:set>
                                  </p:childTnLst>
                                </p:cTn>
                              </p:par>
                              <p:par>
                                <p:cTn id="93" presetID="10" presetClass="exit" presetSubtype="0" fill="hold" grpId="1" nodeType="withEffect">
                                  <p:stCondLst>
                                    <p:cond delay="0"/>
                                  </p:stCondLst>
                                  <p:childTnLst>
                                    <p:animEffect transition="out" filter="fade">
                                      <p:cBhvr>
                                        <p:cTn id="94" dur="500"/>
                                        <p:tgtEl>
                                          <p:spTgt spid="36"/>
                                        </p:tgtEl>
                                      </p:cBhvr>
                                    </p:animEffect>
                                    <p:set>
                                      <p:cBhvr>
                                        <p:cTn id="95" dur="1" fill="hold">
                                          <p:stCondLst>
                                            <p:cond delay="499"/>
                                          </p:stCondLst>
                                        </p:cTn>
                                        <p:tgtEl>
                                          <p:spTgt spid="36"/>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0" presetClass="path" presetSubtype="0" accel="50000" decel="50000" fill="hold" grpId="0" nodeType="clickEffect">
                                  <p:stCondLst>
                                    <p:cond delay="0"/>
                                  </p:stCondLst>
                                  <p:childTnLst>
                                    <p:animMotion origin="layout" path="M 1.66667E-6 -3.7037E-7 L 0.04831 0.11782 " pathEditMode="relative" rAng="0" ptsTypes="AA">
                                      <p:cBhvr>
                                        <p:cTn id="99" dur="2000" fill="hold"/>
                                        <p:tgtEl>
                                          <p:spTgt spid="9"/>
                                        </p:tgtEl>
                                        <p:attrNameLst>
                                          <p:attrName>ppt_x</p:attrName>
                                          <p:attrName>ppt_y</p:attrName>
                                        </p:attrNameLst>
                                      </p:cBhvr>
                                      <p:rCtr x="2409" y="5880"/>
                                    </p:animMotion>
                                  </p:childTnLst>
                                </p:cTn>
                              </p:par>
                            </p:childTnLst>
                          </p:cTn>
                        </p:par>
                        <p:par>
                          <p:cTn id="100" fill="hold">
                            <p:stCondLst>
                              <p:cond delay="2000"/>
                            </p:stCondLst>
                            <p:childTnLst>
                              <p:par>
                                <p:cTn id="101" presetID="1" presetClass="entr" presetSubtype="0" fill="hold" nodeType="afterEffect">
                                  <p:stCondLst>
                                    <p:cond delay="0"/>
                                  </p:stCondLst>
                                  <p:childTnLst>
                                    <p:set>
                                      <p:cBhvr>
                                        <p:cTn id="102" dur="1" fill="hold">
                                          <p:stCondLst>
                                            <p:cond delay="0"/>
                                          </p:stCondLst>
                                        </p:cTn>
                                        <p:tgtEl>
                                          <p:spTgt spid="6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0" presetClass="path" presetSubtype="0" accel="50000" decel="50000" fill="hold" grpId="0" nodeType="clickEffect">
                                  <p:stCondLst>
                                    <p:cond delay="0"/>
                                  </p:stCondLst>
                                  <p:childTnLst>
                                    <p:animMotion origin="layout" path="M -1.25E-6 1.85185E-6 L 0.08581 -0.11528 " pathEditMode="relative" rAng="0" ptsTypes="AA">
                                      <p:cBhvr>
                                        <p:cTn id="106" dur="2000" fill="hold"/>
                                        <p:tgtEl>
                                          <p:spTgt spid="13"/>
                                        </p:tgtEl>
                                        <p:attrNameLst>
                                          <p:attrName>ppt_x</p:attrName>
                                          <p:attrName>ppt_y</p:attrName>
                                        </p:attrNameLst>
                                      </p:cBhvr>
                                      <p:rCtr x="4284" y="-5764"/>
                                    </p:animMotion>
                                  </p:childTnLst>
                                </p:cTn>
                              </p:par>
                            </p:childTnLst>
                          </p:cTn>
                        </p:par>
                      </p:childTnLst>
                    </p:cTn>
                  </p:par>
                  <p:par>
                    <p:cTn id="107" fill="hold">
                      <p:stCondLst>
                        <p:cond delay="indefinite"/>
                      </p:stCondLst>
                      <p:childTnLst>
                        <p:par>
                          <p:cTn id="108" fill="hold">
                            <p:stCondLst>
                              <p:cond delay="0"/>
                            </p:stCondLst>
                            <p:childTnLst>
                              <p:par>
                                <p:cTn id="109" presetID="0" presetClass="path" presetSubtype="0" accel="50000" decel="50000" fill="hold" grpId="5" nodeType="clickEffect">
                                  <p:stCondLst>
                                    <p:cond delay="0"/>
                                  </p:stCondLst>
                                  <p:childTnLst>
                                    <p:animMotion origin="layout" path="M -0.11667 0.47431 L -0.03373 0.35394 " pathEditMode="relative" rAng="0" ptsTypes="AA">
                                      <p:cBhvr>
                                        <p:cTn id="110" dur="2000" fill="hold"/>
                                        <p:tgtEl>
                                          <p:spTgt spid="27"/>
                                        </p:tgtEl>
                                        <p:attrNameLst>
                                          <p:attrName>ppt_x</p:attrName>
                                          <p:attrName>ppt_y</p:attrName>
                                        </p:attrNameLst>
                                      </p:cBhvr>
                                      <p:rCtr x="4141" y="-6019"/>
                                    </p:animMotion>
                                  </p:childTnLst>
                                </p:cTn>
                              </p:par>
                            </p:childTnLst>
                          </p:cTn>
                        </p:par>
                        <p:par>
                          <p:cTn id="111" fill="hold">
                            <p:stCondLst>
                              <p:cond delay="2000"/>
                            </p:stCondLst>
                            <p:childTnLst>
                              <p:par>
                                <p:cTn id="112" presetID="10" presetClass="exit" presetSubtype="0" fill="hold" nodeType="afterEffect">
                                  <p:stCondLst>
                                    <p:cond delay="0"/>
                                  </p:stCondLst>
                                  <p:childTnLst>
                                    <p:animEffect transition="out" filter="fade">
                                      <p:cBhvr>
                                        <p:cTn id="113" dur="500"/>
                                        <p:tgtEl>
                                          <p:spTgt spid="33"/>
                                        </p:tgtEl>
                                      </p:cBhvr>
                                    </p:animEffect>
                                    <p:set>
                                      <p:cBhvr>
                                        <p:cTn id="114" dur="1" fill="hold">
                                          <p:stCondLst>
                                            <p:cond delay="499"/>
                                          </p:stCondLst>
                                        </p:cTn>
                                        <p:tgtEl>
                                          <p:spTgt spid="33"/>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64"/>
                                        </p:tgtEl>
                                        <p:attrNameLst>
                                          <p:attrName>style.visibility</p:attrName>
                                        </p:attrNameLst>
                                      </p:cBhvr>
                                      <p:to>
                                        <p:strVal val="visible"/>
                                      </p:to>
                                    </p:set>
                                  </p:childTnLst>
                                </p:cTn>
                              </p:par>
                            </p:childTnLst>
                          </p:cTn>
                        </p:par>
                        <p:par>
                          <p:cTn id="119" fill="hold">
                            <p:stCondLst>
                              <p:cond delay="0"/>
                            </p:stCondLst>
                            <p:childTnLst>
                              <p:par>
                                <p:cTn id="120" presetID="7" presetClass="emph" presetSubtype="2" fill="hold" nodeType="afterEffect">
                                  <p:stCondLst>
                                    <p:cond delay="0"/>
                                  </p:stCondLst>
                                  <p:childTnLst>
                                    <p:animClr clrSpc="rgb" dir="cw">
                                      <p:cBhvr>
                                        <p:cTn id="121" dur="2000" fill="hold"/>
                                        <p:tgtEl>
                                          <p:spTgt spid="64"/>
                                        </p:tgtEl>
                                        <p:attrNameLst>
                                          <p:attrName>stroke.color</p:attrName>
                                        </p:attrNameLst>
                                      </p:cBhvr>
                                      <p:to>
                                        <a:srgbClr val="92D050"/>
                                      </p:to>
                                    </p:animClr>
                                    <p:set>
                                      <p:cBhvr>
                                        <p:cTn id="122" dur="2000" fill="hold"/>
                                        <p:tgtEl>
                                          <p:spTgt spid="64"/>
                                        </p:tgtEl>
                                        <p:attrNameLst>
                                          <p:attrName>stroke.on</p:attrName>
                                        </p:attrNameLst>
                                      </p:cBhvr>
                                      <p:to>
                                        <p:strVal val="tru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65"/>
                                        </p:tgtEl>
                                        <p:attrNameLst>
                                          <p:attrName>style.visibility</p:attrName>
                                        </p:attrNameLst>
                                      </p:cBhvr>
                                      <p:to>
                                        <p:strVal val="visible"/>
                                      </p:to>
                                    </p:set>
                                  </p:childTnLst>
                                </p:cTn>
                              </p:par>
                            </p:childTnLst>
                          </p:cTn>
                        </p:par>
                        <p:par>
                          <p:cTn id="127" fill="hold">
                            <p:stCondLst>
                              <p:cond delay="0"/>
                            </p:stCondLst>
                            <p:childTnLst>
                              <p:par>
                                <p:cTn id="128" presetID="7" presetClass="emph" presetSubtype="2" fill="hold" nodeType="afterEffect">
                                  <p:stCondLst>
                                    <p:cond delay="0"/>
                                  </p:stCondLst>
                                  <p:childTnLst>
                                    <p:animClr clrSpc="rgb" dir="cw">
                                      <p:cBhvr>
                                        <p:cTn id="129" dur="2000" fill="hold"/>
                                        <p:tgtEl>
                                          <p:spTgt spid="65"/>
                                        </p:tgtEl>
                                        <p:attrNameLst>
                                          <p:attrName>stroke.color</p:attrName>
                                        </p:attrNameLst>
                                      </p:cBhvr>
                                      <p:to>
                                        <a:srgbClr val="92D050"/>
                                      </p:to>
                                    </p:animClr>
                                    <p:set>
                                      <p:cBhvr>
                                        <p:cTn id="130" dur="2000" fill="hold"/>
                                        <p:tgtEl>
                                          <p:spTgt spid="65"/>
                                        </p:tgtEl>
                                        <p:attrNameLst>
                                          <p:attrName>stroke.on</p:attrName>
                                        </p:attrNameLst>
                                      </p:cBhvr>
                                      <p:to>
                                        <p:strVal val="tru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66"/>
                                        </p:tgtEl>
                                        <p:attrNameLst>
                                          <p:attrName>style.visibility</p:attrName>
                                        </p:attrNameLst>
                                      </p:cBhvr>
                                      <p:to>
                                        <p:strVal val="visible"/>
                                      </p:to>
                                    </p:set>
                                  </p:childTnLst>
                                </p:cTn>
                              </p:par>
                            </p:childTnLst>
                          </p:cTn>
                        </p:par>
                        <p:par>
                          <p:cTn id="135" fill="hold">
                            <p:stCondLst>
                              <p:cond delay="0"/>
                            </p:stCondLst>
                            <p:childTnLst>
                              <p:par>
                                <p:cTn id="136" presetID="7" presetClass="emph" presetSubtype="2" fill="hold" nodeType="afterEffect">
                                  <p:stCondLst>
                                    <p:cond delay="0"/>
                                  </p:stCondLst>
                                  <p:childTnLst>
                                    <p:animClr clrSpc="rgb" dir="cw">
                                      <p:cBhvr>
                                        <p:cTn id="137" dur="2000" fill="hold"/>
                                        <p:tgtEl>
                                          <p:spTgt spid="66"/>
                                        </p:tgtEl>
                                        <p:attrNameLst>
                                          <p:attrName>stroke.color</p:attrName>
                                        </p:attrNameLst>
                                      </p:cBhvr>
                                      <p:to>
                                        <a:srgbClr val="92D050"/>
                                      </p:to>
                                    </p:animClr>
                                    <p:set>
                                      <p:cBhvr>
                                        <p:cTn id="138" dur="2000" fill="hold"/>
                                        <p:tgtEl>
                                          <p:spTgt spid="66"/>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27" grpId="0" animBg="1"/>
      <p:bldP spid="27" grpId="1" animBg="1"/>
      <p:bldP spid="27" grpId="2" animBg="1"/>
      <p:bldP spid="27" grpId="3" animBg="1"/>
      <p:bldP spid="27" grpId="4" animBg="1"/>
      <p:bldP spid="27" grpId="5" animBg="1"/>
      <p:bldP spid="35" grpId="0"/>
      <p:bldP spid="35" grpId="1"/>
      <p:bldP spid="36" grpId="0"/>
      <p:bldP spid="36" grpId="1"/>
      <p:bldP spid="37" grpId="0" animBg="1"/>
      <p:bldP spid="37" grpId="1" animBg="1"/>
      <p:bldP spid="39" grpId="0" animBg="1"/>
      <p:bldP spid="39" grpId="1" animBg="1"/>
      <p:bldP spid="41" grpId="0"/>
      <p:bldP spid="41" grpId="1"/>
      <p:bldP spid="42" grpId="0"/>
      <p:bldP spid="42" grpId="1"/>
      <p:bldP spid="63" grpId="0"/>
      <p:bldP spid="64" grpId="0"/>
      <p:bldP spid="65" grpId="0"/>
      <p:bldP spid="66" grpId="0"/>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a:t>Algorithm – LL – O(1) / O(1)</a:t>
            </a: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 name="TextBox 2">
            <a:extLst>
              <a:ext uri="{FF2B5EF4-FFF2-40B4-BE49-F238E27FC236}">
                <a16:creationId xmlns:a16="http://schemas.microsoft.com/office/drawing/2014/main" id="{3F50190F-6FAE-7CE0-C6CC-DC4B30AED96A}"/>
              </a:ext>
            </a:extLst>
          </p:cNvPr>
          <p:cNvSpPr txBox="1"/>
          <p:nvPr/>
        </p:nvSpPr>
        <p:spPr>
          <a:xfrm>
            <a:off x="981635" y="1910872"/>
            <a:ext cx="4012573" cy="1600438"/>
          </a:xfrm>
          <a:prstGeom prst="rect">
            <a:avLst/>
          </a:prstGeom>
          <a:noFill/>
        </p:spPr>
        <p:txBody>
          <a:bodyPr wrap="none" rtlCol="0">
            <a:spAutoFit/>
          </a:bodyPr>
          <a:lstStyle/>
          <a:p>
            <a:r>
              <a:rPr lang="en-US" sz="1400" dirty="0" err="1"/>
              <a:t>rotateRight</a:t>
            </a:r>
            <a:r>
              <a:rPr lang="en-US" sz="1400" dirty="0"/>
              <a:t>(</a:t>
            </a:r>
            <a:r>
              <a:rPr lang="en-US" sz="1400" dirty="0" err="1"/>
              <a:t>disbalancedNode</a:t>
            </a:r>
            <a:r>
              <a:rPr lang="en-US" sz="1400" dirty="0"/>
              <a:t>) {</a:t>
            </a:r>
          </a:p>
          <a:p>
            <a:r>
              <a:rPr lang="en-US" sz="1400" dirty="0"/>
              <a:t>    </a:t>
            </a:r>
            <a:r>
              <a:rPr lang="en-US" sz="1400" dirty="0" err="1"/>
              <a:t>newRoot</a:t>
            </a:r>
            <a:r>
              <a:rPr lang="en-US" sz="1400" dirty="0"/>
              <a:t> = </a:t>
            </a:r>
            <a:r>
              <a:rPr lang="en-US" sz="1400" dirty="0" err="1"/>
              <a:t>disbalancedNode.left</a:t>
            </a:r>
            <a:endParaRPr lang="en-US" sz="1400" dirty="0"/>
          </a:p>
          <a:p>
            <a:r>
              <a:rPr lang="en-US" sz="1400" dirty="0"/>
              <a:t>    </a:t>
            </a:r>
            <a:r>
              <a:rPr lang="en-US" sz="1400" dirty="0" err="1"/>
              <a:t>disbalancedNode.left</a:t>
            </a:r>
            <a:r>
              <a:rPr lang="en-US" sz="1400" dirty="0"/>
              <a:t> = </a:t>
            </a:r>
            <a:r>
              <a:rPr lang="en-US" sz="1400" dirty="0" err="1"/>
              <a:t>disbalancedNode.left.right</a:t>
            </a:r>
            <a:endParaRPr lang="en-US" sz="1400" dirty="0"/>
          </a:p>
          <a:p>
            <a:r>
              <a:rPr lang="en-US" sz="1400" dirty="0"/>
              <a:t>    </a:t>
            </a:r>
            <a:r>
              <a:rPr lang="en-US" sz="1400" dirty="0" err="1"/>
              <a:t>newRoot.right</a:t>
            </a:r>
            <a:r>
              <a:rPr lang="en-US" sz="1400" dirty="0"/>
              <a:t> = </a:t>
            </a:r>
            <a:r>
              <a:rPr lang="en-US" sz="1400" dirty="0" err="1"/>
              <a:t>disbalancedNode</a:t>
            </a:r>
            <a:endParaRPr lang="en-US" sz="1400" dirty="0"/>
          </a:p>
          <a:p>
            <a:r>
              <a:rPr lang="en-US" sz="1400" dirty="0"/>
              <a:t>    update height of </a:t>
            </a:r>
            <a:r>
              <a:rPr lang="en-US" sz="1400" dirty="0" err="1"/>
              <a:t>disbalancedNode</a:t>
            </a:r>
            <a:r>
              <a:rPr lang="en-US" sz="1400" dirty="0"/>
              <a:t> and </a:t>
            </a:r>
            <a:r>
              <a:rPr lang="en-US" sz="1400" dirty="0" err="1"/>
              <a:t>newRoot</a:t>
            </a:r>
            <a:endParaRPr lang="en-US" sz="1400" dirty="0"/>
          </a:p>
          <a:p>
            <a:r>
              <a:rPr lang="en-US" sz="1400" dirty="0"/>
              <a:t>    return </a:t>
            </a:r>
            <a:r>
              <a:rPr lang="en-US" sz="1400" dirty="0" err="1"/>
              <a:t>newRoot</a:t>
            </a:r>
            <a:endParaRPr lang="en-US" sz="1400" dirty="0"/>
          </a:p>
          <a:p>
            <a:r>
              <a:rPr lang="en-US" sz="1400" dirty="0"/>
              <a:t>}</a:t>
            </a:r>
          </a:p>
        </p:txBody>
      </p:sp>
      <p:sp>
        <p:nvSpPr>
          <p:cNvPr id="6" name="Oval 5">
            <a:extLst>
              <a:ext uri="{FF2B5EF4-FFF2-40B4-BE49-F238E27FC236}">
                <a16:creationId xmlns:a16="http://schemas.microsoft.com/office/drawing/2014/main" id="{0D651CC4-CFFE-4862-5916-0341B8EB9171}"/>
              </a:ext>
            </a:extLst>
          </p:cNvPr>
          <p:cNvSpPr/>
          <p:nvPr/>
        </p:nvSpPr>
        <p:spPr>
          <a:xfrm>
            <a:off x="2772616" y="3597208"/>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30</a:t>
            </a:r>
          </a:p>
        </p:txBody>
      </p:sp>
      <p:cxnSp>
        <p:nvCxnSpPr>
          <p:cNvPr id="22" name="Straight Connector 21">
            <a:extLst>
              <a:ext uri="{FF2B5EF4-FFF2-40B4-BE49-F238E27FC236}">
                <a16:creationId xmlns:a16="http://schemas.microsoft.com/office/drawing/2014/main" id="{57076522-A350-2A65-2E63-A297D98666AF}"/>
              </a:ext>
            </a:extLst>
          </p:cNvPr>
          <p:cNvCxnSpPr/>
          <p:nvPr/>
        </p:nvCxnSpPr>
        <p:spPr>
          <a:xfrm flipH="1">
            <a:off x="2517642" y="4004907"/>
            <a:ext cx="427632" cy="40934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28" name="Oval 27">
            <a:extLst>
              <a:ext uri="{FF2B5EF4-FFF2-40B4-BE49-F238E27FC236}">
                <a16:creationId xmlns:a16="http://schemas.microsoft.com/office/drawing/2014/main" id="{3BA6F5ED-E9E4-364B-3AC5-E1AAF4D118FA}"/>
              </a:ext>
            </a:extLst>
          </p:cNvPr>
          <p:cNvSpPr/>
          <p:nvPr/>
        </p:nvSpPr>
        <p:spPr>
          <a:xfrm>
            <a:off x="2085535" y="4379384"/>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20</a:t>
            </a:r>
          </a:p>
        </p:txBody>
      </p:sp>
      <p:cxnSp>
        <p:nvCxnSpPr>
          <p:cNvPr id="29" name="Straight Connector 28">
            <a:extLst>
              <a:ext uri="{FF2B5EF4-FFF2-40B4-BE49-F238E27FC236}">
                <a16:creationId xmlns:a16="http://schemas.microsoft.com/office/drawing/2014/main" id="{02D57752-EB07-E0F1-8CAF-1DD09B83A304}"/>
              </a:ext>
            </a:extLst>
          </p:cNvPr>
          <p:cNvCxnSpPr/>
          <p:nvPr/>
        </p:nvCxnSpPr>
        <p:spPr>
          <a:xfrm flipH="1">
            <a:off x="1768725" y="4785102"/>
            <a:ext cx="427632" cy="40934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30" name="Oval 29">
            <a:extLst>
              <a:ext uri="{FF2B5EF4-FFF2-40B4-BE49-F238E27FC236}">
                <a16:creationId xmlns:a16="http://schemas.microsoft.com/office/drawing/2014/main" id="{BE013B10-44A2-6F3E-C24A-4B04AAE5AA4E}"/>
              </a:ext>
            </a:extLst>
          </p:cNvPr>
          <p:cNvSpPr/>
          <p:nvPr/>
        </p:nvSpPr>
        <p:spPr>
          <a:xfrm>
            <a:off x="1207814" y="5173540"/>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p>
        </p:txBody>
      </p:sp>
      <p:sp>
        <p:nvSpPr>
          <p:cNvPr id="31" name="TextBox 30">
            <a:extLst>
              <a:ext uri="{FF2B5EF4-FFF2-40B4-BE49-F238E27FC236}">
                <a16:creationId xmlns:a16="http://schemas.microsoft.com/office/drawing/2014/main" id="{787060D1-B938-A06E-2BA9-72CE51CDFE76}"/>
              </a:ext>
            </a:extLst>
          </p:cNvPr>
          <p:cNvSpPr txBox="1"/>
          <p:nvPr/>
        </p:nvSpPr>
        <p:spPr>
          <a:xfrm>
            <a:off x="8019712" y="1866143"/>
            <a:ext cx="1247970" cy="369332"/>
          </a:xfrm>
          <a:prstGeom prst="rect">
            <a:avLst/>
          </a:prstGeom>
          <a:noFill/>
        </p:spPr>
        <p:txBody>
          <a:bodyPr wrap="none" rtlCol="0">
            <a:spAutoFit/>
          </a:bodyPr>
          <a:lstStyle/>
          <a:p>
            <a:r>
              <a:rPr lang="en-US" dirty="0" err="1"/>
              <a:t>newRoot</a:t>
            </a:r>
            <a:r>
              <a:rPr lang="en-US" dirty="0"/>
              <a:t> = </a:t>
            </a:r>
          </a:p>
        </p:txBody>
      </p:sp>
      <p:sp>
        <p:nvSpPr>
          <p:cNvPr id="34" name="Oval 33">
            <a:extLst>
              <a:ext uri="{FF2B5EF4-FFF2-40B4-BE49-F238E27FC236}">
                <a16:creationId xmlns:a16="http://schemas.microsoft.com/office/drawing/2014/main" id="{6988DD63-09CC-28F1-6185-278C66DA3D92}"/>
              </a:ext>
            </a:extLst>
          </p:cNvPr>
          <p:cNvSpPr/>
          <p:nvPr/>
        </p:nvSpPr>
        <p:spPr>
          <a:xfrm>
            <a:off x="9441377" y="1542735"/>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20</a:t>
            </a:r>
          </a:p>
        </p:txBody>
      </p:sp>
      <p:cxnSp>
        <p:nvCxnSpPr>
          <p:cNvPr id="43" name="Straight Connector 42">
            <a:extLst>
              <a:ext uri="{FF2B5EF4-FFF2-40B4-BE49-F238E27FC236}">
                <a16:creationId xmlns:a16="http://schemas.microsoft.com/office/drawing/2014/main" id="{D72EA11E-D80D-BD5F-18EB-4FBD02C2C156}"/>
              </a:ext>
            </a:extLst>
          </p:cNvPr>
          <p:cNvCxnSpPr/>
          <p:nvPr/>
        </p:nvCxnSpPr>
        <p:spPr>
          <a:xfrm flipH="1">
            <a:off x="9124567" y="1948453"/>
            <a:ext cx="427632" cy="40934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44" name="Oval 43">
            <a:extLst>
              <a:ext uri="{FF2B5EF4-FFF2-40B4-BE49-F238E27FC236}">
                <a16:creationId xmlns:a16="http://schemas.microsoft.com/office/drawing/2014/main" id="{BFAFDB5F-F263-5CB2-D59E-E9A1FB9B0DC7}"/>
              </a:ext>
            </a:extLst>
          </p:cNvPr>
          <p:cNvSpPr/>
          <p:nvPr/>
        </p:nvSpPr>
        <p:spPr>
          <a:xfrm>
            <a:off x="8563656" y="2336891"/>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p>
        </p:txBody>
      </p:sp>
      <p:sp>
        <p:nvSpPr>
          <p:cNvPr id="46" name="TextBox 45">
            <a:extLst>
              <a:ext uri="{FF2B5EF4-FFF2-40B4-BE49-F238E27FC236}">
                <a16:creationId xmlns:a16="http://schemas.microsoft.com/office/drawing/2014/main" id="{E1441B7B-F956-5E2B-3241-893A7C89704C}"/>
              </a:ext>
            </a:extLst>
          </p:cNvPr>
          <p:cNvSpPr txBox="1"/>
          <p:nvPr/>
        </p:nvSpPr>
        <p:spPr>
          <a:xfrm>
            <a:off x="7814380" y="3387845"/>
            <a:ext cx="2031325" cy="369332"/>
          </a:xfrm>
          <a:prstGeom prst="rect">
            <a:avLst/>
          </a:prstGeom>
          <a:noFill/>
        </p:spPr>
        <p:txBody>
          <a:bodyPr wrap="none" rtlCol="0">
            <a:spAutoFit/>
          </a:bodyPr>
          <a:lstStyle/>
          <a:p>
            <a:r>
              <a:rPr lang="en-US" dirty="0" err="1"/>
              <a:t>disbalancedNode</a:t>
            </a:r>
            <a:r>
              <a:rPr lang="en-US" dirty="0"/>
              <a:t> = </a:t>
            </a:r>
          </a:p>
        </p:txBody>
      </p:sp>
      <p:sp>
        <p:nvSpPr>
          <p:cNvPr id="50" name="Oval 49">
            <a:extLst>
              <a:ext uri="{FF2B5EF4-FFF2-40B4-BE49-F238E27FC236}">
                <a16:creationId xmlns:a16="http://schemas.microsoft.com/office/drawing/2014/main" id="{222A6ACB-9DF1-9709-7687-561D2D7A4A8E}"/>
              </a:ext>
            </a:extLst>
          </p:cNvPr>
          <p:cNvSpPr/>
          <p:nvPr/>
        </p:nvSpPr>
        <p:spPr>
          <a:xfrm>
            <a:off x="9765564" y="3309349"/>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30</a:t>
            </a:r>
          </a:p>
        </p:txBody>
      </p:sp>
      <p:cxnSp>
        <p:nvCxnSpPr>
          <p:cNvPr id="52" name="Straight Arrow Connector 51">
            <a:extLst>
              <a:ext uri="{FF2B5EF4-FFF2-40B4-BE49-F238E27FC236}">
                <a16:creationId xmlns:a16="http://schemas.microsoft.com/office/drawing/2014/main" id="{09B710F9-F0CD-FBFA-8164-0BBB84D47056}"/>
              </a:ext>
            </a:extLst>
          </p:cNvPr>
          <p:cNvCxnSpPr>
            <a:cxnSpLocks/>
            <a:endCxn id="46" idx="1"/>
          </p:cNvCxnSpPr>
          <p:nvPr/>
        </p:nvCxnSpPr>
        <p:spPr>
          <a:xfrm>
            <a:off x="4898127" y="2533672"/>
            <a:ext cx="2916253" cy="1038839"/>
          </a:xfrm>
          <a:prstGeom prst="straightConnector1">
            <a:avLst/>
          </a:prstGeom>
          <a:ln>
            <a:solidFill>
              <a:srgbClr val="00B0F0"/>
            </a:solidFill>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a:extLst>
              <a:ext uri="{FF2B5EF4-FFF2-40B4-BE49-F238E27FC236}">
                <a16:creationId xmlns:a16="http://schemas.microsoft.com/office/drawing/2014/main" id="{9F45F321-A2E9-2B02-B0BA-9FFD07685C1F}"/>
              </a:ext>
            </a:extLst>
          </p:cNvPr>
          <p:cNvCxnSpPr>
            <a:cxnSpLocks/>
          </p:cNvCxnSpPr>
          <p:nvPr/>
        </p:nvCxnSpPr>
        <p:spPr>
          <a:xfrm flipV="1">
            <a:off x="3621267" y="2235475"/>
            <a:ext cx="4285604" cy="26018"/>
          </a:xfrm>
          <a:prstGeom prst="straightConnector1">
            <a:avLst/>
          </a:prstGeom>
          <a:ln>
            <a:solidFill>
              <a:srgbClr val="00B0F0"/>
            </a:solidFill>
            <a:tailEnd type="triangle"/>
          </a:ln>
        </p:spPr>
        <p:style>
          <a:lnRef idx="3">
            <a:schemeClr val="dk1"/>
          </a:lnRef>
          <a:fillRef idx="0">
            <a:schemeClr val="dk1"/>
          </a:fillRef>
          <a:effectRef idx="2">
            <a:schemeClr val="dk1"/>
          </a:effectRef>
          <a:fontRef idx="minor">
            <a:schemeClr val="tx1"/>
          </a:fontRef>
        </p:style>
      </p:cxnSp>
      <p:sp>
        <p:nvSpPr>
          <p:cNvPr id="58" name="TextBox 57">
            <a:extLst>
              <a:ext uri="{FF2B5EF4-FFF2-40B4-BE49-F238E27FC236}">
                <a16:creationId xmlns:a16="http://schemas.microsoft.com/office/drawing/2014/main" id="{2C2AC601-1B8B-AE55-9B23-643D8EF26A6F}"/>
              </a:ext>
            </a:extLst>
          </p:cNvPr>
          <p:cNvSpPr txBox="1"/>
          <p:nvPr/>
        </p:nvSpPr>
        <p:spPr>
          <a:xfrm>
            <a:off x="6061584" y="4305176"/>
            <a:ext cx="1247970" cy="369332"/>
          </a:xfrm>
          <a:prstGeom prst="rect">
            <a:avLst/>
          </a:prstGeom>
          <a:noFill/>
        </p:spPr>
        <p:txBody>
          <a:bodyPr wrap="none" rtlCol="0">
            <a:spAutoFit/>
          </a:bodyPr>
          <a:lstStyle/>
          <a:p>
            <a:r>
              <a:rPr lang="en-US" dirty="0" err="1"/>
              <a:t>newRoot</a:t>
            </a:r>
            <a:r>
              <a:rPr lang="en-US" dirty="0"/>
              <a:t> = </a:t>
            </a:r>
          </a:p>
        </p:txBody>
      </p:sp>
      <p:sp>
        <p:nvSpPr>
          <p:cNvPr id="59" name="Oval 58">
            <a:extLst>
              <a:ext uri="{FF2B5EF4-FFF2-40B4-BE49-F238E27FC236}">
                <a16:creationId xmlns:a16="http://schemas.microsoft.com/office/drawing/2014/main" id="{EB6A0A6A-53FF-382B-4004-CED4DEF27D3A}"/>
              </a:ext>
            </a:extLst>
          </p:cNvPr>
          <p:cNvSpPr/>
          <p:nvPr/>
        </p:nvSpPr>
        <p:spPr>
          <a:xfrm>
            <a:off x="7641339" y="4159530"/>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20</a:t>
            </a:r>
          </a:p>
        </p:txBody>
      </p:sp>
      <p:cxnSp>
        <p:nvCxnSpPr>
          <p:cNvPr id="60" name="Straight Connector 59">
            <a:extLst>
              <a:ext uri="{FF2B5EF4-FFF2-40B4-BE49-F238E27FC236}">
                <a16:creationId xmlns:a16="http://schemas.microsoft.com/office/drawing/2014/main" id="{D36C694B-38CD-FAB4-2808-512C84E7142B}"/>
              </a:ext>
            </a:extLst>
          </p:cNvPr>
          <p:cNvCxnSpPr/>
          <p:nvPr/>
        </p:nvCxnSpPr>
        <p:spPr>
          <a:xfrm flipH="1">
            <a:off x="7324529" y="4565248"/>
            <a:ext cx="427632" cy="40934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62" name="Oval 61">
            <a:extLst>
              <a:ext uri="{FF2B5EF4-FFF2-40B4-BE49-F238E27FC236}">
                <a16:creationId xmlns:a16="http://schemas.microsoft.com/office/drawing/2014/main" id="{EADE6178-5E13-F3C2-B610-BF1218262972}"/>
              </a:ext>
            </a:extLst>
          </p:cNvPr>
          <p:cNvSpPr/>
          <p:nvPr/>
        </p:nvSpPr>
        <p:spPr>
          <a:xfrm>
            <a:off x="6763618" y="495368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p>
        </p:txBody>
      </p:sp>
      <p:cxnSp>
        <p:nvCxnSpPr>
          <p:cNvPr id="67" name="Straight Connector 66">
            <a:extLst>
              <a:ext uri="{FF2B5EF4-FFF2-40B4-BE49-F238E27FC236}">
                <a16:creationId xmlns:a16="http://schemas.microsoft.com/office/drawing/2014/main" id="{A39C8E1C-96C3-AD64-9F05-D6CFAA022819}"/>
              </a:ext>
            </a:extLst>
          </p:cNvPr>
          <p:cNvCxnSpPr>
            <a:cxnSpLocks/>
          </p:cNvCxnSpPr>
          <p:nvPr/>
        </p:nvCxnSpPr>
        <p:spPr>
          <a:xfrm>
            <a:off x="8288938" y="4572425"/>
            <a:ext cx="274718" cy="337122"/>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70" name="Oval 69">
            <a:extLst>
              <a:ext uri="{FF2B5EF4-FFF2-40B4-BE49-F238E27FC236}">
                <a16:creationId xmlns:a16="http://schemas.microsoft.com/office/drawing/2014/main" id="{9270544B-BD67-6B61-4DF8-96AB819F910A}"/>
              </a:ext>
            </a:extLst>
          </p:cNvPr>
          <p:cNvSpPr/>
          <p:nvPr/>
        </p:nvSpPr>
        <p:spPr>
          <a:xfrm>
            <a:off x="8398084" y="4893507"/>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30</a:t>
            </a:r>
          </a:p>
        </p:txBody>
      </p:sp>
      <p:cxnSp>
        <p:nvCxnSpPr>
          <p:cNvPr id="71" name="Straight Arrow Connector 70">
            <a:extLst>
              <a:ext uri="{FF2B5EF4-FFF2-40B4-BE49-F238E27FC236}">
                <a16:creationId xmlns:a16="http://schemas.microsoft.com/office/drawing/2014/main" id="{7B9FF53C-3423-3C6C-B033-F5340E4AD788}"/>
              </a:ext>
            </a:extLst>
          </p:cNvPr>
          <p:cNvCxnSpPr>
            <a:cxnSpLocks/>
          </p:cNvCxnSpPr>
          <p:nvPr/>
        </p:nvCxnSpPr>
        <p:spPr>
          <a:xfrm>
            <a:off x="3703732" y="2724597"/>
            <a:ext cx="2391688" cy="1576926"/>
          </a:xfrm>
          <a:prstGeom prst="straightConnector1">
            <a:avLst/>
          </a:prstGeom>
          <a:ln>
            <a:solidFill>
              <a:srgbClr val="00B0F0"/>
            </a:solidFill>
            <a:tailEnd type="triangle"/>
          </a:ln>
        </p:spPr>
        <p:style>
          <a:lnRef idx="3">
            <a:schemeClr val="dk1"/>
          </a:lnRef>
          <a:fillRef idx="0">
            <a:schemeClr val="dk1"/>
          </a:fillRef>
          <a:effectRef idx="2">
            <a:schemeClr val="dk1"/>
          </a:effectRef>
          <a:fontRef idx="minor">
            <a:schemeClr val="tx1"/>
          </a:fontRef>
        </p:style>
      </p:cxnSp>
      <p:sp>
        <p:nvSpPr>
          <p:cNvPr id="73" name="Rectangle 72">
            <a:extLst>
              <a:ext uri="{FF2B5EF4-FFF2-40B4-BE49-F238E27FC236}">
                <a16:creationId xmlns:a16="http://schemas.microsoft.com/office/drawing/2014/main" id="{DD625D45-F6BB-9DFD-DCA7-8F1EF0109A97}"/>
              </a:ext>
            </a:extLst>
          </p:cNvPr>
          <p:cNvSpPr/>
          <p:nvPr/>
        </p:nvSpPr>
        <p:spPr>
          <a:xfrm>
            <a:off x="7906871" y="1345607"/>
            <a:ext cx="2761129" cy="17074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FB4AA2B-363B-AA31-874E-0B143F420C3E}"/>
              </a:ext>
            </a:extLst>
          </p:cNvPr>
          <p:cNvSpPr/>
          <p:nvPr/>
        </p:nvSpPr>
        <p:spPr>
          <a:xfrm>
            <a:off x="7792292" y="3197695"/>
            <a:ext cx="2853620" cy="6560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CA63FBEC-BE7B-71B1-5811-04AEACB0948A}"/>
              </a:ext>
            </a:extLst>
          </p:cNvPr>
          <p:cNvSpPr/>
          <p:nvPr/>
        </p:nvSpPr>
        <p:spPr>
          <a:xfrm>
            <a:off x="6095420" y="3951057"/>
            <a:ext cx="3548316" cy="17123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802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linds(horizontal)">
                                      <p:cBhvr>
                                        <p:cTn id="7" dur="500"/>
                                        <p:tgtEl>
                                          <p:spTgt spid="5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3"/>
                                        </p:tgtEl>
                                        <p:attrNameLst>
                                          <p:attrName>style.visibility</p:attrName>
                                        </p:attrNameLst>
                                      </p:cBhvr>
                                      <p:to>
                                        <p:strVal val="visible"/>
                                      </p:to>
                                    </p:set>
                                    <p:animEffect transition="in" filter="blinds(horizontal)">
                                      <p:cBhvr>
                                        <p:cTn id="10" dur="500"/>
                                        <p:tgtEl>
                                          <p:spTgt spid="7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blinds(horizontal)">
                                      <p:cBhvr>
                                        <p:cTn id="13" dur="500"/>
                                        <p:tgtEl>
                                          <p:spTgt spid="3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blinds(horizontal)">
                                      <p:cBhvr>
                                        <p:cTn id="16" dur="500"/>
                                        <p:tgtEl>
                                          <p:spTgt spid="3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blinds(horizontal)">
                                      <p:cBhvr>
                                        <p:cTn id="19" dur="500"/>
                                        <p:tgtEl>
                                          <p:spTgt spid="44"/>
                                        </p:tgtEl>
                                      </p:cBhvr>
                                    </p:animEffect>
                                  </p:childTnLst>
                                </p:cTn>
                              </p:par>
                              <p:par>
                                <p:cTn id="20" presetID="3" presetClass="entr" presetSubtype="10" fill="hold"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blinds(horizontal)">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blinds(horizontal)">
                                      <p:cBhvr>
                                        <p:cTn id="27" dur="500"/>
                                        <p:tgtEl>
                                          <p:spTgt spid="52"/>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74"/>
                                        </p:tgtEl>
                                        <p:attrNameLst>
                                          <p:attrName>style.visibility</p:attrName>
                                        </p:attrNameLst>
                                      </p:cBhvr>
                                      <p:to>
                                        <p:strVal val="visible"/>
                                      </p:to>
                                    </p:set>
                                    <p:animEffect transition="in" filter="blinds(horizontal)">
                                      <p:cBhvr>
                                        <p:cTn id="30" dur="500"/>
                                        <p:tgtEl>
                                          <p:spTgt spid="74"/>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blinds(horizontal)">
                                      <p:cBhvr>
                                        <p:cTn id="33" dur="500"/>
                                        <p:tgtEl>
                                          <p:spTgt spid="46"/>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blinds(horizontal)">
                                      <p:cBhvr>
                                        <p:cTn id="36" dur="500"/>
                                        <p:tgtEl>
                                          <p:spTgt spid="50"/>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71"/>
                                        </p:tgtEl>
                                        <p:attrNameLst>
                                          <p:attrName>style.visibility</p:attrName>
                                        </p:attrNameLst>
                                      </p:cBhvr>
                                      <p:to>
                                        <p:strVal val="visible"/>
                                      </p:to>
                                    </p:set>
                                    <p:animEffect transition="in" filter="blinds(horizontal)">
                                      <p:cBhvr>
                                        <p:cTn id="41" dur="500"/>
                                        <p:tgtEl>
                                          <p:spTgt spid="71"/>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75"/>
                                        </p:tgtEl>
                                        <p:attrNameLst>
                                          <p:attrName>style.visibility</p:attrName>
                                        </p:attrNameLst>
                                      </p:cBhvr>
                                      <p:to>
                                        <p:strVal val="visible"/>
                                      </p:to>
                                    </p:set>
                                    <p:animEffect transition="in" filter="blinds(horizontal)">
                                      <p:cBhvr>
                                        <p:cTn id="44" dur="500"/>
                                        <p:tgtEl>
                                          <p:spTgt spid="75"/>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blinds(horizontal)">
                                      <p:cBhvr>
                                        <p:cTn id="47" dur="500"/>
                                        <p:tgtEl>
                                          <p:spTgt spid="58"/>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blinds(horizontal)">
                                      <p:cBhvr>
                                        <p:cTn id="50" dur="500"/>
                                        <p:tgtEl>
                                          <p:spTgt spid="59"/>
                                        </p:tgtEl>
                                      </p:cBhvr>
                                    </p:animEffect>
                                  </p:childTnLst>
                                </p:cTn>
                              </p:par>
                              <p:par>
                                <p:cTn id="51" presetID="3" presetClass="entr" presetSubtype="10" fill="hold" nodeType="with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blinds(horizontal)">
                                      <p:cBhvr>
                                        <p:cTn id="53" dur="500"/>
                                        <p:tgtEl>
                                          <p:spTgt spid="60"/>
                                        </p:tgtEl>
                                      </p:cBhvr>
                                    </p:animEffect>
                                  </p:childTnLst>
                                </p:cTn>
                              </p:par>
                              <p:par>
                                <p:cTn id="54" presetID="3" presetClass="entr" presetSubtype="10" fill="hold" nodeType="withEffect">
                                  <p:stCondLst>
                                    <p:cond delay="0"/>
                                  </p:stCondLst>
                                  <p:childTnLst>
                                    <p:set>
                                      <p:cBhvr>
                                        <p:cTn id="55" dur="1" fill="hold">
                                          <p:stCondLst>
                                            <p:cond delay="0"/>
                                          </p:stCondLst>
                                        </p:cTn>
                                        <p:tgtEl>
                                          <p:spTgt spid="67"/>
                                        </p:tgtEl>
                                        <p:attrNameLst>
                                          <p:attrName>style.visibility</p:attrName>
                                        </p:attrNameLst>
                                      </p:cBhvr>
                                      <p:to>
                                        <p:strVal val="visible"/>
                                      </p:to>
                                    </p:set>
                                    <p:animEffect transition="in" filter="blinds(horizontal)">
                                      <p:cBhvr>
                                        <p:cTn id="56" dur="500"/>
                                        <p:tgtEl>
                                          <p:spTgt spid="67"/>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70"/>
                                        </p:tgtEl>
                                        <p:attrNameLst>
                                          <p:attrName>style.visibility</p:attrName>
                                        </p:attrNameLst>
                                      </p:cBhvr>
                                      <p:to>
                                        <p:strVal val="visible"/>
                                      </p:to>
                                    </p:set>
                                    <p:animEffect transition="in" filter="blinds(horizontal)">
                                      <p:cBhvr>
                                        <p:cTn id="59" dur="500"/>
                                        <p:tgtEl>
                                          <p:spTgt spid="70"/>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62"/>
                                        </p:tgtEl>
                                        <p:attrNameLst>
                                          <p:attrName>style.visibility</p:attrName>
                                        </p:attrNameLst>
                                      </p:cBhvr>
                                      <p:to>
                                        <p:strVal val="visible"/>
                                      </p:to>
                                    </p:set>
                                    <p:animEffect transition="in" filter="blinds(horizontal)">
                                      <p:cBhvr>
                                        <p:cTn id="6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4" grpId="0" animBg="1"/>
      <p:bldP spid="44" grpId="0" animBg="1"/>
      <p:bldP spid="46" grpId="0"/>
      <p:bldP spid="50" grpId="0" animBg="1"/>
      <p:bldP spid="58" grpId="0"/>
      <p:bldP spid="59" grpId="0" animBg="1"/>
      <p:bldP spid="62" grpId="0" animBg="1"/>
      <p:bldP spid="70" grpId="0" animBg="1"/>
      <p:bldP spid="73" grpId="0" animBg="1"/>
      <p:bldP spid="74" grpId="0" animBg="1"/>
      <p:bldP spid="7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a:t>Insert a node in AVL - LR</a:t>
            </a: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4" name="Oval 3">
            <a:extLst>
              <a:ext uri="{FF2B5EF4-FFF2-40B4-BE49-F238E27FC236}">
                <a16:creationId xmlns:a16="http://schemas.microsoft.com/office/drawing/2014/main" id="{C57983A4-1B6B-866A-9841-3A2F5B93009A}"/>
              </a:ext>
            </a:extLst>
          </p:cNvPr>
          <p:cNvSpPr/>
          <p:nvPr/>
        </p:nvSpPr>
        <p:spPr>
          <a:xfrm>
            <a:off x="7020023" y="2176067"/>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70</a:t>
            </a:r>
          </a:p>
        </p:txBody>
      </p:sp>
      <p:sp>
        <p:nvSpPr>
          <p:cNvPr id="7" name="Oval 6">
            <a:extLst>
              <a:ext uri="{FF2B5EF4-FFF2-40B4-BE49-F238E27FC236}">
                <a16:creationId xmlns:a16="http://schemas.microsoft.com/office/drawing/2014/main" id="{42F1FB17-E009-E5E9-6907-9BFA59F38168}"/>
              </a:ext>
            </a:extLst>
          </p:cNvPr>
          <p:cNvSpPr/>
          <p:nvPr/>
        </p:nvSpPr>
        <p:spPr>
          <a:xfrm>
            <a:off x="5774552" y="3213095"/>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50</a:t>
            </a:r>
          </a:p>
        </p:txBody>
      </p:sp>
      <p:sp>
        <p:nvSpPr>
          <p:cNvPr id="8" name="Oval 7">
            <a:extLst>
              <a:ext uri="{FF2B5EF4-FFF2-40B4-BE49-F238E27FC236}">
                <a16:creationId xmlns:a16="http://schemas.microsoft.com/office/drawing/2014/main" id="{875E1227-C108-5F8E-CF3E-82F548E6A694}"/>
              </a:ext>
            </a:extLst>
          </p:cNvPr>
          <p:cNvSpPr/>
          <p:nvPr/>
        </p:nvSpPr>
        <p:spPr>
          <a:xfrm>
            <a:off x="8144634" y="3236334"/>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90</a:t>
            </a:r>
          </a:p>
        </p:txBody>
      </p:sp>
      <p:sp>
        <p:nvSpPr>
          <p:cNvPr id="9" name="Oval 8">
            <a:extLst>
              <a:ext uri="{FF2B5EF4-FFF2-40B4-BE49-F238E27FC236}">
                <a16:creationId xmlns:a16="http://schemas.microsoft.com/office/drawing/2014/main" id="{C66BA253-8BFD-81F3-5CE0-23113B6ED426}"/>
              </a:ext>
            </a:extLst>
          </p:cNvPr>
          <p:cNvSpPr/>
          <p:nvPr/>
        </p:nvSpPr>
        <p:spPr>
          <a:xfrm>
            <a:off x="4868032" y="402372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30</a:t>
            </a:r>
          </a:p>
        </p:txBody>
      </p:sp>
      <p:sp>
        <p:nvSpPr>
          <p:cNvPr id="10" name="Oval 9">
            <a:extLst>
              <a:ext uri="{FF2B5EF4-FFF2-40B4-BE49-F238E27FC236}">
                <a16:creationId xmlns:a16="http://schemas.microsoft.com/office/drawing/2014/main" id="{3F3ECE67-9FEF-2E39-F696-FCC1FB6CC6DD}"/>
              </a:ext>
            </a:extLst>
          </p:cNvPr>
          <p:cNvSpPr/>
          <p:nvPr/>
        </p:nvSpPr>
        <p:spPr>
          <a:xfrm>
            <a:off x="6449839" y="4018895"/>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60</a:t>
            </a:r>
          </a:p>
        </p:txBody>
      </p:sp>
      <p:sp>
        <p:nvSpPr>
          <p:cNvPr id="11" name="Oval 10">
            <a:extLst>
              <a:ext uri="{FF2B5EF4-FFF2-40B4-BE49-F238E27FC236}">
                <a16:creationId xmlns:a16="http://schemas.microsoft.com/office/drawing/2014/main" id="{8C6439D2-0B72-18AA-90BF-A9CD2752841D}"/>
              </a:ext>
            </a:extLst>
          </p:cNvPr>
          <p:cNvSpPr/>
          <p:nvPr/>
        </p:nvSpPr>
        <p:spPr>
          <a:xfrm>
            <a:off x="7424675" y="4028065"/>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80</a:t>
            </a:r>
          </a:p>
        </p:txBody>
      </p:sp>
      <p:sp>
        <p:nvSpPr>
          <p:cNvPr id="12" name="Oval 11">
            <a:extLst>
              <a:ext uri="{FF2B5EF4-FFF2-40B4-BE49-F238E27FC236}">
                <a16:creationId xmlns:a16="http://schemas.microsoft.com/office/drawing/2014/main" id="{498AF70D-4F1F-9C76-D229-105509F97042}"/>
              </a:ext>
            </a:extLst>
          </p:cNvPr>
          <p:cNvSpPr/>
          <p:nvPr/>
        </p:nvSpPr>
        <p:spPr>
          <a:xfrm>
            <a:off x="8901379" y="4018895"/>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100</a:t>
            </a:r>
          </a:p>
        </p:txBody>
      </p:sp>
      <p:sp>
        <p:nvSpPr>
          <p:cNvPr id="13" name="Oval 12">
            <a:extLst>
              <a:ext uri="{FF2B5EF4-FFF2-40B4-BE49-F238E27FC236}">
                <a16:creationId xmlns:a16="http://schemas.microsoft.com/office/drawing/2014/main" id="{F946987F-4E16-82C7-AC6F-454D14CC6B59}"/>
              </a:ext>
            </a:extLst>
          </p:cNvPr>
          <p:cNvSpPr/>
          <p:nvPr/>
        </p:nvSpPr>
        <p:spPr>
          <a:xfrm>
            <a:off x="3822253" y="481393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20</a:t>
            </a:r>
          </a:p>
        </p:txBody>
      </p:sp>
      <p:cxnSp>
        <p:nvCxnSpPr>
          <p:cNvPr id="15" name="Straight Connector 14">
            <a:extLst>
              <a:ext uri="{FF2B5EF4-FFF2-40B4-BE49-F238E27FC236}">
                <a16:creationId xmlns:a16="http://schemas.microsoft.com/office/drawing/2014/main" id="{DFE4286E-DBBD-4A36-1880-67226FE4CD89}"/>
              </a:ext>
            </a:extLst>
          </p:cNvPr>
          <p:cNvCxnSpPr>
            <a:stCxn id="4" idx="3"/>
            <a:endCxn id="7" idx="7"/>
          </p:cNvCxnSpPr>
          <p:nvPr/>
        </p:nvCxnSpPr>
        <p:spPr>
          <a:xfrm flipH="1">
            <a:off x="6420474" y="2570797"/>
            <a:ext cx="710372" cy="710023"/>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B71B8292-C358-0437-815C-0168B6AD3197}"/>
              </a:ext>
            </a:extLst>
          </p:cNvPr>
          <p:cNvCxnSpPr>
            <a:cxnSpLocks/>
          </p:cNvCxnSpPr>
          <p:nvPr/>
        </p:nvCxnSpPr>
        <p:spPr>
          <a:xfrm flipH="1">
            <a:off x="5424381" y="3597615"/>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7D75419E-9A7E-F123-D4BC-EE0D22F88756}"/>
              </a:ext>
            </a:extLst>
          </p:cNvPr>
          <p:cNvCxnSpPr>
            <a:cxnSpLocks/>
          </p:cNvCxnSpPr>
          <p:nvPr/>
        </p:nvCxnSpPr>
        <p:spPr>
          <a:xfrm flipH="1">
            <a:off x="4487704" y="4396331"/>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4D2F330E-5E25-50F8-3950-949E68FAFEEE}"/>
              </a:ext>
            </a:extLst>
          </p:cNvPr>
          <p:cNvCxnSpPr>
            <a:cxnSpLocks/>
          </p:cNvCxnSpPr>
          <p:nvPr/>
        </p:nvCxnSpPr>
        <p:spPr>
          <a:xfrm>
            <a:off x="6449838" y="3581049"/>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54C8AD2A-7DBE-15A3-5B03-3450CA16697C}"/>
              </a:ext>
            </a:extLst>
          </p:cNvPr>
          <p:cNvCxnSpPr>
            <a:cxnSpLocks/>
          </p:cNvCxnSpPr>
          <p:nvPr/>
        </p:nvCxnSpPr>
        <p:spPr>
          <a:xfrm>
            <a:off x="8777884" y="3644456"/>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90D4B03A-2986-39E5-041E-D4081674D4A1}"/>
              </a:ext>
            </a:extLst>
          </p:cNvPr>
          <p:cNvCxnSpPr>
            <a:cxnSpLocks/>
            <a:endCxn id="8" idx="1"/>
          </p:cNvCxnSpPr>
          <p:nvPr/>
        </p:nvCxnSpPr>
        <p:spPr>
          <a:xfrm>
            <a:off x="7660925" y="2575997"/>
            <a:ext cx="594532" cy="728062"/>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7E55B790-31F2-0EEB-92EE-EE3BE0CF8D73}"/>
              </a:ext>
            </a:extLst>
          </p:cNvPr>
          <p:cNvCxnSpPr>
            <a:cxnSpLocks/>
          </p:cNvCxnSpPr>
          <p:nvPr/>
        </p:nvCxnSpPr>
        <p:spPr>
          <a:xfrm flipH="1">
            <a:off x="7946746" y="3623033"/>
            <a:ext cx="349291" cy="430314"/>
          </a:xfrm>
          <a:prstGeom prst="line">
            <a:avLst/>
          </a:prstGeom>
        </p:spPr>
        <p:style>
          <a:lnRef idx="3">
            <a:schemeClr val="dk1"/>
          </a:lnRef>
          <a:fillRef idx="0">
            <a:schemeClr val="dk1"/>
          </a:fillRef>
          <a:effectRef idx="2">
            <a:schemeClr val="dk1"/>
          </a:effectRef>
          <a:fontRef idx="minor">
            <a:schemeClr val="tx1"/>
          </a:fontRef>
        </p:style>
      </p:cxnSp>
      <p:sp>
        <p:nvSpPr>
          <p:cNvPr id="27" name="Oval 26">
            <a:extLst>
              <a:ext uri="{FF2B5EF4-FFF2-40B4-BE49-F238E27FC236}">
                <a16:creationId xmlns:a16="http://schemas.microsoft.com/office/drawing/2014/main" id="{18F04C6E-A6EC-8C70-E5D5-005A11130236}"/>
              </a:ext>
            </a:extLst>
          </p:cNvPr>
          <p:cNvSpPr/>
          <p:nvPr/>
        </p:nvSpPr>
        <p:spPr>
          <a:xfrm>
            <a:off x="4233390" y="2387545"/>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25</a:t>
            </a:r>
          </a:p>
        </p:txBody>
      </p:sp>
      <p:sp>
        <p:nvSpPr>
          <p:cNvPr id="32" name="TextBox 31">
            <a:extLst>
              <a:ext uri="{FF2B5EF4-FFF2-40B4-BE49-F238E27FC236}">
                <a16:creationId xmlns:a16="http://schemas.microsoft.com/office/drawing/2014/main" id="{7A1E940B-D71D-1F61-F693-EC3A1CCC0403}"/>
              </a:ext>
            </a:extLst>
          </p:cNvPr>
          <p:cNvSpPr txBox="1"/>
          <p:nvPr/>
        </p:nvSpPr>
        <p:spPr>
          <a:xfrm>
            <a:off x="2985247" y="1580504"/>
            <a:ext cx="3236800" cy="369332"/>
          </a:xfrm>
          <a:prstGeom prst="rect">
            <a:avLst/>
          </a:prstGeom>
          <a:noFill/>
        </p:spPr>
        <p:txBody>
          <a:bodyPr wrap="square">
            <a:spAutoFit/>
          </a:bodyPr>
          <a:lstStyle/>
          <a:p>
            <a:pPr lvl="1"/>
            <a:r>
              <a:rPr lang="en-US" b="1" dirty="0"/>
              <a:t>LR</a:t>
            </a:r>
            <a:r>
              <a:rPr lang="en-US" dirty="0"/>
              <a:t> – Left Right condition</a:t>
            </a:r>
            <a:endParaRPr lang="en-US" b="1" dirty="0">
              <a:solidFill>
                <a:srgbClr val="00B050"/>
              </a:solidFill>
            </a:endParaRPr>
          </a:p>
        </p:txBody>
      </p:sp>
      <p:cxnSp>
        <p:nvCxnSpPr>
          <p:cNvPr id="33" name="Straight Connector 32">
            <a:extLst>
              <a:ext uri="{FF2B5EF4-FFF2-40B4-BE49-F238E27FC236}">
                <a16:creationId xmlns:a16="http://schemas.microsoft.com/office/drawing/2014/main" id="{D4310CDD-6F43-6EFB-609F-23270DE6B6B8}"/>
              </a:ext>
            </a:extLst>
          </p:cNvPr>
          <p:cNvCxnSpPr>
            <a:cxnSpLocks/>
          </p:cNvCxnSpPr>
          <p:nvPr/>
        </p:nvCxnSpPr>
        <p:spPr>
          <a:xfrm>
            <a:off x="4390733" y="5248980"/>
            <a:ext cx="421422" cy="449186"/>
          </a:xfrm>
          <a:prstGeom prst="line">
            <a:avLst/>
          </a:prstGeom>
        </p:spPr>
        <p:style>
          <a:lnRef idx="3">
            <a:schemeClr val="dk1"/>
          </a:lnRef>
          <a:fillRef idx="0">
            <a:schemeClr val="dk1"/>
          </a:fillRef>
          <a:effectRef idx="2">
            <a:schemeClr val="dk1"/>
          </a:effectRef>
          <a:fontRef idx="minor">
            <a:schemeClr val="tx1"/>
          </a:fontRef>
        </p:style>
      </p:cxnSp>
      <p:sp>
        <p:nvSpPr>
          <p:cNvPr id="35" name="TextBox 34">
            <a:extLst>
              <a:ext uri="{FF2B5EF4-FFF2-40B4-BE49-F238E27FC236}">
                <a16:creationId xmlns:a16="http://schemas.microsoft.com/office/drawing/2014/main" id="{8139DBFD-E662-7348-E74C-71367466AE55}"/>
              </a:ext>
            </a:extLst>
          </p:cNvPr>
          <p:cNvSpPr txBox="1"/>
          <p:nvPr/>
        </p:nvSpPr>
        <p:spPr>
          <a:xfrm>
            <a:off x="4233390" y="5266504"/>
            <a:ext cx="1128835" cy="261610"/>
          </a:xfrm>
          <a:prstGeom prst="rect">
            <a:avLst/>
          </a:prstGeom>
          <a:noFill/>
        </p:spPr>
        <p:txBody>
          <a:bodyPr wrap="none" rtlCol="0">
            <a:spAutoFit/>
          </a:bodyPr>
          <a:lstStyle/>
          <a:p>
            <a:r>
              <a:rPr lang="en-US" sz="1100" dirty="0"/>
              <a:t>Diff in height = 1</a:t>
            </a:r>
          </a:p>
        </p:txBody>
      </p:sp>
      <p:sp>
        <p:nvSpPr>
          <p:cNvPr id="36" name="TextBox 35">
            <a:extLst>
              <a:ext uri="{FF2B5EF4-FFF2-40B4-BE49-F238E27FC236}">
                <a16:creationId xmlns:a16="http://schemas.microsoft.com/office/drawing/2014/main" id="{9DBCEF20-12CB-658D-C57A-198B5135043C}"/>
              </a:ext>
            </a:extLst>
          </p:cNvPr>
          <p:cNvSpPr txBox="1"/>
          <p:nvPr/>
        </p:nvSpPr>
        <p:spPr>
          <a:xfrm>
            <a:off x="4438883" y="3739241"/>
            <a:ext cx="1128835" cy="261610"/>
          </a:xfrm>
          <a:prstGeom prst="rect">
            <a:avLst/>
          </a:prstGeom>
          <a:noFill/>
        </p:spPr>
        <p:txBody>
          <a:bodyPr wrap="none" rtlCol="0">
            <a:spAutoFit/>
          </a:bodyPr>
          <a:lstStyle/>
          <a:p>
            <a:r>
              <a:rPr lang="en-US" sz="1100" dirty="0"/>
              <a:t>Diff in height = 2</a:t>
            </a:r>
          </a:p>
        </p:txBody>
      </p:sp>
      <p:sp>
        <p:nvSpPr>
          <p:cNvPr id="37" name="Arc 36">
            <a:extLst>
              <a:ext uri="{FF2B5EF4-FFF2-40B4-BE49-F238E27FC236}">
                <a16:creationId xmlns:a16="http://schemas.microsoft.com/office/drawing/2014/main" id="{34A5D0A0-1243-908D-7ED9-AA400BEE4EB7}"/>
              </a:ext>
            </a:extLst>
          </p:cNvPr>
          <p:cNvSpPr/>
          <p:nvPr/>
        </p:nvSpPr>
        <p:spPr>
          <a:xfrm rot="8307724">
            <a:off x="3844059" y="3965049"/>
            <a:ext cx="1246698" cy="1173210"/>
          </a:xfrm>
          <a:prstGeom prst="arc">
            <a:avLst>
              <a:gd name="adj1" fmla="val 748666"/>
              <a:gd name="adj2" fmla="val 10327561"/>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38" name="Ink 37">
                <a:extLst>
                  <a:ext uri="{FF2B5EF4-FFF2-40B4-BE49-F238E27FC236}">
                    <a16:creationId xmlns:a16="http://schemas.microsoft.com/office/drawing/2014/main" id="{9A320682-8985-D285-31BF-15AB13B5697E}"/>
                  </a:ext>
                </a:extLst>
              </p14:cNvPr>
              <p14:cNvContentPartPr/>
              <p14:nvPr/>
            </p14:nvContentPartPr>
            <p14:xfrm>
              <a:off x="3807815" y="4745617"/>
              <a:ext cx="165600" cy="114840"/>
            </p14:xfrm>
          </p:contentPart>
        </mc:Choice>
        <mc:Fallback xmlns="">
          <p:pic>
            <p:nvPicPr>
              <p:cNvPr id="38" name="Ink 37">
                <a:extLst>
                  <a:ext uri="{FF2B5EF4-FFF2-40B4-BE49-F238E27FC236}">
                    <a16:creationId xmlns:a16="http://schemas.microsoft.com/office/drawing/2014/main" id="{9A320682-8985-D285-31BF-15AB13B5697E}"/>
                  </a:ext>
                </a:extLst>
              </p:cNvPr>
              <p:cNvPicPr/>
              <p:nvPr/>
            </p:nvPicPr>
            <p:blipFill>
              <a:blip r:embed="rId3"/>
              <a:stretch>
                <a:fillRect/>
              </a:stretch>
            </p:blipFill>
            <p:spPr>
              <a:xfrm>
                <a:off x="3798815" y="4736589"/>
                <a:ext cx="183240" cy="132535"/>
              </a:xfrm>
              <a:prstGeom prst="rect">
                <a:avLst/>
              </a:prstGeom>
            </p:spPr>
          </p:pic>
        </mc:Fallback>
      </mc:AlternateContent>
      <p:sp>
        <p:nvSpPr>
          <p:cNvPr id="39" name="Arc 38">
            <a:extLst>
              <a:ext uri="{FF2B5EF4-FFF2-40B4-BE49-F238E27FC236}">
                <a16:creationId xmlns:a16="http://schemas.microsoft.com/office/drawing/2014/main" id="{617505AF-0AA0-4702-AD25-8826E33BF151}"/>
              </a:ext>
            </a:extLst>
          </p:cNvPr>
          <p:cNvSpPr/>
          <p:nvPr/>
        </p:nvSpPr>
        <p:spPr>
          <a:xfrm rot="13200561">
            <a:off x="4310050" y="4867736"/>
            <a:ext cx="1246698" cy="1173210"/>
          </a:xfrm>
          <a:prstGeom prst="arc">
            <a:avLst>
              <a:gd name="adj1" fmla="val 748666"/>
              <a:gd name="adj2" fmla="val 10327561"/>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4">
            <p14:nvContentPartPr>
              <p14:cNvPr id="40" name="Ink 39">
                <a:extLst>
                  <a:ext uri="{FF2B5EF4-FFF2-40B4-BE49-F238E27FC236}">
                    <a16:creationId xmlns:a16="http://schemas.microsoft.com/office/drawing/2014/main" id="{C9E433C4-1A79-E7AA-94EF-D2F28319E7C0}"/>
                  </a:ext>
                </a:extLst>
              </p14:cNvPr>
              <p14:cNvContentPartPr/>
              <p14:nvPr/>
            </p14:nvContentPartPr>
            <p14:xfrm rot="4164642">
              <a:off x="5392254" y="5702173"/>
              <a:ext cx="165600" cy="114840"/>
            </p14:xfrm>
          </p:contentPart>
        </mc:Choice>
        <mc:Fallback xmlns="">
          <p:pic>
            <p:nvPicPr>
              <p:cNvPr id="40" name="Ink 39">
                <a:extLst>
                  <a:ext uri="{FF2B5EF4-FFF2-40B4-BE49-F238E27FC236}">
                    <a16:creationId xmlns:a16="http://schemas.microsoft.com/office/drawing/2014/main" id="{C9E433C4-1A79-E7AA-94EF-D2F28319E7C0}"/>
                  </a:ext>
                </a:extLst>
              </p:cNvPr>
              <p:cNvPicPr/>
              <p:nvPr/>
            </p:nvPicPr>
            <p:blipFill>
              <a:blip r:embed="rId3"/>
              <a:stretch>
                <a:fillRect/>
              </a:stretch>
            </p:blipFill>
            <p:spPr>
              <a:xfrm rot="4164642">
                <a:off x="5383614" y="5693506"/>
                <a:ext cx="183240" cy="132535"/>
              </a:xfrm>
              <a:prstGeom prst="rect">
                <a:avLst/>
              </a:prstGeom>
            </p:spPr>
          </p:pic>
        </mc:Fallback>
      </mc:AlternateContent>
      <p:sp>
        <p:nvSpPr>
          <p:cNvPr id="41" name="TextBox 40">
            <a:extLst>
              <a:ext uri="{FF2B5EF4-FFF2-40B4-BE49-F238E27FC236}">
                <a16:creationId xmlns:a16="http://schemas.microsoft.com/office/drawing/2014/main" id="{D553427D-3081-D388-105B-BBCE5D445F01}"/>
              </a:ext>
            </a:extLst>
          </p:cNvPr>
          <p:cNvSpPr txBox="1"/>
          <p:nvPr/>
        </p:nvSpPr>
        <p:spPr>
          <a:xfrm>
            <a:off x="3627116" y="4028878"/>
            <a:ext cx="463588" cy="307777"/>
          </a:xfrm>
          <a:prstGeom prst="rect">
            <a:avLst/>
          </a:prstGeom>
          <a:noFill/>
        </p:spPr>
        <p:txBody>
          <a:bodyPr wrap="none" rtlCol="0">
            <a:spAutoFit/>
          </a:bodyPr>
          <a:lstStyle/>
          <a:p>
            <a:r>
              <a:rPr lang="en-US" sz="1400" dirty="0">
                <a:solidFill>
                  <a:srgbClr val="FF0000"/>
                </a:solidFill>
              </a:rPr>
              <a:t>Left</a:t>
            </a:r>
          </a:p>
        </p:txBody>
      </p:sp>
      <p:sp>
        <p:nvSpPr>
          <p:cNvPr id="42" name="TextBox 41">
            <a:extLst>
              <a:ext uri="{FF2B5EF4-FFF2-40B4-BE49-F238E27FC236}">
                <a16:creationId xmlns:a16="http://schemas.microsoft.com/office/drawing/2014/main" id="{0A963370-1350-EE3A-76FB-D4CDD7CE94AC}"/>
              </a:ext>
            </a:extLst>
          </p:cNvPr>
          <p:cNvSpPr txBox="1"/>
          <p:nvPr/>
        </p:nvSpPr>
        <p:spPr>
          <a:xfrm>
            <a:off x="5371396" y="4840320"/>
            <a:ext cx="562911" cy="307777"/>
          </a:xfrm>
          <a:prstGeom prst="rect">
            <a:avLst/>
          </a:prstGeom>
          <a:noFill/>
        </p:spPr>
        <p:txBody>
          <a:bodyPr wrap="none" rtlCol="0">
            <a:spAutoFit/>
          </a:bodyPr>
          <a:lstStyle/>
          <a:p>
            <a:r>
              <a:rPr lang="en-US" sz="1400" dirty="0">
                <a:solidFill>
                  <a:srgbClr val="FF0000"/>
                </a:solidFill>
              </a:rPr>
              <a:t>Right</a:t>
            </a:r>
          </a:p>
        </p:txBody>
      </p:sp>
      <p:cxnSp>
        <p:nvCxnSpPr>
          <p:cNvPr id="61" name="Straight Connector 60">
            <a:extLst>
              <a:ext uri="{FF2B5EF4-FFF2-40B4-BE49-F238E27FC236}">
                <a16:creationId xmlns:a16="http://schemas.microsoft.com/office/drawing/2014/main" id="{F1AC5A9B-0F86-7815-6C70-F2D6A98481CB}"/>
              </a:ext>
            </a:extLst>
          </p:cNvPr>
          <p:cNvCxnSpPr>
            <a:cxnSpLocks/>
          </p:cNvCxnSpPr>
          <p:nvPr/>
        </p:nvCxnSpPr>
        <p:spPr>
          <a:xfrm>
            <a:off x="5486746" y="4433368"/>
            <a:ext cx="356122" cy="440330"/>
          </a:xfrm>
          <a:prstGeom prst="line">
            <a:avLst/>
          </a:prstGeom>
        </p:spPr>
        <p:style>
          <a:lnRef idx="3">
            <a:schemeClr val="dk1"/>
          </a:lnRef>
          <a:fillRef idx="0">
            <a:schemeClr val="dk1"/>
          </a:fillRef>
          <a:effectRef idx="2">
            <a:schemeClr val="dk1"/>
          </a:effectRef>
          <a:fontRef idx="minor">
            <a:schemeClr val="tx1"/>
          </a:fontRef>
        </p:style>
      </p:cxnSp>
      <p:sp>
        <p:nvSpPr>
          <p:cNvPr id="63" name="TextBox 62">
            <a:extLst>
              <a:ext uri="{FF2B5EF4-FFF2-40B4-BE49-F238E27FC236}">
                <a16:creationId xmlns:a16="http://schemas.microsoft.com/office/drawing/2014/main" id="{FFC91C40-483B-130A-D063-CA4DA87F0C5C}"/>
              </a:ext>
            </a:extLst>
          </p:cNvPr>
          <p:cNvSpPr txBox="1"/>
          <p:nvPr/>
        </p:nvSpPr>
        <p:spPr>
          <a:xfrm>
            <a:off x="6096077" y="1587812"/>
            <a:ext cx="3895087" cy="369332"/>
          </a:xfrm>
          <a:prstGeom prst="rect">
            <a:avLst/>
          </a:prstGeom>
          <a:noFill/>
        </p:spPr>
        <p:txBody>
          <a:bodyPr wrap="square">
            <a:spAutoFit/>
          </a:bodyPr>
          <a:lstStyle/>
          <a:p>
            <a:r>
              <a:rPr lang="en-US" b="1" dirty="0">
                <a:solidFill>
                  <a:srgbClr val="00B050"/>
                </a:solidFill>
              </a:rPr>
              <a:t>-&gt;first left rotation then right rotation</a:t>
            </a:r>
            <a:endParaRPr lang="en-US" dirty="0"/>
          </a:p>
        </p:txBody>
      </p:sp>
      <p:sp>
        <p:nvSpPr>
          <p:cNvPr id="64" name="TextBox 63">
            <a:extLst>
              <a:ext uri="{FF2B5EF4-FFF2-40B4-BE49-F238E27FC236}">
                <a16:creationId xmlns:a16="http://schemas.microsoft.com/office/drawing/2014/main" id="{F37B6D55-D74E-76FF-159A-8887345790F8}"/>
              </a:ext>
            </a:extLst>
          </p:cNvPr>
          <p:cNvSpPr txBox="1"/>
          <p:nvPr/>
        </p:nvSpPr>
        <p:spPr>
          <a:xfrm>
            <a:off x="4430706" y="3583315"/>
            <a:ext cx="1128835" cy="261610"/>
          </a:xfrm>
          <a:prstGeom prst="rect">
            <a:avLst/>
          </a:prstGeom>
          <a:noFill/>
        </p:spPr>
        <p:txBody>
          <a:bodyPr wrap="none" rtlCol="0">
            <a:spAutoFit/>
          </a:bodyPr>
          <a:lstStyle/>
          <a:p>
            <a:r>
              <a:rPr lang="en-US" sz="1100" dirty="0"/>
              <a:t>Diff in height = 0</a:t>
            </a:r>
          </a:p>
        </p:txBody>
      </p:sp>
      <p:sp>
        <p:nvSpPr>
          <p:cNvPr id="65" name="TextBox 64">
            <a:extLst>
              <a:ext uri="{FF2B5EF4-FFF2-40B4-BE49-F238E27FC236}">
                <a16:creationId xmlns:a16="http://schemas.microsoft.com/office/drawing/2014/main" id="{6E34542E-2CD5-B960-0F60-4F24067974A3}"/>
              </a:ext>
            </a:extLst>
          </p:cNvPr>
          <p:cNvSpPr txBox="1"/>
          <p:nvPr/>
        </p:nvSpPr>
        <p:spPr>
          <a:xfrm>
            <a:off x="5265380" y="2874712"/>
            <a:ext cx="1128835" cy="261610"/>
          </a:xfrm>
          <a:prstGeom prst="rect">
            <a:avLst/>
          </a:prstGeom>
          <a:noFill/>
        </p:spPr>
        <p:txBody>
          <a:bodyPr wrap="none" rtlCol="0">
            <a:spAutoFit/>
          </a:bodyPr>
          <a:lstStyle/>
          <a:p>
            <a:r>
              <a:rPr lang="en-US" sz="1100" dirty="0"/>
              <a:t>Diff in height = 1</a:t>
            </a:r>
          </a:p>
        </p:txBody>
      </p:sp>
      <p:sp>
        <p:nvSpPr>
          <p:cNvPr id="66" name="TextBox 65">
            <a:extLst>
              <a:ext uri="{FF2B5EF4-FFF2-40B4-BE49-F238E27FC236}">
                <a16:creationId xmlns:a16="http://schemas.microsoft.com/office/drawing/2014/main" id="{6C516C72-75F5-79A7-92F5-ADCCFE9048FA}"/>
              </a:ext>
            </a:extLst>
          </p:cNvPr>
          <p:cNvSpPr txBox="1"/>
          <p:nvPr/>
        </p:nvSpPr>
        <p:spPr>
          <a:xfrm>
            <a:off x="7580216" y="2018944"/>
            <a:ext cx="1128835" cy="261610"/>
          </a:xfrm>
          <a:prstGeom prst="rect">
            <a:avLst/>
          </a:prstGeom>
          <a:noFill/>
        </p:spPr>
        <p:txBody>
          <a:bodyPr wrap="none" rtlCol="0">
            <a:spAutoFit/>
          </a:bodyPr>
          <a:lstStyle/>
          <a:p>
            <a:r>
              <a:rPr lang="en-US" sz="1100" dirty="0"/>
              <a:t>Diff in height = 1</a:t>
            </a:r>
          </a:p>
        </p:txBody>
      </p:sp>
      <p:sp>
        <p:nvSpPr>
          <p:cNvPr id="6" name="TextBox 5">
            <a:extLst>
              <a:ext uri="{FF2B5EF4-FFF2-40B4-BE49-F238E27FC236}">
                <a16:creationId xmlns:a16="http://schemas.microsoft.com/office/drawing/2014/main" id="{451663E2-E883-87CD-65C5-67FF89B2087C}"/>
              </a:ext>
            </a:extLst>
          </p:cNvPr>
          <p:cNvSpPr txBox="1"/>
          <p:nvPr/>
        </p:nvSpPr>
        <p:spPr>
          <a:xfrm>
            <a:off x="771083" y="4839877"/>
            <a:ext cx="2590774" cy="646331"/>
          </a:xfrm>
          <a:prstGeom prst="rect">
            <a:avLst/>
          </a:prstGeom>
          <a:noFill/>
        </p:spPr>
        <p:txBody>
          <a:bodyPr wrap="none" rtlCol="0">
            <a:spAutoFit/>
          </a:bodyPr>
          <a:lstStyle/>
          <a:p>
            <a:r>
              <a:rPr lang="en-US" dirty="0"/>
              <a:t>Left rotation for left child </a:t>
            </a:r>
          </a:p>
          <a:p>
            <a:r>
              <a:rPr lang="en-US" dirty="0"/>
              <a:t>of disbalanced node</a:t>
            </a:r>
          </a:p>
        </p:txBody>
      </p:sp>
      <p:cxnSp>
        <p:nvCxnSpPr>
          <p:cNvPr id="14" name="Straight Connector 13">
            <a:extLst>
              <a:ext uri="{FF2B5EF4-FFF2-40B4-BE49-F238E27FC236}">
                <a16:creationId xmlns:a16="http://schemas.microsoft.com/office/drawing/2014/main" id="{80C8CBF0-6771-D9DA-D37F-36AA5053EE44}"/>
              </a:ext>
            </a:extLst>
          </p:cNvPr>
          <p:cNvCxnSpPr>
            <a:cxnSpLocks/>
          </p:cNvCxnSpPr>
          <p:nvPr/>
        </p:nvCxnSpPr>
        <p:spPr>
          <a:xfrm flipH="1">
            <a:off x="3498007" y="5211873"/>
            <a:ext cx="445695" cy="443546"/>
          </a:xfrm>
          <a:prstGeom prst="line">
            <a:avLst/>
          </a:prstGeom>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7C9AF681-8EE1-F7D6-BB8C-8E5B34ECBA3A}"/>
              </a:ext>
            </a:extLst>
          </p:cNvPr>
          <p:cNvSpPr txBox="1"/>
          <p:nvPr/>
        </p:nvSpPr>
        <p:spPr>
          <a:xfrm>
            <a:off x="7288306" y="4948518"/>
            <a:ext cx="1848968" cy="646331"/>
          </a:xfrm>
          <a:prstGeom prst="rect">
            <a:avLst/>
          </a:prstGeom>
          <a:noFill/>
        </p:spPr>
        <p:txBody>
          <a:bodyPr wrap="none" rtlCol="0">
            <a:spAutoFit/>
          </a:bodyPr>
          <a:lstStyle/>
          <a:p>
            <a:r>
              <a:rPr lang="en-US" dirty="0"/>
              <a:t>Right rotation for </a:t>
            </a:r>
          </a:p>
          <a:p>
            <a:r>
              <a:rPr lang="en-US" dirty="0"/>
              <a:t>disbalanced node</a:t>
            </a:r>
          </a:p>
        </p:txBody>
      </p:sp>
    </p:spTree>
    <p:extLst>
      <p:ext uri="{BB962C8B-B14F-4D97-AF65-F5344CB8AC3E}">
        <p14:creationId xmlns:p14="http://schemas.microsoft.com/office/powerpoint/2010/main" val="262829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4.79167E-6 -2.96296E-6 L 0.13098 -0.02268 " pathEditMode="relative" rAng="0" ptsTypes="AA">
                                      <p:cBhvr>
                                        <p:cTn id="6" dur="2000" fill="hold"/>
                                        <p:tgtEl>
                                          <p:spTgt spid="27"/>
                                        </p:tgtEl>
                                        <p:attrNameLst>
                                          <p:attrName>ppt_x</p:attrName>
                                          <p:attrName>ppt_y</p:attrName>
                                        </p:attrNameLst>
                                      </p:cBhvr>
                                      <p:rCtr x="6549" y="-1134"/>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0.13098 -0.02268 L 0.03112 0.11412 " pathEditMode="relative" rAng="0" ptsTypes="AA">
                                      <p:cBhvr>
                                        <p:cTn id="10" dur="2000" fill="hold"/>
                                        <p:tgtEl>
                                          <p:spTgt spid="27"/>
                                        </p:tgtEl>
                                        <p:attrNameLst>
                                          <p:attrName>ppt_x</p:attrName>
                                          <p:attrName>ppt_y</p:attrName>
                                        </p:attrNameLst>
                                      </p:cBhvr>
                                      <p:rCtr x="-5000" y="6829"/>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2" nodeType="clickEffect">
                                  <p:stCondLst>
                                    <p:cond delay="0"/>
                                  </p:stCondLst>
                                  <p:childTnLst>
                                    <p:animMotion origin="layout" path="M 0.03112 0.11412 L -0.0431 0.23172 " pathEditMode="relative" rAng="0" ptsTypes="AA">
                                      <p:cBhvr>
                                        <p:cTn id="14" dur="2000" fill="hold"/>
                                        <p:tgtEl>
                                          <p:spTgt spid="27"/>
                                        </p:tgtEl>
                                        <p:attrNameLst>
                                          <p:attrName>ppt_x</p:attrName>
                                          <p:attrName>ppt_y</p:attrName>
                                        </p:attrNameLst>
                                      </p:cBhvr>
                                      <p:rCtr x="-3711" y="5880"/>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3" nodeType="clickEffect">
                                  <p:stCondLst>
                                    <p:cond delay="0"/>
                                  </p:stCondLst>
                                  <p:childTnLst>
                                    <p:animMotion origin="layout" path="M -0.0431 0.23172 L -0.12305 0.35463 " pathEditMode="relative" rAng="0" ptsTypes="AA">
                                      <p:cBhvr>
                                        <p:cTn id="18" dur="2000" fill="hold"/>
                                        <p:tgtEl>
                                          <p:spTgt spid="27"/>
                                        </p:tgtEl>
                                        <p:attrNameLst>
                                          <p:attrName>ppt_x</p:attrName>
                                          <p:attrName>ppt_y</p:attrName>
                                        </p:attrNameLst>
                                      </p:cBhvr>
                                      <p:rCtr x="-3997" y="6134"/>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4" nodeType="clickEffect">
                                  <p:stCondLst>
                                    <p:cond delay="0"/>
                                  </p:stCondLst>
                                  <p:childTnLst>
                                    <p:animMotion origin="layout" path="M -0.12305 0.35463 L 0.03098 0.48334 " pathEditMode="relative" rAng="0" ptsTypes="AA">
                                      <p:cBhvr>
                                        <p:cTn id="22" dur="2000" fill="hold"/>
                                        <p:tgtEl>
                                          <p:spTgt spid="27"/>
                                        </p:tgtEl>
                                        <p:attrNameLst>
                                          <p:attrName>ppt_x</p:attrName>
                                          <p:attrName>ppt_y</p:attrName>
                                        </p:attrNameLst>
                                      </p:cBhvr>
                                      <p:rCtr x="7695" y="6435"/>
                                    </p:animMotion>
                                  </p:childTnLst>
                                </p:cTn>
                              </p:par>
                            </p:childTnLst>
                          </p:cTn>
                        </p:par>
                        <p:par>
                          <p:cTn id="23" fill="hold">
                            <p:stCondLst>
                              <p:cond delay="2000"/>
                            </p:stCondLst>
                            <p:childTnLst>
                              <p:par>
                                <p:cTn id="24" presetID="1" presetClass="entr" presetSubtype="0" fill="hold" nodeType="afterEffect">
                                  <p:stCondLst>
                                    <p:cond delay="0"/>
                                  </p:stCondLst>
                                  <p:childTnLst>
                                    <p:set>
                                      <p:cBhvr>
                                        <p:cTn id="25" dur="1" fill="hold">
                                          <p:stCondLst>
                                            <p:cond delay="0"/>
                                          </p:stCondLst>
                                        </p:cTn>
                                        <p:tgtEl>
                                          <p:spTgt spid="3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5"/>
                                        </p:tgtEl>
                                        <p:attrNameLst>
                                          <p:attrName>style.visibility</p:attrName>
                                        </p:attrNameLst>
                                      </p:cBhvr>
                                      <p:to>
                                        <p:strVal val="visible"/>
                                      </p:to>
                                    </p:set>
                                  </p:childTnLst>
                                </p:cTn>
                              </p:par>
                            </p:childTnLst>
                          </p:cTn>
                        </p:par>
                        <p:par>
                          <p:cTn id="30" fill="hold">
                            <p:stCondLst>
                              <p:cond delay="0"/>
                            </p:stCondLst>
                            <p:childTnLst>
                              <p:par>
                                <p:cTn id="31" presetID="7" presetClass="emph" presetSubtype="2" fill="hold" nodeType="afterEffect">
                                  <p:stCondLst>
                                    <p:cond delay="0"/>
                                  </p:stCondLst>
                                  <p:childTnLst>
                                    <p:animClr clrSpc="rgb" dir="cw">
                                      <p:cBhvr>
                                        <p:cTn id="32" dur="2000" fill="hold"/>
                                        <p:tgtEl>
                                          <p:spTgt spid="35"/>
                                        </p:tgtEl>
                                        <p:attrNameLst>
                                          <p:attrName>stroke.color</p:attrName>
                                        </p:attrNameLst>
                                      </p:cBhvr>
                                      <p:to>
                                        <a:srgbClr val="92D050"/>
                                      </p:to>
                                    </p:animClr>
                                    <p:set>
                                      <p:cBhvr>
                                        <p:cTn id="33" dur="2000" fill="hold"/>
                                        <p:tgtEl>
                                          <p:spTgt spid="35"/>
                                        </p:tgtEl>
                                        <p:attrNameLst>
                                          <p:attrName>stroke.on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6"/>
                                        </p:tgtEl>
                                        <p:attrNameLst>
                                          <p:attrName>style.visibility</p:attrName>
                                        </p:attrNameLst>
                                      </p:cBhvr>
                                      <p:to>
                                        <p:strVal val="visible"/>
                                      </p:to>
                                    </p:set>
                                  </p:childTnLst>
                                </p:cTn>
                              </p:par>
                            </p:childTnLst>
                          </p:cTn>
                        </p:par>
                        <p:par>
                          <p:cTn id="38" fill="hold">
                            <p:stCondLst>
                              <p:cond delay="0"/>
                            </p:stCondLst>
                            <p:childTnLst>
                              <p:par>
                                <p:cTn id="39" presetID="7" presetClass="emph" presetSubtype="2" fill="hold" nodeType="afterEffect">
                                  <p:stCondLst>
                                    <p:cond delay="0"/>
                                  </p:stCondLst>
                                  <p:childTnLst>
                                    <p:animClr clrSpc="rgb" dir="cw">
                                      <p:cBhvr>
                                        <p:cTn id="40" dur="2000" fill="hold"/>
                                        <p:tgtEl>
                                          <p:spTgt spid="36"/>
                                        </p:tgtEl>
                                        <p:attrNameLst>
                                          <p:attrName>stroke.color</p:attrName>
                                        </p:attrNameLst>
                                      </p:cBhvr>
                                      <p:to>
                                        <a:srgbClr val="FF0000"/>
                                      </p:to>
                                    </p:animClr>
                                    <p:set>
                                      <p:cBhvr>
                                        <p:cTn id="41" dur="2000" fill="hold"/>
                                        <p:tgtEl>
                                          <p:spTgt spid="36"/>
                                        </p:tgtEl>
                                        <p:attrNameLst>
                                          <p:attrName>stroke.on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wipe(up)">
                                      <p:cBhvr>
                                        <p:cTn id="46" dur="750"/>
                                        <p:tgtEl>
                                          <p:spTgt spid="37"/>
                                        </p:tgtEl>
                                      </p:cBhvr>
                                    </p:animEffect>
                                  </p:childTnLst>
                                </p:cTn>
                              </p:par>
                            </p:childTnLst>
                          </p:cTn>
                        </p:par>
                        <p:par>
                          <p:cTn id="47" fill="hold">
                            <p:stCondLst>
                              <p:cond delay="750"/>
                            </p:stCondLst>
                            <p:childTnLst>
                              <p:par>
                                <p:cTn id="48" presetID="1" presetClass="entr" presetSubtype="0" fill="hold" nodeType="afterEffect">
                                  <p:stCondLst>
                                    <p:cond delay="0"/>
                                  </p:stCondLst>
                                  <p:childTnLst>
                                    <p:set>
                                      <p:cBhvr>
                                        <p:cTn id="49" dur="1" fill="hold">
                                          <p:stCondLst>
                                            <p:cond delay="0"/>
                                          </p:stCondLst>
                                        </p:cTn>
                                        <p:tgtEl>
                                          <p:spTgt spid="38"/>
                                        </p:tgtEl>
                                        <p:attrNameLst>
                                          <p:attrName>style.visibility</p:attrName>
                                        </p:attrNameLst>
                                      </p:cBhvr>
                                      <p:to>
                                        <p:strVal val="visible"/>
                                      </p:to>
                                    </p:set>
                                  </p:childTnLst>
                                </p:cTn>
                              </p:par>
                            </p:childTnLst>
                          </p:cTn>
                        </p:par>
                        <p:par>
                          <p:cTn id="50" fill="hold">
                            <p:stCondLst>
                              <p:cond delay="750"/>
                            </p:stCondLst>
                            <p:childTnLst>
                              <p:par>
                                <p:cTn id="51" presetID="1" presetClass="entr" presetSubtype="0" fill="hold" grpId="0" nodeType="after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up)">
                                      <p:cBhvr>
                                        <p:cTn id="57" dur="750"/>
                                        <p:tgtEl>
                                          <p:spTgt spid="39"/>
                                        </p:tgtEl>
                                      </p:cBhvr>
                                    </p:animEffect>
                                  </p:childTnLst>
                                </p:cTn>
                              </p:par>
                            </p:childTnLst>
                          </p:cTn>
                        </p:par>
                        <p:par>
                          <p:cTn id="58" fill="hold">
                            <p:stCondLst>
                              <p:cond delay="750"/>
                            </p:stCondLst>
                            <p:childTnLst>
                              <p:par>
                                <p:cTn id="59" presetID="1" presetClass="entr" presetSubtype="0" fill="hold" nodeType="after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childTnLst>
                          </p:cTn>
                        </p:par>
                        <p:par>
                          <p:cTn id="61" fill="hold">
                            <p:stCondLst>
                              <p:cond delay="750"/>
                            </p:stCondLst>
                            <p:childTnLst>
                              <p:par>
                                <p:cTn id="62" presetID="1" presetClass="entr" presetSubtype="0" fill="hold" grpId="0" nodeType="afterEffect">
                                  <p:stCondLst>
                                    <p:cond delay="0"/>
                                  </p:stCondLst>
                                  <p:childTnLst>
                                    <p:set>
                                      <p:cBhvr>
                                        <p:cTn id="63" dur="1" fill="hold">
                                          <p:stCondLst>
                                            <p:cond delay="0"/>
                                          </p:stCondLst>
                                        </p:cTn>
                                        <p:tgtEl>
                                          <p:spTgt spid="42"/>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63"/>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grpId="1" nodeType="clickEffect">
                                  <p:stCondLst>
                                    <p:cond delay="0"/>
                                  </p:stCondLst>
                                  <p:childTnLst>
                                    <p:animEffect transition="out" filter="fade">
                                      <p:cBhvr>
                                        <p:cTn id="71" dur="500"/>
                                        <p:tgtEl>
                                          <p:spTgt spid="37"/>
                                        </p:tgtEl>
                                      </p:cBhvr>
                                    </p:animEffect>
                                    <p:set>
                                      <p:cBhvr>
                                        <p:cTn id="72" dur="1" fill="hold">
                                          <p:stCondLst>
                                            <p:cond delay="499"/>
                                          </p:stCondLst>
                                        </p:cTn>
                                        <p:tgtEl>
                                          <p:spTgt spid="37"/>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41"/>
                                        </p:tgtEl>
                                      </p:cBhvr>
                                    </p:animEffect>
                                    <p:set>
                                      <p:cBhvr>
                                        <p:cTn id="75" dur="1" fill="hold">
                                          <p:stCondLst>
                                            <p:cond delay="499"/>
                                          </p:stCondLst>
                                        </p:cTn>
                                        <p:tgtEl>
                                          <p:spTgt spid="41"/>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39"/>
                                        </p:tgtEl>
                                      </p:cBhvr>
                                    </p:animEffect>
                                    <p:set>
                                      <p:cBhvr>
                                        <p:cTn id="78" dur="1" fill="hold">
                                          <p:stCondLst>
                                            <p:cond delay="499"/>
                                          </p:stCondLst>
                                        </p:cTn>
                                        <p:tgtEl>
                                          <p:spTgt spid="39"/>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42"/>
                                        </p:tgtEl>
                                      </p:cBhvr>
                                    </p:animEffect>
                                    <p:set>
                                      <p:cBhvr>
                                        <p:cTn id="81" dur="1" fill="hold">
                                          <p:stCondLst>
                                            <p:cond delay="499"/>
                                          </p:stCondLst>
                                        </p:cTn>
                                        <p:tgtEl>
                                          <p:spTgt spid="42"/>
                                        </p:tgtEl>
                                        <p:attrNameLst>
                                          <p:attrName>style.visibility</p:attrName>
                                        </p:attrNameLst>
                                      </p:cBhvr>
                                      <p:to>
                                        <p:strVal val="hidden"/>
                                      </p:to>
                                    </p:set>
                                  </p:childTnLst>
                                </p:cTn>
                              </p:par>
                              <p:par>
                                <p:cTn id="82" presetID="10" presetClass="exit" presetSubtype="0" fill="hold" nodeType="withEffect">
                                  <p:stCondLst>
                                    <p:cond delay="0"/>
                                  </p:stCondLst>
                                  <p:childTnLst>
                                    <p:animEffect transition="out" filter="fade">
                                      <p:cBhvr>
                                        <p:cTn id="83" dur="500"/>
                                        <p:tgtEl>
                                          <p:spTgt spid="38"/>
                                        </p:tgtEl>
                                      </p:cBhvr>
                                    </p:animEffect>
                                    <p:set>
                                      <p:cBhvr>
                                        <p:cTn id="84" dur="1" fill="hold">
                                          <p:stCondLst>
                                            <p:cond delay="499"/>
                                          </p:stCondLst>
                                        </p:cTn>
                                        <p:tgtEl>
                                          <p:spTgt spid="38"/>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500"/>
                                        <p:tgtEl>
                                          <p:spTgt spid="40"/>
                                        </p:tgtEl>
                                      </p:cBhvr>
                                    </p:animEffect>
                                    <p:set>
                                      <p:cBhvr>
                                        <p:cTn id="87" dur="1" fill="hold">
                                          <p:stCondLst>
                                            <p:cond delay="499"/>
                                          </p:stCondLst>
                                        </p:cTn>
                                        <p:tgtEl>
                                          <p:spTgt spid="40"/>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35"/>
                                        </p:tgtEl>
                                      </p:cBhvr>
                                    </p:animEffect>
                                    <p:set>
                                      <p:cBhvr>
                                        <p:cTn id="90" dur="1" fill="hold">
                                          <p:stCondLst>
                                            <p:cond delay="499"/>
                                          </p:stCondLst>
                                        </p:cTn>
                                        <p:tgtEl>
                                          <p:spTgt spid="35"/>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36"/>
                                        </p:tgtEl>
                                      </p:cBhvr>
                                    </p:animEffect>
                                    <p:set>
                                      <p:cBhvr>
                                        <p:cTn id="93" dur="1" fill="hold">
                                          <p:stCondLst>
                                            <p:cond delay="499"/>
                                          </p:stCondLst>
                                        </p:cTn>
                                        <p:tgtEl>
                                          <p:spTgt spid="36"/>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grpId="0" nodeType="clickEffect">
                                  <p:stCondLst>
                                    <p:cond delay="0"/>
                                  </p:stCondLst>
                                  <p:childTnLst>
                                    <p:set>
                                      <p:cBhvr>
                                        <p:cTn id="97" dur="1" fill="hold">
                                          <p:stCondLst>
                                            <p:cond delay="0"/>
                                          </p:stCondLst>
                                        </p:cTn>
                                        <p:tgtEl>
                                          <p:spTgt spid="6"/>
                                        </p:tgtEl>
                                        <p:attrNameLst>
                                          <p:attrName>style.visibility</p:attrName>
                                        </p:attrNameLst>
                                      </p:cBhvr>
                                      <p:to>
                                        <p:strVal val="visible"/>
                                      </p:to>
                                    </p:set>
                                    <p:animEffect transition="in" filter="wipe(down)">
                                      <p:cBhvr>
                                        <p:cTn id="98" dur="500"/>
                                        <p:tgtEl>
                                          <p:spTgt spid="6"/>
                                        </p:tgtEl>
                                      </p:cBhvr>
                                    </p:animEffect>
                                  </p:childTnLst>
                                </p:cTn>
                              </p:par>
                            </p:childTnLst>
                          </p:cTn>
                        </p:par>
                      </p:childTnLst>
                    </p:cTn>
                  </p:par>
                  <p:par>
                    <p:cTn id="99" fill="hold">
                      <p:stCondLst>
                        <p:cond delay="indefinite"/>
                      </p:stCondLst>
                      <p:childTnLst>
                        <p:par>
                          <p:cTn id="100" fill="hold">
                            <p:stCondLst>
                              <p:cond delay="0"/>
                            </p:stCondLst>
                            <p:childTnLst>
                              <p:par>
                                <p:cTn id="101" presetID="0" presetClass="path" presetSubtype="0" accel="50000" decel="50000" fill="hold" grpId="0" nodeType="clickEffect">
                                  <p:stCondLst>
                                    <p:cond delay="0"/>
                                  </p:stCondLst>
                                  <p:childTnLst>
                                    <p:animMotion origin="layout" path="M -1.25E-6 1.85185E-6 L -0.08646 0.11759 " pathEditMode="relative" rAng="0" ptsTypes="AA">
                                      <p:cBhvr>
                                        <p:cTn id="102" dur="2000" fill="hold"/>
                                        <p:tgtEl>
                                          <p:spTgt spid="13"/>
                                        </p:tgtEl>
                                        <p:attrNameLst>
                                          <p:attrName>ppt_x</p:attrName>
                                          <p:attrName>ppt_y</p:attrName>
                                        </p:attrNameLst>
                                      </p:cBhvr>
                                      <p:rCtr x="-4323" y="5880"/>
                                    </p:animMotion>
                                  </p:childTnLst>
                                </p:cTn>
                              </p:par>
                              <p:par>
                                <p:cTn id="103" presetID="1" presetClass="entr" presetSubtype="0" fill="hold" nodeType="withEffect">
                                  <p:stCondLst>
                                    <p:cond delay="0"/>
                                  </p:stCondLst>
                                  <p:childTnLst>
                                    <p:set>
                                      <p:cBhvr>
                                        <p:cTn id="104" dur="1" fill="hold">
                                          <p:stCondLst>
                                            <p:cond delay="0"/>
                                          </p:stCondLst>
                                        </p:cTn>
                                        <p:tgtEl>
                                          <p:spTgt spid="1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0" presetClass="path" presetSubtype="0" accel="50000" decel="50000" fill="hold" grpId="5" nodeType="clickEffect">
                                  <p:stCondLst>
                                    <p:cond delay="0"/>
                                  </p:stCondLst>
                                  <p:childTnLst>
                                    <p:animMotion origin="layout" path="M 0.03099 0.48333 L -0.03373 0.35394 " pathEditMode="relative" rAng="0" ptsTypes="AA">
                                      <p:cBhvr>
                                        <p:cTn id="108" dur="2000" fill="hold"/>
                                        <p:tgtEl>
                                          <p:spTgt spid="27"/>
                                        </p:tgtEl>
                                        <p:attrNameLst>
                                          <p:attrName>ppt_x</p:attrName>
                                          <p:attrName>ppt_y</p:attrName>
                                        </p:attrNameLst>
                                      </p:cBhvr>
                                      <p:rCtr x="-3997" y="-5648"/>
                                    </p:animMotion>
                                  </p:childTnLst>
                                </p:cTn>
                              </p:par>
                              <p:par>
                                <p:cTn id="109" presetID="22" presetClass="exit" presetSubtype="4" fill="hold" nodeType="withEffect">
                                  <p:stCondLst>
                                    <p:cond delay="0"/>
                                  </p:stCondLst>
                                  <p:childTnLst>
                                    <p:animEffect transition="out" filter="wipe(down)">
                                      <p:cBhvr>
                                        <p:cTn id="110" dur="500"/>
                                        <p:tgtEl>
                                          <p:spTgt spid="33"/>
                                        </p:tgtEl>
                                      </p:cBhvr>
                                    </p:animEffect>
                                    <p:set>
                                      <p:cBhvr>
                                        <p:cTn id="111" dur="1" fill="hold">
                                          <p:stCondLst>
                                            <p:cond delay="499"/>
                                          </p:stCondLst>
                                        </p:cTn>
                                        <p:tgtEl>
                                          <p:spTgt spid="33"/>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grpId="0" nodeType="clickEffect">
                                  <p:stCondLst>
                                    <p:cond delay="0"/>
                                  </p:stCondLst>
                                  <p:childTnLst>
                                    <p:set>
                                      <p:cBhvr>
                                        <p:cTn id="115" dur="1" fill="hold">
                                          <p:stCondLst>
                                            <p:cond delay="0"/>
                                          </p:stCondLst>
                                        </p:cTn>
                                        <p:tgtEl>
                                          <p:spTgt spid="22"/>
                                        </p:tgtEl>
                                        <p:attrNameLst>
                                          <p:attrName>style.visibility</p:attrName>
                                        </p:attrNameLst>
                                      </p:cBhvr>
                                      <p:to>
                                        <p:strVal val="visible"/>
                                      </p:to>
                                    </p:set>
                                    <p:animEffect transition="in" filter="wipe(down)">
                                      <p:cBhvr>
                                        <p:cTn id="116" dur="500"/>
                                        <p:tgtEl>
                                          <p:spTgt spid="22"/>
                                        </p:tgtEl>
                                      </p:cBhvr>
                                    </p:animEffect>
                                  </p:childTnLst>
                                </p:cTn>
                              </p:par>
                            </p:childTnLst>
                          </p:cTn>
                        </p:par>
                      </p:childTnLst>
                    </p:cTn>
                  </p:par>
                  <p:par>
                    <p:cTn id="117" fill="hold">
                      <p:stCondLst>
                        <p:cond delay="indefinite"/>
                      </p:stCondLst>
                      <p:childTnLst>
                        <p:par>
                          <p:cTn id="118" fill="hold">
                            <p:stCondLst>
                              <p:cond delay="0"/>
                            </p:stCondLst>
                            <p:childTnLst>
                              <p:par>
                                <p:cTn id="119" presetID="0" presetClass="path" presetSubtype="0" accel="50000" decel="50000" fill="hold" grpId="0" nodeType="clickEffect">
                                  <p:stCondLst>
                                    <p:cond delay="0"/>
                                  </p:stCondLst>
                                  <p:childTnLst>
                                    <p:animMotion origin="layout" path="M 1.66667E-6 -3.7037E-7 L 0.04831 0.11782 " pathEditMode="relative" rAng="0" ptsTypes="AA">
                                      <p:cBhvr>
                                        <p:cTn id="120" dur="2000" fill="hold"/>
                                        <p:tgtEl>
                                          <p:spTgt spid="9"/>
                                        </p:tgtEl>
                                        <p:attrNameLst>
                                          <p:attrName>ppt_x</p:attrName>
                                          <p:attrName>ppt_y</p:attrName>
                                        </p:attrNameLst>
                                      </p:cBhvr>
                                      <p:rCtr x="2409" y="5880"/>
                                    </p:animMotion>
                                  </p:childTnLst>
                                </p:cTn>
                              </p:par>
                              <p:par>
                                <p:cTn id="121" presetID="1" presetClass="entr" presetSubtype="0" fill="hold" nodeType="withEffect">
                                  <p:stCondLst>
                                    <p:cond delay="0"/>
                                  </p:stCondLst>
                                  <p:childTnLst>
                                    <p:set>
                                      <p:cBhvr>
                                        <p:cTn id="122" dur="1" fill="hold">
                                          <p:stCondLst>
                                            <p:cond delay="0"/>
                                          </p:stCondLst>
                                        </p:cTn>
                                        <p:tgtEl>
                                          <p:spTgt spid="61"/>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0" presetClass="path" presetSubtype="0" accel="50000" decel="50000" fill="hold" grpId="6" nodeType="clickEffect">
                                  <p:stCondLst>
                                    <p:cond delay="0"/>
                                  </p:stCondLst>
                                  <p:childTnLst>
                                    <p:animMotion origin="layout" path="M -0.03373 0.35394 L 0.05196 0.23866 " pathEditMode="relative" rAng="0" ptsTypes="AA">
                                      <p:cBhvr>
                                        <p:cTn id="126" dur="2000" fill="hold"/>
                                        <p:tgtEl>
                                          <p:spTgt spid="27"/>
                                        </p:tgtEl>
                                        <p:attrNameLst>
                                          <p:attrName>ppt_x</p:attrName>
                                          <p:attrName>ppt_y</p:attrName>
                                        </p:attrNameLst>
                                      </p:cBhvr>
                                      <p:rCtr x="4271" y="-5648"/>
                                    </p:animMotion>
                                  </p:childTnLst>
                                </p:cTn>
                              </p:par>
                            </p:childTnLst>
                          </p:cTn>
                        </p:par>
                      </p:childTnLst>
                    </p:cTn>
                  </p:par>
                  <p:par>
                    <p:cTn id="127" fill="hold">
                      <p:stCondLst>
                        <p:cond delay="indefinite"/>
                      </p:stCondLst>
                      <p:childTnLst>
                        <p:par>
                          <p:cTn id="128" fill="hold">
                            <p:stCondLst>
                              <p:cond delay="0"/>
                            </p:stCondLst>
                            <p:childTnLst>
                              <p:par>
                                <p:cTn id="129" presetID="0" presetClass="path" presetSubtype="0" accel="50000" decel="50000" fill="hold" grpId="1" nodeType="clickEffect">
                                  <p:stCondLst>
                                    <p:cond delay="0"/>
                                  </p:stCondLst>
                                  <p:childTnLst>
                                    <p:animMotion origin="layout" path="M -0.08646 0.11759 L -4.16667E-7 -4.07407E-6 " pathEditMode="relative" rAng="0" ptsTypes="AA">
                                      <p:cBhvr>
                                        <p:cTn id="130" dur="2000" fill="hold"/>
                                        <p:tgtEl>
                                          <p:spTgt spid="13"/>
                                        </p:tgtEl>
                                        <p:attrNameLst>
                                          <p:attrName>ppt_x</p:attrName>
                                          <p:attrName>ppt_y</p:attrName>
                                        </p:attrNameLst>
                                      </p:cBhvr>
                                      <p:rCtr x="4297" y="-5833"/>
                                    </p:animMotion>
                                  </p:childTnLst>
                                </p:cTn>
                              </p:par>
                              <p:par>
                                <p:cTn id="131" presetID="10" presetClass="exit" presetSubtype="0" fill="hold" nodeType="withEffect">
                                  <p:stCondLst>
                                    <p:cond delay="0"/>
                                  </p:stCondLst>
                                  <p:childTnLst>
                                    <p:animEffect transition="out" filter="fade">
                                      <p:cBhvr>
                                        <p:cTn id="132" dur="500"/>
                                        <p:tgtEl>
                                          <p:spTgt spid="14"/>
                                        </p:tgtEl>
                                      </p:cBhvr>
                                    </p:animEffect>
                                    <p:set>
                                      <p:cBhvr>
                                        <p:cTn id="133" dur="1" fill="hold">
                                          <p:stCondLst>
                                            <p:cond delay="499"/>
                                          </p:stCondLst>
                                        </p:cTn>
                                        <p:tgtEl>
                                          <p:spTgt spid="14"/>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grpId="0" nodeType="clickEffect">
                                  <p:stCondLst>
                                    <p:cond delay="0"/>
                                  </p:stCondLst>
                                  <p:childTnLst>
                                    <p:set>
                                      <p:cBhvr>
                                        <p:cTn id="137" dur="1" fill="hold">
                                          <p:stCondLst>
                                            <p:cond delay="0"/>
                                          </p:stCondLst>
                                        </p:cTn>
                                        <p:tgtEl>
                                          <p:spTgt spid="64"/>
                                        </p:tgtEl>
                                        <p:attrNameLst>
                                          <p:attrName>style.visibility</p:attrName>
                                        </p:attrNameLst>
                                      </p:cBhvr>
                                      <p:to>
                                        <p:strVal val="visible"/>
                                      </p:to>
                                    </p:set>
                                  </p:childTnLst>
                                </p:cTn>
                              </p:par>
                            </p:childTnLst>
                          </p:cTn>
                        </p:par>
                        <p:par>
                          <p:cTn id="138" fill="hold">
                            <p:stCondLst>
                              <p:cond delay="0"/>
                            </p:stCondLst>
                            <p:childTnLst>
                              <p:par>
                                <p:cTn id="139" presetID="7" presetClass="emph" presetSubtype="2" fill="hold" nodeType="afterEffect">
                                  <p:stCondLst>
                                    <p:cond delay="0"/>
                                  </p:stCondLst>
                                  <p:childTnLst>
                                    <p:animClr clrSpc="rgb" dir="cw">
                                      <p:cBhvr>
                                        <p:cTn id="140" dur="2000" fill="hold"/>
                                        <p:tgtEl>
                                          <p:spTgt spid="64"/>
                                        </p:tgtEl>
                                        <p:attrNameLst>
                                          <p:attrName>stroke.color</p:attrName>
                                        </p:attrNameLst>
                                      </p:cBhvr>
                                      <p:to>
                                        <a:srgbClr val="92D050"/>
                                      </p:to>
                                    </p:animClr>
                                    <p:set>
                                      <p:cBhvr>
                                        <p:cTn id="141" dur="2000" fill="hold"/>
                                        <p:tgtEl>
                                          <p:spTgt spid="64"/>
                                        </p:tgtEl>
                                        <p:attrNameLst>
                                          <p:attrName>stroke.on</p:attrName>
                                        </p:attrNameLst>
                                      </p:cBhvr>
                                      <p:to>
                                        <p:strVal val="true"/>
                                      </p:to>
                                    </p:se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65"/>
                                        </p:tgtEl>
                                        <p:attrNameLst>
                                          <p:attrName>style.visibility</p:attrName>
                                        </p:attrNameLst>
                                      </p:cBhvr>
                                      <p:to>
                                        <p:strVal val="visible"/>
                                      </p:to>
                                    </p:set>
                                  </p:childTnLst>
                                </p:cTn>
                              </p:par>
                            </p:childTnLst>
                          </p:cTn>
                        </p:par>
                        <p:par>
                          <p:cTn id="146" fill="hold">
                            <p:stCondLst>
                              <p:cond delay="0"/>
                            </p:stCondLst>
                            <p:childTnLst>
                              <p:par>
                                <p:cTn id="147" presetID="7" presetClass="emph" presetSubtype="2" fill="hold" nodeType="afterEffect">
                                  <p:stCondLst>
                                    <p:cond delay="0"/>
                                  </p:stCondLst>
                                  <p:childTnLst>
                                    <p:animClr clrSpc="rgb" dir="cw">
                                      <p:cBhvr>
                                        <p:cTn id="148" dur="2000" fill="hold"/>
                                        <p:tgtEl>
                                          <p:spTgt spid="65"/>
                                        </p:tgtEl>
                                        <p:attrNameLst>
                                          <p:attrName>stroke.color</p:attrName>
                                        </p:attrNameLst>
                                      </p:cBhvr>
                                      <p:to>
                                        <a:srgbClr val="92D050"/>
                                      </p:to>
                                    </p:animClr>
                                    <p:set>
                                      <p:cBhvr>
                                        <p:cTn id="149" dur="2000" fill="hold"/>
                                        <p:tgtEl>
                                          <p:spTgt spid="65"/>
                                        </p:tgtEl>
                                        <p:attrNameLst>
                                          <p:attrName>stroke.on</p:attrName>
                                        </p:attrNameLst>
                                      </p:cBhvr>
                                      <p:to>
                                        <p:strVal val="true"/>
                                      </p:to>
                                    </p:set>
                                  </p:childTnLst>
                                </p:cTn>
                              </p:par>
                            </p:childTnLst>
                          </p:cTn>
                        </p:par>
                      </p:childTnLst>
                    </p:cTn>
                  </p:par>
                  <p:par>
                    <p:cTn id="150" fill="hold">
                      <p:stCondLst>
                        <p:cond delay="indefinite"/>
                      </p:stCondLst>
                      <p:childTnLst>
                        <p:par>
                          <p:cTn id="151" fill="hold">
                            <p:stCondLst>
                              <p:cond delay="0"/>
                            </p:stCondLst>
                            <p:childTnLst>
                              <p:par>
                                <p:cTn id="152" presetID="1" presetClass="entr" presetSubtype="0" fill="hold" grpId="0" nodeType="clickEffect">
                                  <p:stCondLst>
                                    <p:cond delay="0"/>
                                  </p:stCondLst>
                                  <p:childTnLst>
                                    <p:set>
                                      <p:cBhvr>
                                        <p:cTn id="153" dur="1" fill="hold">
                                          <p:stCondLst>
                                            <p:cond delay="0"/>
                                          </p:stCondLst>
                                        </p:cTn>
                                        <p:tgtEl>
                                          <p:spTgt spid="66"/>
                                        </p:tgtEl>
                                        <p:attrNameLst>
                                          <p:attrName>style.visibility</p:attrName>
                                        </p:attrNameLst>
                                      </p:cBhvr>
                                      <p:to>
                                        <p:strVal val="visible"/>
                                      </p:to>
                                    </p:set>
                                  </p:childTnLst>
                                </p:cTn>
                              </p:par>
                            </p:childTnLst>
                          </p:cTn>
                        </p:par>
                        <p:par>
                          <p:cTn id="154" fill="hold">
                            <p:stCondLst>
                              <p:cond delay="0"/>
                            </p:stCondLst>
                            <p:childTnLst>
                              <p:par>
                                <p:cTn id="155" presetID="7" presetClass="emph" presetSubtype="2" fill="hold" nodeType="afterEffect">
                                  <p:stCondLst>
                                    <p:cond delay="0"/>
                                  </p:stCondLst>
                                  <p:childTnLst>
                                    <p:animClr clrSpc="rgb" dir="cw">
                                      <p:cBhvr>
                                        <p:cTn id="156" dur="2000" fill="hold"/>
                                        <p:tgtEl>
                                          <p:spTgt spid="66"/>
                                        </p:tgtEl>
                                        <p:attrNameLst>
                                          <p:attrName>stroke.color</p:attrName>
                                        </p:attrNameLst>
                                      </p:cBhvr>
                                      <p:to>
                                        <a:srgbClr val="92D050"/>
                                      </p:to>
                                    </p:animClr>
                                    <p:set>
                                      <p:cBhvr>
                                        <p:cTn id="157" dur="2000" fill="hold"/>
                                        <p:tgtEl>
                                          <p:spTgt spid="66"/>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3" grpId="1" animBg="1"/>
      <p:bldP spid="27" grpId="0" animBg="1"/>
      <p:bldP spid="27" grpId="1" animBg="1"/>
      <p:bldP spid="27" grpId="2" animBg="1"/>
      <p:bldP spid="27" grpId="3" animBg="1"/>
      <p:bldP spid="27" grpId="4" animBg="1"/>
      <p:bldP spid="27" grpId="5" animBg="1"/>
      <p:bldP spid="27" grpId="6" animBg="1"/>
      <p:bldP spid="35" grpId="0"/>
      <p:bldP spid="35" grpId="1"/>
      <p:bldP spid="36" grpId="0"/>
      <p:bldP spid="36" grpId="1"/>
      <p:bldP spid="37" grpId="0" animBg="1"/>
      <p:bldP spid="37" grpId="1" animBg="1"/>
      <p:bldP spid="39" grpId="0" animBg="1"/>
      <p:bldP spid="39" grpId="1" animBg="1"/>
      <p:bldP spid="41" grpId="0"/>
      <p:bldP spid="41" grpId="1"/>
      <p:bldP spid="42" grpId="0"/>
      <p:bldP spid="42" grpId="1"/>
      <p:bldP spid="63" grpId="0"/>
      <p:bldP spid="64" grpId="0"/>
      <p:bldP spid="65" grpId="0"/>
      <p:bldP spid="66" grpId="0"/>
      <p:bldP spid="6" grpId="0"/>
      <p:bldP spid="22" grpId="0"/>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a:t>Algorithm – LR – O(1) / O(1)</a:t>
            </a: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 name="TextBox 2">
            <a:extLst>
              <a:ext uri="{FF2B5EF4-FFF2-40B4-BE49-F238E27FC236}">
                <a16:creationId xmlns:a16="http://schemas.microsoft.com/office/drawing/2014/main" id="{3F50190F-6FAE-7CE0-C6CC-DC4B30AED96A}"/>
              </a:ext>
            </a:extLst>
          </p:cNvPr>
          <p:cNvSpPr txBox="1"/>
          <p:nvPr/>
        </p:nvSpPr>
        <p:spPr>
          <a:xfrm>
            <a:off x="981635" y="1910872"/>
            <a:ext cx="3538789" cy="1754326"/>
          </a:xfrm>
          <a:prstGeom prst="rect">
            <a:avLst/>
          </a:prstGeom>
          <a:noFill/>
        </p:spPr>
        <p:txBody>
          <a:bodyPr wrap="none" rtlCol="0">
            <a:spAutoFit/>
          </a:bodyPr>
          <a:lstStyle/>
          <a:p>
            <a:r>
              <a:rPr lang="en-US" sz="1200" dirty="0"/>
              <a:t>Step 1 : Left rotation on </a:t>
            </a:r>
            <a:r>
              <a:rPr lang="en-US" sz="1200" dirty="0" err="1"/>
              <a:t>disbalancedNode.left</a:t>
            </a:r>
            <a:endParaRPr lang="en-US" sz="1200" dirty="0"/>
          </a:p>
          <a:p>
            <a:r>
              <a:rPr lang="en-US" sz="1200" dirty="0" err="1"/>
              <a:t>disbalancedNode</a:t>
            </a:r>
            <a:r>
              <a:rPr lang="en-US" sz="1200" dirty="0"/>
              <a:t> = </a:t>
            </a:r>
            <a:r>
              <a:rPr lang="en-US" sz="1200" dirty="0" err="1"/>
              <a:t>disbalancedNode.left</a:t>
            </a:r>
            <a:endParaRPr lang="en-US" sz="1200" dirty="0"/>
          </a:p>
          <a:p>
            <a:r>
              <a:rPr lang="en-US" sz="1200" dirty="0" err="1"/>
              <a:t>rotateLeft</a:t>
            </a:r>
            <a:r>
              <a:rPr lang="en-US" sz="1200" dirty="0"/>
              <a:t>(</a:t>
            </a:r>
            <a:r>
              <a:rPr lang="en-US" sz="1200" dirty="0" err="1"/>
              <a:t>disbalancedNode</a:t>
            </a:r>
            <a:r>
              <a:rPr lang="en-US" sz="1200" dirty="0"/>
              <a:t>) {</a:t>
            </a:r>
          </a:p>
          <a:p>
            <a:r>
              <a:rPr lang="en-US" sz="1200" dirty="0"/>
              <a:t>    </a:t>
            </a:r>
            <a:r>
              <a:rPr lang="en-US" sz="1200" dirty="0" err="1"/>
              <a:t>newRoot</a:t>
            </a:r>
            <a:r>
              <a:rPr lang="en-US" sz="1200" dirty="0"/>
              <a:t> = </a:t>
            </a:r>
            <a:r>
              <a:rPr lang="en-US" sz="1200" dirty="0" err="1"/>
              <a:t>disbalancedNode.right</a:t>
            </a:r>
            <a:endParaRPr lang="en-US" sz="1200" dirty="0"/>
          </a:p>
          <a:p>
            <a:r>
              <a:rPr lang="en-US" sz="1200" dirty="0"/>
              <a:t>    </a:t>
            </a:r>
            <a:r>
              <a:rPr lang="en-US" sz="1200" dirty="0" err="1"/>
              <a:t>disbalancedNode.right</a:t>
            </a:r>
            <a:r>
              <a:rPr lang="en-US" sz="1200" dirty="0"/>
              <a:t> = </a:t>
            </a:r>
            <a:r>
              <a:rPr lang="en-US" sz="1200" dirty="0" err="1"/>
              <a:t>disbalancedNode.right.left</a:t>
            </a:r>
            <a:endParaRPr lang="en-US" sz="1200" dirty="0"/>
          </a:p>
          <a:p>
            <a:r>
              <a:rPr lang="en-US" sz="1200" dirty="0"/>
              <a:t>    </a:t>
            </a:r>
            <a:r>
              <a:rPr lang="en-US" sz="1200" dirty="0" err="1"/>
              <a:t>newRoot.left</a:t>
            </a:r>
            <a:r>
              <a:rPr lang="en-US" sz="1200" dirty="0"/>
              <a:t> = </a:t>
            </a:r>
            <a:r>
              <a:rPr lang="en-US" sz="1200" dirty="0" err="1"/>
              <a:t>disbalancedNode</a:t>
            </a:r>
            <a:endParaRPr lang="en-US" sz="1200" dirty="0"/>
          </a:p>
          <a:p>
            <a:r>
              <a:rPr lang="en-US" sz="1200" dirty="0"/>
              <a:t>    update height of </a:t>
            </a:r>
            <a:r>
              <a:rPr lang="en-US" sz="1200" dirty="0" err="1"/>
              <a:t>disbalancedNode</a:t>
            </a:r>
            <a:r>
              <a:rPr lang="en-US" sz="1200" dirty="0"/>
              <a:t> and </a:t>
            </a:r>
            <a:r>
              <a:rPr lang="en-US" sz="1200" dirty="0" err="1"/>
              <a:t>newRoot</a:t>
            </a:r>
            <a:endParaRPr lang="en-US" sz="1200" dirty="0"/>
          </a:p>
          <a:p>
            <a:r>
              <a:rPr lang="en-US" sz="1200" dirty="0"/>
              <a:t>    return </a:t>
            </a:r>
            <a:r>
              <a:rPr lang="en-US" sz="1200" dirty="0" err="1"/>
              <a:t>newRoot</a:t>
            </a:r>
            <a:endParaRPr lang="en-US" sz="1200" dirty="0"/>
          </a:p>
          <a:p>
            <a:r>
              <a:rPr lang="en-US" sz="1200" dirty="0"/>
              <a:t>}</a:t>
            </a:r>
          </a:p>
        </p:txBody>
      </p:sp>
      <p:sp>
        <p:nvSpPr>
          <p:cNvPr id="6" name="Oval 5">
            <a:extLst>
              <a:ext uri="{FF2B5EF4-FFF2-40B4-BE49-F238E27FC236}">
                <a16:creationId xmlns:a16="http://schemas.microsoft.com/office/drawing/2014/main" id="{0D651CC4-CFFE-4862-5916-0341B8EB9171}"/>
              </a:ext>
            </a:extLst>
          </p:cNvPr>
          <p:cNvSpPr/>
          <p:nvPr/>
        </p:nvSpPr>
        <p:spPr>
          <a:xfrm>
            <a:off x="8899144" y="1830358"/>
            <a:ext cx="554196" cy="33678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30</a:t>
            </a:r>
          </a:p>
        </p:txBody>
      </p:sp>
      <p:cxnSp>
        <p:nvCxnSpPr>
          <p:cNvPr id="22" name="Straight Connector 21">
            <a:extLst>
              <a:ext uri="{FF2B5EF4-FFF2-40B4-BE49-F238E27FC236}">
                <a16:creationId xmlns:a16="http://schemas.microsoft.com/office/drawing/2014/main" id="{57076522-A350-2A65-2E63-A297D98666AF}"/>
              </a:ext>
            </a:extLst>
          </p:cNvPr>
          <p:cNvCxnSpPr>
            <a:cxnSpLocks/>
          </p:cNvCxnSpPr>
          <p:nvPr/>
        </p:nvCxnSpPr>
        <p:spPr>
          <a:xfrm flipH="1">
            <a:off x="8759176" y="2141182"/>
            <a:ext cx="221257" cy="250602"/>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28" name="Oval 27">
            <a:extLst>
              <a:ext uri="{FF2B5EF4-FFF2-40B4-BE49-F238E27FC236}">
                <a16:creationId xmlns:a16="http://schemas.microsoft.com/office/drawing/2014/main" id="{3BA6F5ED-E9E4-364B-3AC5-E1AAF4D118FA}"/>
              </a:ext>
            </a:extLst>
          </p:cNvPr>
          <p:cNvSpPr/>
          <p:nvPr/>
        </p:nvSpPr>
        <p:spPr>
          <a:xfrm>
            <a:off x="8426861" y="2405911"/>
            <a:ext cx="484074" cy="27771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10</a:t>
            </a:r>
          </a:p>
        </p:txBody>
      </p:sp>
      <p:cxnSp>
        <p:nvCxnSpPr>
          <p:cNvPr id="29" name="Straight Connector 28">
            <a:extLst>
              <a:ext uri="{FF2B5EF4-FFF2-40B4-BE49-F238E27FC236}">
                <a16:creationId xmlns:a16="http://schemas.microsoft.com/office/drawing/2014/main" id="{02D57752-EB07-E0F1-8CAF-1DD09B83A304}"/>
              </a:ext>
            </a:extLst>
          </p:cNvPr>
          <p:cNvCxnSpPr>
            <a:cxnSpLocks/>
          </p:cNvCxnSpPr>
          <p:nvPr/>
        </p:nvCxnSpPr>
        <p:spPr>
          <a:xfrm>
            <a:off x="8678765" y="2663190"/>
            <a:ext cx="324908" cy="327145"/>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30" name="Oval 29">
            <a:extLst>
              <a:ext uri="{FF2B5EF4-FFF2-40B4-BE49-F238E27FC236}">
                <a16:creationId xmlns:a16="http://schemas.microsoft.com/office/drawing/2014/main" id="{BE013B10-44A2-6F3E-C24A-4B04AAE5AA4E}"/>
              </a:ext>
            </a:extLst>
          </p:cNvPr>
          <p:cNvSpPr/>
          <p:nvPr/>
        </p:nvSpPr>
        <p:spPr>
          <a:xfrm>
            <a:off x="8930407" y="2958711"/>
            <a:ext cx="554196" cy="32617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20</a:t>
            </a:r>
          </a:p>
        </p:txBody>
      </p:sp>
      <p:sp>
        <p:nvSpPr>
          <p:cNvPr id="31" name="TextBox 30">
            <a:extLst>
              <a:ext uri="{FF2B5EF4-FFF2-40B4-BE49-F238E27FC236}">
                <a16:creationId xmlns:a16="http://schemas.microsoft.com/office/drawing/2014/main" id="{787060D1-B938-A06E-2BA9-72CE51CDFE76}"/>
              </a:ext>
            </a:extLst>
          </p:cNvPr>
          <p:cNvSpPr txBox="1"/>
          <p:nvPr/>
        </p:nvSpPr>
        <p:spPr>
          <a:xfrm>
            <a:off x="4824298" y="2015240"/>
            <a:ext cx="894091" cy="276999"/>
          </a:xfrm>
          <a:prstGeom prst="rect">
            <a:avLst/>
          </a:prstGeom>
          <a:noFill/>
        </p:spPr>
        <p:txBody>
          <a:bodyPr wrap="none" rtlCol="0">
            <a:spAutoFit/>
          </a:bodyPr>
          <a:lstStyle/>
          <a:p>
            <a:r>
              <a:rPr lang="en-US" sz="1200" dirty="0" err="1"/>
              <a:t>newRoot</a:t>
            </a:r>
            <a:r>
              <a:rPr lang="en-US" sz="1200" dirty="0"/>
              <a:t> = </a:t>
            </a:r>
          </a:p>
        </p:txBody>
      </p:sp>
      <p:sp>
        <p:nvSpPr>
          <p:cNvPr id="34" name="Oval 33">
            <a:extLst>
              <a:ext uri="{FF2B5EF4-FFF2-40B4-BE49-F238E27FC236}">
                <a16:creationId xmlns:a16="http://schemas.microsoft.com/office/drawing/2014/main" id="{6988DD63-09CC-28F1-6185-278C66DA3D92}"/>
              </a:ext>
            </a:extLst>
          </p:cNvPr>
          <p:cNvSpPr/>
          <p:nvPr/>
        </p:nvSpPr>
        <p:spPr>
          <a:xfrm>
            <a:off x="5625945" y="2015240"/>
            <a:ext cx="619896" cy="30193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20</a:t>
            </a:r>
            <a:endParaRPr lang="en-US" dirty="0"/>
          </a:p>
        </p:txBody>
      </p:sp>
      <p:sp>
        <p:nvSpPr>
          <p:cNvPr id="46" name="TextBox 45">
            <a:extLst>
              <a:ext uri="{FF2B5EF4-FFF2-40B4-BE49-F238E27FC236}">
                <a16:creationId xmlns:a16="http://schemas.microsoft.com/office/drawing/2014/main" id="{E1441B7B-F956-5E2B-3241-893A7C89704C}"/>
              </a:ext>
            </a:extLst>
          </p:cNvPr>
          <p:cNvSpPr txBox="1"/>
          <p:nvPr/>
        </p:nvSpPr>
        <p:spPr>
          <a:xfrm>
            <a:off x="5731820" y="2524691"/>
            <a:ext cx="1377300" cy="276999"/>
          </a:xfrm>
          <a:prstGeom prst="rect">
            <a:avLst/>
          </a:prstGeom>
          <a:noFill/>
        </p:spPr>
        <p:txBody>
          <a:bodyPr wrap="none" rtlCol="0">
            <a:spAutoFit/>
          </a:bodyPr>
          <a:lstStyle/>
          <a:p>
            <a:r>
              <a:rPr lang="en-US" sz="1200" dirty="0" err="1"/>
              <a:t>disbalancedNode</a:t>
            </a:r>
            <a:r>
              <a:rPr lang="en-US" sz="1200" dirty="0"/>
              <a:t> =</a:t>
            </a:r>
          </a:p>
        </p:txBody>
      </p:sp>
      <p:cxnSp>
        <p:nvCxnSpPr>
          <p:cNvPr id="52" name="Straight Arrow Connector 51">
            <a:extLst>
              <a:ext uri="{FF2B5EF4-FFF2-40B4-BE49-F238E27FC236}">
                <a16:creationId xmlns:a16="http://schemas.microsoft.com/office/drawing/2014/main" id="{09B710F9-F0CD-FBFA-8164-0BBB84D47056}"/>
              </a:ext>
            </a:extLst>
          </p:cNvPr>
          <p:cNvCxnSpPr>
            <a:cxnSpLocks/>
            <a:stCxn id="3" idx="3"/>
            <a:endCxn id="74" idx="1"/>
          </p:cNvCxnSpPr>
          <p:nvPr/>
        </p:nvCxnSpPr>
        <p:spPr>
          <a:xfrm flipV="1">
            <a:off x="4520424" y="2667170"/>
            <a:ext cx="1132256" cy="120865"/>
          </a:xfrm>
          <a:prstGeom prst="straightConnector1">
            <a:avLst/>
          </a:prstGeom>
          <a:ln>
            <a:solidFill>
              <a:srgbClr val="00B0F0"/>
            </a:solidFill>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a:extLst>
              <a:ext uri="{FF2B5EF4-FFF2-40B4-BE49-F238E27FC236}">
                <a16:creationId xmlns:a16="http://schemas.microsoft.com/office/drawing/2014/main" id="{9F45F321-A2E9-2B02-B0BA-9FFD07685C1F}"/>
              </a:ext>
            </a:extLst>
          </p:cNvPr>
          <p:cNvCxnSpPr>
            <a:cxnSpLocks/>
            <a:endCxn id="73" idx="1"/>
          </p:cNvCxnSpPr>
          <p:nvPr/>
        </p:nvCxnSpPr>
        <p:spPr>
          <a:xfrm flipV="1">
            <a:off x="3357958" y="2167138"/>
            <a:ext cx="1353500" cy="438008"/>
          </a:xfrm>
          <a:prstGeom prst="straightConnector1">
            <a:avLst/>
          </a:prstGeom>
          <a:ln>
            <a:solidFill>
              <a:srgbClr val="00B0F0"/>
            </a:solidFill>
            <a:tailEnd type="triangle"/>
          </a:ln>
        </p:spPr>
        <p:style>
          <a:lnRef idx="3">
            <a:schemeClr val="dk1"/>
          </a:lnRef>
          <a:fillRef idx="0">
            <a:schemeClr val="dk1"/>
          </a:fillRef>
          <a:effectRef idx="2">
            <a:schemeClr val="dk1"/>
          </a:effectRef>
          <a:fontRef idx="minor">
            <a:schemeClr val="tx1"/>
          </a:fontRef>
        </p:style>
      </p:cxnSp>
      <p:sp>
        <p:nvSpPr>
          <p:cNvPr id="58" name="TextBox 57">
            <a:extLst>
              <a:ext uri="{FF2B5EF4-FFF2-40B4-BE49-F238E27FC236}">
                <a16:creationId xmlns:a16="http://schemas.microsoft.com/office/drawing/2014/main" id="{2C2AC601-1B8B-AE55-9B23-643D8EF26A6F}"/>
              </a:ext>
            </a:extLst>
          </p:cNvPr>
          <p:cNvSpPr txBox="1"/>
          <p:nvPr/>
        </p:nvSpPr>
        <p:spPr>
          <a:xfrm>
            <a:off x="5040534" y="3176289"/>
            <a:ext cx="894091" cy="276999"/>
          </a:xfrm>
          <a:prstGeom prst="rect">
            <a:avLst/>
          </a:prstGeom>
          <a:noFill/>
        </p:spPr>
        <p:txBody>
          <a:bodyPr wrap="none" rtlCol="0">
            <a:spAutoFit/>
          </a:bodyPr>
          <a:lstStyle/>
          <a:p>
            <a:r>
              <a:rPr lang="en-US" sz="1200" dirty="0" err="1"/>
              <a:t>newRoot</a:t>
            </a:r>
            <a:r>
              <a:rPr lang="en-US" sz="1200" dirty="0"/>
              <a:t> = </a:t>
            </a:r>
          </a:p>
        </p:txBody>
      </p:sp>
      <p:sp>
        <p:nvSpPr>
          <p:cNvPr id="59" name="Oval 58">
            <a:extLst>
              <a:ext uri="{FF2B5EF4-FFF2-40B4-BE49-F238E27FC236}">
                <a16:creationId xmlns:a16="http://schemas.microsoft.com/office/drawing/2014/main" id="{EB6A0A6A-53FF-382B-4004-CED4DEF27D3A}"/>
              </a:ext>
            </a:extLst>
          </p:cNvPr>
          <p:cNvSpPr/>
          <p:nvPr/>
        </p:nvSpPr>
        <p:spPr>
          <a:xfrm>
            <a:off x="6079213" y="3055378"/>
            <a:ext cx="515933" cy="2446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20</a:t>
            </a:r>
          </a:p>
        </p:txBody>
      </p:sp>
      <p:cxnSp>
        <p:nvCxnSpPr>
          <p:cNvPr id="60" name="Straight Connector 59">
            <a:extLst>
              <a:ext uri="{FF2B5EF4-FFF2-40B4-BE49-F238E27FC236}">
                <a16:creationId xmlns:a16="http://schemas.microsoft.com/office/drawing/2014/main" id="{D36C694B-38CD-FAB4-2808-512C84E7142B}"/>
              </a:ext>
            </a:extLst>
          </p:cNvPr>
          <p:cNvCxnSpPr>
            <a:cxnSpLocks/>
          </p:cNvCxnSpPr>
          <p:nvPr/>
        </p:nvCxnSpPr>
        <p:spPr>
          <a:xfrm flipH="1">
            <a:off x="6003156" y="3265426"/>
            <a:ext cx="187633" cy="193173"/>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62" name="Oval 61">
            <a:extLst>
              <a:ext uri="{FF2B5EF4-FFF2-40B4-BE49-F238E27FC236}">
                <a16:creationId xmlns:a16="http://schemas.microsoft.com/office/drawing/2014/main" id="{EADE6178-5E13-F3C2-B610-BF1218262972}"/>
              </a:ext>
            </a:extLst>
          </p:cNvPr>
          <p:cNvSpPr/>
          <p:nvPr/>
        </p:nvSpPr>
        <p:spPr>
          <a:xfrm>
            <a:off x="5714830" y="3477727"/>
            <a:ext cx="479706" cy="24850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10</a:t>
            </a:r>
            <a:endParaRPr lang="en-US" dirty="0"/>
          </a:p>
        </p:txBody>
      </p:sp>
      <p:cxnSp>
        <p:nvCxnSpPr>
          <p:cNvPr id="71" name="Straight Arrow Connector 70">
            <a:extLst>
              <a:ext uri="{FF2B5EF4-FFF2-40B4-BE49-F238E27FC236}">
                <a16:creationId xmlns:a16="http://schemas.microsoft.com/office/drawing/2014/main" id="{7B9FF53C-3423-3C6C-B033-F5340E4AD788}"/>
              </a:ext>
            </a:extLst>
          </p:cNvPr>
          <p:cNvCxnSpPr>
            <a:cxnSpLocks/>
          </p:cNvCxnSpPr>
          <p:nvPr/>
        </p:nvCxnSpPr>
        <p:spPr>
          <a:xfrm>
            <a:off x="3357958" y="2990335"/>
            <a:ext cx="1682575" cy="337375"/>
          </a:xfrm>
          <a:prstGeom prst="straightConnector1">
            <a:avLst/>
          </a:prstGeom>
          <a:ln>
            <a:solidFill>
              <a:srgbClr val="00B0F0"/>
            </a:solidFill>
            <a:tailEnd type="triangle"/>
          </a:ln>
        </p:spPr>
        <p:style>
          <a:lnRef idx="3">
            <a:schemeClr val="dk1"/>
          </a:lnRef>
          <a:fillRef idx="0">
            <a:schemeClr val="dk1"/>
          </a:fillRef>
          <a:effectRef idx="2">
            <a:schemeClr val="dk1"/>
          </a:effectRef>
          <a:fontRef idx="minor">
            <a:schemeClr val="tx1"/>
          </a:fontRef>
        </p:style>
      </p:cxnSp>
      <p:sp>
        <p:nvSpPr>
          <p:cNvPr id="73" name="Rectangle 72">
            <a:extLst>
              <a:ext uri="{FF2B5EF4-FFF2-40B4-BE49-F238E27FC236}">
                <a16:creationId xmlns:a16="http://schemas.microsoft.com/office/drawing/2014/main" id="{DD625D45-F6BB-9DFD-DCA7-8F1EF0109A97}"/>
              </a:ext>
            </a:extLst>
          </p:cNvPr>
          <p:cNvSpPr/>
          <p:nvPr/>
        </p:nvSpPr>
        <p:spPr>
          <a:xfrm>
            <a:off x="4711458" y="1925518"/>
            <a:ext cx="1694126" cy="4832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FB4AA2B-363B-AA31-874E-0B143F420C3E}"/>
              </a:ext>
            </a:extLst>
          </p:cNvPr>
          <p:cNvSpPr/>
          <p:nvPr/>
        </p:nvSpPr>
        <p:spPr>
          <a:xfrm>
            <a:off x="5652680" y="2479971"/>
            <a:ext cx="2038799" cy="3743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CA63FBEC-BE7B-71B1-5811-04AEACB0948A}"/>
              </a:ext>
            </a:extLst>
          </p:cNvPr>
          <p:cNvSpPr/>
          <p:nvPr/>
        </p:nvSpPr>
        <p:spPr>
          <a:xfrm>
            <a:off x="5040534" y="2997054"/>
            <a:ext cx="1663281" cy="7793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C9470D3-1376-1779-9214-93AB56723F10}"/>
              </a:ext>
            </a:extLst>
          </p:cNvPr>
          <p:cNvSpPr txBox="1"/>
          <p:nvPr/>
        </p:nvSpPr>
        <p:spPr>
          <a:xfrm>
            <a:off x="981635" y="4412585"/>
            <a:ext cx="3457100" cy="1569660"/>
          </a:xfrm>
          <a:prstGeom prst="rect">
            <a:avLst/>
          </a:prstGeom>
          <a:noFill/>
        </p:spPr>
        <p:txBody>
          <a:bodyPr wrap="none" rtlCol="0">
            <a:spAutoFit/>
          </a:bodyPr>
          <a:lstStyle/>
          <a:p>
            <a:r>
              <a:rPr lang="en-US" sz="1200" dirty="0"/>
              <a:t>Step 2 : Right rotation on disbalanced node</a:t>
            </a:r>
          </a:p>
          <a:p>
            <a:r>
              <a:rPr lang="en-US" sz="1200" dirty="0" err="1"/>
              <a:t>rotateRight</a:t>
            </a:r>
            <a:r>
              <a:rPr lang="en-US" sz="1200" dirty="0"/>
              <a:t>(</a:t>
            </a:r>
            <a:r>
              <a:rPr lang="en-US" sz="1200" dirty="0" err="1"/>
              <a:t>disbalancedNode</a:t>
            </a:r>
            <a:r>
              <a:rPr lang="en-US" sz="1200" dirty="0"/>
              <a:t>) {</a:t>
            </a:r>
          </a:p>
          <a:p>
            <a:r>
              <a:rPr lang="en-US" sz="1200" dirty="0"/>
              <a:t>    </a:t>
            </a:r>
            <a:r>
              <a:rPr lang="en-US" sz="1200" dirty="0" err="1"/>
              <a:t>newRoot</a:t>
            </a:r>
            <a:r>
              <a:rPr lang="en-US" sz="1200" dirty="0"/>
              <a:t> = </a:t>
            </a:r>
            <a:r>
              <a:rPr lang="en-US" sz="1200" dirty="0" err="1"/>
              <a:t>disbalancedNode.left</a:t>
            </a:r>
            <a:endParaRPr lang="en-US" sz="1200" dirty="0"/>
          </a:p>
          <a:p>
            <a:r>
              <a:rPr lang="en-US" sz="1200" dirty="0"/>
              <a:t>    </a:t>
            </a:r>
            <a:r>
              <a:rPr lang="en-US" sz="1200" dirty="0" err="1"/>
              <a:t>disbalancedNode.left</a:t>
            </a:r>
            <a:r>
              <a:rPr lang="en-US" sz="1200" dirty="0"/>
              <a:t> = </a:t>
            </a:r>
            <a:r>
              <a:rPr lang="en-US" sz="1200" dirty="0" err="1"/>
              <a:t>disbalancedNode.left.right</a:t>
            </a:r>
            <a:endParaRPr lang="en-US" sz="1200" dirty="0"/>
          </a:p>
          <a:p>
            <a:r>
              <a:rPr lang="en-US" sz="1200" dirty="0"/>
              <a:t>    </a:t>
            </a:r>
            <a:r>
              <a:rPr lang="en-US" sz="1200" dirty="0" err="1"/>
              <a:t>newRoot.right</a:t>
            </a:r>
            <a:r>
              <a:rPr lang="en-US" sz="1200" dirty="0"/>
              <a:t> = </a:t>
            </a:r>
            <a:r>
              <a:rPr lang="en-US" sz="1200" dirty="0" err="1"/>
              <a:t>disbalancedNode</a:t>
            </a:r>
            <a:endParaRPr lang="en-US" sz="1200" dirty="0"/>
          </a:p>
          <a:p>
            <a:r>
              <a:rPr lang="en-US" sz="1200" dirty="0"/>
              <a:t>    update height of </a:t>
            </a:r>
            <a:r>
              <a:rPr lang="en-US" sz="1200" dirty="0" err="1"/>
              <a:t>disbalancedNode</a:t>
            </a:r>
            <a:r>
              <a:rPr lang="en-US" sz="1200" dirty="0"/>
              <a:t> and </a:t>
            </a:r>
            <a:r>
              <a:rPr lang="en-US" sz="1200" dirty="0" err="1"/>
              <a:t>newRoot</a:t>
            </a:r>
            <a:endParaRPr lang="en-US" sz="1200" dirty="0"/>
          </a:p>
          <a:p>
            <a:r>
              <a:rPr lang="en-US" sz="1200" dirty="0"/>
              <a:t>    return </a:t>
            </a:r>
            <a:r>
              <a:rPr lang="en-US" sz="1200" dirty="0" err="1"/>
              <a:t>newRoot</a:t>
            </a:r>
            <a:endParaRPr lang="en-US" sz="1200" dirty="0"/>
          </a:p>
          <a:p>
            <a:r>
              <a:rPr lang="en-US" sz="1200" dirty="0"/>
              <a:t>}</a:t>
            </a:r>
          </a:p>
        </p:txBody>
      </p:sp>
      <p:sp>
        <p:nvSpPr>
          <p:cNvPr id="12" name="Oval 11">
            <a:extLst>
              <a:ext uri="{FF2B5EF4-FFF2-40B4-BE49-F238E27FC236}">
                <a16:creationId xmlns:a16="http://schemas.microsoft.com/office/drawing/2014/main" id="{C1D03843-C096-CE85-42F3-1BEA39BFB8F1}"/>
              </a:ext>
            </a:extLst>
          </p:cNvPr>
          <p:cNvSpPr/>
          <p:nvPr/>
        </p:nvSpPr>
        <p:spPr>
          <a:xfrm>
            <a:off x="7060768" y="2555084"/>
            <a:ext cx="479607" cy="25527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10</a:t>
            </a:r>
            <a:endParaRPr lang="en-US" dirty="0"/>
          </a:p>
        </p:txBody>
      </p:sp>
      <p:sp>
        <p:nvSpPr>
          <p:cNvPr id="47" name="Oval 46">
            <a:extLst>
              <a:ext uri="{FF2B5EF4-FFF2-40B4-BE49-F238E27FC236}">
                <a16:creationId xmlns:a16="http://schemas.microsoft.com/office/drawing/2014/main" id="{094E5059-40CD-F6E4-7A0D-BCA1059971AC}"/>
              </a:ext>
            </a:extLst>
          </p:cNvPr>
          <p:cNvSpPr/>
          <p:nvPr/>
        </p:nvSpPr>
        <p:spPr>
          <a:xfrm>
            <a:off x="10914345" y="1732626"/>
            <a:ext cx="554196" cy="34946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30</a:t>
            </a:r>
          </a:p>
        </p:txBody>
      </p:sp>
      <p:cxnSp>
        <p:nvCxnSpPr>
          <p:cNvPr id="48" name="Straight Connector 47">
            <a:extLst>
              <a:ext uri="{FF2B5EF4-FFF2-40B4-BE49-F238E27FC236}">
                <a16:creationId xmlns:a16="http://schemas.microsoft.com/office/drawing/2014/main" id="{6B6303A6-AAE8-7D77-B427-2D79E1691813}"/>
              </a:ext>
            </a:extLst>
          </p:cNvPr>
          <p:cNvCxnSpPr>
            <a:cxnSpLocks/>
          </p:cNvCxnSpPr>
          <p:nvPr/>
        </p:nvCxnSpPr>
        <p:spPr>
          <a:xfrm flipH="1">
            <a:off x="10787350" y="2042133"/>
            <a:ext cx="235524" cy="27504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49" name="Oval 48">
            <a:extLst>
              <a:ext uri="{FF2B5EF4-FFF2-40B4-BE49-F238E27FC236}">
                <a16:creationId xmlns:a16="http://schemas.microsoft.com/office/drawing/2014/main" id="{4B1FCEC8-533F-8FE6-A971-0C6F00F85CD5}"/>
              </a:ext>
            </a:extLst>
          </p:cNvPr>
          <p:cNvSpPr/>
          <p:nvPr/>
        </p:nvSpPr>
        <p:spPr>
          <a:xfrm>
            <a:off x="10496542" y="2316965"/>
            <a:ext cx="484074" cy="28818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20</a:t>
            </a:r>
          </a:p>
        </p:txBody>
      </p:sp>
      <p:cxnSp>
        <p:nvCxnSpPr>
          <p:cNvPr id="51" name="Straight Connector 50">
            <a:extLst>
              <a:ext uri="{FF2B5EF4-FFF2-40B4-BE49-F238E27FC236}">
                <a16:creationId xmlns:a16="http://schemas.microsoft.com/office/drawing/2014/main" id="{A64B51E6-4A18-4B01-EC4B-B959EB295AD5}"/>
              </a:ext>
            </a:extLst>
          </p:cNvPr>
          <p:cNvCxnSpPr>
            <a:cxnSpLocks/>
          </p:cNvCxnSpPr>
          <p:nvPr/>
        </p:nvCxnSpPr>
        <p:spPr>
          <a:xfrm flipH="1">
            <a:off x="10375522" y="2576249"/>
            <a:ext cx="242037" cy="303729"/>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53" name="Oval 52">
            <a:extLst>
              <a:ext uri="{FF2B5EF4-FFF2-40B4-BE49-F238E27FC236}">
                <a16:creationId xmlns:a16="http://schemas.microsoft.com/office/drawing/2014/main" id="{D700D6CF-66FB-6AF1-DEC8-A610D770D7AE}"/>
              </a:ext>
            </a:extLst>
          </p:cNvPr>
          <p:cNvSpPr/>
          <p:nvPr/>
        </p:nvSpPr>
        <p:spPr>
          <a:xfrm>
            <a:off x="10025240" y="2912202"/>
            <a:ext cx="554196" cy="33846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10</a:t>
            </a:r>
          </a:p>
        </p:txBody>
      </p:sp>
      <p:sp>
        <p:nvSpPr>
          <p:cNvPr id="69" name="Right Arrow 68">
            <a:extLst>
              <a:ext uri="{FF2B5EF4-FFF2-40B4-BE49-F238E27FC236}">
                <a16:creationId xmlns:a16="http://schemas.microsoft.com/office/drawing/2014/main" id="{5396DDF7-6C4E-09A7-7CEC-A70FBFB5A69A}"/>
              </a:ext>
            </a:extLst>
          </p:cNvPr>
          <p:cNvSpPr/>
          <p:nvPr/>
        </p:nvSpPr>
        <p:spPr>
          <a:xfrm>
            <a:off x="9561652" y="2391784"/>
            <a:ext cx="570889" cy="288181"/>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ABC15A27-F403-5E1A-8A7A-E7946BB57881}"/>
              </a:ext>
            </a:extLst>
          </p:cNvPr>
          <p:cNvSpPr txBox="1"/>
          <p:nvPr/>
        </p:nvSpPr>
        <p:spPr>
          <a:xfrm>
            <a:off x="4824298" y="4342784"/>
            <a:ext cx="894091" cy="276999"/>
          </a:xfrm>
          <a:prstGeom prst="rect">
            <a:avLst/>
          </a:prstGeom>
          <a:noFill/>
        </p:spPr>
        <p:txBody>
          <a:bodyPr wrap="none" rtlCol="0">
            <a:spAutoFit/>
          </a:bodyPr>
          <a:lstStyle/>
          <a:p>
            <a:r>
              <a:rPr lang="en-US" sz="1200" dirty="0" err="1"/>
              <a:t>newRoot</a:t>
            </a:r>
            <a:r>
              <a:rPr lang="en-US" sz="1200" dirty="0"/>
              <a:t> = </a:t>
            </a:r>
          </a:p>
        </p:txBody>
      </p:sp>
      <p:sp>
        <p:nvSpPr>
          <p:cNvPr id="80" name="Oval 79">
            <a:extLst>
              <a:ext uri="{FF2B5EF4-FFF2-40B4-BE49-F238E27FC236}">
                <a16:creationId xmlns:a16="http://schemas.microsoft.com/office/drawing/2014/main" id="{EC3737BA-145C-AEA9-6F82-75697A02B09F}"/>
              </a:ext>
            </a:extLst>
          </p:cNvPr>
          <p:cNvSpPr/>
          <p:nvPr/>
        </p:nvSpPr>
        <p:spPr>
          <a:xfrm>
            <a:off x="5625945" y="4342784"/>
            <a:ext cx="619896" cy="30193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20</a:t>
            </a:r>
            <a:endParaRPr lang="en-US" dirty="0"/>
          </a:p>
        </p:txBody>
      </p:sp>
      <p:cxnSp>
        <p:nvCxnSpPr>
          <p:cNvPr id="81" name="Straight Arrow Connector 80">
            <a:extLst>
              <a:ext uri="{FF2B5EF4-FFF2-40B4-BE49-F238E27FC236}">
                <a16:creationId xmlns:a16="http://schemas.microsoft.com/office/drawing/2014/main" id="{949608D8-6C2D-EF5B-806B-5B892A117D48}"/>
              </a:ext>
            </a:extLst>
          </p:cNvPr>
          <p:cNvCxnSpPr>
            <a:cxnSpLocks/>
            <a:endCxn id="82" idx="1"/>
          </p:cNvCxnSpPr>
          <p:nvPr/>
        </p:nvCxnSpPr>
        <p:spPr>
          <a:xfrm flipV="1">
            <a:off x="3357958" y="4494682"/>
            <a:ext cx="1353500" cy="434868"/>
          </a:xfrm>
          <a:prstGeom prst="straightConnector1">
            <a:avLst/>
          </a:prstGeom>
          <a:ln>
            <a:solidFill>
              <a:srgbClr val="00B0F0"/>
            </a:solidFill>
            <a:tailEnd type="triangle"/>
          </a:ln>
        </p:spPr>
        <p:style>
          <a:lnRef idx="3">
            <a:schemeClr val="dk1"/>
          </a:lnRef>
          <a:fillRef idx="0">
            <a:schemeClr val="dk1"/>
          </a:fillRef>
          <a:effectRef idx="2">
            <a:schemeClr val="dk1"/>
          </a:effectRef>
          <a:fontRef idx="minor">
            <a:schemeClr val="tx1"/>
          </a:fontRef>
        </p:style>
      </p:cxnSp>
      <p:sp>
        <p:nvSpPr>
          <p:cNvPr id="82" name="Rectangle 81">
            <a:extLst>
              <a:ext uri="{FF2B5EF4-FFF2-40B4-BE49-F238E27FC236}">
                <a16:creationId xmlns:a16="http://schemas.microsoft.com/office/drawing/2014/main" id="{AFA85AF3-FAAB-0E6D-B512-FF54418C696B}"/>
              </a:ext>
            </a:extLst>
          </p:cNvPr>
          <p:cNvSpPr/>
          <p:nvPr/>
        </p:nvSpPr>
        <p:spPr>
          <a:xfrm>
            <a:off x="4711458" y="4253062"/>
            <a:ext cx="1694126" cy="4832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C4BA34AE-C86A-EC4D-B873-442DEB8A04B2}"/>
              </a:ext>
            </a:extLst>
          </p:cNvPr>
          <p:cNvSpPr txBox="1"/>
          <p:nvPr/>
        </p:nvSpPr>
        <p:spPr>
          <a:xfrm>
            <a:off x="5763555" y="4899157"/>
            <a:ext cx="1377300" cy="276999"/>
          </a:xfrm>
          <a:prstGeom prst="rect">
            <a:avLst/>
          </a:prstGeom>
          <a:noFill/>
        </p:spPr>
        <p:txBody>
          <a:bodyPr wrap="none" rtlCol="0">
            <a:spAutoFit/>
          </a:bodyPr>
          <a:lstStyle/>
          <a:p>
            <a:r>
              <a:rPr lang="en-US" sz="1200" dirty="0" err="1"/>
              <a:t>disbalancedNode</a:t>
            </a:r>
            <a:r>
              <a:rPr lang="en-US" sz="1200" dirty="0"/>
              <a:t> =</a:t>
            </a:r>
          </a:p>
        </p:txBody>
      </p:sp>
      <p:cxnSp>
        <p:nvCxnSpPr>
          <p:cNvPr id="87" name="Straight Arrow Connector 86">
            <a:extLst>
              <a:ext uri="{FF2B5EF4-FFF2-40B4-BE49-F238E27FC236}">
                <a16:creationId xmlns:a16="http://schemas.microsoft.com/office/drawing/2014/main" id="{D8885ED3-6A91-6CEF-D5FF-549E049EA324}"/>
              </a:ext>
            </a:extLst>
          </p:cNvPr>
          <p:cNvCxnSpPr>
            <a:cxnSpLocks/>
            <a:endCxn id="88" idx="1"/>
          </p:cNvCxnSpPr>
          <p:nvPr/>
        </p:nvCxnSpPr>
        <p:spPr>
          <a:xfrm flipV="1">
            <a:off x="4307115" y="5041636"/>
            <a:ext cx="1377300" cy="66467"/>
          </a:xfrm>
          <a:prstGeom prst="straightConnector1">
            <a:avLst/>
          </a:prstGeom>
          <a:ln>
            <a:solidFill>
              <a:srgbClr val="00B0F0"/>
            </a:solidFill>
            <a:tailEnd type="triangle"/>
          </a:ln>
        </p:spPr>
        <p:style>
          <a:lnRef idx="3">
            <a:schemeClr val="dk1"/>
          </a:lnRef>
          <a:fillRef idx="0">
            <a:schemeClr val="dk1"/>
          </a:fillRef>
          <a:effectRef idx="2">
            <a:schemeClr val="dk1"/>
          </a:effectRef>
          <a:fontRef idx="minor">
            <a:schemeClr val="tx1"/>
          </a:fontRef>
        </p:style>
      </p:cxnSp>
      <p:sp>
        <p:nvSpPr>
          <p:cNvPr id="88" name="Rectangle 87">
            <a:extLst>
              <a:ext uri="{FF2B5EF4-FFF2-40B4-BE49-F238E27FC236}">
                <a16:creationId xmlns:a16="http://schemas.microsoft.com/office/drawing/2014/main" id="{BE89FD5D-54D3-0986-5329-9B1FD18EB0EF}"/>
              </a:ext>
            </a:extLst>
          </p:cNvPr>
          <p:cNvSpPr/>
          <p:nvPr/>
        </p:nvSpPr>
        <p:spPr>
          <a:xfrm>
            <a:off x="5684415" y="4854437"/>
            <a:ext cx="2038799" cy="3743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D650BE72-E35F-3C2C-0C80-D72E1DD6A1C1}"/>
              </a:ext>
            </a:extLst>
          </p:cNvPr>
          <p:cNvSpPr/>
          <p:nvPr/>
        </p:nvSpPr>
        <p:spPr>
          <a:xfrm>
            <a:off x="7092503" y="4929550"/>
            <a:ext cx="479607" cy="25527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30</a:t>
            </a:r>
            <a:endParaRPr lang="en-US" dirty="0"/>
          </a:p>
        </p:txBody>
      </p:sp>
      <p:sp>
        <p:nvSpPr>
          <p:cNvPr id="90" name="TextBox 89">
            <a:extLst>
              <a:ext uri="{FF2B5EF4-FFF2-40B4-BE49-F238E27FC236}">
                <a16:creationId xmlns:a16="http://schemas.microsoft.com/office/drawing/2014/main" id="{EEB6D77A-0B06-0AB8-BDA4-56DE559B5B60}"/>
              </a:ext>
            </a:extLst>
          </p:cNvPr>
          <p:cNvSpPr txBox="1"/>
          <p:nvPr/>
        </p:nvSpPr>
        <p:spPr>
          <a:xfrm>
            <a:off x="5035199" y="5480566"/>
            <a:ext cx="894091" cy="276999"/>
          </a:xfrm>
          <a:prstGeom prst="rect">
            <a:avLst/>
          </a:prstGeom>
          <a:noFill/>
        </p:spPr>
        <p:txBody>
          <a:bodyPr wrap="none" rtlCol="0">
            <a:spAutoFit/>
          </a:bodyPr>
          <a:lstStyle/>
          <a:p>
            <a:r>
              <a:rPr lang="en-US" sz="1200" dirty="0" err="1"/>
              <a:t>newRoot</a:t>
            </a:r>
            <a:r>
              <a:rPr lang="en-US" sz="1200" dirty="0"/>
              <a:t> = </a:t>
            </a:r>
          </a:p>
        </p:txBody>
      </p:sp>
      <p:sp>
        <p:nvSpPr>
          <p:cNvPr id="91" name="Oval 90">
            <a:extLst>
              <a:ext uri="{FF2B5EF4-FFF2-40B4-BE49-F238E27FC236}">
                <a16:creationId xmlns:a16="http://schemas.microsoft.com/office/drawing/2014/main" id="{630A0D53-AA64-643C-BCE0-1E71E2B66DAA}"/>
              </a:ext>
            </a:extLst>
          </p:cNvPr>
          <p:cNvSpPr/>
          <p:nvPr/>
        </p:nvSpPr>
        <p:spPr>
          <a:xfrm>
            <a:off x="5797951" y="5371774"/>
            <a:ext cx="515933" cy="2446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20</a:t>
            </a:r>
          </a:p>
        </p:txBody>
      </p:sp>
      <p:cxnSp>
        <p:nvCxnSpPr>
          <p:cNvPr id="92" name="Straight Connector 91">
            <a:extLst>
              <a:ext uri="{FF2B5EF4-FFF2-40B4-BE49-F238E27FC236}">
                <a16:creationId xmlns:a16="http://schemas.microsoft.com/office/drawing/2014/main" id="{16482465-1711-F2FE-DCB3-D972A7C6D6EB}"/>
              </a:ext>
            </a:extLst>
          </p:cNvPr>
          <p:cNvCxnSpPr>
            <a:cxnSpLocks/>
            <a:endCxn id="93" idx="0"/>
          </p:cNvCxnSpPr>
          <p:nvPr/>
        </p:nvCxnSpPr>
        <p:spPr>
          <a:xfrm>
            <a:off x="6185454" y="5569703"/>
            <a:ext cx="220130" cy="248804"/>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93" name="Oval 92">
            <a:extLst>
              <a:ext uri="{FF2B5EF4-FFF2-40B4-BE49-F238E27FC236}">
                <a16:creationId xmlns:a16="http://schemas.microsoft.com/office/drawing/2014/main" id="{E11A3653-A67C-E010-3F6A-0CD573BFB4F0}"/>
              </a:ext>
            </a:extLst>
          </p:cNvPr>
          <p:cNvSpPr/>
          <p:nvPr/>
        </p:nvSpPr>
        <p:spPr>
          <a:xfrm>
            <a:off x="6165731" y="5818507"/>
            <a:ext cx="479706" cy="24850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30</a:t>
            </a:r>
            <a:endParaRPr lang="en-US" dirty="0"/>
          </a:p>
        </p:txBody>
      </p:sp>
      <p:cxnSp>
        <p:nvCxnSpPr>
          <p:cNvPr id="94" name="Straight Arrow Connector 93">
            <a:extLst>
              <a:ext uri="{FF2B5EF4-FFF2-40B4-BE49-F238E27FC236}">
                <a16:creationId xmlns:a16="http://schemas.microsoft.com/office/drawing/2014/main" id="{38B70559-E8C2-F9DC-0593-7195152AB794}"/>
              </a:ext>
            </a:extLst>
          </p:cNvPr>
          <p:cNvCxnSpPr>
            <a:cxnSpLocks/>
          </p:cNvCxnSpPr>
          <p:nvPr/>
        </p:nvCxnSpPr>
        <p:spPr>
          <a:xfrm>
            <a:off x="3371917" y="5302013"/>
            <a:ext cx="1663281" cy="329974"/>
          </a:xfrm>
          <a:prstGeom prst="straightConnector1">
            <a:avLst/>
          </a:prstGeom>
          <a:ln>
            <a:solidFill>
              <a:srgbClr val="00B0F0"/>
            </a:solidFill>
            <a:tailEnd type="triangle"/>
          </a:ln>
        </p:spPr>
        <p:style>
          <a:lnRef idx="3">
            <a:schemeClr val="dk1"/>
          </a:lnRef>
          <a:fillRef idx="0">
            <a:schemeClr val="dk1"/>
          </a:fillRef>
          <a:effectRef idx="2">
            <a:schemeClr val="dk1"/>
          </a:effectRef>
          <a:fontRef idx="minor">
            <a:schemeClr val="tx1"/>
          </a:fontRef>
        </p:style>
      </p:cxnSp>
      <p:sp>
        <p:nvSpPr>
          <p:cNvPr id="95" name="Rectangle 94">
            <a:extLst>
              <a:ext uri="{FF2B5EF4-FFF2-40B4-BE49-F238E27FC236}">
                <a16:creationId xmlns:a16="http://schemas.microsoft.com/office/drawing/2014/main" id="{E1417B66-4311-86D7-95CA-98B3DC0C250D}"/>
              </a:ext>
            </a:extLst>
          </p:cNvPr>
          <p:cNvSpPr/>
          <p:nvPr/>
        </p:nvSpPr>
        <p:spPr>
          <a:xfrm>
            <a:off x="5035199" y="5301331"/>
            <a:ext cx="1663281" cy="7793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6B22CE2A-6E99-EC54-19B4-EA6A3F0C1962}"/>
              </a:ext>
            </a:extLst>
          </p:cNvPr>
          <p:cNvSpPr/>
          <p:nvPr/>
        </p:nvSpPr>
        <p:spPr>
          <a:xfrm>
            <a:off x="8944682" y="4498209"/>
            <a:ext cx="554196" cy="34946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30</a:t>
            </a:r>
          </a:p>
        </p:txBody>
      </p:sp>
      <p:cxnSp>
        <p:nvCxnSpPr>
          <p:cNvPr id="98" name="Straight Connector 97">
            <a:extLst>
              <a:ext uri="{FF2B5EF4-FFF2-40B4-BE49-F238E27FC236}">
                <a16:creationId xmlns:a16="http://schemas.microsoft.com/office/drawing/2014/main" id="{2088540B-B62E-D7E2-232A-E4BB7D9A1E76}"/>
              </a:ext>
            </a:extLst>
          </p:cNvPr>
          <p:cNvCxnSpPr>
            <a:cxnSpLocks/>
          </p:cNvCxnSpPr>
          <p:nvPr/>
        </p:nvCxnSpPr>
        <p:spPr>
          <a:xfrm flipH="1">
            <a:off x="8817687" y="4807716"/>
            <a:ext cx="235524" cy="27504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99" name="Oval 98">
            <a:extLst>
              <a:ext uri="{FF2B5EF4-FFF2-40B4-BE49-F238E27FC236}">
                <a16:creationId xmlns:a16="http://schemas.microsoft.com/office/drawing/2014/main" id="{7EA3DECD-8D21-CA66-997D-52E3FB439DBB}"/>
              </a:ext>
            </a:extLst>
          </p:cNvPr>
          <p:cNvSpPr/>
          <p:nvPr/>
        </p:nvSpPr>
        <p:spPr>
          <a:xfrm>
            <a:off x="8526879" y="5082548"/>
            <a:ext cx="484074" cy="28818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20</a:t>
            </a:r>
          </a:p>
        </p:txBody>
      </p:sp>
      <p:cxnSp>
        <p:nvCxnSpPr>
          <p:cNvPr id="100" name="Straight Connector 99">
            <a:extLst>
              <a:ext uri="{FF2B5EF4-FFF2-40B4-BE49-F238E27FC236}">
                <a16:creationId xmlns:a16="http://schemas.microsoft.com/office/drawing/2014/main" id="{BC232CC0-CD1D-AEA9-0FE2-DBC0CD9A5199}"/>
              </a:ext>
            </a:extLst>
          </p:cNvPr>
          <p:cNvCxnSpPr>
            <a:cxnSpLocks/>
          </p:cNvCxnSpPr>
          <p:nvPr/>
        </p:nvCxnSpPr>
        <p:spPr>
          <a:xfrm flipH="1">
            <a:off x="8405859" y="5341832"/>
            <a:ext cx="242037" cy="303729"/>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101" name="Oval 100">
            <a:extLst>
              <a:ext uri="{FF2B5EF4-FFF2-40B4-BE49-F238E27FC236}">
                <a16:creationId xmlns:a16="http://schemas.microsoft.com/office/drawing/2014/main" id="{B3B77BF5-BC0B-D3EF-8F5B-18BCD28802A5}"/>
              </a:ext>
            </a:extLst>
          </p:cNvPr>
          <p:cNvSpPr/>
          <p:nvPr/>
        </p:nvSpPr>
        <p:spPr>
          <a:xfrm>
            <a:off x="8055577" y="5677785"/>
            <a:ext cx="554196" cy="33846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10</a:t>
            </a:r>
          </a:p>
        </p:txBody>
      </p:sp>
      <p:sp>
        <p:nvSpPr>
          <p:cNvPr id="102" name="Right Arrow 101">
            <a:extLst>
              <a:ext uri="{FF2B5EF4-FFF2-40B4-BE49-F238E27FC236}">
                <a16:creationId xmlns:a16="http://schemas.microsoft.com/office/drawing/2014/main" id="{E9FB9BA8-CC62-12A0-F48F-692F5D7C4AB4}"/>
              </a:ext>
            </a:extLst>
          </p:cNvPr>
          <p:cNvSpPr/>
          <p:nvPr/>
        </p:nvSpPr>
        <p:spPr>
          <a:xfrm>
            <a:off x="9442950" y="5113504"/>
            <a:ext cx="570889" cy="288181"/>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92030114-4711-A9AC-5E5B-372213BB5032}"/>
              </a:ext>
            </a:extLst>
          </p:cNvPr>
          <p:cNvSpPr/>
          <p:nvPr/>
        </p:nvSpPr>
        <p:spPr>
          <a:xfrm>
            <a:off x="10795042" y="5440367"/>
            <a:ext cx="554196" cy="34946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30</a:t>
            </a:r>
          </a:p>
        </p:txBody>
      </p:sp>
      <p:cxnSp>
        <p:nvCxnSpPr>
          <p:cNvPr id="104" name="Straight Connector 103">
            <a:extLst>
              <a:ext uri="{FF2B5EF4-FFF2-40B4-BE49-F238E27FC236}">
                <a16:creationId xmlns:a16="http://schemas.microsoft.com/office/drawing/2014/main" id="{6F0398CD-D3EE-08E7-4295-3841CC9FEDAF}"/>
              </a:ext>
            </a:extLst>
          </p:cNvPr>
          <p:cNvCxnSpPr>
            <a:cxnSpLocks/>
          </p:cNvCxnSpPr>
          <p:nvPr/>
        </p:nvCxnSpPr>
        <p:spPr>
          <a:xfrm>
            <a:off x="10742160" y="5130082"/>
            <a:ext cx="238456" cy="314407"/>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105" name="Oval 104">
            <a:extLst>
              <a:ext uri="{FF2B5EF4-FFF2-40B4-BE49-F238E27FC236}">
                <a16:creationId xmlns:a16="http://schemas.microsoft.com/office/drawing/2014/main" id="{F5B91732-5211-1BC7-27A1-4053AB6B9DC1}"/>
              </a:ext>
            </a:extLst>
          </p:cNvPr>
          <p:cNvSpPr/>
          <p:nvPr/>
        </p:nvSpPr>
        <p:spPr>
          <a:xfrm>
            <a:off x="10383555" y="4850632"/>
            <a:ext cx="484074" cy="28818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20</a:t>
            </a:r>
          </a:p>
        </p:txBody>
      </p:sp>
      <p:cxnSp>
        <p:nvCxnSpPr>
          <p:cNvPr id="106" name="Straight Connector 105">
            <a:extLst>
              <a:ext uri="{FF2B5EF4-FFF2-40B4-BE49-F238E27FC236}">
                <a16:creationId xmlns:a16="http://schemas.microsoft.com/office/drawing/2014/main" id="{A6874159-94DA-A746-54D2-0E80D0C32B24}"/>
              </a:ext>
            </a:extLst>
          </p:cNvPr>
          <p:cNvCxnSpPr>
            <a:cxnSpLocks/>
          </p:cNvCxnSpPr>
          <p:nvPr/>
        </p:nvCxnSpPr>
        <p:spPr>
          <a:xfrm flipH="1">
            <a:off x="10262535" y="5109916"/>
            <a:ext cx="242037" cy="303729"/>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107" name="Oval 106">
            <a:extLst>
              <a:ext uri="{FF2B5EF4-FFF2-40B4-BE49-F238E27FC236}">
                <a16:creationId xmlns:a16="http://schemas.microsoft.com/office/drawing/2014/main" id="{7BEDCB7D-7BC2-3FE4-42E1-09545E4BFFCF}"/>
              </a:ext>
            </a:extLst>
          </p:cNvPr>
          <p:cNvSpPr/>
          <p:nvPr/>
        </p:nvSpPr>
        <p:spPr>
          <a:xfrm>
            <a:off x="9912253" y="5445869"/>
            <a:ext cx="554196" cy="33846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10</a:t>
            </a:r>
          </a:p>
        </p:txBody>
      </p:sp>
      <p:cxnSp>
        <p:nvCxnSpPr>
          <p:cNvPr id="115" name="Straight Connector 114">
            <a:extLst>
              <a:ext uri="{FF2B5EF4-FFF2-40B4-BE49-F238E27FC236}">
                <a16:creationId xmlns:a16="http://schemas.microsoft.com/office/drawing/2014/main" id="{26098705-5993-0754-A260-906F9B342CAC}"/>
              </a:ext>
            </a:extLst>
          </p:cNvPr>
          <p:cNvCxnSpPr/>
          <p:nvPr/>
        </p:nvCxnSpPr>
        <p:spPr>
          <a:xfrm>
            <a:off x="981635" y="3941805"/>
            <a:ext cx="10250657"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294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linds(horizontal)">
                                      <p:cBhvr>
                                        <p:cTn id="10" dur="500"/>
                                        <p:tgtEl>
                                          <p:spTgt spid="2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blinds(horizontal)">
                                      <p:cBhvr>
                                        <p:cTn id="13" dur="500"/>
                                        <p:tgtEl>
                                          <p:spTgt spid="28"/>
                                        </p:tgtEl>
                                      </p:cBhvr>
                                    </p:animEffect>
                                  </p:childTnLst>
                                </p:cTn>
                              </p:par>
                              <p:par>
                                <p:cTn id="14" presetID="3" presetClass="entr" presetSubtype="1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blinds(horizontal)">
                                      <p:cBhvr>
                                        <p:cTn id="16" dur="500"/>
                                        <p:tgtEl>
                                          <p:spTgt spid="2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blinds(horizontal)">
                                      <p:cBhvr>
                                        <p:cTn id="19" dur="500"/>
                                        <p:tgtEl>
                                          <p:spTgt spid="30"/>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blinds(horizontal)">
                                      <p:cBhvr>
                                        <p:cTn id="22" dur="500"/>
                                        <p:tgtEl>
                                          <p:spTgt spid="47"/>
                                        </p:tgtEl>
                                      </p:cBhvr>
                                    </p:animEffect>
                                  </p:childTnLst>
                                </p:cTn>
                              </p:par>
                              <p:par>
                                <p:cTn id="23" presetID="3" presetClass="entr" presetSubtype="1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blinds(horizontal)">
                                      <p:cBhvr>
                                        <p:cTn id="25" dur="500"/>
                                        <p:tgtEl>
                                          <p:spTgt spid="4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blinds(horizontal)">
                                      <p:cBhvr>
                                        <p:cTn id="28" dur="500"/>
                                        <p:tgtEl>
                                          <p:spTgt spid="49"/>
                                        </p:tgtEl>
                                      </p:cBhvr>
                                    </p:animEffect>
                                  </p:childTnLst>
                                </p:cTn>
                              </p:par>
                              <p:par>
                                <p:cTn id="29" presetID="3" presetClass="entr" presetSubtype="10" fill="hold" nodeType="with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blinds(horizontal)">
                                      <p:cBhvr>
                                        <p:cTn id="31" dur="500"/>
                                        <p:tgtEl>
                                          <p:spTgt spid="5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53"/>
                                        </p:tgtEl>
                                        <p:attrNameLst>
                                          <p:attrName>style.visibility</p:attrName>
                                        </p:attrNameLst>
                                      </p:cBhvr>
                                      <p:to>
                                        <p:strVal val="visible"/>
                                      </p:to>
                                    </p:set>
                                    <p:animEffect transition="in" filter="blinds(horizontal)">
                                      <p:cBhvr>
                                        <p:cTn id="34" dur="500"/>
                                        <p:tgtEl>
                                          <p:spTgt spid="53"/>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blinds(horizontal)">
                                      <p:cBhvr>
                                        <p:cTn id="37" dur="500"/>
                                        <p:tgtEl>
                                          <p:spTgt spid="6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linds(horizontal)">
                                      <p:cBhvr>
                                        <p:cTn id="42" dur="500"/>
                                        <p:tgtEl>
                                          <p:spTgt spid="4"/>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79"/>
                                        </p:tgtEl>
                                        <p:attrNameLst>
                                          <p:attrName>style.visibility</p:attrName>
                                        </p:attrNameLst>
                                      </p:cBhvr>
                                      <p:to>
                                        <p:strVal val="visible"/>
                                      </p:to>
                                    </p:set>
                                    <p:animEffect transition="in" filter="blinds(horizontal)">
                                      <p:cBhvr>
                                        <p:cTn id="45" dur="500"/>
                                        <p:tgtEl>
                                          <p:spTgt spid="79"/>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80"/>
                                        </p:tgtEl>
                                        <p:attrNameLst>
                                          <p:attrName>style.visibility</p:attrName>
                                        </p:attrNameLst>
                                      </p:cBhvr>
                                      <p:to>
                                        <p:strVal val="visible"/>
                                      </p:to>
                                    </p:set>
                                    <p:animEffect transition="in" filter="blinds(horizontal)">
                                      <p:cBhvr>
                                        <p:cTn id="48" dur="500"/>
                                        <p:tgtEl>
                                          <p:spTgt spid="80"/>
                                        </p:tgtEl>
                                      </p:cBhvr>
                                    </p:animEffect>
                                  </p:childTnLst>
                                </p:cTn>
                              </p:par>
                              <p:par>
                                <p:cTn id="49" presetID="3" presetClass="entr" presetSubtype="10" fill="hold" nodeType="withEffect">
                                  <p:stCondLst>
                                    <p:cond delay="0"/>
                                  </p:stCondLst>
                                  <p:childTnLst>
                                    <p:set>
                                      <p:cBhvr>
                                        <p:cTn id="50" dur="1" fill="hold">
                                          <p:stCondLst>
                                            <p:cond delay="0"/>
                                          </p:stCondLst>
                                        </p:cTn>
                                        <p:tgtEl>
                                          <p:spTgt spid="81"/>
                                        </p:tgtEl>
                                        <p:attrNameLst>
                                          <p:attrName>style.visibility</p:attrName>
                                        </p:attrNameLst>
                                      </p:cBhvr>
                                      <p:to>
                                        <p:strVal val="visible"/>
                                      </p:to>
                                    </p:set>
                                    <p:animEffect transition="in" filter="blinds(horizontal)">
                                      <p:cBhvr>
                                        <p:cTn id="51" dur="500"/>
                                        <p:tgtEl>
                                          <p:spTgt spid="81"/>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82"/>
                                        </p:tgtEl>
                                        <p:attrNameLst>
                                          <p:attrName>style.visibility</p:attrName>
                                        </p:attrNameLst>
                                      </p:cBhvr>
                                      <p:to>
                                        <p:strVal val="visible"/>
                                      </p:to>
                                    </p:set>
                                    <p:animEffect transition="in" filter="blinds(horizontal)">
                                      <p:cBhvr>
                                        <p:cTn id="54" dur="500"/>
                                        <p:tgtEl>
                                          <p:spTgt spid="82"/>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86"/>
                                        </p:tgtEl>
                                        <p:attrNameLst>
                                          <p:attrName>style.visibility</p:attrName>
                                        </p:attrNameLst>
                                      </p:cBhvr>
                                      <p:to>
                                        <p:strVal val="visible"/>
                                      </p:to>
                                    </p:set>
                                    <p:animEffect transition="in" filter="blinds(horizontal)">
                                      <p:cBhvr>
                                        <p:cTn id="57" dur="500"/>
                                        <p:tgtEl>
                                          <p:spTgt spid="86"/>
                                        </p:tgtEl>
                                      </p:cBhvr>
                                    </p:animEffect>
                                  </p:childTnLst>
                                </p:cTn>
                              </p:par>
                              <p:par>
                                <p:cTn id="58" presetID="3" presetClass="entr" presetSubtype="10" fill="hold" nodeType="withEffect">
                                  <p:stCondLst>
                                    <p:cond delay="0"/>
                                  </p:stCondLst>
                                  <p:childTnLst>
                                    <p:set>
                                      <p:cBhvr>
                                        <p:cTn id="59" dur="1" fill="hold">
                                          <p:stCondLst>
                                            <p:cond delay="0"/>
                                          </p:stCondLst>
                                        </p:cTn>
                                        <p:tgtEl>
                                          <p:spTgt spid="87"/>
                                        </p:tgtEl>
                                        <p:attrNameLst>
                                          <p:attrName>style.visibility</p:attrName>
                                        </p:attrNameLst>
                                      </p:cBhvr>
                                      <p:to>
                                        <p:strVal val="visible"/>
                                      </p:to>
                                    </p:set>
                                    <p:animEffect transition="in" filter="blinds(horizontal)">
                                      <p:cBhvr>
                                        <p:cTn id="60" dur="500"/>
                                        <p:tgtEl>
                                          <p:spTgt spid="87"/>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88"/>
                                        </p:tgtEl>
                                        <p:attrNameLst>
                                          <p:attrName>style.visibility</p:attrName>
                                        </p:attrNameLst>
                                      </p:cBhvr>
                                      <p:to>
                                        <p:strVal val="visible"/>
                                      </p:to>
                                    </p:set>
                                    <p:animEffect transition="in" filter="blinds(horizontal)">
                                      <p:cBhvr>
                                        <p:cTn id="63" dur="500"/>
                                        <p:tgtEl>
                                          <p:spTgt spid="88"/>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89"/>
                                        </p:tgtEl>
                                        <p:attrNameLst>
                                          <p:attrName>style.visibility</p:attrName>
                                        </p:attrNameLst>
                                      </p:cBhvr>
                                      <p:to>
                                        <p:strVal val="visible"/>
                                      </p:to>
                                    </p:set>
                                    <p:animEffect transition="in" filter="blinds(horizontal)">
                                      <p:cBhvr>
                                        <p:cTn id="66" dur="500"/>
                                        <p:tgtEl>
                                          <p:spTgt spid="89"/>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90"/>
                                        </p:tgtEl>
                                        <p:attrNameLst>
                                          <p:attrName>style.visibility</p:attrName>
                                        </p:attrNameLst>
                                      </p:cBhvr>
                                      <p:to>
                                        <p:strVal val="visible"/>
                                      </p:to>
                                    </p:set>
                                    <p:animEffect transition="in" filter="blinds(horizontal)">
                                      <p:cBhvr>
                                        <p:cTn id="69" dur="500"/>
                                        <p:tgtEl>
                                          <p:spTgt spid="90"/>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91"/>
                                        </p:tgtEl>
                                        <p:attrNameLst>
                                          <p:attrName>style.visibility</p:attrName>
                                        </p:attrNameLst>
                                      </p:cBhvr>
                                      <p:to>
                                        <p:strVal val="visible"/>
                                      </p:to>
                                    </p:set>
                                    <p:animEffect transition="in" filter="blinds(horizontal)">
                                      <p:cBhvr>
                                        <p:cTn id="72" dur="500"/>
                                        <p:tgtEl>
                                          <p:spTgt spid="91"/>
                                        </p:tgtEl>
                                      </p:cBhvr>
                                    </p:animEffect>
                                  </p:childTnLst>
                                </p:cTn>
                              </p:par>
                              <p:par>
                                <p:cTn id="73" presetID="3" presetClass="entr" presetSubtype="10" fill="hold" nodeType="withEffect">
                                  <p:stCondLst>
                                    <p:cond delay="0"/>
                                  </p:stCondLst>
                                  <p:childTnLst>
                                    <p:set>
                                      <p:cBhvr>
                                        <p:cTn id="74" dur="1" fill="hold">
                                          <p:stCondLst>
                                            <p:cond delay="0"/>
                                          </p:stCondLst>
                                        </p:cTn>
                                        <p:tgtEl>
                                          <p:spTgt spid="92"/>
                                        </p:tgtEl>
                                        <p:attrNameLst>
                                          <p:attrName>style.visibility</p:attrName>
                                        </p:attrNameLst>
                                      </p:cBhvr>
                                      <p:to>
                                        <p:strVal val="visible"/>
                                      </p:to>
                                    </p:set>
                                    <p:animEffect transition="in" filter="blinds(horizontal)">
                                      <p:cBhvr>
                                        <p:cTn id="75" dur="500"/>
                                        <p:tgtEl>
                                          <p:spTgt spid="92"/>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93"/>
                                        </p:tgtEl>
                                        <p:attrNameLst>
                                          <p:attrName>style.visibility</p:attrName>
                                        </p:attrNameLst>
                                      </p:cBhvr>
                                      <p:to>
                                        <p:strVal val="visible"/>
                                      </p:to>
                                    </p:set>
                                    <p:animEffect transition="in" filter="blinds(horizontal)">
                                      <p:cBhvr>
                                        <p:cTn id="78" dur="500"/>
                                        <p:tgtEl>
                                          <p:spTgt spid="93"/>
                                        </p:tgtEl>
                                      </p:cBhvr>
                                    </p:animEffect>
                                  </p:childTnLst>
                                </p:cTn>
                              </p:par>
                              <p:par>
                                <p:cTn id="79" presetID="3" presetClass="entr" presetSubtype="10" fill="hold" nodeType="withEffect">
                                  <p:stCondLst>
                                    <p:cond delay="0"/>
                                  </p:stCondLst>
                                  <p:childTnLst>
                                    <p:set>
                                      <p:cBhvr>
                                        <p:cTn id="80" dur="1" fill="hold">
                                          <p:stCondLst>
                                            <p:cond delay="0"/>
                                          </p:stCondLst>
                                        </p:cTn>
                                        <p:tgtEl>
                                          <p:spTgt spid="94"/>
                                        </p:tgtEl>
                                        <p:attrNameLst>
                                          <p:attrName>style.visibility</p:attrName>
                                        </p:attrNameLst>
                                      </p:cBhvr>
                                      <p:to>
                                        <p:strVal val="visible"/>
                                      </p:to>
                                    </p:set>
                                    <p:animEffect transition="in" filter="blinds(horizontal)">
                                      <p:cBhvr>
                                        <p:cTn id="81" dur="500"/>
                                        <p:tgtEl>
                                          <p:spTgt spid="94"/>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95"/>
                                        </p:tgtEl>
                                        <p:attrNameLst>
                                          <p:attrName>style.visibility</p:attrName>
                                        </p:attrNameLst>
                                      </p:cBhvr>
                                      <p:to>
                                        <p:strVal val="visible"/>
                                      </p:to>
                                    </p:set>
                                    <p:animEffect transition="in" filter="blinds(horizontal)">
                                      <p:cBhvr>
                                        <p:cTn id="84" dur="500"/>
                                        <p:tgtEl>
                                          <p:spTgt spid="95"/>
                                        </p:tgtEl>
                                      </p:cBhvr>
                                    </p:animEffect>
                                  </p:childTnLst>
                                </p:cTn>
                              </p:par>
                              <p:par>
                                <p:cTn id="85" presetID="3" presetClass="entr" presetSubtype="10" fill="hold" nodeType="withEffect">
                                  <p:stCondLst>
                                    <p:cond delay="0"/>
                                  </p:stCondLst>
                                  <p:childTnLst>
                                    <p:set>
                                      <p:cBhvr>
                                        <p:cTn id="86" dur="1" fill="hold">
                                          <p:stCondLst>
                                            <p:cond delay="0"/>
                                          </p:stCondLst>
                                        </p:cTn>
                                        <p:tgtEl>
                                          <p:spTgt spid="115"/>
                                        </p:tgtEl>
                                        <p:attrNameLst>
                                          <p:attrName>style.visibility</p:attrName>
                                        </p:attrNameLst>
                                      </p:cBhvr>
                                      <p:to>
                                        <p:strVal val="visible"/>
                                      </p:to>
                                    </p:set>
                                    <p:animEffect transition="in" filter="blinds(horizontal)">
                                      <p:cBhvr>
                                        <p:cTn id="87" dur="500"/>
                                        <p:tgtEl>
                                          <p:spTgt spid="115"/>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97"/>
                                        </p:tgtEl>
                                        <p:attrNameLst>
                                          <p:attrName>style.visibility</p:attrName>
                                        </p:attrNameLst>
                                      </p:cBhvr>
                                      <p:to>
                                        <p:strVal val="visible"/>
                                      </p:to>
                                    </p:set>
                                    <p:animEffect transition="in" filter="blinds(horizontal)">
                                      <p:cBhvr>
                                        <p:cTn id="92" dur="500"/>
                                        <p:tgtEl>
                                          <p:spTgt spid="97"/>
                                        </p:tgtEl>
                                      </p:cBhvr>
                                    </p:animEffect>
                                  </p:childTnLst>
                                </p:cTn>
                              </p:par>
                              <p:par>
                                <p:cTn id="93" presetID="3" presetClass="entr" presetSubtype="10" fill="hold" nodeType="withEffect">
                                  <p:stCondLst>
                                    <p:cond delay="0"/>
                                  </p:stCondLst>
                                  <p:childTnLst>
                                    <p:set>
                                      <p:cBhvr>
                                        <p:cTn id="94" dur="1" fill="hold">
                                          <p:stCondLst>
                                            <p:cond delay="0"/>
                                          </p:stCondLst>
                                        </p:cTn>
                                        <p:tgtEl>
                                          <p:spTgt spid="98"/>
                                        </p:tgtEl>
                                        <p:attrNameLst>
                                          <p:attrName>style.visibility</p:attrName>
                                        </p:attrNameLst>
                                      </p:cBhvr>
                                      <p:to>
                                        <p:strVal val="visible"/>
                                      </p:to>
                                    </p:set>
                                    <p:animEffect transition="in" filter="blinds(horizontal)">
                                      <p:cBhvr>
                                        <p:cTn id="95" dur="500"/>
                                        <p:tgtEl>
                                          <p:spTgt spid="98"/>
                                        </p:tgtEl>
                                      </p:cBhvr>
                                    </p:animEffect>
                                  </p:childTnLst>
                                </p:cTn>
                              </p:par>
                              <p:par>
                                <p:cTn id="96" presetID="3" presetClass="entr" presetSubtype="10" fill="hold" grpId="0" nodeType="withEffect">
                                  <p:stCondLst>
                                    <p:cond delay="0"/>
                                  </p:stCondLst>
                                  <p:childTnLst>
                                    <p:set>
                                      <p:cBhvr>
                                        <p:cTn id="97" dur="1" fill="hold">
                                          <p:stCondLst>
                                            <p:cond delay="0"/>
                                          </p:stCondLst>
                                        </p:cTn>
                                        <p:tgtEl>
                                          <p:spTgt spid="99"/>
                                        </p:tgtEl>
                                        <p:attrNameLst>
                                          <p:attrName>style.visibility</p:attrName>
                                        </p:attrNameLst>
                                      </p:cBhvr>
                                      <p:to>
                                        <p:strVal val="visible"/>
                                      </p:to>
                                    </p:set>
                                    <p:animEffect transition="in" filter="blinds(horizontal)">
                                      <p:cBhvr>
                                        <p:cTn id="98" dur="500"/>
                                        <p:tgtEl>
                                          <p:spTgt spid="99"/>
                                        </p:tgtEl>
                                      </p:cBhvr>
                                    </p:animEffect>
                                  </p:childTnLst>
                                </p:cTn>
                              </p:par>
                              <p:par>
                                <p:cTn id="99" presetID="3" presetClass="entr" presetSubtype="10" fill="hold" nodeType="withEffect">
                                  <p:stCondLst>
                                    <p:cond delay="0"/>
                                  </p:stCondLst>
                                  <p:childTnLst>
                                    <p:set>
                                      <p:cBhvr>
                                        <p:cTn id="100" dur="1" fill="hold">
                                          <p:stCondLst>
                                            <p:cond delay="0"/>
                                          </p:stCondLst>
                                        </p:cTn>
                                        <p:tgtEl>
                                          <p:spTgt spid="100"/>
                                        </p:tgtEl>
                                        <p:attrNameLst>
                                          <p:attrName>style.visibility</p:attrName>
                                        </p:attrNameLst>
                                      </p:cBhvr>
                                      <p:to>
                                        <p:strVal val="visible"/>
                                      </p:to>
                                    </p:set>
                                    <p:animEffect transition="in" filter="blinds(horizontal)">
                                      <p:cBhvr>
                                        <p:cTn id="101" dur="500"/>
                                        <p:tgtEl>
                                          <p:spTgt spid="100"/>
                                        </p:tgtEl>
                                      </p:cBhvr>
                                    </p:animEffect>
                                  </p:childTnLst>
                                </p:cTn>
                              </p:par>
                              <p:par>
                                <p:cTn id="102" presetID="3" presetClass="entr" presetSubtype="10" fill="hold" grpId="0" nodeType="withEffect">
                                  <p:stCondLst>
                                    <p:cond delay="0"/>
                                  </p:stCondLst>
                                  <p:childTnLst>
                                    <p:set>
                                      <p:cBhvr>
                                        <p:cTn id="103" dur="1" fill="hold">
                                          <p:stCondLst>
                                            <p:cond delay="0"/>
                                          </p:stCondLst>
                                        </p:cTn>
                                        <p:tgtEl>
                                          <p:spTgt spid="101"/>
                                        </p:tgtEl>
                                        <p:attrNameLst>
                                          <p:attrName>style.visibility</p:attrName>
                                        </p:attrNameLst>
                                      </p:cBhvr>
                                      <p:to>
                                        <p:strVal val="visible"/>
                                      </p:to>
                                    </p:set>
                                    <p:animEffect transition="in" filter="blinds(horizontal)">
                                      <p:cBhvr>
                                        <p:cTn id="104" dur="500"/>
                                        <p:tgtEl>
                                          <p:spTgt spid="101"/>
                                        </p:tgtEl>
                                      </p:cBhvr>
                                    </p:animEffect>
                                  </p:childTnLst>
                                </p:cTn>
                              </p:par>
                              <p:par>
                                <p:cTn id="105" presetID="3" presetClass="entr" presetSubtype="10" fill="hold" grpId="0" nodeType="withEffect">
                                  <p:stCondLst>
                                    <p:cond delay="0"/>
                                  </p:stCondLst>
                                  <p:childTnLst>
                                    <p:set>
                                      <p:cBhvr>
                                        <p:cTn id="106" dur="1" fill="hold">
                                          <p:stCondLst>
                                            <p:cond delay="0"/>
                                          </p:stCondLst>
                                        </p:cTn>
                                        <p:tgtEl>
                                          <p:spTgt spid="102"/>
                                        </p:tgtEl>
                                        <p:attrNameLst>
                                          <p:attrName>style.visibility</p:attrName>
                                        </p:attrNameLst>
                                      </p:cBhvr>
                                      <p:to>
                                        <p:strVal val="visible"/>
                                      </p:to>
                                    </p:set>
                                    <p:animEffect transition="in" filter="blinds(horizontal)">
                                      <p:cBhvr>
                                        <p:cTn id="107" dur="500"/>
                                        <p:tgtEl>
                                          <p:spTgt spid="102"/>
                                        </p:tgtEl>
                                      </p:cBhvr>
                                    </p:animEffect>
                                  </p:childTnLst>
                                </p:cTn>
                              </p:par>
                              <p:par>
                                <p:cTn id="108" presetID="3" presetClass="entr" presetSubtype="10" fill="hold" grpId="0" nodeType="withEffect">
                                  <p:stCondLst>
                                    <p:cond delay="0"/>
                                  </p:stCondLst>
                                  <p:childTnLst>
                                    <p:set>
                                      <p:cBhvr>
                                        <p:cTn id="109" dur="1" fill="hold">
                                          <p:stCondLst>
                                            <p:cond delay="0"/>
                                          </p:stCondLst>
                                        </p:cTn>
                                        <p:tgtEl>
                                          <p:spTgt spid="103"/>
                                        </p:tgtEl>
                                        <p:attrNameLst>
                                          <p:attrName>style.visibility</p:attrName>
                                        </p:attrNameLst>
                                      </p:cBhvr>
                                      <p:to>
                                        <p:strVal val="visible"/>
                                      </p:to>
                                    </p:set>
                                    <p:animEffect transition="in" filter="blinds(horizontal)">
                                      <p:cBhvr>
                                        <p:cTn id="110" dur="500"/>
                                        <p:tgtEl>
                                          <p:spTgt spid="103"/>
                                        </p:tgtEl>
                                      </p:cBhvr>
                                    </p:animEffect>
                                  </p:childTnLst>
                                </p:cTn>
                              </p:par>
                              <p:par>
                                <p:cTn id="111" presetID="3" presetClass="entr" presetSubtype="10" fill="hold" nodeType="withEffect">
                                  <p:stCondLst>
                                    <p:cond delay="0"/>
                                  </p:stCondLst>
                                  <p:childTnLst>
                                    <p:set>
                                      <p:cBhvr>
                                        <p:cTn id="112" dur="1" fill="hold">
                                          <p:stCondLst>
                                            <p:cond delay="0"/>
                                          </p:stCondLst>
                                        </p:cTn>
                                        <p:tgtEl>
                                          <p:spTgt spid="104"/>
                                        </p:tgtEl>
                                        <p:attrNameLst>
                                          <p:attrName>style.visibility</p:attrName>
                                        </p:attrNameLst>
                                      </p:cBhvr>
                                      <p:to>
                                        <p:strVal val="visible"/>
                                      </p:to>
                                    </p:set>
                                    <p:animEffect transition="in" filter="blinds(horizontal)">
                                      <p:cBhvr>
                                        <p:cTn id="113" dur="500"/>
                                        <p:tgtEl>
                                          <p:spTgt spid="104"/>
                                        </p:tgtEl>
                                      </p:cBhvr>
                                    </p:animEffect>
                                  </p:childTnLst>
                                </p:cTn>
                              </p:par>
                              <p:par>
                                <p:cTn id="114" presetID="3" presetClass="entr" presetSubtype="10" fill="hold" grpId="0" nodeType="withEffect">
                                  <p:stCondLst>
                                    <p:cond delay="0"/>
                                  </p:stCondLst>
                                  <p:childTnLst>
                                    <p:set>
                                      <p:cBhvr>
                                        <p:cTn id="115" dur="1" fill="hold">
                                          <p:stCondLst>
                                            <p:cond delay="0"/>
                                          </p:stCondLst>
                                        </p:cTn>
                                        <p:tgtEl>
                                          <p:spTgt spid="105"/>
                                        </p:tgtEl>
                                        <p:attrNameLst>
                                          <p:attrName>style.visibility</p:attrName>
                                        </p:attrNameLst>
                                      </p:cBhvr>
                                      <p:to>
                                        <p:strVal val="visible"/>
                                      </p:to>
                                    </p:set>
                                    <p:animEffect transition="in" filter="blinds(horizontal)">
                                      <p:cBhvr>
                                        <p:cTn id="116" dur="500"/>
                                        <p:tgtEl>
                                          <p:spTgt spid="105"/>
                                        </p:tgtEl>
                                      </p:cBhvr>
                                    </p:animEffect>
                                  </p:childTnLst>
                                </p:cTn>
                              </p:par>
                              <p:par>
                                <p:cTn id="117" presetID="3" presetClass="entr" presetSubtype="10" fill="hold" nodeType="withEffect">
                                  <p:stCondLst>
                                    <p:cond delay="0"/>
                                  </p:stCondLst>
                                  <p:childTnLst>
                                    <p:set>
                                      <p:cBhvr>
                                        <p:cTn id="118" dur="1" fill="hold">
                                          <p:stCondLst>
                                            <p:cond delay="0"/>
                                          </p:stCondLst>
                                        </p:cTn>
                                        <p:tgtEl>
                                          <p:spTgt spid="106"/>
                                        </p:tgtEl>
                                        <p:attrNameLst>
                                          <p:attrName>style.visibility</p:attrName>
                                        </p:attrNameLst>
                                      </p:cBhvr>
                                      <p:to>
                                        <p:strVal val="visible"/>
                                      </p:to>
                                    </p:set>
                                    <p:animEffect transition="in" filter="blinds(horizontal)">
                                      <p:cBhvr>
                                        <p:cTn id="119" dur="500"/>
                                        <p:tgtEl>
                                          <p:spTgt spid="106"/>
                                        </p:tgtEl>
                                      </p:cBhvr>
                                    </p:animEffect>
                                  </p:childTnLst>
                                </p:cTn>
                              </p:par>
                              <p:par>
                                <p:cTn id="120" presetID="3" presetClass="entr" presetSubtype="10" fill="hold" grpId="0" nodeType="withEffect">
                                  <p:stCondLst>
                                    <p:cond delay="0"/>
                                  </p:stCondLst>
                                  <p:childTnLst>
                                    <p:set>
                                      <p:cBhvr>
                                        <p:cTn id="121" dur="1" fill="hold">
                                          <p:stCondLst>
                                            <p:cond delay="0"/>
                                          </p:stCondLst>
                                        </p:cTn>
                                        <p:tgtEl>
                                          <p:spTgt spid="107"/>
                                        </p:tgtEl>
                                        <p:attrNameLst>
                                          <p:attrName>style.visibility</p:attrName>
                                        </p:attrNameLst>
                                      </p:cBhvr>
                                      <p:to>
                                        <p:strVal val="visible"/>
                                      </p:to>
                                    </p:set>
                                    <p:animEffect transition="in" filter="blinds(horizontal)">
                                      <p:cBhvr>
                                        <p:cTn id="122"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8" grpId="0" animBg="1"/>
      <p:bldP spid="30" grpId="0" animBg="1"/>
      <p:bldP spid="4" grpId="0"/>
      <p:bldP spid="47" grpId="0" animBg="1"/>
      <p:bldP spid="49" grpId="0" animBg="1"/>
      <p:bldP spid="53" grpId="0" animBg="1"/>
      <p:bldP spid="69" grpId="0" animBg="1"/>
      <p:bldP spid="79" grpId="0"/>
      <p:bldP spid="80" grpId="0" animBg="1"/>
      <p:bldP spid="82" grpId="0" animBg="1"/>
      <p:bldP spid="86" grpId="0"/>
      <p:bldP spid="88" grpId="0" animBg="1"/>
      <p:bldP spid="89" grpId="0" animBg="1"/>
      <p:bldP spid="90" grpId="0"/>
      <p:bldP spid="91" grpId="0" animBg="1"/>
      <p:bldP spid="93" grpId="0" animBg="1"/>
      <p:bldP spid="95" grpId="0" animBg="1"/>
      <p:bldP spid="97" grpId="0" animBg="1"/>
      <p:bldP spid="99" grpId="0" animBg="1"/>
      <p:bldP spid="101" grpId="0" animBg="1"/>
      <p:bldP spid="102" grpId="0" animBg="1"/>
      <p:bldP spid="103" grpId="0" animBg="1"/>
      <p:bldP spid="105" grpId="0" animBg="1"/>
      <p:bldP spid="10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a:t>Insert a node in AVL - RR</a:t>
            </a: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4" name="Oval 3">
            <a:extLst>
              <a:ext uri="{FF2B5EF4-FFF2-40B4-BE49-F238E27FC236}">
                <a16:creationId xmlns:a16="http://schemas.microsoft.com/office/drawing/2014/main" id="{C57983A4-1B6B-866A-9841-3A2F5B93009A}"/>
              </a:ext>
            </a:extLst>
          </p:cNvPr>
          <p:cNvSpPr/>
          <p:nvPr/>
        </p:nvSpPr>
        <p:spPr>
          <a:xfrm>
            <a:off x="7020023" y="2176067"/>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70</a:t>
            </a:r>
          </a:p>
        </p:txBody>
      </p:sp>
      <p:sp>
        <p:nvSpPr>
          <p:cNvPr id="7" name="Oval 6">
            <a:extLst>
              <a:ext uri="{FF2B5EF4-FFF2-40B4-BE49-F238E27FC236}">
                <a16:creationId xmlns:a16="http://schemas.microsoft.com/office/drawing/2014/main" id="{42F1FB17-E009-E5E9-6907-9BFA59F38168}"/>
              </a:ext>
            </a:extLst>
          </p:cNvPr>
          <p:cNvSpPr/>
          <p:nvPr/>
        </p:nvSpPr>
        <p:spPr>
          <a:xfrm>
            <a:off x="5774552" y="3213095"/>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50</a:t>
            </a:r>
          </a:p>
        </p:txBody>
      </p:sp>
      <p:sp>
        <p:nvSpPr>
          <p:cNvPr id="8" name="Oval 7">
            <a:extLst>
              <a:ext uri="{FF2B5EF4-FFF2-40B4-BE49-F238E27FC236}">
                <a16:creationId xmlns:a16="http://schemas.microsoft.com/office/drawing/2014/main" id="{875E1227-C108-5F8E-CF3E-82F548E6A694}"/>
              </a:ext>
            </a:extLst>
          </p:cNvPr>
          <p:cNvSpPr/>
          <p:nvPr/>
        </p:nvSpPr>
        <p:spPr>
          <a:xfrm>
            <a:off x="8144634" y="3236334"/>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90</a:t>
            </a:r>
          </a:p>
        </p:txBody>
      </p:sp>
      <p:sp>
        <p:nvSpPr>
          <p:cNvPr id="9" name="Oval 8">
            <a:extLst>
              <a:ext uri="{FF2B5EF4-FFF2-40B4-BE49-F238E27FC236}">
                <a16:creationId xmlns:a16="http://schemas.microsoft.com/office/drawing/2014/main" id="{C66BA253-8BFD-81F3-5CE0-23113B6ED426}"/>
              </a:ext>
            </a:extLst>
          </p:cNvPr>
          <p:cNvSpPr/>
          <p:nvPr/>
        </p:nvSpPr>
        <p:spPr>
          <a:xfrm>
            <a:off x="4868032" y="402372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30</a:t>
            </a:r>
          </a:p>
        </p:txBody>
      </p:sp>
      <p:sp>
        <p:nvSpPr>
          <p:cNvPr id="10" name="Oval 9">
            <a:extLst>
              <a:ext uri="{FF2B5EF4-FFF2-40B4-BE49-F238E27FC236}">
                <a16:creationId xmlns:a16="http://schemas.microsoft.com/office/drawing/2014/main" id="{3F3ECE67-9FEF-2E39-F696-FCC1FB6CC6DD}"/>
              </a:ext>
            </a:extLst>
          </p:cNvPr>
          <p:cNvSpPr/>
          <p:nvPr/>
        </p:nvSpPr>
        <p:spPr>
          <a:xfrm>
            <a:off x="6449839" y="4018895"/>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60</a:t>
            </a:r>
          </a:p>
        </p:txBody>
      </p:sp>
      <p:sp>
        <p:nvSpPr>
          <p:cNvPr id="12" name="Oval 11">
            <a:extLst>
              <a:ext uri="{FF2B5EF4-FFF2-40B4-BE49-F238E27FC236}">
                <a16:creationId xmlns:a16="http://schemas.microsoft.com/office/drawing/2014/main" id="{498AF70D-4F1F-9C76-D229-105509F97042}"/>
              </a:ext>
            </a:extLst>
          </p:cNvPr>
          <p:cNvSpPr/>
          <p:nvPr/>
        </p:nvSpPr>
        <p:spPr>
          <a:xfrm>
            <a:off x="8901379" y="4018895"/>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100</a:t>
            </a:r>
          </a:p>
        </p:txBody>
      </p:sp>
      <p:sp>
        <p:nvSpPr>
          <p:cNvPr id="13" name="Oval 12">
            <a:extLst>
              <a:ext uri="{FF2B5EF4-FFF2-40B4-BE49-F238E27FC236}">
                <a16:creationId xmlns:a16="http://schemas.microsoft.com/office/drawing/2014/main" id="{F946987F-4E16-82C7-AC6F-454D14CC6B59}"/>
              </a:ext>
            </a:extLst>
          </p:cNvPr>
          <p:cNvSpPr/>
          <p:nvPr/>
        </p:nvSpPr>
        <p:spPr>
          <a:xfrm>
            <a:off x="3822253" y="481393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20</a:t>
            </a:r>
          </a:p>
        </p:txBody>
      </p:sp>
      <p:cxnSp>
        <p:nvCxnSpPr>
          <p:cNvPr id="15" name="Straight Connector 14">
            <a:extLst>
              <a:ext uri="{FF2B5EF4-FFF2-40B4-BE49-F238E27FC236}">
                <a16:creationId xmlns:a16="http://schemas.microsoft.com/office/drawing/2014/main" id="{DFE4286E-DBBD-4A36-1880-67226FE4CD89}"/>
              </a:ext>
            </a:extLst>
          </p:cNvPr>
          <p:cNvCxnSpPr>
            <a:stCxn id="4" idx="3"/>
            <a:endCxn id="7" idx="7"/>
          </p:cNvCxnSpPr>
          <p:nvPr/>
        </p:nvCxnSpPr>
        <p:spPr>
          <a:xfrm flipH="1">
            <a:off x="6420474" y="2570797"/>
            <a:ext cx="710372" cy="710023"/>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B71B8292-C358-0437-815C-0168B6AD3197}"/>
              </a:ext>
            </a:extLst>
          </p:cNvPr>
          <p:cNvCxnSpPr>
            <a:cxnSpLocks/>
          </p:cNvCxnSpPr>
          <p:nvPr/>
        </p:nvCxnSpPr>
        <p:spPr>
          <a:xfrm flipH="1">
            <a:off x="5424381" y="3597615"/>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7D75419E-9A7E-F123-D4BC-EE0D22F88756}"/>
              </a:ext>
            </a:extLst>
          </p:cNvPr>
          <p:cNvCxnSpPr>
            <a:cxnSpLocks/>
          </p:cNvCxnSpPr>
          <p:nvPr/>
        </p:nvCxnSpPr>
        <p:spPr>
          <a:xfrm flipH="1">
            <a:off x="4487704" y="4396331"/>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4D2F330E-5E25-50F8-3950-949E68FAFEEE}"/>
              </a:ext>
            </a:extLst>
          </p:cNvPr>
          <p:cNvCxnSpPr>
            <a:cxnSpLocks/>
          </p:cNvCxnSpPr>
          <p:nvPr/>
        </p:nvCxnSpPr>
        <p:spPr>
          <a:xfrm>
            <a:off x="6449838" y="3581049"/>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54C8AD2A-7DBE-15A3-5B03-3450CA16697C}"/>
              </a:ext>
            </a:extLst>
          </p:cNvPr>
          <p:cNvCxnSpPr>
            <a:cxnSpLocks/>
          </p:cNvCxnSpPr>
          <p:nvPr/>
        </p:nvCxnSpPr>
        <p:spPr>
          <a:xfrm>
            <a:off x="8777884" y="3644456"/>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90D4B03A-2986-39E5-041E-D4081674D4A1}"/>
              </a:ext>
            </a:extLst>
          </p:cNvPr>
          <p:cNvCxnSpPr>
            <a:cxnSpLocks/>
            <a:endCxn id="8" idx="1"/>
          </p:cNvCxnSpPr>
          <p:nvPr/>
        </p:nvCxnSpPr>
        <p:spPr>
          <a:xfrm>
            <a:off x="7660925" y="2575997"/>
            <a:ext cx="594532" cy="728062"/>
          </a:xfrm>
          <a:prstGeom prst="line">
            <a:avLst/>
          </a:prstGeom>
        </p:spPr>
        <p:style>
          <a:lnRef idx="3">
            <a:schemeClr val="dk1"/>
          </a:lnRef>
          <a:fillRef idx="0">
            <a:schemeClr val="dk1"/>
          </a:fillRef>
          <a:effectRef idx="2">
            <a:schemeClr val="dk1"/>
          </a:effectRef>
          <a:fontRef idx="minor">
            <a:schemeClr val="tx1"/>
          </a:fontRef>
        </p:style>
      </p:cxnSp>
      <p:sp>
        <p:nvSpPr>
          <p:cNvPr id="27" name="Oval 26">
            <a:extLst>
              <a:ext uri="{FF2B5EF4-FFF2-40B4-BE49-F238E27FC236}">
                <a16:creationId xmlns:a16="http://schemas.microsoft.com/office/drawing/2014/main" id="{18F04C6E-A6EC-8C70-E5D5-005A11130236}"/>
              </a:ext>
            </a:extLst>
          </p:cNvPr>
          <p:cNvSpPr/>
          <p:nvPr/>
        </p:nvSpPr>
        <p:spPr>
          <a:xfrm>
            <a:off x="4233390" y="2387545"/>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150</a:t>
            </a:r>
          </a:p>
        </p:txBody>
      </p:sp>
      <p:sp>
        <p:nvSpPr>
          <p:cNvPr id="32" name="TextBox 31">
            <a:extLst>
              <a:ext uri="{FF2B5EF4-FFF2-40B4-BE49-F238E27FC236}">
                <a16:creationId xmlns:a16="http://schemas.microsoft.com/office/drawing/2014/main" id="{7A1E940B-D71D-1F61-F693-EC3A1CCC0403}"/>
              </a:ext>
            </a:extLst>
          </p:cNvPr>
          <p:cNvSpPr txBox="1"/>
          <p:nvPr/>
        </p:nvSpPr>
        <p:spPr>
          <a:xfrm>
            <a:off x="2985247" y="1580504"/>
            <a:ext cx="3236800" cy="369332"/>
          </a:xfrm>
          <a:prstGeom prst="rect">
            <a:avLst/>
          </a:prstGeom>
          <a:noFill/>
        </p:spPr>
        <p:txBody>
          <a:bodyPr wrap="square">
            <a:spAutoFit/>
          </a:bodyPr>
          <a:lstStyle/>
          <a:p>
            <a:pPr lvl="1"/>
            <a:r>
              <a:rPr lang="en-US" b="1" dirty="0"/>
              <a:t>RR</a:t>
            </a:r>
            <a:r>
              <a:rPr lang="en-US" dirty="0"/>
              <a:t> – Right Right condition</a:t>
            </a:r>
            <a:endParaRPr lang="en-US" b="1" dirty="0">
              <a:solidFill>
                <a:srgbClr val="00B050"/>
              </a:solidFill>
            </a:endParaRPr>
          </a:p>
        </p:txBody>
      </p:sp>
      <p:cxnSp>
        <p:nvCxnSpPr>
          <p:cNvPr id="33" name="Straight Connector 32">
            <a:extLst>
              <a:ext uri="{FF2B5EF4-FFF2-40B4-BE49-F238E27FC236}">
                <a16:creationId xmlns:a16="http://schemas.microsoft.com/office/drawing/2014/main" id="{D4310CDD-6F43-6EFB-609F-23270DE6B6B8}"/>
              </a:ext>
            </a:extLst>
          </p:cNvPr>
          <p:cNvCxnSpPr>
            <a:cxnSpLocks/>
          </p:cNvCxnSpPr>
          <p:nvPr/>
        </p:nvCxnSpPr>
        <p:spPr>
          <a:xfrm>
            <a:off x="9447414" y="4442819"/>
            <a:ext cx="421422" cy="449186"/>
          </a:xfrm>
          <a:prstGeom prst="line">
            <a:avLst/>
          </a:prstGeom>
        </p:spPr>
        <p:style>
          <a:lnRef idx="3">
            <a:schemeClr val="dk1"/>
          </a:lnRef>
          <a:fillRef idx="0">
            <a:schemeClr val="dk1"/>
          </a:fillRef>
          <a:effectRef idx="2">
            <a:schemeClr val="dk1"/>
          </a:effectRef>
          <a:fontRef idx="minor">
            <a:schemeClr val="tx1"/>
          </a:fontRef>
        </p:style>
      </p:cxnSp>
      <p:sp>
        <p:nvSpPr>
          <p:cNvPr id="35" name="TextBox 34">
            <a:extLst>
              <a:ext uri="{FF2B5EF4-FFF2-40B4-BE49-F238E27FC236}">
                <a16:creationId xmlns:a16="http://schemas.microsoft.com/office/drawing/2014/main" id="{8139DBFD-E662-7348-E74C-71367466AE55}"/>
              </a:ext>
            </a:extLst>
          </p:cNvPr>
          <p:cNvSpPr txBox="1"/>
          <p:nvPr/>
        </p:nvSpPr>
        <p:spPr>
          <a:xfrm>
            <a:off x="7792875" y="4017471"/>
            <a:ext cx="1128835" cy="261610"/>
          </a:xfrm>
          <a:prstGeom prst="rect">
            <a:avLst/>
          </a:prstGeom>
          <a:noFill/>
        </p:spPr>
        <p:txBody>
          <a:bodyPr wrap="none" rtlCol="0">
            <a:spAutoFit/>
          </a:bodyPr>
          <a:lstStyle/>
          <a:p>
            <a:r>
              <a:rPr lang="en-US" sz="1100" dirty="0"/>
              <a:t>Diff in height = 1</a:t>
            </a:r>
          </a:p>
        </p:txBody>
      </p:sp>
      <p:sp>
        <p:nvSpPr>
          <p:cNvPr id="36" name="TextBox 35">
            <a:extLst>
              <a:ext uri="{FF2B5EF4-FFF2-40B4-BE49-F238E27FC236}">
                <a16:creationId xmlns:a16="http://schemas.microsoft.com/office/drawing/2014/main" id="{9DBCEF20-12CB-658D-C57A-198B5135043C}"/>
              </a:ext>
            </a:extLst>
          </p:cNvPr>
          <p:cNvSpPr txBox="1"/>
          <p:nvPr/>
        </p:nvSpPr>
        <p:spPr>
          <a:xfrm>
            <a:off x="7033179" y="3392340"/>
            <a:ext cx="1128835" cy="261610"/>
          </a:xfrm>
          <a:prstGeom prst="rect">
            <a:avLst/>
          </a:prstGeom>
          <a:noFill/>
        </p:spPr>
        <p:txBody>
          <a:bodyPr wrap="none" rtlCol="0">
            <a:spAutoFit/>
          </a:bodyPr>
          <a:lstStyle/>
          <a:p>
            <a:r>
              <a:rPr lang="en-US" sz="1100" dirty="0"/>
              <a:t>Diff in height = 2</a:t>
            </a:r>
          </a:p>
        </p:txBody>
      </p:sp>
      <p:sp>
        <p:nvSpPr>
          <p:cNvPr id="39" name="Arc 38">
            <a:extLst>
              <a:ext uri="{FF2B5EF4-FFF2-40B4-BE49-F238E27FC236}">
                <a16:creationId xmlns:a16="http://schemas.microsoft.com/office/drawing/2014/main" id="{617505AF-0AA0-4702-AD25-8826E33BF151}"/>
              </a:ext>
            </a:extLst>
          </p:cNvPr>
          <p:cNvSpPr/>
          <p:nvPr/>
        </p:nvSpPr>
        <p:spPr>
          <a:xfrm rot="13200561">
            <a:off x="8525992" y="3198317"/>
            <a:ext cx="1246698" cy="1173210"/>
          </a:xfrm>
          <a:prstGeom prst="arc">
            <a:avLst>
              <a:gd name="adj1" fmla="val 748666"/>
              <a:gd name="adj2" fmla="val 10327561"/>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40" name="Ink 39">
                <a:extLst>
                  <a:ext uri="{FF2B5EF4-FFF2-40B4-BE49-F238E27FC236}">
                    <a16:creationId xmlns:a16="http://schemas.microsoft.com/office/drawing/2014/main" id="{C9E433C4-1A79-E7AA-94EF-D2F28319E7C0}"/>
                  </a:ext>
                </a:extLst>
              </p14:cNvPr>
              <p14:cNvContentPartPr/>
              <p14:nvPr/>
            </p14:nvContentPartPr>
            <p14:xfrm rot="4164642">
              <a:off x="9608196" y="4032754"/>
              <a:ext cx="165600" cy="114840"/>
            </p14:xfrm>
          </p:contentPart>
        </mc:Choice>
        <mc:Fallback xmlns="">
          <p:pic>
            <p:nvPicPr>
              <p:cNvPr id="40" name="Ink 39">
                <a:extLst>
                  <a:ext uri="{FF2B5EF4-FFF2-40B4-BE49-F238E27FC236}">
                    <a16:creationId xmlns:a16="http://schemas.microsoft.com/office/drawing/2014/main" id="{C9E433C4-1A79-E7AA-94EF-D2F28319E7C0}"/>
                  </a:ext>
                </a:extLst>
              </p:cNvPr>
              <p:cNvPicPr/>
              <p:nvPr/>
            </p:nvPicPr>
            <p:blipFill>
              <a:blip r:embed="rId3"/>
              <a:stretch>
                <a:fillRect/>
              </a:stretch>
            </p:blipFill>
            <p:spPr>
              <a:xfrm rot="4164642">
                <a:off x="9599196" y="4023726"/>
                <a:ext cx="183240" cy="132535"/>
              </a:xfrm>
              <a:prstGeom prst="rect">
                <a:avLst/>
              </a:prstGeom>
            </p:spPr>
          </p:pic>
        </mc:Fallback>
      </mc:AlternateContent>
      <p:sp>
        <p:nvSpPr>
          <p:cNvPr id="42" name="TextBox 41">
            <a:extLst>
              <a:ext uri="{FF2B5EF4-FFF2-40B4-BE49-F238E27FC236}">
                <a16:creationId xmlns:a16="http://schemas.microsoft.com/office/drawing/2014/main" id="{0A963370-1350-EE3A-76FB-D4CDD7CE94AC}"/>
              </a:ext>
            </a:extLst>
          </p:cNvPr>
          <p:cNvSpPr txBox="1"/>
          <p:nvPr/>
        </p:nvSpPr>
        <p:spPr>
          <a:xfrm>
            <a:off x="9587338" y="3170901"/>
            <a:ext cx="562911" cy="307777"/>
          </a:xfrm>
          <a:prstGeom prst="rect">
            <a:avLst/>
          </a:prstGeom>
          <a:noFill/>
        </p:spPr>
        <p:txBody>
          <a:bodyPr wrap="none" rtlCol="0">
            <a:spAutoFit/>
          </a:bodyPr>
          <a:lstStyle/>
          <a:p>
            <a:r>
              <a:rPr lang="en-US" sz="1400" dirty="0">
                <a:solidFill>
                  <a:srgbClr val="FF0000"/>
                </a:solidFill>
              </a:rPr>
              <a:t>Right</a:t>
            </a:r>
          </a:p>
        </p:txBody>
      </p:sp>
      <p:sp>
        <p:nvSpPr>
          <p:cNvPr id="63" name="TextBox 62">
            <a:extLst>
              <a:ext uri="{FF2B5EF4-FFF2-40B4-BE49-F238E27FC236}">
                <a16:creationId xmlns:a16="http://schemas.microsoft.com/office/drawing/2014/main" id="{FFC91C40-483B-130A-D063-CA4DA87F0C5C}"/>
              </a:ext>
            </a:extLst>
          </p:cNvPr>
          <p:cNvSpPr txBox="1"/>
          <p:nvPr/>
        </p:nvSpPr>
        <p:spPr>
          <a:xfrm>
            <a:off x="6096077" y="1587812"/>
            <a:ext cx="3895087" cy="369332"/>
          </a:xfrm>
          <a:prstGeom prst="rect">
            <a:avLst/>
          </a:prstGeom>
          <a:noFill/>
        </p:spPr>
        <p:txBody>
          <a:bodyPr wrap="square">
            <a:spAutoFit/>
          </a:bodyPr>
          <a:lstStyle/>
          <a:p>
            <a:r>
              <a:rPr lang="en-US" b="1" dirty="0">
                <a:solidFill>
                  <a:srgbClr val="00B050"/>
                </a:solidFill>
              </a:rPr>
              <a:t>-&gt; left rotation</a:t>
            </a:r>
            <a:endParaRPr lang="en-US" dirty="0"/>
          </a:p>
        </p:txBody>
      </p:sp>
      <p:sp>
        <p:nvSpPr>
          <p:cNvPr id="64" name="TextBox 63">
            <a:extLst>
              <a:ext uri="{FF2B5EF4-FFF2-40B4-BE49-F238E27FC236}">
                <a16:creationId xmlns:a16="http://schemas.microsoft.com/office/drawing/2014/main" id="{F37B6D55-D74E-76FF-159A-8887345790F8}"/>
              </a:ext>
            </a:extLst>
          </p:cNvPr>
          <p:cNvSpPr txBox="1"/>
          <p:nvPr/>
        </p:nvSpPr>
        <p:spPr>
          <a:xfrm>
            <a:off x="8357939" y="3013934"/>
            <a:ext cx="1128835" cy="261610"/>
          </a:xfrm>
          <a:prstGeom prst="rect">
            <a:avLst/>
          </a:prstGeom>
          <a:noFill/>
        </p:spPr>
        <p:txBody>
          <a:bodyPr wrap="none" rtlCol="0">
            <a:spAutoFit/>
          </a:bodyPr>
          <a:lstStyle/>
          <a:p>
            <a:r>
              <a:rPr lang="en-US" sz="1100" dirty="0"/>
              <a:t>Diff in height = 0</a:t>
            </a:r>
          </a:p>
        </p:txBody>
      </p:sp>
      <p:sp>
        <p:nvSpPr>
          <p:cNvPr id="65" name="TextBox 64">
            <a:extLst>
              <a:ext uri="{FF2B5EF4-FFF2-40B4-BE49-F238E27FC236}">
                <a16:creationId xmlns:a16="http://schemas.microsoft.com/office/drawing/2014/main" id="{6E34542E-2CD5-B960-0F60-4F24067974A3}"/>
              </a:ext>
            </a:extLst>
          </p:cNvPr>
          <p:cNvSpPr txBox="1"/>
          <p:nvPr/>
        </p:nvSpPr>
        <p:spPr>
          <a:xfrm>
            <a:off x="7730339" y="2234914"/>
            <a:ext cx="1128835" cy="261610"/>
          </a:xfrm>
          <a:prstGeom prst="rect">
            <a:avLst/>
          </a:prstGeom>
          <a:noFill/>
        </p:spPr>
        <p:txBody>
          <a:bodyPr wrap="none" rtlCol="0">
            <a:spAutoFit/>
          </a:bodyPr>
          <a:lstStyle/>
          <a:p>
            <a:r>
              <a:rPr lang="en-US" sz="1100" dirty="0"/>
              <a:t>Diff in height = 1</a:t>
            </a:r>
          </a:p>
        </p:txBody>
      </p:sp>
      <p:sp>
        <p:nvSpPr>
          <p:cNvPr id="3" name="Arc 2">
            <a:extLst>
              <a:ext uri="{FF2B5EF4-FFF2-40B4-BE49-F238E27FC236}">
                <a16:creationId xmlns:a16="http://schemas.microsoft.com/office/drawing/2014/main" id="{C7134F32-83E5-0AC1-855C-44C17802E05D}"/>
              </a:ext>
            </a:extLst>
          </p:cNvPr>
          <p:cNvSpPr/>
          <p:nvPr/>
        </p:nvSpPr>
        <p:spPr>
          <a:xfrm rot="13200561">
            <a:off x="9419736" y="4046311"/>
            <a:ext cx="1246698" cy="1173210"/>
          </a:xfrm>
          <a:prstGeom prst="arc">
            <a:avLst>
              <a:gd name="adj1" fmla="val 748666"/>
              <a:gd name="adj2" fmla="val 10327561"/>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4">
            <p14:nvContentPartPr>
              <p14:cNvPr id="28" name="Ink 27">
                <a:extLst>
                  <a:ext uri="{FF2B5EF4-FFF2-40B4-BE49-F238E27FC236}">
                    <a16:creationId xmlns:a16="http://schemas.microsoft.com/office/drawing/2014/main" id="{67B8A217-20A5-4584-1F99-6F0D881F2497}"/>
                  </a:ext>
                </a:extLst>
              </p14:cNvPr>
              <p14:cNvContentPartPr/>
              <p14:nvPr/>
            </p14:nvContentPartPr>
            <p14:xfrm rot="4164642">
              <a:off x="10501940" y="4880748"/>
              <a:ext cx="165600" cy="114840"/>
            </p14:xfrm>
          </p:contentPart>
        </mc:Choice>
        <mc:Fallback xmlns="">
          <p:pic>
            <p:nvPicPr>
              <p:cNvPr id="28" name="Ink 27">
                <a:extLst>
                  <a:ext uri="{FF2B5EF4-FFF2-40B4-BE49-F238E27FC236}">
                    <a16:creationId xmlns:a16="http://schemas.microsoft.com/office/drawing/2014/main" id="{67B8A217-20A5-4584-1F99-6F0D881F2497}"/>
                  </a:ext>
                </a:extLst>
              </p:cNvPr>
              <p:cNvPicPr/>
              <p:nvPr/>
            </p:nvPicPr>
            <p:blipFill>
              <a:blip r:embed="rId5"/>
              <a:stretch>
                <a:fillRect/>
              </a:stretch>
            </p:blipFill>
            <p:spPr>
              <a:xfrm rot="4164642">
                <a:off x="10492940" y="4871720"/>
                <a:ext cx="183240" cy="132535"/>
              </a:xfrm>
              <a:prstGeom prst="rect">
                <a:avLst/>
              </a:prstGeom>
            </p:spPr>
          </p:pic>
        </mc:Fallback>
      </mc:AlternateContent>
      <p:sp>
        <p:nvSpPr>
          <p:cNvPr id="29" name="TextBox 28">
            <a:extLst>
              <a:ext uri="{FF2B5EF4-FFF2-40B4-BE49-F238E27FC236}">
                <a16:creationId xmlns:a16="http://schemas.microsoft.com/office/drawing/2014/main" id="{AB62D803-F79F-F468-53AE-B1762F81B3EE}"/>
              </a:ext>
            </a:extLst>
          </p:cNvPr>
          <p:cNvSpPr txBox="1"/>
          <p:nvPr/>
        </p:nvSpPr>
        <p:spPr>
          <a:xfrm>
            <a:off x="10481082" y="4018895"/>
            <a:ext cx="562911" cy="307777"/>
          </a:xfrm>
          <a:prstGeom prst="rect">
            <a:avLst/>
          </a:prstGeom>
          <a:noFill/>
        </p:spPr>
        <p:txBody>
          <a:bodyPr wrap="square" rtlCol="0">
            <a:spAutoFit/>
          </a:bodyPr>
          <a:lstStyle/>
          <a:p>
            <a:r>
              <a:rPr lang="en-US" sz="1400" dirty="0">
                <a:solidFill>
                  <a:srgbClr val="FF0000"/>
                </a:solidFill>
              </a:rPr>
              <a:t>Right</a:t>
            </a:r>
          </a:p>
        </p:txBody>
      </p:sp>
      <p:cxnSp>
        <p:nvCxnSpPr>
          <p:cNvPr id="34" name="Straight Connector 33">
            <a:extLst>
              <a:ext uri="{FF2B5EF4-FFF2-40B4-BE49-F238E27FC236}">
                <a16:creationId xmlns:a16="http://schemas.microsoft.com/office/drawing/2014/main" id="{A053CBFB-54B6-95A1-1341-C1B1B2C4E3A5}"/>
              </a:ext>
            </a:extLst>
          </p:cNvPr>
          <p:cNvCxnSpPr>
            <a:cxnSpLocks/>
          </p:cNvCxnSpPr>
          <p:nvPr/>
        </p:nvCxnSpPr>
        <p:spPr>
          <a:xfrm flipH="1">
            <a:off x="7888753" y="3672433"/>
            <a:ext cx="445695" cy="443546"/>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3925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4.79167E-6 -2.96296E-6 L 0.29882 -0.03009 " pathEditMode="relative" rAng="0" ptsTypes="AA">
                                      <p:cBhvr>
                                        <p:cTn id="6" dur="2000" fill="hold"/>
                                        <p:tgtEl>
                                          <p:spTgt spid="27"/>
                                        </p:tgtEl>
                                        <p:attrNameLst>
                                          <p:attrName>ppt_x</p:attrName>
                                          <p:attrName>ppt_y</p:attrName>
                                        </p:attrNameLst>
                                      </p:cBhvr>
                                      <p:rCtr x="14935" y="-1505"/>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0.29882 -0.03009 L 0.40078 0.12176 " pathEditMode="relative" rAng="0" ptsTypes="AA">
                                      <p:cBhvr>
                                        <p:cTn id="10" dur="2000" fill="hold"/>
                                        <p:tgtEl>
                                          <p:spTgt spid="27"/>
                                        </p:tgtEl>
                                        <p:attrNameLst>
                                          <p:attrName>ppt_x</p:attrName>
                                          <p:attrName>ppt_y</p:attrName>
                                        </p:attrNameLst>
                                      </p:cBhvr>
                                      <p:rCtr x="5091" y="7593"/>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2" nodeType="clickEffect">
                                  <p:stCondLst>
                                    <p:cond delay="0"/>
                                  </p:stCondLst>
                                  <p:childTnLst>
                                    <p:animMotion origin="layout" path="M 0.40078 0.12176 L 0.46289 0.23449 " pathEditMode="relative" rAng="0" ptsTypes="AA">
                                      <p:cBhvr>
                                        <p:cTn id="14" dur="2000" fill="hold"/>
                                        <p:tgtEl>
                                          <p:spTgt spid="27"/>
                                        </p:tgtEl>
                                        <p:attrNameLst>
                                          <p:attrName>ppt_x</p:attrName>
                                          <p:attrName>ppt_y</p:attrName>
                                        </p:attrNameLst>
                                      </p:cBhvr>
                                      <p:rCtr x="3099" y="5625"/>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4" nodeType="clickEffect">
                                  <p:stCondLst>
                                    <p:cond delay="0"/>
                                  </p:stCondLst>
                                  <p:childTnLst>
                                    <p:animMotion origin="layout" path="M 0.46289 0.23449 L 0.45872 0.34838 " pathEditMode="relative" rAng="0" ptsTypes="AA">
                                      <p:cBhvr>
                                        <p:cTn id="18" dur="2000" fill="hold"/>
                                        <p:tgtEl>
                                          <p:spTgt spid="27"/>
                                        </p:tgtEl>
                                        <p:attrNameLst>
                                          <p:attrName>ppt_x</p:attrName>
                                          <p:attrName>ppt_y</p:attrName>
                                        </p:attrNameLst>
                                      </p:cBhvr>
                                      <p:rCtr x="-208" y="5694"/>
                                    </p:animMotion>
                                  </p:childTnLst>
                                </p:cTn>
                              </p:par>
                            </p:childTnLst>
                          </p:cTn>
                        </p:par>
                        <p:par>
                          <p:cTn id="19" fill="hold">
                            <p:stCondLst>
                              <p:cond delay="2000"/>
                            </p:stCondLst>
                            <p:childTnLst>
                              <p:par>
                                <p:cTn id="20" presetID="1" presetClass="entr" presetSubtype="0" fill="hold" nodeType="afterEffect">
                                  <p:stCondLst>
                                    <p:cond delay="0"/>
                                  </p:stCondLst>
                                  <p:childTnLst>
                                    <p:set>
                                      <p:cBhvr>
                                        <p:cTn id="21" dur="1" fill="hold">
                                          <p:stCondLst>
                                            <p:cond delay="0"/>
                                          </p:stCondLst>
                                        </p:cTn>
                                        <p:tgtEl>
                                          <p:spTgt spid="3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childTnLst>
                                </p:cTn>
                              </p:par>
                            </p:childTnLst>
                          </p:cTn>
                        </p:par>
                        <p:par>
                          <p:cTn id="26" fill="hold">
                            <p:stCondLst>
                              <p:cond delay="0"/>
                            </p:stCondLst>
                            <p:childTnLst>
                              <p:par>
                                <p:cTn id="27" presetID="7" presetClass="emph" presetSubtype="2" fill="hold" nodeType="afterEffect">
                                  <p:stCondLst>
                                    <p:cond delay="0"/>
                                  </p:stCondLst>
                                  <p:childTnLst>
                                    <p:animClr clrSpc="rgb" dir="cw">
                                      <p:cBhvr>
                                        <p:cTn id="28" dur="2000" fill="hold"/>
                                        <p:tgtEl>
                                          <p:spTgt spid="35"/>
                                        </p:tgtEl>
                                        <p:attrNameLst>
                                          <p:attrName>stroke.color</p:attrName>
                                        </p:attrNameLst>
                                      </p:cBhvr>
                                      <p:to>
                                        <a:srgbClr val="92D050"/>
                                      </p:to>
                                    </p:animClr>
                                    <p:set>
                                      <p:cBhvr>
                                        <p:cTn id="29" dur="2000" fill="hold"/>
                                        <p:tgtEl>
                                          <p:spTgt spid="35"/>
                                        </p:tgtEl>
                                        <p:attrNameLst>
                                          <p:attrName>stroke.on</p:attrName>
                                        </p:attrNameLst>
                                      </p:cBhvr>
                                      <p:to>
                                        <p:strVal val="tru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6"/>
                                        </p:tgtEl>
                                        <p:attrNameLst>
                                          <p:attrName>style.visibility</p:attrName>
                                        </p:attrNameLst>
                                      </p:cBhvr>
                                      <p:to>
                                        <p:strVal val="visible"/>
                                      </p:to>
                                    </p:set>
                                  </p:childTnLst>
                                </p:cTn>
                              </p:par>
                            </p:childTnLst>
                          </p:cTn>
                        </p:par>
                        <p:par>
                          <p:cTn id="34" fill="hold">
                            <p:stCondLst>
                              <p:cond delay="0"/>
                            </p:stCondLst>
                            <p:childTnLst>
                              <p:par>
                                <p:cTn id="35" presetID="7" presetClass="emph" presetSubtype="2" fill="hold" nodeType="afterEffect">
                                  <p:stCondLst>
                                    <p:cond delay="0"/>
                                  </p:stCondLst>
                                  <p:childTnLst>
                                    <p:animClr clrSpc="rgb" dir="cw">
                                      <p:cBhvr>
                                        <p:cTn id="36" dur="2000" fill="hold"/>
                                        <p:tgtEl>
                                          <p:spTgt spid="36"/>
                                        </p:tgtEl>
                                        <p:attrNameLst>
                                          <p:attrName>stroke.color</p:attrName>
                                        </p:attrNameLst>
                                      </p:cBhvr>
                                      <p:to>
                                        <a:srgbClr val="FF0000"/>
                                      </p:to>
                                    </p:animClr>
                                    <p:set>
                                      <p:cBhvr>
                                        <p:cTn id="37" dur="2000" fill="hold"/>
                                        <p:tgtEl>
                                          <p:spTgt spid="36"/>
                                        </p:tgtEl>
                                        <p:attrNameLst>
                                          <p:attrName>stroke.on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wipe(up)">
                                      <p:cBhvr>
                                        <p:cTn id="42" dur="750"/>
                                        <p:tgtEl>
                                          <p:spTgt spid="39"/>
                                        </p:tgtEl>
                                      </p:cBhvr>
                                    </p:animEffect>
                                  </p:childTnLst>
                                </p:cTn>
                              </p:par>
                            </p:childTnLst>
                          </p:cTn>
                        </p:par>
                        <p:par>
                          <p:cTn id="43" fill="hold">
                            <p:stCondLst>
                              <p:cond delay="750"/>
                            </p:stCondLst>
                            <p:childTnLst>
                              <p:par>
                                <p:cTn id="44" presetID="1" presetClass="entr" presetSubtype="0" fill="hold" nodeType="after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childTnLst>
                          </p:cTn>
                        </p:par>
                        <p:par>
                          <p:cTn id="46" fill="hold">
                            <p:stCondLst>
                              <p:cond delay="750"/>
                            </p:stCondLst>
                            <p:childTnLst>
                              <p:par>
                                <p:cTn id="47" presetID="1" presetClass="entr" presetSubtype="0" fill="hold" grpId="0" nodeType="after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2"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wipe(up)">
                                      <p:cBhvr>
                                        <p:cTn id="53" dur="500"/>
                                        <p:tgtEl>
                                          <p:spTgt spid="3"/>
                                        </p:tgtEl>
                                      </p:cBhvr>
                                    </p:animEffect>
                                  </p:childTnLst>
                                </p:cTn>
                              </p:par>
                            </p:childTnLst>
                          </p:cTn>
                        </p:par>
                        <p:par>
                          <p:cTn id="54" fill="hold">
                            <p:stCondLst>
                              <p:cond delay="500"/>
                            </p:stCondLst>
                            <p:childTnLst>
                              <p:par>
                                <p:cTn id="55" presetID="1" presetClass="entr" presetSubtype="0" fill="hold" nodeType="after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par>
                          <p:cTn id="57" fill="hold">
                            <p:stCondLst>
                              <p:cond delay="500"/>
                            </p:stCondLst>
                            <p:childTnLst>
                              <p:par>
                                <p:cTn id="58" presetID="1" presetClass="entr" presetSubtype="0" fill="hold" grpId="2" nodeType="afterEffect">
                                  <p:stCondLst>
                                    <p:cond delay="0"/>
                                  </p:stCondLst>
                                  <p:childTnLst>
                                    <p:set>
                                      <p:cBhvr>
                                        <p:cTn id="59" dur="1" fill="hold">
                                          <p:stCondLst>
                                            <p:cond delay="0"/>
                                          </p:stCondLst>
                                        </p:cTn>
                                        <p:tgtEl>
                                          <p:spTgt spid="2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63"/>
                                        </p:tgtEl>
                                        <p:attrNameLst>
                                          <p:attrName>style.visibility</p:attrName>
                                        </p:attrNameLst>
                                      </p:cBhvr>
                                      <p:to>
                                        <p:strVal val="visible"/>
                                      </p:to>
                                    </p:set>
                                  </p:childTnLst>
                                </p:cTn>
                              </p:par>
                              <p:par>
                                <p:cTn id="64" presetID="10" presetClass="exit" presetSubtype="0" fill="hold" grpId="1" nodeType="withEffect">
                                  <p:stCondLst>
                                    <p:cond delay="0"/>
                                  </p:stCondLst>
                                  <p:childTnLst>
                                    <p:animEffect transition="out" filter="fade">
                                      <p:cBhvr>
                                        <p:cTn id="65" dur="500"/>
                                        <p:tgtEl>
                                          <p:spTgt spid="39"/>
                                        </p:tgtEl>
                                      </p:cBhvr>
                                    </p:animEffect>
                                    <p:set>
                                      <p:cBhvr>
                                        <p:cTn id="66" dur="1" fill="hold">
                                          <p:stCondLst>
                                            <p:cond delay="499"/>
                                          </p:stCondLst>
                                        </p:cTn>
                                        <p:tgtEl>
                                          <p:spTgt spid="39"/>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42"/>
                                        </p:tgtEl>
                                      </p:cBhvr>
                                    </p:animEffect>
                                    <p:set>
                                      <p:cBhvr>
                                        <p:cTn id="69" dur="1" fill="hold">
                                          <p:stCondLst>
                                            <p:cond delay="499"/>
                                          </p:stCondLst>
                                        </p:cTn>
                                        <p:tgtEl>
                                          <p:spTgt spid="42"/>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500"/>
                                        <p:tgtEl>
                                          <p:spTgt spid="40"/>
                                        </p:tgtEl>
                                      </p:cBhvr>
                                    </p:animEffect>
                                    <p:set>
                                      <p:cBhvr>
                                        <p:cTn id="72" dur="1" fill="hold">
                                          <p:stCondLst>
                                            <p:cond delay="499"/>
                                          </p:stCondLst>
                                        </p:cTn>
                                        <p:tgtEl>
                                          <p:spTgt spid="40"/>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2" presetClass="exit" presetSubtype="4" fill="hold" grpId="3" nodeType="clickEffect">
                                  <p:stCondLst>
                                    <p:cond delay="0"/>
                                  </p:stCondLst>
                                  <p:childTnLst>
                                    <p:animEffect transition="out" filter="wipe(down)">
                                      <p:cBhvr>
                                        <p:cTn id="76" dur="500"/>
                                        <p:tgtEl>
                                          <p:spTgt spid="29"/>
                                        </p:tgtEl>
                                      </p:cBhvr>
                                    </p:animEffect>
                                    <p:set>
                                      <p:cBhvr>
                                        <p:cTn id="77" dur="1" fill="hold">
                                          <p:stCondLst>
                                            <p:cond delay="499"/>
                                          </p:stCondLst>
                                        </p:cTn>
                                        <p:tgtEl>
                                          <p:spTgt spid="29"/>
                                        </p:tgtEl>
                                        <p:attrNameLst>
                                          <p:attrName>style.visibility</p:attrName>
                                        </p:attrNameLst>
                                      </p:cBhvr>
                                      <p:to>
                                        <p:strVal val="hidden"/>
                                      </p:to>
                                    </p:set>
                                  </p:childTnLst>
                                </p:cTn>
                              </p:par>
                              <p:par>
                                <p:cTn id="78" presetID="22" presetClass="exit" presetSubtype="4" fill="hold" nodeType="withEffect">
                                  <p:stCondLst>
                                    <p:cond delay="0"/>
                                  </p:stCondLst>
                                  <p:childTnLst>
                                    <p:animEffect transition="out" filter="wipe(down)">
                                      <p:cBhvr>
                                        <p:cTn id="79" dur="500"/>
                                        <p:tgtEl>
                                          <p:spTgt spid="28"/>
                                        </p:tgtEl>
                                      </p:cBhvr>
                                    </p:animEffect>
                                    <p:set>
                                      <p:cBhvr>
                                        <p:cTn id="80" dur="1" fill="hold">
                                          <p:stCondLst>
                                            <p:cond delay="499"/>
                                          </p:stCondLst>
                                        </p:cTn>
                                        <p:tgtEl>
                                          <p:spTgt spid="28"/>
                                        </p:tgtEl>
                                        <p:attrNameLst>
                                          <p:attrName>style.visibility</p:attrName>
                                        </p:attrNameLst>
                                      </p:cBhvr>
                                      <p:to>
                                        <p:strVal val="hidden"/>
                                      </p:to>
                                    </p:set>
                                  </p:childTnLst>
                                </p:cTn>
                              </p:par>
                              <p:par>
                                <p:cTn id="81" presetID="22" presetClass="exit" presetSubtype="4" fill="hold" grpId="3" nodeType="withEffect">
                                  <p:stCondLst>
                                    <p:cond delay="0"/>
                                  </p:stCondLst>
                                  <p:childTnLst>
                                    <p:animEffect transition="out" filter="wipe(down)">
                                      <p:cBhvr>
                                        <p:cTn id="82" dur="500"/>
                                        <p:tgtEl>
                                          <p:spTgt spid="3"/>
                                        </p:tgtEl>
                                      </p:cBhvr>
                                    </p:animEffect>
                                    <p:set>
                                      <p:cBhvr>
                                        <p:cTn id="83" dur="1" fill="hold">
                                          <p:stCondLst>
                                            <p:cond delay="499"/>
                                          </p:stCondLst>
                                        </p:cTn>
                                        <p:tgtEl>
                                          <p:spTgt spid="3"/>
                                        </p:tgtEl>
                                        <p:attrNameLst>
                                          <p:attrName>style.visibility</p:attrName>
                                        </p:attrNameLst>
                                      </p:cBhvr>
                                      <p:to>
                                        <p:strVal val="hidden"/>
                                      </p:to>
                                    </p:set>
                                  </p:childTnLst>
                                </p:cTn>
                              </p:par>
                              <p:par>
                                <p:cTn id="84" presetID="10" presetClass="exit" presetSubtype="0" fill="hold" grpId="1" nodeType="withEffect">
                                  <p:stCondLst>
                                    <p:cond delay="0"/>
                                  </p:stCondLst>
                                  <p:childTnLst>
                                    <p:animEffect transition="out" filter="fade">
                                      <p:cBhvr>
                                        <p:cTn id="85" dur="500"/>
                                        <p:tgtEl>
                                          <p:spTgt spid="35"/>
                                        </p:tgtEl>
                                      </p:cBhvr>
                                    </p:animEffect>
                                    <p:set>
                                      <p:cBhvr>
                                        <p:cTn id="86" dur="1" fill="hold">
                                          <p:stCondLst>
                                            <p:cond delay="499"/>
                                          </p:stCondLst>
                                        </p:cTn>
                                        <p:tgtEl>
                                          <p:spTgt spid="35"/>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500"/>
                                        <p:tgtEl>
                                          <p:spTgt spid="36"/>
                                        </p:tgtEl>
                                      </p:cBhvr>
                                    </p:animEffect>
                                    <p:set>
                                      <p:cBhvr>
                                        <p:cTn id="89" dur="1" fill="hold">
                                          <p:stCondLst>
                                            <p:cond delay="499"/>
                                          </p:stCondLst>
                                        </p:cTn>
                                        <p:tgtEl>
                                          <p:spTgt spid="36"/>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0" presetClass="path" presetSubtype="0" accel="50000" decel="50000" fill="hold" grpId="0" nodeType="clickEffect">
                                  <p:stCondLst>
                                    <p:cond delay="0"/>
                                  </p:stCondLst>
                                  <p:childTnLst>
                                    <p:animMotion origin="layout" path="M 1.66667E-6 4.44444E-6 L -0.05352 0.12268 " pathEditMode="relative" rAng="0" ptsTypes="AA">
                                      <p:cBhvr>
                                        <p:cTn id="93" dur="2000" fill="hold"/>
                                        <p:tgtEl>
                                          <p:spTgt spid="8"/>
                                        </p:tgtEl>
                                        <p:attrNameLst>
                                          <p:attrName>ppt_x</p:attrName>
                                          <p:attrName>ppt_y</p:attrName>
                                        </p:attrNameLst>
                                      </p:cBhvr>
                                      <p:rCtr x="-2682" y="6134"/>
                                    </p:animMotion>
                                  </p:childTnLst>
                                </p:cTn>
                              </p:par>
                              <p:par>
                                <p:cTn id="94" presetID="10" presetClass="exit" presetSubtype="0" fill="hold" nodeType="withEffect">
                                  <p:stCondLst>
                                    <p:cond delay="0"/>
                                  </p:stCondLst>
                                  <p:childTnLst>
                                    <p:animEffect transition="out" filter="fade">
                                      <p:cBhvr>
                                        <p:cTn id="95" dur="500"/>
                                        <p:tgtEl>
                                          <p:spTgt spid="28"/>
                                        </p:tgtEl>
                                      </p:cBhvr>
                                    </p:animEffect>
                                    <p:set>
                                      <p:cBhvr>
                                        <p:cTn id="96" dur="1" fill="hold">
                                          <p:stCondLst>
                                            <p:cond delay="499"/>
                                          </p:stCondLst>
                                        </p:cTn>
                                        <p:tgtEl>
                                          <p:spTgt spid="28"/>
                                        </p:tgtEl>
                                        <p:attrNameLst>
                                          <p:attrName>style.visibility</p:attrName>
                                        </p:attrNameLst>
                                      </p:cBhvr>
                                      <p:to>
                                        <p:strVal val="hidden"/>
                                      </p:to>
                                    </p:set>
                                  </p:childTnLst>
                                </p:cTn>
                              </p:par>
                            </p:childTnLst>
                          </p:cTn>
                        </p:par>
                        <p:par>
                          <p:cTn id="97" fill="hold">
                            <p:stCondLst>
                              <p:cond delay="2000"/>
                            </p:stCondLst>
                            <p:childTnLst>
                              <p:par>
                                <p:cTn id="98" presetID="1" presetClass="entr" presetSubtype="0" fill="hold" nodeType="afterEffect">
                                  <p:stCondLst>
                                    <p:cond delay="0"/>
                                  </p:stCondLst>
                                  <p:childTnLst>
                                    <p:set>
                                      <p:cBhvr>
                                        <p:cTn id="99" dur="1" fill="hold">
                                          <p:stCondLst>
                                            <p:cond delay="0"/>
                                          </p:stCondLst>
                                        </p:cTn>
                                        <p:tgtEl>
                                          <p:spTgt spid="34"/>
                                        </p:tgtEl>
                                        <p:attrNameLst>
                                          <p:attrName>style.visibility</p:attrName>
                                        </p:attrNameLst>
                                      </p:cBhvr>
                                      <p:to>
                                        <p:strVal val="visible"/>
                                      </p:to>
                                    </p:set>
                                  </p:childTnLst>
                                </p:cTn>
                              </p:par>
                            </p:childTnLst>
                          </p:cTn>
                        </p:par>
                        <p:par>
                          <p:cTn id="100" fill="hold">
                            <p:stCondLst>
                              <p:cond delay="2000"/>
                            </p:stCondLst>
                            <p:childTnLst>
                              <p:par>
                                <p:cTn id="101" presetID="0" presetClass="path" presetSubtype="0" accel="50000" decel="50000" fill="hold" grpId="0" nodeType="afterEffect">
                                  <p:stCondLst>
                                    <p:cond delay="0"/>
                                  </p:stCondLst>
                                  <p:childTnLst>
                                    <p:animMotion origin="layout" path="M 2.29167E-6 4.07407E-6 L -0.06211 -0.11412 " pathEditMode="relative" rAng="0" ptsTypes="AA">
                                      <p:cBhvr>
                                        <p:cTn id="102" dur="2000" fill="hold"/>
                                        <p:tgtEl>
                                          <p:spTgt spid="12"/>
                                        </p:tgtEl>
                                        <p:attrNameLst>
                                          <p:attrName>ppt_x</p:attrName>
                                          <p:attrName>ppt_y</p:attrName>
                                        </p:attrNameLst>
                                      </p:cBhvr>
                                      <p:rCtr x="-3112" y="-5625"/>
                                    </p:animMotion>
                                  </p:childTnLst>
                                </p:cTn>
                              </p:par>
                            </p:childTnLst>
                          </p:cTn>
                        </p:par>
                        <p:par>
                          <p:cTn id="103" fill="hold">
                            <p:stCondLst>
                              <p:cond delay="4000"/>
                            </p:stCondLst>
                            <p:childTnLst>
                              <p:par>
                                <p:cTn id="104" presetID="0" presetClass="path" presetSubtype="0" accel="50000" decel="50000" fill="hold" grpId="5" nodeType="afterEffect">
                                  <p:stCondLst>
                                    <p:cond delay="0"/>
                                  </p:stCondLst>
                                  <p:childTnLst>
                                    <p:animMotion origin="layout" path="M 0.45872 0.34838 L 0.38281 0.23796 " pathEditMode="relative" rAng="0" ptsTypes="AA">
                                      <p:cBhvr>
                                        <p:cTn id="105" dur="2000" fill="hold"/>
                                        <p:tgtEl>
                                          <p:spTgt spid="27"/>
                                        </p:tgtEl>
                                        <p:attrNameLst>
                                          <p:attrName>ppt_x</p:attrName>
                                          <p:attrName>ppt_y</p:attrName>
                                        </p:attrNameLst>
                                      </p:cBhvr>
                                      <p:rCtr x="-3594" y="-5486"/>
                                    </p:animMotion>
                                  </p:childTnLst>
                                </p:cTn>
                              </p:par>
                            </p:childTnLst>
                          </p:cTn>
                        </p:par>
                        <p:par>
                          <p:cTn id="106" fill="hold">
                            <p:stCondLst>
                              <p:cond delay="6000"/>
                            </p:stCondLst>
                            <p:childTnLst>
                              <p:par>
                                <p:cTn id="107" presetID="22" presetClass="exit" presetSubtype="4" fill="hold" nodeType="afterEffect">
                                  <p:stCondLst>
                                    <p:cond delay="0"/>
                                  </p:stCondLst>
                                  <p:childTnLst>
                                    <p:animEffect transition="out" filter="wipe(down)">
                                      <p:cBhvr>
                                        <p:cTn id="108" dur="500"/>
                                        <p:tgtEl>
                                          <p:spTgt spid="33"/>
                                        </p:tgtEl>
                                      </p:cBhvr>
                                    </p:animEffect>
                                    <p:set>
                                      <p:cBhvr>
                                        <p:cTn id="109" dur="1" fill="hold">
                                          <p:stCondLst>
                                            <p:cond delay="499"/>
                                          </p:stCondLst>
                                        </p:cTn>
                                        <p:tgtEl>
                                          <p:spTgt spid="33"/>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64"/>
                                        </p:tgtEl>
                                        <p:attrNameLst>
                                          <p:attrName>style.visibility</p:attrName>
                                        </p:attrNameLst>
                                      </p:cBhvr>
                                      <p:to>
                                        <p:strVal val="visible"/>
                                      </p:to>
                                    </p:set>
                                  </p:childTnLst>
                                </p:cTn>
                              </p:par>
                            </p:childTnLst>
                          </p:cTn>
                        </p:par>
                        <p:par>
                          <p:cTn id="114" fill="hold">
                            <p:stCondLst>
                              <p:cond delay="500"/>
                            </p:stCondLst>
                            <p:childTnLst>
                              <p:par>
                                <p:cTn id="115" presetID="7" presetClass="emph" presetSubtype="2" fill="hold" nodeType="afterEffect">
                                  <p:stCondLst>
                                    <p:cond delay="0"/>
                                  </p:stCondLst>
                                  <p:childTnLst>
                                    <p:animClr clrSpc="rgb" dir="cw">
                                      <p:cBhvr>
                                        <p:cTn id="116" dur="2000" fill="hold"/>
                                        <p:tgtEl>
                                          <p:spTgt spid="64"/>
                                        </p:tgtEl>
                                        <p:attrNameLst>
                                          <p:attrName>stroke.color</p:attrName>
                                        </p:attrNameLst>
                                      </p:cBhvr>
                                      <p:to>
                                        <a:srgbClr val="92D050"/>
                                      </p:to>
                                    </p:animClr>
                                    <p:set>
                                      <p:cBhvr>
                                        <p:cTn id="117" dur="2000" fill="hold"/>
                                        <p:tgtEl>
                                          <p:spTgt spid="64"/>
                                        </p:tgtEl>
                                        <p:attrNameLst>
                                          <p:attrName>stroke.on</p:attrName>
                                        </p:attrNameLst>
                                      </p:cBhvr>
                                      <p:to>
                                        <p:strVal val="tru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65"/>
                                        </p:tgtEl>
                                        <p:attrNameLst>
                                          <p:attrName>style.visibility</p:attrName>
                                        </p:attrNameLst>
                                      </p:cBhvr>
                                      <p:to>
                                        <p:strVal val="visible"/>
                                      </p:to>
                                    </p:set>
                                  </p:childTnLst>
                                </p:cTn>
                              </p:par>
                            </p:childTnLst>
                          </p:cTn>
                        </p:par>
                        <p:par>
                          <p:cTn id="122" fill="hold">
                            <p:stCondLst>
                              <p:cond delay="0"/>
                            </p:stCondLst>
                            <p:childTnLst>
                              <p:par>
                                <p:cTn id="123" presetID="7" presetClass="emph" presetSubtype="2" fill="hold" nodeType="afterEffect">
                                  <p:stCondLst>
                                    <p:cond delay="0"/>
                                  </p:stCondLst>
                                  <p:childTnLst>
                                    <p:animClr clrSpc="rgb" dir="cw">
                                      <p:cBhvr>
                                        <p:cTn id="124" dur="2000" fill="hold"/>
                                        <p:tgtEl>
                                          <p:spTgt spid="65"/>
                                        </p:tgtEl>
                                        <p:attrNameLst>
                                          <p:attrName>stroke.color</p:attrName>
                                        </p:attrNameLst>
                                      </p:cBhvr>
                                      <p:to>
                                        <a:srgbClr val="92D050"/>
                                      </p:to>
                                    </p:animClr>
                                    <p:set>
                                      <p:cBhvr>
                                        <p:cTn id="125" dur="2000" fill="hold"/>
                                        <p:tgtEl>
                                          <p:spTgt spid="65"/>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27" grpId="0" animBg="1"/>
      <p:bldP spid="27" grpId="1" animBg="1"/>
      <p:bldP spid="27" grpId="2" animBg="1"/>
      <p:bldP spid="27" grpId="4" animBg="1"/>
      <p:bldP spid="27" grpId="5" animBg="1"/>
      <p:bldP spid="35" grpId="0"/>
      <p:bldP spid="35" grpId="1"/>
      <p:bldP spid="36" grpId="0"/>
      <p:bldP spid="36" grpId="1"/>
      <p:bldP spid="39" grpId="0" animBg="1"/>
      <p:bldP spid="39" grpId="1" animBg="1"/>
      <p:bldP spid="42" grpId="0"/>
      <p:bldP spid="42" grpId="1"/>
      <p:bldP spid="63" grpId="0"/>
      <p:bldP spid="64" grpId="0"/>
      <p:bldP spid="65" grpId="0"/>
      <p:bldP spid="3" grpId="2" animBg="1"/>
      <p:bldP spid="3" grpId="3" animBg="1"/>
      <p:bldP spid="29" grpId="2"/>
      <p:bldP spid="29" grpId="3"/>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a:t>Insert a node in AVL - RR</a:t>
            </a: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4" name="Oval 3">
            <a:extLst>
              <a:ext uri="{FF2B5EF4-FFF2-40B4-BE49-F238E27FC236}">
                <a16:creationId xmlns:a16="http://schemas.microsoft.com/office/drawing/2014/main" id="{C57983A4-1B6B-866A-9841-3A2F5B93009A}"/>
              </a:ext>
            </a:extLst>
          </p:cNvPr>
          <p:cNvSpPr/>
          <p:nvPr/>
        </p:nvSpPr>
        <p:spPr>
          <a:xfrm>
            <a:off x="7020023" y="2176067"/>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70</a:t>
            </a:r>
          </a:p>
        </p:txBody>
      </p:sp>
      <p:sp>
        <p:nvSpPr>
          <p:cNvPr id="7" name="Oval 6">
            <a:extLst>
              <a:ext uri="{FF2B5EF4-FFF2-40B4-BE49-F238E27FC236}">
                <a16:creationId xmlns:a16="http://schemas.microsoft.com/office/drawing/2014/main" id="{42F1FB17-E009-E5E9-6907-9BFA59F38168}"/>
              </a:ext>
            </a:extLst>
          </p:cNvPr>
          <p:cNvSpPr/>
          <p:nvPr/>
        </p:nvSpPr>
        <p:spPr>
          <a:xfrm>
            <a:off x="5774552" y="3213095"/>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50</a:t>
            </a:r>
          </a:p>
        </p:txBody>
      </p:sp>
      <p:sp>
        <p:nvSpPr>
          <p:cNvPr id="8" name="Oval 7">
            <a:extLst>
              <a:ext uri="{FF2B5EF4-FFF2-40B4-BE49-F238E27FC236}">
                <a16:creationId xmlns:a16="http://schemas.microsoft.com/office/drawing/2014/main" id="{875E1227-C108-5F8E-CF3E-82F548E6A694}"/>
              </a:ext>
            </a:extLst>
          </p:cNvPr>
          <p:cNvSpPr/>
          <p:nvPr/>
        </p:nvSpPr>
        <p:spPr>
          <a:xfrm>
            <a:off x="8144634" y="3236334"/>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90</a:t>
            </a:r>
          </a:p>
        </p:txBody>
      </p:sp>
      <p:sp>
        <p:nvSpPr>
          <p:cNvPr id="12" name="Oval 11">
            <a:extLst>
              <a:ext uri="{FF2B5EF4-FFF2-40B4-BE49-F238E27FC236}">
                <a16:creationId xmlns:a16="http://schemas.microsoft.com/office/drawing/2014/main" id="{498AF70D-4F1F-9C76-D229-105509F97042}"/>
              </a:ext>
            </a:extLst>
          </p:cNvPr>
          <p:cNvSpPr/>
          <p:nvPr/>
        </p:nvSpPr>
        <p:spPr>
          <a:xfrm>
            <a:off x="8901379" y="4018895"/>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100</a:t>
            </a:r>
          </a:p>
        </p:txBody>
      </p:sp>
      <p:cxnSp>
        <p:nvCxnSpPr>
          <p:cNvPr id="15" name="Straight Connector 14">
            <a:extLst>
              <a:ext uri="{FF2B5EF4-FFF2-40B4-BE49-F238E27FC236}">
                <a16:creationId xmlns:a16="http://schemas.microsoft.com/office/drawing/2014/main" id="{DFE4286E-DBBD-4A36-1880-67226FE4CD89}"/>
              </a:ext>
            </a:extLst>
          </p:cNvPr>
          <p:cNvCxnSpPr>
            <a:stCxn id="4" idx="3"/>
            <a:endCxn id="7" idx="7"/>
          </p:cNvCxnSpPr>
          <p:nvPr/>
        </p:nvCxnSpPr>
        <p:spPr>
          <a:xfrm flipH="1">
            <a:off x="6420474" y="2570797"/>
            <a:ext cx="710372" cy="710023"/>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54C8AD2A-7DBE-15A3-5B03-3450CA16697C}"/>
              </a:ext>
            </a:extLst>
          </p:cNvPr>
          <p:cNvCxnSpPr>
            <a:cxnSpLocks/>
          </p:cNvCxnSpPr>
          <p:nvPr/>
        </p:nvCxnSpPr>
        <p:spPr>
          <a:xfrm>
            <a:off x="8777884" y="3644456"/>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90D4B03A-2986-39E5-041E-D4081674D4A1}"/>
              </a:ext>
            </a:extLst>
          </p:cNvPr>
          <p:cNvCxnSpPr>
            <a:cxnSpLocks/>
            <a:endCxn id="8" idx="1"/>
          </p:cNvCxnSpPr>
          <p:nvPr/>
        </p:nvCxnSpPr>
        <p:spPr>
          <a:xfrm>
            <a:off x="7660925" y="2575997"/>
            <a:ext cx="594532" cy="728062"/>
          </a:xfrm>
          <a:prstGeom prst="line">
            <a:avLst/>
          </a:prstGeom>
        </p:spPr>
        <p:style>
          <a:lnRef idx="3">
            <a:schemeClr val="dk1"/>
          </a:lnRef>
          <a:fillRef idx="0">
            <a:schemeClr val="dk1"/>
          </a:fillRef>
          <a:effectRef idx="2">
            <a:schemeClr val="dk1"/>
          </a:effectRef>
          <a:fontRef idx="minor">
            <a:schemeClr val="tx1"/>
          </a:fontRef>
        </p:style>
      </p:cxnSp>
      <p:sp>
        <p:nvSpPr>
          <p:cNvPr id="27" name="Oval 26">
            <a:extLst>
              <a:ext uri="{FF2B5EF4-FFF2-40B4-BE49-F238E27FC236}">
                <a16:creationId xmlns:a16="http://schemas.microsoft.com/office/drawing/2014/main" id="{18F04C6E-A6EC-8C70-E5D5-005A11130236}"/>
              </a:ext>
            </a:extLst>
          </p:cNvPr>
          <p:cNvSpPr/>
          <p:nvPr/>
        </p:nvSpPr>
        <p:spPr>
          <a:xfrm>
            <a:off x="4233390" y="2387545"/>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150</a:t>
            </a:r>
          </a:p>
        </p:txBody>
      </p:sp>
      <p:sp>
        <p:nvSpPr>
          <p:cNvPr id="32" name="TextBox 31">
            <a:extLst>
              <a:ext uri="{FF2B5EF4-FFF2-40B4-BE49-F238E27FC236}">
                <a16:creationId xmlns:a16="http://schemas.microsoft.com/office/drawing/2014/main" id="{7A1E940B-D71D-1F61-F693-EC3A1CCC0403}"/>
              </a:ext>
            </a:extLst>
          </p:cNvPr>
          <p:cNvSpPr txBox="1"/>
          <p:nvPr/>
        </p:nvSpPr>
        <p:spPr>
          <a:xfrm>
            <a:off x="2985247" y="1580504"/>
            <a:ext cx="3236800" cy="369332"/>
          </a:xfrm>
          <a:prstGeom prst="rect">
            <a:avLst/>
          </a:prstGeom>
          <a:noFill/>
        </p:spPr>
        <p:txBody>
          <a:bodyPr wrap="square">
            <a:spAutoFit/>
          </a:bodyPr>
          <a:lstStyle/>
          <a:p>
            <a:pPr lvl="1"/>
            <a:r>
              <a:rPr lang="en-US" b="1" dirty="0"/>
              <a:t>RR</a:t>
            </a:r>
            <a:r>
              <a:rPr lang="en-US" dirty="0"/>
              <a:t> – Right Right condition</a:t>
            </a:r>
            <a:endParaRPr lang="en-US" b="1" dirty="0">
              <a:solidFill>
                <a:srgbClr val="00B050"/>
              </a:solidFill>
            </a:endParaRPr>
          </a:p>
        </p:txBody>
      </p:sp>
      <p:cxnSp>
        <p:nvCxnSpPr>
          <p:cNvPr id="33" name="Straight Connector 32">
            <a:extLst>
              <a:ext uri="{FF2B5EF4-FFF2-40B4-BE49-F238E27FC236}">
                <a16:creationId xmlns:a16="http://schemas.microsoft.com/office/drawing/2014/main" id="{D4310CDD-6F43-6EFB-609F-23270DE6B6B8}"/>
              </a:ext>
            </a:extLst>
          </p:cNvPr>
          <p:cNvCxnSpPr>
            <a:cxnSpLocks/>
          </p:cNvCxnSpPr>
          <p:nvPr/>
        </p:nvCxnSpPr>
        <p:spPr>
          <a:xfrm>
            <a:off x="9447414" y="4442819"/>
            <a:ext cx="421422" cy="449186"/>
          </a:xfrm>
          <a:prstGeom prst="line">
            <a:avLst/>
          </a:prstGeom>
        </p:spPr>
        <p:style>
          <a:lnRef idx="3">
            <a:schemeClr val="dk1"/>
          </a:lnRef>
          <a:fillRef idx="0">
            <a:schemeClr val="dk1"/>
          </a:fillRef>
          <a:effectRef idx="2">
            <a:schemeClr val="dk1"/>
          </a:effectRef>
          <a:fontRef idx="minor">
            <a:schemeClr val="tx1"/>
          </a:fontRef>
        </p:style>
      </p:cxnSp>
      <p:sp>
        <p:nvSpPr>
          <p:cNvPr id="35" name="TextBox 34">
            <a:extLst>
              <a:ext uri="{FF2B5EF4-FFF2-40B4-BE49-F238E27FC236}">
                <a16:creationId xmlns:a16="http://schemas.microsoft.com/office/drawing/2014/main" id="{8139DBFD-E662-7348-E74C-71367466AE55}"/>
              </a:ext>
            </a:extLst>
          </p:cNvPr>
          <p:cNvSpPr txBox="1"/>
          <p:nvPr/>
        </p:nvSpPr>
        <p:spPr>
          <a:xfrm>
            <a:off x="9620291" y="3980629"/>
            <a:ext cx="1128835" cy="261610"/>
          </a:xfrm>
          <a:prstGeom prst="rect">
            <a:avLst/>
          </a:prstGeom>
          <a:noFill/>
        </p:spPr>
        <p:txBody>
          <a:bodyPr wrap="none" rtlCol="0">
            <a:spAutoFit/>
          </a:bodyPr>
          <a:lstStyle/>
          <a:p>
            <a:r>
              <a:rPr lang="en-US" sz="1100" dirty="0"/>
              <a:t>Diff in height = 1</a:t>
            </a:r>
          </a:p>
        </p:txBody>
      </p:sp>
      <p:sp>
        <p:nvSpPr>
          <p:cNvPr id="36" name="TextBox 35">
            <a:extLst>
              <a:ext uri="{FF2B5EF4-FFF2-40B4-BE49-F238E27FC236}">
                <a16:creationId xmlns:a16="http://schemas.microsoft.com/office/drawing/2014/main" id="{9DBCEF20-12CB-658D-C57A-198B5135043C}"/>
              </a:ext>
            </a:extLst>
          </p:cNvPr>
          <p:cNvSpPr txBox="1"/>
          <p:nvPr/>
        </p:nvSpPr>
        <p:spPr>
          <a:xfrm>
            <a:off x="7580216" y="1946862"/>
            <a:ext cx="1128835" cy="261610"/>
          </a:xfrm>
          <a:prstGeom prst="rect">
            <a:avLst/>
          </a:prstGeom>
          <a:noFill/>
        </p:spPr>
        <p:txBody>
          <a:bodyPr wrap="none" rtlCol="0">
            <a:spAutoFit/>
          </a:bodyPr>
          <a:lstStyle/>
          <a:p>
            <a:r>
              <a:rPr lang="en-US" sz="1100" dirty="0"/>
              <a:t>Diff in height = 2</a:t>
            </a:r>
          </a:p>
        </p:txBody>
      </p:sp>
      <p:sp>
        <p:nvSpPr>
          <p:cNvPr id="39" name="Arc 38">
            <a:extLst>
              <a:ext uri="{FF2B5EF4-FFF2-40B4-BE49-F238E27FC236}">
                <a16:creationId xmlns:a16="http://schemas.microsoft.com/office/drawing/2014/main" id="{617505AF-0AA0-4702-AD25-8826E33BF151}"/>
              </a:ext>
            </a:extLst>
          </p:cNvPr>
          <p:cNvSpPr/>
          <p:nvPr/>
        </p:nvSpPr>
        <p:spPr>
          <a:xfrm rot="13200561">
            <a:off x="7544420" y="2246793"/>
            <a:ext cx="1246698" cy="1173210"/>
          </a:xfrm>
          <a:prstGeom prst="arc">
            <a:avLst>
              <a:gd name="adj1" fmla="val 748666"/>
              <a:gd name="adj2" fmla="val 10327561"/>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40" name="Ink 39">
                <a:extLst>
                  <a:ext uri="{FF2B5EF4-FFF2-40B4-BE49-F238E27FC236}">
                    <a16:creationId xmlns:a16="http://schemas.microsoft.com/office/drawing/2014/main" id="{C9E433C4-1A79-E7AA-94EF-D2F28319E7C0}"/>
                  </a:ext>
                </a:extLst>
              </p14:cNvPr>
              <p14:cNvContentPartPr/>
              <p14:nvPr/>
            </p14:nvContentPartPr>
            <p14:xfrm rot="4164642">
              <a:off x="8626624" y="3081230"/>
              <a:ext cx="165600" cy="114840"/>
            </p14:xfrm>
          </p:contentPart>
        </mc:Choice>
        <mc:Fallback xmlns="">
          <p:pic>
            <p:nvPicPr>
              <p:cNvPr id="40" name="Ink 39">
                <a:extLst>
                  <a:ext uri="{FF2B5EF4-FFF2-40B4-BE49-F238E27FC236}">
                    <a16:creationId xmlns:a16="http://schemas.microsoft.com/office/drawing/2014/main" id="{C9E433C4-1A79-E7AA-94EF-D2F28319E7C0}"/>
                  </a:ext>
                </a:extLst>
              </p:cNvPr>
              <p:cNvPicPr/>
              <p:nvPr/>
            </p:nvPicPr>
            <p:blipFill>
              <a:blip r:embed="rId3"/>
              <a:stretch>
                <a:fillRect/>
              </a:stretch>
            </p:blipFill>
            <p:spPr>
              <a:xfrm rot="4164642">
                <a:off x="8617624" y="3072202"/>
                <a:ext cx="183240" cy="132535"/>
              </a:xfrm>
              <a:prstGeom prst="rect">
                <a:avLst/>
              </a:prstGeom>
            </p:spPr>
          </p:pic>
        </mc:Fallback>
      </mc:AlternateContent>
      <p:sp>
        <p:nvSpPr>
          <p:cNvPr id="42" name="TextBox 41">
            <a:extLst>
              <a:ext uri="{FF2B5EF4-FFF2-40B4-BE49-F238E27FC236}">
                <a16:creationId xmlns:a16="http://schemas.microsoft.com/office/drawing/2014/main" id="{0A963370-1350-EE3A-76FB-D4CDD7CE94AC}"/>
              </a:ext>
            </a:extLst>
          </p:cNvPr>
          <p:cNvSpPr txBox="1"/>
          <p:nvPr/>
        </p:nvSpPr>
        <p:spPr>
          <a:xfrm>
            <a:off x="8605766" y="2219377"/>
            <a:ext cx="562911" cy="307777"/>
          </a:xfrm>
          <a:prstGeom prst="rect">
            <a:avLst/>
          </a:prstGeom>
          <a:noFill/>
        </p:spPr>
        <p:txBody>
          <a:bodyPr wrap="none" rtlCol="0">
            <a:spAutoFit/>
          </a:bodyPr>
          <a:lstStyle/>
          <a:p>
            <a:r>
              <a:rPr lang="en-US" sz="1400" dirty="0">
                <a:solidFill>
                  <a:srgbClr val="FF0000"/>
                </a:solidFill>
              </a:rPr>
              <a:t>Right</a:t>
            </a:r>
          </a:p>
        </p:txBody>
      </p:sp>
      <p:sp>
        <p:nvSpPr>
          <p:cNvPr id="63" name="TextBox 62">
            <a:extLst>
              <a:ext uri="{FF2B5EF4-FFF2-40B4-BE49-F238E27FC236}">
                <a16:creationId xmlns:a16="http://schemas.microsoft.com/office/drawing/2014/main" id="{FFC91C40-483B-130A-D063-CA4DA87F0C5C}"/>
              </a:ext>
            </a:extLst>
          </p:cNvPr>
          <p:cNvSpPr txBox="1"/>
          <p:nvPr/>
        </p:nvSpPr>
        <p:spPr>
          <a:xfrm>
            <a:off x="6096077" y="1587812"/>
            <a:ext cx="3895087" cy="369332"/>
          </a:xfrm>
          <a:prstGeom prst="rect">
            <a:avLst/>
          </a:prstGeom>
          <a:noFill/>
        </p:spPr>
        <p:txBody>
          <a:bodyPr wrap="square">
            <a:spAutoFit/>
          </a:bodyPr>
          <a:lstStyle/>
          <a:p>
            <a:r>
              <a:rPr lang="en-US" b="1" dirty="0">
                <a:solidFill>
                  <a:srgbClr val="00B050"/>
                </a:solidFill>
              </a:rPr>
              <a:t>-&gt; left rotation</a:t>
            </a:r>
            <a:endParaRPr lang="en-US" dirty="0"/>
          </a:p>
        </p:txBody>
      </p:sp>
      <p:sp>
        <p:nvSpPr>
          <p:cNvPr id="3" name="Arc 2">
            <a:extLst>
              <a:ext uri="{FF2B5EF4-FFF2-40B4-BE49-F238E27FC236}">
                <a16:creationId xmlns:a16="http://schemas.microsoft.com/office/drawing/2014/main" id="{C7134F32-83E5-0AC1-855C-44C17802E05D}"/>
              </a:ext>
            </a:extLst>
          </p:cNvPr>
          <p:cNvSpPr/>
          <p:nvPr/>
        </p:nvSpPr>
        <p:spPr>
          <a:xfrm rot="13200561">
            <a:off x="8444716" y="3093986"/>
            <a:ext cx="1246698" cy="1173210"/>
          </a:xfrm>
          <a:prstGeom prst="arc">
            <a:avLst>
              <a:gd name="adj1" fmla="val 748666"/>
              <a:gd name="adj2" fmla="val 10327561"/>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4">
            <p14:nvContentPartPr>
              <p14:cNvPr id="28" name="Ink 27">
                <a:extLst>
                  <a:ext uri="{FF2B5EF4-FFF2-40B4-BE49-F238E27FC236}">
                    <a16:creationId xmlns:a16="http://schemas.microsoft.com/office/drawing/2014/main" id="{67B8A217-20A5-4584-1F99-6F0D881F2497}"/>
                  </a:ext>
                </a:extLst>
              </p14:cNvPr>
              <p14:cNvContentPartPr/>
              <p14:nvPr/>
            </p14:nvContentPartPr>
            <p14:xfrm rot="4164642">
              <a:off x="9526920" y="3928423"/>
              <a:ext cx="165600" cy="114840"/>
            </p14:xfrm>
          </p:contentPart>
        </mc:Choice>
        <mc:Fallback xmlns="">
          <p:pic>
            <p:nvPicPr>
              <p:cNvPr id="28" name="Ink 27">
                <a:extLst>
                  <a:ext uri="{FF2B5EF4-FFF2-40B4-BE49-F238E27FC236}">
                    <a16:creationId xmlns:a16="http://schemas.microsoft.com/office/drawing/2014/main" id="{67B8A217-20A5-4584-1F99-6F0D881F2497}"/>
                  </a:ext>
                </a:extLst>
              </p:cNvPr>
              <p:cNvPicPr/>
              <p:nvPr/>
            </p:nvPicPr>
            <p:blipFill>
              <a:blip r:embed="rId3"/>
              <a:stretch>
                <a:fillRect/>
              </a:stretch>
            </p:blipFill>
            <p:spPr>
              <a:xfrm rot="4164642">
                <a:off x="9517920" y="3919395"/>
                <a:ext cx="183240" cy="132535"/>
              </a:xfrm>
              <a:prstGeom prst="rect">
                <a:avLst/>
              </a:prstGeom>
            </p:spPr>
          </p:pic>
        </mc:Fallback>
      </mc:AlternateContent>
      <p:sp>
        <p:nvSpPr>
          <p:cNvPr id="29" name="TextBox 28">
            <a:extLst>
              <a:ext uri="{FF2B5EF4-FFF2-40B4-BE49-F238E27FC236}">
                <a16:creationId xmlns:a16="http://schemas.microsoft.com/office/drawing/2014/main" id="{AB62D803-F79F-F468-53AE-B1762F81B3EE}"/>
              </a:ext>
            </a:extLst>
          </p:cNvPr>
          <p:cNvSpPr txBox="1"/>
          <p:nvPr/>
        </p:nvSpPr>
        <p:spPr>
          <a:xfrm>
            <a:off x="9506062" y="3066570"/>
            <a:ext cx="562911" cy="307777"/>
          </a:xfrm>
          <a:prstGeom prst="rect">
            <a:avLst/>
          </a:prstGeom>
          <a:noFill/>
        </p:spPr>
        <p:txBody>
          <a:bodyPr wrap="square" rtlCol="0">
            <a:spAutoFit/>
          </a:bodyPr>
          <a:lstStyle/>
          <a:p>
            <a:r>
              <a:rPr lang="en-US" sz="1400" dirty="0">
                <a:solidFill>
                  <a:srgbClr val="FF0000"/>
                </a:solidFill>
              </a:rPr>
              <a:t>Right</a:t>
            </a:r>
          </a:p>
        </p:txBody>
      </p:sp>
      <p:sp>
        <p:nvSpPr>
          <p:cNvPr id="6" name="Oval 5">
            <a:extLst>
              <a:ext uri="{FF2B5EF4-FFF2-40B4-BE49-F238E27FC236}">
                <a16:creationId xmlns:a16="http://schemas.microsoft.com/office/drawing/2014/main" id="{D3CDAD42-02D0-3AB5-9486-D2EE8019D6C9}"/>
              </a:ext>
            </a:extLst>
          </p:cNvPr>
          <p:cNvSpPr/>
          <p:nvPr/>
        </p:nvSpPr>
        <p:spPr>
          <a:xfrm>
            <a:off x="7349453" y="4095811"/>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80</a:t>
            </a:r>
          </a:p>
        </p:txBody>
      </p:sp>
      <p:sp>
        <p:nvSpPr>
          <p:cNvPr id="26" name="TextBox 25">
            <a:extLst>
              <a:ext uri="{FF2B5EF4-FFF2-40B4-BE49-F238E27FC236}">
                <a16:creationId xmlns:a16="http://schemas.microsoft.com/office/drawing/2014/main" id="{81C39607-8AF6-2A56-0687-3685936FF2AC}"/>
              </a:ext>
            </a:extLst>
          </p:cNvPr>
          <p:cNvSpPr txBox="1"/>
          <p:nvPr/>
        </p:nvSpPr>
        <p:spPr>
          <a:xfrm>
            <a:off x="8720155" y="3120401"/>
            <a:ext cx="1128835" cy="261610"/>
          </a:xfrm>
          <a:prstGeom prst="rect">
            <a:avLst/>
          </a:prstGeom>
          <a:noFill/>
        </p:spPr>
        <p:txBody>
          <a:bodyPr wrap="none" rtlCol="0">
            <a:spAutoFit/>
          </a:bodyPr>
          <a:lstStyle/>
          <a:p>
            <a:r>
              <a:rPr lang="en-US" sz="1100" dirty="0"/>
              <a:t>Diff in height = 1</a:t>
            </a:r>
          </a:p>
        </p:txBody>
      </p:sp>
      <p:cxnSp>
        <p:nvCxnSpPr>
          <p:cNvPr id="30" name="Straight Connector 29">
            <a:extLst>
              <a:ext uri="{FF2B5EF4-FFF2-40B4-BE49-F238E27FC236}">
                <a16:creationId xmlns:a16="http://schemas.microsoft.com/office/drawing/2014/main" id="{5AF3D7E6-1262-130A-643C-973DD839C66D}"/>
              </a:ext>
            </a:extLst>
          </p:cNvPr>
          <p:cNvCxnSpPr>
            <a:cxnSpLocks/>
            <a:endCxn id="6" idx="0"/>
          </p:cNvCxnSpPr>
          <p:nvPr/>
        </p:nvCxnSpPr>
        <p:spPr>
          <a:xfrm flipH="1">
            <a:off x="7727826" y="3625617"/>
            <a:ext cx="528988" cy="470194"/>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19DD5522-F177-4CDF-DB8B-BB7CF992CEE2}"/>
              </a:ext>
            </a:extLst>
          </p:cNvPr>
          <p:cNvCxnSpPr/>
          <p:nvPr/>
        </p:nvCxnSpPr>
        <p:spPr>
          <a:xfrm flipH="1">
            <a:off x="5261597" y="3638598"/>
            <a:ext cx="710372" cy="710023"/>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D5EB78DE-A7E6-324F-55DE-061D0732DB08}"/>
              </a:ext>
            </a:extLst>
          </p:cNvPr>
          <p:cNvCxnSpPr>
            <a:cxnSpLocks/>
          </p:cNvCxnSpPr>
          <p:nvPr/>
        </p:nvCxnSpPr>
        <p:spPr>
          <a:xfrm>
            <a:off x="6366762" y="3638598"/>
            <a:ext cx="594532" cy="728062"/>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51277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4.79167E-6 -2.96296E-6 L 0.29882 -0.03009 " pathEditMode="relative" rAng="0" ptsTypes="AA">
                                      <p:cBhvr>
                                        <p:cTn id="6" dur="2000" fill="hold"/>
                                        <p:tgtEl>
                                          <p:spTgt spid="27"/>
                                        </p:tgtEl>
                                        <p:attrNameLst>
                                          <p:attrName>ppt_x</p:attrName>
                                          <p:attrName>ppt_y</p:attrName>
                                        </p:attrNameLst>
                                      </p:cBhvr>
                                      <p:rCtr x="14935" y="-1505"/>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0.29882 -0.03009 L 0.40078 0.12176 " pathEditMode="relative" rAng="0" ptsTypes="AA">
                                      <p:cBhvr>
                                        <p:cTn id="10" dur="2000" fill="hold"/>
                                        <p:tgtEl>
                                          <p:spTgt spid="27"/>
                                        </p:tgtEl>
                                        <p:attrNameLst>
                                          <p:attrName>ppt_x</p:attrName>
                                          <p:attrName>ppt_y</p:attrName>
                                        </p:attrNameLst>
                                      </p:cBhvr>
                                      <p:rCtr x="5091" y="7593"/>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2" nodeType="clickEffect">
                                  <p:stCondLst>
                                    <p:cond delay="0"/>
                                  </p:stCondLst>
                                  <p:childTnLst>
                                    <p:animMotion origin="layout" path="M 0.40078 0.12176 L 0.46289 0.23449 " pathEditMode="relative" rAng="0" ptsTypes="AA">
                                      <p:cBhvr>
                                        <p:cTn id="14" dur="2000" fill="hold"/>
                                        <p:tgtEl>
                                          <p:spTgt spid="27"/>
                                        </p:tgtEl>
                                        <p:attrNameLst>
                                          <p:attrName>ppt_x</p:attrName>
                                          <p:attrName>ppt_y</p:attrName>
                                        </p:attrNameLst>
                                      </p:cBhvr>
                                      <p:rCtr x="3099" y="5625"/>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3" nodeType="clickEffect">
                                  <p:stCondLst>
                                    <p:cond delay="0"/>
                                  </p:stCondLst>
                                  <p:childTnLst>
                                    <p:animMotion origin="layout" path="M 0.46289 0.23449 L 0.45872 0.34838 " pathEditMode="relative" rAng="0" ptsTypes="AA">
                                      <p:cBhvr>
                                        <p:cTn id="18" dur="2000" fill="hold"/>
                                        <p:tgtEl>
                                          <p:spTgt spid="27"/>
                                        </p:tgtEl>
                                        <p:attrNameLst>
                                          <p:attrName>ppt_x</p:attrName>
                                          <p:attrName>ppt_y</p:attrName>
                                        </p:attrNameLst>
                                      </p:cBhvr>
                                      <p:rCtr x="-208" y="5694"/>
                                    </p:animMotion>
                                  </p:childTnLst>
                                </p:cTn>
                              </p:par>
                            </p:childTnLst>
                          </p:cTn>
                        </p:par>
                        <p:par>
                          <p:cTn id="19" fill="hold">
                            <p:stCondLst>
                              <p:cond delay="2000"/>
                            </p:stCondLst>
                            <p:childTnLst>
                              <p:par>
                                <p:cTn id="20" presetID="1" presetClass="entr" presetSubtype="0" fill="hold" nodeType="afterEffect">
                                  <p:stCondLst>
                                    <p:cond delay="0"/>
                                  </p:stCondLst>
                                  <p:childTnLst>
                                    <p:set>
                                      <p:cBhvr>
                                        <p:cTn id="21" dur="1" fill="hold">
                                          <p:stCondLst>
                                            <p:cond delay="0"/>
                                          </p:stCondLst>
                                        </p:cTn>
                                        <p:tgtEl>
                                          <p:spTgt spid="3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childTnLst>
                                </p:cTn>
                              </p:par>
                            </p:childTnLst>
                          </p:cTn>
                        </p:par>
                        <p:par>
                          <p:cTn id="26" fill="hold">
                            <p:stCondLst>
                              <p:cond delay="0"/>
                            </p:stCondLst>
                            <p:childTnLst>
                              <p:par>
                                <p:cTn id="27" presetID="7" presetClass="emph" presetSubtype="2" fill="hold" nodeType="afterEffect">
                                  <p:stCondLst>
                                    <p:cond delay="0"/>
                                  </p:stCondLst>
                                  <p:childTnLst>
                                    <p:animClr clrSpc="rgb" dir="cw">
                                      <p:cBhvr>
                                        <p:cTn id="28" dur="2000" fill="hold"/>
                                        <p:tgtEl>
                                          <p:spTgt spid="35"/>
                                        </p:tgtEl>
                                        <p:attrNameLst>
                                          <p:attrName>stroke.color</p:attrName>
                                        </p:attrNameLst>
                                      </p:cBhvr>
                                      <p:to>
                                        <a:srgbClr val="92D050"/>
                                      </p:to>
                                    </p:animClr>
                                    <p:set>
                                      <p:cBhvr>
                                        <p:cTn id="29" dur="2000" fill="hold"/>
                                        <p:tgtEl>
                                          <p:spTgt spid="35"/>
                                        </p:tgtEl>
                                        <p:attrNameLst>
                                          <p:attrName>stroke.on</p:attrName>
                                        </p:attrNameLst>
                                      </p:cBhvr>
                                      <p:to>
                                        <p:strVal val="tru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6"/>
                                        </p:tgtEl>
                                        <p:attrNameLst>
                                          <p:attrName>style.visibility</p:attrName>
                                        </p:attrNameLst>
                                      </p:cBhvr>
                                      <p:to>
                                        <p:strVal val="visible"/>
                                      </p:to>
                                    </p:set>
                                  </p:childTnLst>
                                </p:cTn>
                              </p:par>
                            </p:childTnLst>
                          </p:cTn>
                        </p:par>
                        <p:par>
                          <p:cTn id="34" fill="hold">
                            <p:stCondLst>
                              <p:cond delay="0"/>
                            </p:stCondLst>
                            <p:childTnLst>
                              <p:par>
                                <p:cTn id="35" presetID="7" presetClass="emph" presetSubtype="2" fill="hold" nodeType="afterEffect">
                                  <p:stCondLst>
                                    <p:cond delay="0"/>
                                  </p:stCondLst>
                                  <p:childTnLst>
                                    <p:animClr clrSpc="rgb" dir="cw">
                                      <p:cBhvr>
                                        <p:cTn id="36" dur="2000" fill="hold"/>
                                        <p:tgtEl>
                                          <p:spTgt spid="26"/>
                                        </p:tgtEl>
                                        <p:attrNameLst>
                                          <p:attrName>stroke.color</p:attrName>
                                        </p:attrNameLst>
                                      </p:cBhvr>
                                      <p:to>
                                        <a:srgbClr val="92D050"/>
                                      </p:to>
                                    </p:animClr>
                                    <p:set>
                                      <p:cBhvr>
                                        <p:cTn id="37" dur="2000" fill="hold"/>
                                        <p:tgtEl>
                                          <p:spTgt spid="26"/>
                                        </p:tgtEl>
                                        <p:attrNameLst>
                                          <p:attrName>stroke.on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6"/>
                                        </p:tgtEl>
                                        <p:attrNameLst>
                                          <p:attrName>style.visibility</p:attrName>
                                        </p:attrNameLst>
                                      </p:cBhvr>
                                      <p:to>
                                        <p:strVal val="visible"/>
                                      </p:to>
                                    </p:set>
                                  </p:childTnLst>
                                </p:cTn>
                              </p:par>
                            </p:childTnLst>
                          </p:cTn>
                        </p:par>
                        <p:par>
                          <p:cTn id="42" fill="hold">
                            <p:stCondLst>
                              <p:cond delay="0"/>
                            </p:stCondLst>
                            <p:childTnLst>
                              <p:par>
                                <p:cTn id="43" presetID="7" presetClass="emph" presetSubtype="2" fill="hold" nodeType="afterEffect">
                                  <p:stCondLst>
                                    <p:cond delay="0"/>
                                  </p:stCondLst>
                                  <p:childTnLst>
                                    <p:animClr clrSpc="rgb" dir="cw">
                                      <p:cBhvr>
                                        <p:cTn id="44" dur="2000" fill="hold"/>
                                        <p:tgtEl>
                                          <p:spTgt spid="36"/>
                                        </p:tgtEl>
                                        <p:attrNameLst>
                                          <p:attrName>stroke.color</p:attrName>
                                        </p:attrNameLst>
                                      </p:cBhvr>
                                      <p:to>
                                        <a:srgbClr val="FF0000"/>
                                      </p:to>
                                    </p:animClr>
                                    <p:set>
                                      <p:cBhvr>
                                        <p:cTn id="45" dur="2000" fill="hold"/>
                                        <p:tgtEl>
                                          <p:spTgt spid="36"/>
                                        </p:tgtEl>
                                        <p:attrNameLst>
                                          <p:attrName>stroke.on</p:attrName>
                                        </p:attrNameLst>
                                      </p:cBhvr>
                                      <p:to>
                                        <p:strVal val="tru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wipe(up)">
                                      <p:cBhvr>
                                        <p:cTn id="50" dur="750"/>
                                        <p:tgtEl>
                                          <p:spTgt spid="39"/>
                                        </p:tgtEl>
                                      </p:cBhvr>
                                    </p:animEffect>
                                  </p:childTnLst>
                                </p:cTn>
                              </p:par>
                            </p:childTnLst>
                          </p:cTn>
                        </p:par>
                        <p:par>
                          <p:cTn id="51" fill="hold">
                            <p:stCondLst>
                              <p:cond delay="750"/>
                            </p:stCondLst>
                            <p:childTnLst>
                              <p:par>
                                <p:cTn id="52" presetID="1" presetClass="entr" presetSubtype="0" fill="hold" nodeType="afterEffect">
                                  <p:stCondLst>
                                    <p:cond delay="0"/>
                                  </p:stCondLst>
                                  <p:childTnLst>
                                    <p:set>
                                      <p:cBhvr>
                                        <p:cTn id="53" dur="1" fill="hold">
                                          <p:stCondLst>
                                            <p:cond delay="0"/>
                                          </p:stCondLst>
                                        </p:cTn>
                                        <p:tgtEl>
                                          <p:spTgt spid="40"/>
                                        </p:tgtEl>
                                        <p:attrNameLst>
                                          <p:attrName>style.visibility</p:attrName>
                                        </p:attrNameLst>
                                      </p:cBhvr>
                                      <p:to>
                                        <p:strVal val="visible"/>
                                      </p:to>
                                    </p:set>
                                  </p:childTnLst>
                                </p:cTn>
                              </p:par>
                            </p:childTnLst>
                          </p:cTn>
                        </p:par>
                        <p:par>
                          <p:cTn id="54" fill="hold">
                            <p:stCondLst>
                              <p:cond delay="750"/>
                            </p:stCondLst>
                            <p:childTnLst>
                              <p:par>
                                <p:cTn id="55" presetID="1" presetClass="entr" presetSubtype="0" fill="hold" grpId="0" nodeType="after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wipe(up)">
                                      <p:cBhvr>
                                        <p:cTn id="61" dur="500"/>
                                        <p:tgtEl>
                                          <p:spTgt spid="3"/>
                                        </p:tgtEl>
                                      </p:cBhvr>
                                    </p:animEffect>
                                  </p:childTnLst>
                                </p:cTn>
                              </p:par>
                            </p:childTnLst>
                          </p:cTn>
                        </p:par>
                        <p:par>
                          <p:cTn id="62" fill="hold">
                            <p:stCondLst>
                              <p:cond delay="500"/>
                            </p:stCondLst>
                            <p:childTnLst>
                              <p:par>
                                <p:cTn id="63" presetID="1" presetClass="entr" presetSubtype="0" fill="hold" nodeType="after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childTnLst>
                          </p:cTn>
                        </p:par>
                        <p:par>
                          <p:cTn id="65" fill="hold">
                            <p:stCondLst>
                              <p:cond delay="500"/>
                            </p:stCondLst>
                            <p:childTnLst>
                              <p:par>
                                <p:cTn id="66" presetID="1" presetClass="entr" presetSubtype="0" fill="hold" grpId="0" nodeType="afterEffect">
                                  <p:stCondLst>
                                    <p:cond delay="0"/>
                                  </p:stCondLst>
                                  <p:childTnLst>
                                    <p:set>
                                      <p:cBhvr>
                                        <p:cTn id="67" dur="1" fill="hold">
                                          <p:stCondLst>
                                            <p:cond delay="0"/>
                                          </p:stCondLst>
                                        </p:cTn>
                                        <p:tgtEl>
                                          <p:spTgt spid="29"/>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63"/>
                                        </p:tgtEl>
                                        <p:attrNameLst>
                                          <p:attrName>style.visibility</p:attrName>
                                        </p:attrNameLst>
                                      </p:cBhvr>
                                      <p:to>
                                        <p:strVal val="visible"/>
                                      </p:to>
                                    </p:set>
                                  </p:childTnLst>
                                </p:cTn>
                              </p:par>
                              <p:par>
                                <p:cTn id="72" presetID="10" presetClass="exit" presetSubtype="0" fill="hold" grpId="1" nodeType="withEffect">
                                  <p:stCondLst>
                                    <p:cond delay="0"/>
                                  </p:stCondLst>
                                  <p:childTnLst>
                                    <p:animEffect transition="out" filter="fade">
                                      <p:cBhvr>
                                        <p:cTn id="73" dur="500"/>
                                        <p:tgtEl>
                                          <p:spTgt spid="39"/>
                                        </p:tgtEl>
                                      </p:cBhvr>
                                    </p:animEffect>
                                    <p:set>
                                      <p:cBhvr>
                                        <p:cTn id="74" dur="1" fill="hold">
                                          <p:stCondLst>
                                            <p:cond delay="499"/>
                                          </p:stCondLst>
                                        </p:cTn>
                                        <p:tgtEl>
                                          <p:spTgt spid="39"/>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42"/>
                                        </p:tgtEl>
                                      </p:cBhvr>
                                    </p:animEffect>
                                    <p:set>
                                      <p:cBhvr>
                                        <p:cTn id="77" dur="1" fill="hold">
                                          <p:stCondLst>
                                            <p:cond delay="499"/>
                                          </p:stCondLst>
                                        </p:cTn>
                                        <p:tgtEl>
                                          <p:spTgt spid="42"/>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40"/>
                                        </p:tgtEl>
                                      </p:cBhvr>
                                    </p:animEffect>
                                    <p:set>
                                      <p:cBhvr>
                                        <p:cTn id="80" dur="1" fill="hold">
                                          <p:stCondLst>
                                            <p:cond delay="499"/>
                                          </p:stCondLst>
                                        </p:cTn>
                                        <p:tgtEl>
                                          <p:spTgt spid="40"/>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2" presetClass="exit" presetSubtype="4" fill="hold" grpId="1" nodeType="clickEffect">
                                  <p:stCondLst>
                                    <p:cond delay="0"/>
                                  </p:stCondLst>
                                  <p:childTnLst>
                                    <p:animEffect transition="out" filter="wipe(down)">
                                      <p:cBhvr>
                                        <p:cTn id="84" dur="500"/>
                                        <p:tgtEl>
                                          <p:spTgt spid="29"/>
                                        </p:tgtEl>
                                      </p:cBhvr>
                                    </p:animEffect>
                                    <p:set>
                                      <p:cBhvr>
                                        <p:cTn id="85" dur="1" fill="hold">
                                          <p:stCondLst>
                                            <p:cond delay="499"/>
                                          </p:stCondLst>
                                        </p:cTn>
                                        <p:tgtEl>
                                          <p:spTgt spid="29"/>
                                        </p:tgtEl>
                                        <p:attrNameLst>
                                          <p:attrName>style.visibility</p:attrName>
                                        </p:attrNameLst>
                                      </p:cBhvr>
                                      <p:to>
                                        <p:strVal val="hidden"/>
                                      </p:to>
                                    </p:set>
                                  </p:childTnLst>
                                </p:cTn>
                              </p:par>
                              <p:par>
                                <p:cTn id="86" presetID="22" presetClass="exit" presetSubtype="4" fill="hold" nodeType="withEffect">
                                  <p:stCondLst>
                                    <p:cond delay="0"/>
                                  </p:stCondLst>
                                  <p:childTnLst>
                                    <p:animEffect transition="out" filter="wipe(down)">
                                      <p:cBhvr>
                                        <p:cTn id="87" dur="500"/>
                                        <p:tgtEl>
                                          <p:spTgt spid="28"/>
                                        </p:tgtEl>
                                      </p:cBhvr>
                                    </p:animEffect>
                                    <p:set>
                                      <p:cBhvr>
                                        <p:cTn id="88" dur="1" fill="hold">
                                          <p:stCondLst>
                                            <p:cond delay="499"/>
                                          </p:stCondLst>
                                        </p:cTn>
                                        <p:tgtEl>
                                          <p:spTgt spid="28"/>
                                        </p:tgtEl>
                                        <p:attrNameLst>
                                          <p:attrName>style.visibility</p:attrName>
                                        </p:attrNameLst>
                                      </p:cBhvr>
                                      <p:to>
                                        <p:strVal val="hidden"/>
                                      </p:to>
                                    </p:set>
                                  </p:childTnLst>
                                </p:cTn>
                              </p:par>
                              <p:par>
                                <p:cTn id="89" presetID="22" presetClass="exit" presetSubtype="4" fill="hold" grpId="1" nodeType="withEffect">
                                  <p:stCondLst>
                                    <p:cond delay="0"/>
                                  </p:stCondLst>
                                  <p:childTnLst>
                                    <p:animEffect transition="out" filter="wipe(down)">
                                      <p:cBhvr>
                                        <p:cTn id="90" dur="500"/>
                                        <p:tgtEl>
                                          <p:spTgt spid="3"/>
                                        </p:tgtEl>
                                      </p:cBhvr>
                                    </p:animEffect>
                                    <p:set>
                                      <p:cBhvr>
                                        <p:cTn id="91" dur="1" fill="hold">
                                          <p:stCondLst>
                                            <p:cond delay="499"/>
                                          </p:stCondLst>
                                        </p:cTn>
                                        <p:tgtEl>
                                          <p:spTgt spid="3"/>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500"/>
                                        <p:tgtEl>
                                          <p:spTgt spid="35"/>
                                        </p:tgtEl>
                                      </p:cBhvr>
                                    </p:animEffect>
                                    <p:set>
                                      <p:cBhvr>
                                        <p:cTn id="94" dur="1" fill="hold">
                                          <p:stCondLst>
                                            <p:cond delay="499"/>
                                          </p:stCondLst>
                                        </p:cTn>
                                        <p:tgtEl>
                                          <p:spTgt spid="35"/>
                                        </p:tgtEl>
                                        <p:attrNameLst>
                                          <p:attrName>style.visibility</p:attrName>
                                        </p:attrNameLst>
                                      </p:cBhvr>
                                      <p:to>
                                        <p:strVal val="hidden"/>
                                      </p:to>
                                    </p:set>
                                  </p:childTnLst>
                                </p:cTn>
                              </p:par>
                              <p:par>
                                <p:cTn id="95" presetID="10" presetClass="exit" presetSubtype="0" fill="hold" grpId="1" nodeType="withEffect">
                                  <p:stCondLst>
                                    <p:cond delay="0"/>
                                  </p:stCondLst>
                                  <p:childTnLst>
                                    <p:animEffect transition="out" filter="fade">
                                      <p:cBhvr>
                                        <p:cTn id="96" dur="500"/>
                                        <p:tgtEl>
                                          <p:spTgt spid="36"/>
                                        </p:tgtEl>
                                      </p:cBhvr>
                                    </p:animEffect>
                                    <p:set>
                                      <p:cBhvr>
                                        <p:cTn id="97" dur="1" fill="hold">
                                          <p:stCondLst>
                                            <p:cond delay="499"/>
                                          </p:stCondLst>
                                        </p:cTn>
                                        <p:tgtEl>
                                          <p:spTgt spid="36"/>
                                        </p:tgtEl>
                                        <p:attrNameLst>
                                          <p:attrName>style.visibility</p:attrName>
                                        </p:attrNameLst>
                                      </p:cBhvr>
                                      <p:to>
                                        <p:strVal val="hidden"/>
                                      </p:to>
                                    </p:set>
                                  </p:childTnLst>
                                </p:cTn>
                              </p:par>
                              <p:par>
                                <p:cTn id="98" presetID="22" presetClass="exit" presetSubtype="4" fill="hold" grpId="1" nodeType="withEffect">
                                  <p:stCondLst>
                                    <p:cond delay="0"/>
                                  </p:stCondLst>
                                  <p:childTnLst>
                                    <p:animEffect transition="out" filter="wipe(down)">
                                      <p:cBhvr>
                                        <p:cTn id="99" dur="500"/>
                                        <p:tgtEl>
                                          <p:spTgt spid="26"/>
                                        </p:tgtEl>
                                      </p:cBhvr>
                                    </p:animEffect>
                                    <p:set>
                                      <p:cBhvr>
                                        <p:cTn id="100" dur="1" fill="hold">
                                          <p:stCondLst>
                                            <p:cond delay="499"/>
                                          </p:stCondLst>
                                        </p:cTn>
                                        <p:tgtEl>
                                          <p:spTgt spid="26"/>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0" presetClass="path" presetSubtype="0" accel="50000" decel="50000" fill="hold" grpId="0" nodeType="clickEffect">
                                  <p:stCondLst>
                                    <p:cond delay="0"/>
                                  </p:stCondLst>
                                  <p:childTnLst>
                                    <p:animMotion origin="layout" path="M -8.33333E-7 4.07407E-6 L -0.1026 0.14907 " pathEditMode="relative" rAng="0" ptsTypes="AA">
                                      <p:cBhvr>
                                        <p:cTn id="104" dur="2000" fill="hold"/>
                                        <p:tgtEl>
                                          <p:spTgt spid="4"/>
                                        </p:tgtEl>
                                        <p:attrNameLst>
                                          <p:attrName>ppt_x</p:attrName>
                                          <p:attrName>ppt_y</p:attrName>
                                        </p:attrNameLst>
                                      </p:cBhvr>
                                      <p:rCtr x="-5130" y="7454"/>
                                    </p:animMotion>
                                  </p:childTnLst>
                                </p:cTn>
                              </p:par>
                              <p:par>
                                <p:cTn id="105" presetID="1" presetClass="entr" presetSubtype="0" fill="hold" nodeType="withEffect">
                                  <p:stCondLst>
                                    <p:cond delay="0"/>
                                  </p:stCondLst>
                                  <p:childTnLst>
                                    <p:set>
                                      <p:cBhvr>
                                        <p:cTn id="106" dur="1" fill="hold">
                                          <p:stCondLst>
                                            <p:cond delay="0"/>
                                          </p:stCondLst>
                                        </p:cTn>
                                        <p:tgtEl>
                                          <p:spTgt spid="37"/>
                                        </p:tgtEl>
                                        <p:attrNameLst>
                                          <p:attrName>style.visibility</p:attrName>
                                        </p:attrNameLst>
                                      </p:cBhvr>
                                      <p:to>
                                        <p:strVal val="visible"/>
                                      </p:to>
                                    </p:set>
                                  </p:childTnLst>
                                </p:cTn>
                              </p:par>
                              <p:par>
                                <p:cTn id="107" presetID="0" presetClass="path" presetSubtype="0" accel="50000" decel="50000" fill="hold" grpId="0" nodeType="withEffect">
                                  <p:stCondLst>
                                    <p:cond delay="0"/>
                                  </p:stCondLst>
                                  <p:childTnLst>
                                    <p:animMotion origin="layout" path="M 2.5E-6 -3.33333E-6 L -0.09518 0.1625 " pathEditMode="relative" rAng="0" ptsTypes="AA">
                                      <p:cBhvr>
                                        <p:cTn id="108" dur="2000" fill="hold"/>
                                        <p:tgtEl>
                                          <p:spTgt spid="7"/>
                                        </p:tgtEl>
                                        <p:attrNameLst>
                                          <p:attrName>ppt_x</p:attrName>
                                          <p:attrName>ppt_y</p:attrName>
                                        </p:attrNameLst>
                                      </p:cBhvr>
                                      <p:rCtr x="-4766" y="8125"/>
                                    </p:animMotion>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38"/>
                                        </p:tgtEl>
                                        <p:attrNameLst>
                                          <p:attrName>style.visibility</p:attrName>
                                        </p:attrNameLst>
                                      </p:cBhvr>
                                      <p:to>
                                        <p:strVal val="visible"/>
                                      </p:to>
                                    </p:set>
                                  </p:childTnLst>
                                </p:cTn>
                              </p:par>
                              <p:par>
                                <p:cTn id="113" presetID="0" presetClass="path" presetSubtype="0" accel="50000" decel="50000" fill="hold" grpId="5" nodeType="withEffect">
                                  <p:stCondLst>
                                    <p:cond delay="0"/>
                                  </p:stCondLst>
                                  <p:childTnLst>
                                    <p:animMotion origin="layout" path="M -4.16667E-6 2.96296E-6 L -0.06211 0.04027 " pathEditMode="relative" rAng="0" ptsTypes="AA">
                                      <p:cBhvr>
                                        <p:cTn id="114" dur="2000" fill="hold"/>
                                        <p:tgtEl>
                                          <p:spTgt spid="6"/>
                                        </p:tgtEl>
                                        <p:attrNameLst>
                                          <p:attrName>ppt_x</p:attrName>
                                          <p:attrName>ppt_y</p:attrName>
                                        </p:attrNameLst>
                                      </p:cBhvr>
                                      <p:rCtr x="-3112" y="2014"/>
                                    </p:animMotion>
                                  </p:childTnLst>
                                </p:cTn>
                              </p:par>
                            </p:childTnLst>
                          </p:cTn>
                        </p:par>
                        <p:par>
                          <p:cTn id="115" fill="hold">
                            <p:stCondLst>
                              <p:cond delay="2000"/>
                            </p:stCondLst>
                            <p:childTnLst>
                              <p:par>
                                <p:cTn id="116" presetID="10" presetClass="exit" presetSubtype="0" fill="hold" nodeType="afterEffect">
                                  <p:stCondLst>
                                    <p:cond delay="0"/>
                                  </p:stCondLst>
                                  <p:childTnLst>
                                    <p:animEffect transition="out" filter="fade">
                                      <p:cBhvr>
                                        <p:cTn id="117" dur="500"/>
                                        <p:tgtEl>
                                          <p:spTgt spid="30"/>
                                        </p:tgtEl>
                                      </p:cBhvr>
                                    </p:animEffect>
                                    <p:set>
                                      <p:cBhvr>
                                        <p:cTn id="118" dur="1" fill="hold">
                                          <p:stCondLst>
                                            <p:cond delay="499"/>
                                          </p:stCondLst>
                                        </p:cTn>
                                        <p:tgtEl>
                                          <p:spTgt spid="30"/>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0" presetClass="path" presetSubtype="0" accel="50000" decel="50000" fill="hold" grpId="0" nodeType="clickEffect">
                                  <p:stCondLst>
                                    <p:cond delay="0"/>
                                  </p:stCondLst>
                                  <p:childTnLst>
                                    <p:animMotion origin="layout" path="M 1.66667E-6 4.44444E-6 L -0.09219 -0.15463 " pathEditMode="relative" rAng="0" ptsTypes="AA">
                                      <p:cBhvr>
                                        <p:cTn id="122" dur="2000" fill="hold"/>
                                        <p:tgtEl>
                                          <p:spTgt spid="8"/>
                                        </p:tgtEl>
                                        <p:attrNameLst>
                                          <p:attrName>ppt_x</p:attrName>
                                          <p:attrName>ppt_y</p:attrName>
                                        </p:attrNameLst>
                                      </p:cBhvr>
                                      <p:rCtr x="-4505" y="-7778"/>
                                    </p:animMotion>
                                  </p:childTnLst>
                                </p:cTn>
                              </p:par>
                              <p:par>
                                <p:cTn id="123" presetID="0" presetClass="path" presetSubtype="0" accel="50000" decel="50000" fill="hold" grpId="0" nodeType="withEffect">
                                  <p:stCondLst>
                                    <p:cond delay="0"/>
                                  </p:stCondLst>
                                  <p:childTnLst>
                                    <p:animMotion origin="layout" path="M 2.29167E-6 4.07407E-6 L -0.06211 -0.11412 " pathEditMode="relative" rAng="0" ptsTypes="AA">
                                      <p:cBhvr>
                                        <p:cTn id="124" dur="2000" fill="hold"/>
                                        <p:tgtEl>
                                          <p:spTgt spid="12"/>
                                        </p:tgtEl>
                                        <p:attrNameLst>
                                          <p:attrName>ppt_x</p:attrName>
                                          <p:attrName>ppt_y</p:attrName>
                                        </p:attrNameLst>
                                      </p:cBhvr>
                                      <p:rCtr x="-3112" y="-5648"/>
                                    </p:animMotion>
                                  </p:childTnLst>
                                </p:cTn>
                              </p:par>
                              <p:par>
                                <p:cTn id="125" presetID="0" presetClass="path" presetSubtype="0" accel="50000" decel="50000" fill="hold" grpId="4" nodeType="withEffect">
                                  <p:stCondLst>
                                    <p:cond delay="0"/>
                                  </p:stCondLst>
                                  <p:childTnLst>
                                    <p:animMotion origin="layout" path="M 0.45872 0.34838 L 0.38281 0.23797 " pathEditMode="relative" rAng="0" ptsTypes="AA">
                                      <p:cBhvr>
                                        <p:cTn id="126" dur="2000" fill="hold"/>
                                        <p:tgtEl>
                                          <p:spTgt spid="27"/>
                                        </p:tgtEl>
                                        <p:attrNameLst>
                                          <p:attrName>ppt_x</p:attrName>
                                          <p:attrName>ppt_y</p:attrName>
                                        </p:attrNameLst>
                                      </p:cBhvr>
                                      <p:rCtr x="-3242" y="-6088"/>
                                    </p:animMotion>
                                  </p:childTnLst>
                                </p:cTn>
                              </p:par>
                              <p:par>
                                <p:cTn id="127" presetID="22" presetClass="exit" presetSubtype="4" fill="hold" nodeType="withEffect">
                                  <p:stCondLst>
                                    <p:cond delay="0"/>
                                  </p:stCondLst>
                                  <p:childTnLst>
                                    <p:animEffect transition="out" filter="wipe(down)">
                                      <p:cBhvr>
                                        <p:cTn id="128" dur="500"/>
                                        <p:tgtEl>
                                          <p:spTgt spid="33"/>
                                        </p:tgtEl>
                                      </p:cBhvr>
                                    </p:animEffect>
                                    <p:set>
                                      <p:cBhvr>
                                        <p:cTn id="129"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12" grpId="0" animBg="1"/>
      <p:bldP spid="27" grpId="0" animBg="1"/>
      <p:bldP spid="27" grpId="1" animBg="1"/>
      <p:bldP spid="27" grpId="2" animBg="1"/>
      <p:bldP spid="27" grpId="3" animBg="1"/>
      <p:bldP spid="27" grpId="4" animBg="1"/>
      <p:bldP spid="35" grpId="0"/>
      <p:bldP spid="35" grpId="1"/>
      <p:bldP spid="36" grpId="0"/>
      <p:bldP spid="36" grpId="1"/>
      <p:bldP spid="39" grpId="0" animBg="1"/>
      <p:bldP spid="39" grpId="1" animBg="1"/>
      <p:bldP spid="42" grpId="0"/>
      <p:bldP spid="42" grpId="1"/>
      <p:bldP spid="63" grpId="0"/>
      <p:bldP spid="3" grpId="0" animBg="1"/>
      <p:bldP spid="3" grpId="1" animBg="1"/>
      <p:bldP spid="29" grpId="0"/>
      <p:bldP spid="29" grpId="1"/>
      <p:bldP spid="6" grpId="5" animBg="1"/>
      <p:bldP spid="26" grpId="0"/>
      <p:bldP spid="26" grpId="1"/>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a:t>Algorithm – RR – O(1) / O(1)</a:t>
            </a: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 name="TextBox 2">
            <a:extLst>
              <a:ext uri="{FF2B5EF4-FFF2-40B4-BE49-F238E27FC236}">
                <a16:creationId xmlns:a16="http://schemas.microsoft.com/office/drawing/2014/main" id="{3F50190F-6FAE-7CE0-C6CC-DC4B30AED96A}"/>
              </a:ext>
            </a:extLst>
          </p:cNvPr>
          <p:cNvSpPr txBox="1"/>
          <p:nvPr/>
        </p:nvSpPr>
        <p:spPr>
          <a:xfrm>
            <a:off x="1254238" y="2463165"/>
            <a:ext cx="3538789" cy="1569660"/>
          </a:xfrm>
          <a:prstGeom prst="rect">
            <a:avLst/>
          </a:prstGeom>
          <a:noFill/>
        </p:spPr>
        <p:txBody>
          <a:bodyPr wrap="none" rtlCol="0">
            <a:spAutoFit/>
          </a:bodyPr>
          <a:lstStyle/>
          <a:p>
            <a:r>
              <a:rPr lang="en-US" sz="1200" dirty="0"/>
              <a:t>Step 1 : Left rotation on </a:t>
            </a:r>
            <a:r>
              <a:rPr lang="en-US" sz="1200" dirty="0" err="1"/>
              <a:t>disbalancedNode.left</a:t>
            </a:r>
            <a:endParaRPr lang="en-US" sz="1200" dirty="0"/>
          </a:p>
          <a:p>
            <a:r>
              <a:rPr lang="en-US" sz="1200" dirty="0" err="1"/>
              <a:t>rotateLeft</a:t>
            </a:r>
            <a:r>
              <a:rPr lang="en-US" sz="1200" dirty="0"/>
              <a:t>(</a:t>
            </a:r>
            <a:r>
              <a:rPr lang="en-US" sz="1200" dirty="0" err="1"/>
              <a:t>disbalancedNode</a:t>
            </a:r>
            <a:r>
              <a:rPr lang="en-US" sz="1200" dirty="0"/>
              <a:t>) {</a:t>
            </a:r>
          </a:p>
          <a:p>
            <a:r>
              <a:rPr lang="en-US" sz="1200" dirty="0"/>
              <a:t>    </a:t>
            </a:r>
            <a:r>
              <a:rPr lang="en-US" sz="1200" dirty="0" err="1"/>
              <a:t>newRoot</a:t>
            </a:r>
            <a:r>
              <a:rPr lang="en-US" sz="1200" dirty="0"/>
              <a:t> = </a:t>
            </a:r>
            <a:r>
              <a:rPr lang="en-US" sz="1200" dirty="0" err="1"/>
              <a:t>disbalancedNode.right</a:t>
            </a:r>
            <a:endParaRPr lang="en-US" sz="1200" dirty="0"/>
          </a:p>
          <a:p>
            <a:r>
              <a:rPr lang="en-US" sz="1200" dirty="0"/>
              <a:t>    </a:t>
            </a:r>
            <a:r>
              <a:rPr lang="en-US" sz="1200" dirty="0" err="1"/>
              <a:t>disbalancedNode.right</a:t>
            </a:r>
            <a:r>
              <a:rPr lang="en-US" sz="1200" dirty="0"/>
              <a:t> = </a:t>
            </a:r>
            <a:r>
              <a:rPr lang="en-US" sz="1200" dirty="0" err="1"/>
              <a:t>disbalancedNode.right.left</a:t>
            </a:r>
            <a:endParaRPr lang="en-US" sz="1200" dirty="0"/>
          </a:p>
          <a:p>
            <a:r>
              <a:rPr lang="en-US" sz="1200" dirty="0"/>
              <a:t>    </a:t>
            </a:r>
            <a:r>
              <a:rPr lang="en-US" sz="1200" dirty="0" err="1"/>
              <a:t>newRoot.left</a:t>
            </a:r>
            <a:r>
              <a:rPr lang="en-US" sz="1200" dirty="0"/>
              <a:t> = </a:t>
            </a:r>
            <a:r>
              <a:rPr lang="en-US" sz="1200" dirty="0" err="1"/>
              <a:t>disbalancedNode</a:t>
            </a:r>
            <a:endParaRPr lang="en-US" sz="1200" dirty="0"/>
          </a:p>
          <a:p>
            <a:r>
              <a:rPr lang="en-US" sz="1200" dirty="0"/>
              <a:t>    update height of </a:t>
            </a:r>
            <a:r>
              <a:rPr lang="en-US" sz="1200" dirty="0" err="1"/>
              <a:t>disbalancedNode</a:t>
            </a:r>
            <a:r>
              <a:rPr lang="en-US" sz="1200" dirty="0"/>
              <a:t> and </a:t>
            </a:r>
            <a:r>
              <a:rPr lang="en-US" sz="1200" dirty="0" err="1"/>
              <a:t>newRoot</a:t>
            </a:r>
            <a:endParaRPr lang="en-US" sz="1200" dirty="0"/>
          </a:p>
          <a:p>
            <a:r>
              <a:rPr lang="en-US" sz="1200" dirty="0"/>
              <a:t>    return </a:t>
            </a:r>
            <a:r>
              <a:rPr lang="en-US" sz="1200" dirty="0" err="1"/>
              <a:t>newRoot</a:t>
            </a:r>
            <a:endParaRPr lang="en-US" sz="1200" dirty="0"/>
          </a:p>
          <a:p>
            <a:r>
              <a:rPr lang="en-US" sz="1200" dirty="0"/>
              <a:t>}</a:t>
            </a:r>
          </a:p>
        </p:txBody>
      </p:sp>
      <p:sp>
        <p:nvSpPr>
          <p:cNvPr id="6" name="Oval 5">
            <a:extLst>
              <a:ext uri="{FF2B5EF4-FFF2-40B4-BE49-F238E27FC236}">
                <a16:creationId xmlns:a16="http://schemas.microsoft.com/office/drawing/2014/main" id="{0D651CC4-CFFE-4862-5916-0341B8EB9171}"/>
              </a:ext>
            </a:extLst>
          </p:cNvPr>
          <p:cNvSpPr/>
          <p:nvPr/>
        </p:nvSpPr>
        <p:spPr>
          <a:xfrm>
            <a:off x="8195713" y="2523632"/>
            <a:ext cx="554196" cy="33678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30</a:t>
            </a:r>
          </a:p>
        </p:txBody>
      </p:sp>
      <p:cxnSp>
        <p:nvCxnSpPr>
          <p:cNvPr id="22" name="Straight Connector 21">
            <a:extLst>
              <a:ext uri="{FF2B5EF4-FFF2-40B4-BE49-F238E27FC236}">
                <a16:creationId xmlns:a16="http://schemas.microsoft.com/office/drawing/2014/main" id="{57076522-A350-2A65-2E63-A297D98666AF}"/>
              </a:ext>
            </a:extLst>
          </p:cNvPr>
          <p:cNvCxnSpPr>
            <a:cxnSpLocks/>
          </p:cNvCxnSpPr>
          <p:nvPr/>
        </p:nvCxnSpPr>
        <p:spPr>
          <a:xfrm>
            <a:off x="8519657" y="2871699"/>
            <a:ext cx="222742" cy="32530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28" name="Oval 27">
            <a:extLst>
              <a:ext uri="{FF2B5EF4-FFF2-40B4-BE49-F238E27FC236}">
                <a16:creationId xmlns:a16="http://schemas.microsoft.com/office/drawing/2014/main" id="{3BA6F5ED-E9E4-364B-3AC5-E1AAF4D118FA}"/>
              </a:ext>
            </a:extLst>
          </p:cNvPr>
          <p:cNvSpPr/>
          <p:nvPr/>
        </p:nvSpPr>
        <p:spPr>
          <a:xfrm>
            <a:off x="8649454" y="3136392"/>
            <a:ext cx="484074" cy="27771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40</a:t>
            </a:r>
          </a:p>
        </p:txBody>
      </p:sp>
      <p:cxnSp>
        <p:nvCxnSpPr>
          <p:cNvPr id="29" name="Straight Connector 28">
            <a:extLst>
              <a:ext uri="{FF2B5EF4-FFF2-40B4-BE49-F238E27FC236}">
                <a16:creationId xmlns:a16="http://schemas.microsoft.com/office/drawing/2014/main" id="{02D57752-EB07-E0F1-8CAF-1DD09B83A304}"/>
              </a:ext>
            </a:extLst>
          </p:cNvPr>
          <p:cNvCxnSpPr>
            <a:cxnSpLocks/>
          </p:cNvCxnSpPr>
          <p:nvPr/>
        </p:nvCxnSpPr>
        <p:spPr>
          <a:xfrm>
            <a:off x="8901358" y="3393671"/>
            <a:ext cx="324908" cy="327145"/>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30" name="Oval 29">
            <a:extLst>
              <a:ext uri="{FF2B5EF4-FFF2-40B4-BE49-F238E27FC236}">
                <a16:creationId xmlns:a16="http://schemas.microsoft.com/office/drawing/2014/main" id="{BE013B10-44A2-6F3E-C24A-4B04AAE5AA4E}"/>
              </a:ext>
            </a:extLst>
          </p:cNvPr>
          <p:cNvSpPr/>
          <p:nvPr/>
        </p:nvSpPr>
        <p:spPr>
          <a:xfrm>
            <a:off x="9153000" y="3689192"/>
            <a:ext cx="554196" cy="32617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50</a:t>
            </a:r>
          </a:p>
        </p:txBody>
      </p:sp>
      <p:sp>
        <p:nvSpPr>
          <p:cNvPr id="31" name="TextBox 30">
            <a:extLst>
              <a:ext uri="{FF2B5EF4-FFF2-40B4-BE49-F238E27FC236}">
                <a16:creationId xmlns:a16="http://schemas.microsoft.com/office/drawing/2014/main" id="{787060D1-B938-A06E-2BA9-72CE51CDFE76}"/>
              </a:ext>
            </a:extLst>
          </p:cNvPr>
          <p:cNvSpPr txBox="1"/>
          <p:nvPr/>
        </p:nvSpPr>
        <p:spPr>
          <a:xfrm>
            <a:off x="5202776" y="1953536"/>
            <a:ext cx="894091" cy="276999"/>
          </a:xfrm>
          <a:prstGeom prst="rect">
            <a:avLst/>
          </a:prstGeom>
          <a:noFill/>
        </p:spPr>
        <p:txBody>
          <a:bodyPr wrap="none" rtlCol="0">
            <a:spAutoFit/>
          </a:bodyPr>
          <a:lstStyle/>
          <a:p>
            <a:r>
              <a:rPr lang="en-US" sz="1200" dirty="0" err="1"/>
              <a:t>newRoot</a:t>
            </a:r>
            <a:r>
              <a:rPr lang="en-US" sz="1200" dirty="0"/>
              <a:t> = </a:t>
            </a:r>
          </a:p>
        </p:txBody>
      </p:sp>
      <p:sp>
        <p:nvSpPr>
          <p:cNvPr id="34" name="Oval 33">
            <a:extLst>
              <a:ext uri="{FF2B5EF4-FFF2-40B4-BE49-F238E27FC236}">
                <a16:creationId xmlns:a16="http://schemas.microsoft.com/office/drawing/2014/main" id="{6988DD63-09CC-28F1-6185-278C66DA3D92}"/>
              </a:ext>
            </a:extLst>
          </p:cNvPr>
          <p:cNvSpPr/>
          <p:nvPr/>
        </p:nvSpPr>
        <p:spPr>
          <a:xfrm>
            <a:off x="6004423" y="1953536"/>
            <a:ext cx="619896" cy="30193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40</a:t>
            </a:r>
            <a:endParaRPr lang="en-US" dirty="0"/>
          </a:p>
        </p:txBody>
      </p:sp>
      <p:sp>
        <p:nvSpPr>
          <p:cNvPr id="46" name="TextBox 45">
            <a:extLst>
              <a:ext uri="{FF2B5EF4-FFF2-40B4-BE49-F238E27FC236}">
                <a16:creationId xmlns:a16="http://schemas.microsoft.com/office/drawing/2014/main" id="{E1441B7B-F956-5E2B-3241-893A7C89704C}"/>
              </a:ext>
            </a:extLst>
          </p:cNvPr>
          <p:cNvSpPr txBox="1"/>
          <p:nvPr/>
        </p:nvSpPr>
        <p:spPr>
          <a:xfrm>
            <a:off x="6004423" y="3076984"/>
            <a:ext cx="1377300" cy="276999"/>
          </a:xfrm>
          <a:prstGeom prst="rect">
            <a:avLst/>
          </a:prstGeom>
          <a:noFill/>
        </p:spPr>
        <p:txBody>
          <a:bodyPr wrap="none" rtlCol="0">
            <a:spAutoFit/>
          </a:bodyPr>
          <a:lstStyle/>
          <a:p>
            <a:r>
              <a:rPr lang="en-US" sz="1200" dirty="0" err="1"/>
              <a:t>disbalancedNode</a:t>
            </a:r>
            <a:r>
              <a:rPr lang="en-US" sz="1200" dirty="0"/>
              <a:t> =</a:t>
            </a:r>
          </a:p>
        </p:txBody>
      </p:sp>
      <p:cxnSp>
        <p:nvCxnSpPr>
          <p:cNvPr id="52" name="Straight Arrow Connector 51">
            <a:extLst>
              <a:ext uri="{FF2B5EF4-FFF2-40B4-BE49-F238E27FC236}">
                <a16:creationId xmlns:a16="http://schemas.microsoft.com/office/drawing/2014/main" id="{09B710F9-F0CD-FBFA-8164-0BBB84D47056}"/>
              </a:ext>
            </a:extLst>
          </p:cNvPr>
          <p:cNvCxnSpPr>
            <a:cxnSpLocks/>
            <a:endCxn id="74" idx="1"/>
          </p:cNvCxnSpPr>
          <p:nvPr/>
        </p:nvCxnSpPr>
        <p:spPr>
          <a:xfrm>
            <a:off x="4632574" y="3157439"/>
            <a:ext cx="1292709" cy="62024"/>
          </a:xfrm>
          <a:prstGeom prst="straightConnector1">
            <a:avLst/>
          </a:prstGeom>
          <a:ln>
            <a:solidFill>
              <a:srgbClr val="00B0F0"/>
            </a:solidFill>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a:extLst>
              <a:ext uri="{FF2B5EF4-FFF2-40B4-BE49-F238E27FC236}">
                <a16:creationId xmlns:a16="http://schemas.microsoft.com/office/drawing/2014/main" id="{9F45F321-A2E9-2B02-B0BA-9FFD07685C1F}"/>
              </a:ext>
            </a:extLst>
          </p:cNvPr>
          <p:cNvCxnSpPr>
            <a:cxnSpLocks/>
            <a:endCxn id="73" idx="1"/>
          </p:cNvCxnSpPr>
          <p:nvPr/>
        </p:nvCxnSpPr>
        <p:spPr>
          <a:xfrm flipV="1">
            <a:off x="3635896" y="2393345"/>
            <a:ext cx="1504473" cy="542815"/>
          </a:xfrm>
          <a:prstGeom prst="straightConnector1">
            <a:avLst/>
          </a:prstGeom>
          <a:ln>
            <a:solidFill>
              <a:srgbClr val="00B0F0"/>
            </a:solidFill>
            <a:tailEnd type="triangle"/>
          </a:ln>
        </p:spPr>
        <p:style>
          <a:lnRef idx="3">
            <a:schemeClr val="dk1"/>
          </a:lnRef>
          <a:fillRef idx="0">
            <a:schemeClr val="dk1"/>
          </a:fillRef>
          <a:effectRef idx="2">
            <a:schemeClr val="dk1"/>
          </a:effectRef>
          <a:fontRef idx="minor">
            <a:schemeClr val="tx1"/>
          </a:fontRef>
        </p:style>
      </p:cxnSp>
      <p:sp>
        <p:nvSpPr>
          <p:cNvPr id="58" name="TextBox 57">
            <a:extLst>
              <a:ext uri="{FF2B5EF4-FFF2-40B4-BE49-F238E27FC236}">
                <a16:creationId xmlns:a16="http://schemas.microsoft.com/office/drawing/2014/main" id="{2C2AC601-1B8B-AE55-9B23-643D8EF26A6F}"/>
              </a:ext>
            </a:extLst>
          </p:cNvPr>
          <p:cNvSpPr txBox="1"/>
          <p:nvPr/>
        </p:nvSpPr>
        <p:spPr>
          <a:xfrm>
            <a:off x="5313137" y="3728582"/>
            <a:ext cx="894091" cy="276999"/>
          </a:xfrm>
          <a:prstGeom prst="rect">
            <a:avLst/>
          </a:prstGeom>
          <a:noFill/>
        </p:spPr>
        <p:txBody>
          <a:bodyPr wrap="none" rtlCol="0">
            <a:spAutoFit/>
          </a:bodyPr>
          <a:lstStyle/>
          <a:p>
            <a:r>
              <a:rPr lang="en-US" sz="1200" dirty="0" err="1"/>
              <a:t>newRoot</a:t>
            </a:r>
            <a:r>
              <a:rPr lang="en-US" sz="1200" dirty="0"/>
              <a:t> = </a:t>
            </a:r>
          </a:p>
        </p:txBody>
      </p:sp>
      <p:sp>
        <p:nvSpPr>
          <p:cNvPr id="59" name="Oval 58">
            <a:extLst>
              <a:ext uri="{FF2B5EF4-FFF2-40B4-BE49-F238E27FC236}">
                <a16:creationId xmlns:a16="http://schemas.microsoft.com/office/drawing/2014/main" id="{EB6A0A6A-53FF-382B-4004-CED4DEF27D3A}"/>
              </a:ext>
            </a:extLst>
          </p:cNvPr>
          <p:cNvSpPr/>
          <p:nvPr/>
        </p:nvSpPr>
        <p:spPr>
          <a:xfrm>
            <a:off x="6351816" y="3607671"/>
            <a:ext cx="515933" cy="2446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40</a:t>
            </a:r>
          </a:p>
        </p:txBody>
      </p:sp>
      <p:cxnSp>
        <p:nvCxnSpPr>
          <p:cNvPr id="60" name="Straight Connector 59">
            <a:extLst>
              <a:ext uri="{FF2B5EF4-FFF2-40B4-BE49-F238E27FC236}">
                <a16:creationId xmlns:a16="http://schemas.microsoft.com/office/drawing/2014/main" id="{D36C694B-38CD-FAB4-2808-512C84E7142B}"/>
              </a:ext>
            </a:extLst>
          </p:cNvPr>
          <p:cNvCxnSpPr>
            <a:cxnSpLocks/>
          </p:cNvCxnSpPr>
          <p:nvPr/>
        </p:nvCxnSpPr>
        <p:spPr>
          <a:xfrm flipH="1">
            <a:off x="6275759" y="3817719"/>
            <a:ext cx="187633" cy="193173"/>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62" name="Oval 61">
            <a:extLst>
              <a:ext uri="{FF2B5EF4-FFF2-40B4-BE49-F238E27FC236}">
                <a16:creationId xmlns:a16="http://schemas.microsoft.com/office/drawing/2014/main" id="{EADE6178-5E13-F3C2-B610-BF1218262972}"/>
              </a:ext>
            </a:extLst>
          </p:cNvPr>
          <p:cNvSpPr/>
          <p:nvPr/>
        </p:nvSpPr>
        <p:spPr>
          <a:xfrm>
            <a:off x="5987433" y="4030020"/>
            <a:ext cx="479706" cy="24850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30</a:t>
            </a:r>
            <a:endParaRPr lang="en-US" dirty="0"/>
          </a:p>
        </p:txBody>
      </p:sp>
      <p:cxnSp>
        <p:nvCxnSpPr>
          <p:cNvPr id="71" name="Straight Arrow Connector 70">
            <a:extLst>
              <a:ext uri="{FF2B5EF4-FFF2-40B4-BE49-F238E27FC236}">
                <a16:creationId xmlns:a16="http://schemas.microsoft.com/office/drawing/2014/main" id="{7B9FF53C-3423-3C6C-B033-F5340E4AD788}"/>
              </a:ext>
            </a:extLst>
          </p:cNvPr>
          <p:cNvCxnSpPr>
            <a:cxnSpLocks/>
          </p:cNvCxnSpPr>
          <p:nvPr/>
        </p:nvCxnSpPr>
        <p:spPr>
          <a:xfrm>
            <a:off x="3635896" y="3390680"/>
            <a:ext cx="1677240" cy="489323"/>
          </a:xfrm>
          <a:prstGeom prst="straightConnector1">
            <a:avLst/>
          </a:prstGeom>
          <a:ln>
            <a:solidFill>
              <a:srgbClr val="00B0F0"/>
            </a:solidFill>
            <a:tailEnd type="triangle"/>
          </a:ln>
        </p:spPr>
        <p:style>
          <a:lnRef idx="3">
            <a:schemeClr val="dk1"/>
          </a:lnRef>
          <a:fillRef idx="0">
            <a:schemeClr val="dk1"/>
          </a:fillRef>
          <a:effectRef idx="2">
            <a:schemeClr val="dk1"/>
          </a:effectRef>
          <a:fontRef idx="minor">
            <a:schemeClr val="tx1"/>
          </a:fontRef>
        </p:style>
      </p:cxnSp>
      <p:sp>
        <p:nvSpPr>
          <p:cNvPr id="73" name="Rectangle 72">
            <a:extLst>
              <a:ext uri="{FF2B5EF4-FFF2-40B4-BE49-F238E27FC236}">
                <a16:creationId xmlns:a16="http://schemas.microsoft.com/office/drawing/2014/main" id="{DD625D45-F6BB-9DFD-DCA7-8F1EF0109A97}"/>
              </a:ext>
            </a:extLst>
          </p:cNvPr>
          <p:cNvSpPr/>
          <p:nvPr/>
        </p:nvSpPr>
        <p:spPr>
          <a:xfrm>
            <a:off x="5140369" y="1850530"/>
            <a:ext cx="2258605" cy="10856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FB4AA2B-363B-AA31-874E-0B143F420C3E}"/>
              </a:ext>
            </a:extLst>
          </p:cNvPr>
          <p:cNvSpPr/>
          <p:nvPr/>
        </p:nvSpPr>
        <p:spPr>
          <a:xfrm>
            <a:off x="5925283" y="3032264"/>
            <a:ext cx="2038799" cy="3743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CA63FBEC-BE7B-71B1-5811-04AEACB0948A}"/>
              </a:ext>
            </a:extLst>
          </p:cNvPr>
          <p:cNvSpPr/>
          <p:nvPr/>
        </p:nvSpPr>
        <p:spPr>
          <a:xfrm>
            <a:off x="5313137" y="3549347"/>
            <a:ext cx="2068586" cy="10415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1D03843-C096-CE85-42F3-1BEA39BFB8F1}"/>
              </a:ext>
            </a:extLst>
          </p:cNvPr>
          <p:cNvSpPr/>
          <p:nvPr/>
        </p:nvSpPr>
        <p:spPr>
          <a:xfrm>
            <a:off x="7333371" y="3107377"/>
            <a:ext cx="479607" cy="25527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30</a:t>
            </a:r>
            <a:endParaRPr lang="en-US" dirty="0"/>
          </a:p>
        </p:txBody>
      </p:sp>
      <p:sp>
        <p:nvSpPr>
          <p:cNvPr id="69" name="Right Arrow 68">
            <a:extLst>
              <a:ext uri="{FF2B5EF4-FFF2-40B4-BE49-F238E27FC236}">
                <a16:creationId xmlns:a16="http://schemas.microsoft.com/office/drawing/2014/main" id="{5396DDF7-6C4E-09A7-7CEC-A70FBFB5A69A}"/>
              </a:ext>
            </a:extLst>
          </p:cNvPr>
          <p:cNvSpPr/>
          <p:nvPr/>
        </p:nvSpPr>
        <p:spPr>
          <a:xfrm>
            <a:off x="9636795" y="3112467"/>
            <a:ext cx="570889" cy="288181"/>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250164D1-3439-417C-D5FD-96EA39DB1D0C}"/>
              </a:ext>
            </a:extLst>
          </p:cNvPr>
          <p:cNvCxnSpPr>
            <a:cxnSpLocks/>
          </p:cNvCxnSpPr>
          <p:nvPr/>
        </p:nvCxnSpPr>
        <p:spPr>
          <a:xfrm>
            <a:off x="6459674" y="2248388"/>
            <a:ext cx="324908" cy="327145"/>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14" name="Oval 13">
            <a:extLst>
              <a:ext uri="{FF2B5EF4-FFF2-40B4-BE49-F238E27FC236}">
                <a16:creationId xmlns:a16="http://schemas.microsoft.com/office/drawing/2014/main" id="{54B274B7-6133-57F5-8BD0-2A0A26F970E4}"/>
              </a:ext>
            </a:extLst>
          </p:cNvPr>
          <p:cNvSpPr/>
          <p:nvPr/>
        </p:nvSpPr>
        <p:spPr>
          <a:xfrm>
            <a:off x="6711316" y="2543909"/>
            <a:ext cx="554196" cy="32617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50</a:t>
            </a:r>
          </a:p>
        </p:txBody>
      </p:sp>
      <p:cxnSp>
        <p:nvCxnSpPr>
          <p:cNvPr id="16" name="Straight Connector 15">
            <a:extLst>
              <a:ext uri="{FF2B5EF4-FFF2-40B4-BE49-F238E27FC236}">
                <a16:creationId xmlns:a16="http://schemas.microsoft.com/office/drawing/2014/main" id="{A8274EBF-9AFA-AE47-B154-F63B2AA6826A}"/>
              </a:ext>
            </a:extLst>
          </p:cNvPr>
          <p:cNvCxnSpPr>
            <a:cxnSpLocks/>
          </p:cNvCxnSpPr>
          <p:nvPr/>
        </p:nvCxnSpPr>
        <p:spPr>
          <a:xfrm>
            <a:off x="6791537" y="3828930"/>
            <a:ext cx="152269" cy="23874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21" name="Oval 20">
            <a:extLst>
              <a:ext uri="{FF2B5EF4-FFF2-40B4-BE49-F238E27FC236}">
                <a16:creationId xmlns:a16="http://schemas.microsoft.com/office/drawing/2014/main" id="{C54C400B-AC87-040D-3D8F-6339ACC2BEF6}"/>
              </a:ext>
            </a:extLst>
          </p:cNvPr>
          <p:cNvSpPr/>
          <p:nvPr/>
        </p:nvSpPr>
        <p:spPr>
          <a:xfrm>
            <a:off x="6747590" y="3998868"/>
            <a:ext cx="554196" cy="32617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50</a:t>
            </a:r>
          </a:p>
        </p:txBody>
      </p:sp>
      <p:sp>
        <p:nvSpPr>
          <p:cNvPr id="24" name="Oval 23">
            <a:extLst>
              <a:ext uri="{FF2B5EF4-FFF2-40B4-BE49-F238E27FC236}">
                <a16:creationId xmlns:a16="http://schemas.microsoft.com/office/drawing/2014/main" id="{179FA7DE-5449-BF5C-E4D2-DCAB4BD6670B}"/>
              </a:ext>
            </a:extLst>
          </p:cNvPr>
          <p:cNvSpPr/>
          <p:nvPr/>
        </p:nvSpPr>
        <p:spPr>
          <a:xfrm>
            <a:off x="10607626" y="2886096"/>
            <a:ext cx="515933" cy="2446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40</a:t>
            </a:r>
          </a:p>
        </p:txBody>
      </p:sp>
      <p:cxnSp>
        <p:nvCxnSpPr>
          <p:cNvPr id="25" name="Straight Connector 24">
            <a:extLst>
              <a:ext uri="{FF2B5EF4-FFF2-40B4-BE49-F238E27FC236}">
                <a16:creationId xmlns:a16="http://schemas.microsoft.com/office/drawing/2014/main" id="{73FB2A87-FCF2-F935-48B9-2B24F71BA9CB}"/>
              </a:ext>
            </a:extLst>
          </p:cNvPr>
          <p:cNvCxnSpPr>
            <a:cxnSpLocks/>
          </p:cNvCxnSpPr>
          <p:nvPr/>
        </p:nvCxnSpPr>
        <p:spPr>
          <a:xfrm flipH="1">
            <a:off x="10531569" y="3096144"/>
            <a:ext cx="187633" cy="193173"/>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26" name="Oval 25">
            <a:extLst>
              <a:ext uri="{FF2B5EF4-FFF2-40B4-BE49-F238E27FC236}">
                <a16:creationId xmlns:a16="http://schemas.microsoft.com/office/drawing/2014/main" id="{EF0130E8-C0AB-BA60-6FB8-5D99E90A14BD}"/>
              </a:ext>
            </a:extLst>
          </p:cNvPr>
          <p:cNvSpPr/>
          <p:nvPr/>
        </p:nvSpPr>
        <p:spPr>
          <a:xfrm>
            <a:off x="10243243" y="3308445"/>
            <a:ext cx="479706" cy="24850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30</a:t>
            </a:r>
            <a:endParaRPr lang="en-US" dirty="0"/>
          </a:p>
        </p:txBody>
      </p:sp>
      <p:cxnSp>
        <p:nvCxnSpPr>
          <p:cNvPr id="27" name="Straight Connector 26">
            <a:extLst>
              <a:ext uri="{FF2B5EF4-FFF2-40B4-BE49-F238E27FC236}">
                <a16:creationId xmlns:a16="http://schemas.microsoft.com/office/drawing/2014/main" id="{6C0C74F1-F8A4-25A6-79BE-62A1BF10E3CE}"/>
              </a:ext>
            </a:extLst>
          </p:cNvPr>
          <p:cNvCxnSpPr>
            <a:cxnSpLocks/>
          </p:cNvCxnSpPr>
          <p:nvPr/>
        </p:nvCxnSpPr>
        <p:spPr>
          <a:xfrm>
            <a:off x="11047347" y="3107355"/>
            <a:ext cx="152269" cy="23874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32" name="Oval 31">
            <a:extLst>
              <a:ext uri="{FF2B5EF4-FFF2-40B4-BE49-F238E27FC236}">
                <a16:creationId xmlns:a16="http://schemas.microsoft.com/office/drawing/2014/main" id="{FE5ED840-FEEB-6155-867D-018DC40E9A52}"/>
              </a:ext>
            </a:extLst>
          </p:cNvPr>
          <p:cNvSpPr/>
          <p:nvPr/>
        </p:nvSpPr>
        <p:spPr>
          <a:xfrm>
            <a:off x="11003400" y="3277293"/>
            <a:ext cx="554196" cy="32617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50</a:t>
            </a:r>
          </a:p>
        </p:txBody>
      </p:sp>
    </p:spTree>
    <p:extLst>
      <p:ext uri="{BB962C8B-B14F-4D97-AF65-F5344CB8AC3E}">
        <p14:creationId xmlns:p14="http://schemas.microsoft.com/office/powerpoint/2010/main" val="241860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linds(horizontal)">
                                      <p:cBhvr>
                                        <p:cTn id="10" dur="500"/>
                                        <p:tgtEl>
                                          <p:spTgt spid="2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blinds(horizontal)">
                                      <p:cBhvr>
                                        <p:cTn id="13" dur="500"/>
                                        <p:tgtEl>
                                          <p:spTgt spid="28"/>
                                        </p:tgtEl>
                                      </p:cBhvr>
                                    </p:animEffect>
                                  </p:childTnLst>
                                </p:cTn>
                              </p:par>
                              <p:par>
                                <p:cTn id="14" presetID="3" presetClass="entr" presetSubtype="1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blinds(horizontal)">
                                      <p:cBhvr>
                                        <p:cTn id="16" dur="500"/>
                                        <p:tgtEl>
                                          <p:spTgt spid="2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blinds(horizontal)">
                                      <p:cBhvr>
                                        <p:cTn id="19" dur="500"/>
                                        <p:tgtEl>
                                          <p:spTgt spid="30"/>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55"/>
                                        </p:tgtEl>
                                        <p:attrNameLst>
                                          <p:attrName>style.visibility</p:attrName>
                                        </p:attrNameLst>
                                      </p:cBhvr>
                                      <p:to>
                                        <p:strVal val="visible"/>
                                      </p:to>
                                    </p:set>
                                    <p:animEffect transition="in" filter="blinds(horizontal)">
                                      <p:cBhvr>
                                        <p:cTn id="24" dur="500"/>
                                        <p:tgtEl>
                                          <p:spTgt spid="55"/>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blinds(horizontal)">
                                      <p:cBhvr>
                                        <p:cTn id="27" dur="500"/>
                                        <p:tgtEl>
                                          <p:spTgt spid="73"/>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blinds(horizontal)">
                                      <p:cBhvr>
                                        <p:cTn id="30" dur="500"/>
                                        <p:tgtEl>
                                          <p:spTgt spid="31"/>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blinds(horizontal)">
                                      <p:cBhvr>
                                        <p:cTn id="33" dur="500"/>
                                        <p:tgtEl>
                                          <p:spTgt spid="34"/>
                                        </p:tgtEl>
                                      </p:cBhvr>
                                    </p:animEffect>
                                  </p:childTnLst>
                                </p:cTn>
                              </p:par>
                              <p:par>
                                <p:cTn id="34" presetID="3" presetClass="entr" presetSubtype="1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blinds(horizontal)">
                                      <p:cBhvr>
                                        <p:cTn id="36" dur="500"/>
                                        <p:tgtEl>
                                          <p:spTgt spid="13"/>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blinds(horizontal)">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blinds(horizontal)">
                                      <p:cBhvr>
                                        <p:cTn id="44" dur="500"/>
                                        <p:tgtEl>
                                          <p:spTgt spid="52"/>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74"/>
                                        </p:tgtEl>
                                        <p:attrNameLst>
                                          <p:attrName>style.visibility</p:attrName>
                                        </p:attrNameLst>
                                      </p:cBhvr>
                                      <p:to>
                                        <p:strVal val="visible"/>
                                      </p:to>
                                    </p:set>
                                    <p:animEffect transition="in" filter="blinds(horizontal)">
                                      <p:cBhvr>
                                        <p:cTn id="47" dur="500"/>
                                        <p:tgtEl>
                                          <p:spTgt spid="74"/>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blinds(horizontal)">
                                      <p:cBhvr>
                                        <p:cTn id="50" dur="500"/>
                                        <p:tgtEl>
                                          <p:spTgt spid="46"/>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blinds(horizontal)">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blinds(horizontal)">
                                      <p:cBhvr>
                                        <p:cTn id="58" dur="500"/>
                                        <p:tgtEl>
                                          <p:spTgt spid="71"/>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75"/>
                                        </p:tgtEl>
                                        <p:attrNameLst>
                                          <p:attrName>style.visibility</p:attrName>
                                        </p:attrNameLst>
                                      </p:cBhvr>
                                      <p:to>
                                        <p:strVal val="visible"/>
                                      </p:to>
                                    </p:set>
                                    <p:animEffect transition="in" filter="blinds(horizontal)">
                                      <p:cBhvr>
                                        <p:cTn id="61" dur="500"/>
                                        <p:tgtEl>
                                          <p:spTgt spid="75"/>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58"/>
                                        </p:tgtEl>
                                        <p:attrNameLst>
                                          <p:attrName>style.visibility</p:attrName>
                                        </p:attrNameLst>
                                      </p:cBhvr>
                                      <p:to>
                                        <p:strVal val="visible"/>
                                      </p:to>
                                    </p:set>
                                    <p:animEffect transition="in" filter="blinds(horizontal)">
                                      <p:cBhvr>
                                        <p:cTn id="64" dur="500"/>
                                        <p:tgtEl>
                                          <p:spTgt spid="58"/>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blinds(horizontal)">
                                      <p:cBhvr>
                                        <p:cTn id="67" dur="500"/>
                                        <p:tgtEl>
                                          <p:spTgt spid="62"/>
                                        </p:tgtEl>
                                      </p:cBhvr>
                                    </p:animEffect>
                                  </p:childTnLst>
                                </p:cTn>
                              </p:par>
                              <p:par>
                                <p:cTn id="68" presetID="3" presetClass="entr" presetSubtype="10" fill="hold" nodeType="with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blinds(horizontal)">
                                      <p:cBhvr>
                                        <p:cTn id="70" dur="500"/>
                                        <p:tgtEl>
                                          <p:spTgt spid="16"/>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blinds(horizontal)">
                                      <p:cBhvr>
                                        <p:cTn id="73" dur="500"/>
                                        <p:tgtEl>
                                          <p:spTgt spid="21"/>
                                        </p:tgtEl>
                                      </p:cBhvr>
                                    </p:animEffect>
                                  </p:childTnLst>
                                </p:cTn>
                              </p:par>
                              <p:par>
                                <p:cTn id="74" presetID="3" presetClass="entr" presetSubtype="10" fill="hold" nodeType="withEffect">
                                  <p:stCondLst>
                                    <p:cond delay="0"/>
                                  </p:stCondLst>
                                  <p:childTnLst>
                                    <p:set>
                                      <p:cBhvr>
                                        <p:cTn id="75" dur="1" fill="hold">
                                          <p:stCondLst>
                                            <p:cond delay="0"/>
                                          </p:stCondLst>
                                        </p:cTn>
                                        <p:tgtEl>
                                          <p:spTgt spid="60"/>
                                        </p:tgtEl>
                                        <p:attrNameLst>
                                          <p:attrName>style.visibility</p:attrName>
                                        </p:attrNameLst>
                                      </p:cBhvr>
                                      <p:to>
                                        <p:strVal val="visible"/>
                                      </p:to>
                                    </p:set>
                                    <p:animEffect transition="in" filter="blinds(horizontal)">
                                      <p:cBhvr>
                                        <p:cTn id="76" dur="500"/>
                                        <p:tgtEl>
                                          <p:spTgt spid="60"/>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59"/>
                                        </p:tgtEl>
                                        <p:attrNameLst>
                                          <p:attrName>style.visibility</p:attrName>
                                        </p:attrNameLst>
                                      </p:cBhvr>
                                      <p:to>
                                        <p:strVal val="visible"/>
                                      </p:to>
                                    </p:set>
                                    <p:animEffect transition="in" filter="blinds(horizontal)">
                                      <p:cBhvr>
                                        <p:cTn id="79" dur="500"/>
                                        <p:tgtEl>
                                          <p:spTgt spid="59"/>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69"/>
                                        </p:tgtEl>
                                        <p:attrNameLst>
                                          <p:attrName>style.visibility</p:attrName>
                                        </p:attrNameLst>
                                      </p:cBhvr>
                                      <p:to>
                                        <p:strVal val="visible"/>
                                      </p:to>
                                    </p:set>
                                    <p:animEffect transition="in" filter="blinds(horizontal)">
                                      <p:cBhvr>
                                        <p:cTn id="84" dur="500"/>
                                        <p:tgtEl>
                                          <p:spTgt spid="69"/>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blinds(horizontal)">
                                      <p:cBhvr>
                                        <p:cTn id="87" dur="500"/>
                                        <p:tgtEl>
                                          <p:spTgt spid="26"/>
                                        </p:tgtEl>
                                      </p:cBhvr>
                                    </p:animEffect>
                                  </p:childTnLst>
                                </p:cTn>
                              </p:par>
                              <p:par>
                                <p:cTn id="88" presetID="3" presetClass="entr" presetSubtype="10" fill="hold" nodeType="withEffect">
                                  <p:stCondLst>
                                    <p:cond delay="0"/>
                                  </p:stCondLst>
                                  <p:childTnLst>
                                    <p:set>
                                      <p:cBhvr>
                                        <p:cTn id="89" dur="1" fill="hold">
                                          <p:stCondLst>
                                            <p:cond delay="0"/>
                                          </p:stCondLst>
                                        </p:cTn>
                                        <p:tgtEl>
                                          <p:spTgt spid="25"/>
                                        </p:tgtEl>
                                        <p:attrNameLst>
                                          <p:attrName>style.visibility</p:attrName>
                                        </p:attrNameLst>
                                      </p:cBhvr>
                                      <p:to>
                                        <p:strVal val="visible"/>
                                      </p:to>
                                    </p:set>
                                    <p:animEffect transition="in" filter="blinds(horizontal)">
                                      <p:cBhvr>
                                        <p:cTn id="90" dur="500"/>
                                        <p:tgtEl>
                                          <p:spTgt spid="25"/>
                                        </p:tgtEl>
                                      </p:cBhvr>
                                    </p:animEffect>
                                  </p:childTnLst>
                                </p:cTn>
                              </p:par>
                              <p:par>
                                <p:cTn id="91" presetID="3" presetClass="entr" presetSubtype="10" fill="hold" nodeType="withEffect">
                                  <p:stCondLst>
                                    <p:cond delay="0"/>
                                  </p:stCondLst>
                                  <p:childTnLst>
                                    <p:set>
                                      <p:cBhvr>
                                        <p:cTn id="92" dur="1" fill="hold">
                                          <p:stCondLst>
                                            <p:cond delay="0"/>
                                          </p:stCondLst>
                                        </p:cTn>
                                        <p:tgtEl>
                                          <p:spTgt spid="27"/>
                                        </p:tgtEl>
                                        <p:attrNameLst>
                                          <p:attrName>style.visibility</p:attrName>
                                        </p:attrNameLst>
                                      </p:cBhvr>
                                      <p:to>
                                        <p:strVal val="visible"/>
                                      </p:to>
                                    </p:set>
                                    <p:animEffect transition="in" filter="blinds(horizontal)">
                                      <p:cBhvr>
                                        <p:cTn id="93" dur="500"/>
                                        <p:tgtEl>
                                          <p:spTgt spid="27"/>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32"/>
                                        </p:tgtEl>
                                        <p:attrNameLst>
                                          <p:attrName>style.visibility</p:attrName>
                                        </p:attrNameLst>
                                      </p:cBhvr>
                                      <p:to>
                                        <p:strVal val="visible"/>
                                      </p:to>
                                    </p:set>
                                    <p:animEffect transition="in" filter="blinds(horizontal)">
                                      <p:cBhvr>
                                        <p:cTn id="96" dur="500"/>
                                        <p:tgtEl>
                                          <p:spTgt spid="32"/>
                                        </p:tgtEl>
                                      </p:cBhvr>
                                    </p:animEffect>
                                  </p:childTnLst>
                                </p:cTn>
                              </p:par>
                              <p:par>
                                <p:cTn id="97" presetID="3" presetClass="entr" presetSubtype="10" fill="hold" grpId="0" nodeType="withEffect">
                                  <p:stCondLst>
                                    <p:cond delay="0"/>
                                  </p:stCondLst>
                                  <p:childTnLst>
                                    <p:set>
                                      <p:cBhvr>
                                        <p:cTn id="98" dur="1" fill="hold">
                                          <p:stCondLst>
                                            <p:cond delay="0"/>
                                          </p:stCondLst>
                                        </p:cTn>
                                        <p:tgtEl>
                                          <p:spTgt spid="24"/>
                                        </p:tgtEl>
                                        <p:attrNameLst>
                                          <p:attrName>style.visibility</p:attrName>
                                        </p:attrNameLst>
                                      </p:cBhvr>
                                      <p:to>
                                        <p:strVal val="visible"/>
                                      </p:to>
                                    </p:set>
                                    <p:animEffect transition="in" filter="blinds(horizontal)">
                                      <p:cBhvr>
                                        <p:cTn id="9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8" grpId="0" animBg="1"/>
      <p:bldP spid="30" grpId="0" animBg="1"/>
      <p:bldP spid="31" grpId="0"/>
      <p:bldP spid="34" grpId="0" animBg="1"/>
      <p:bldP spid="46" grpId="0"/>
      <p:bldP spid="58" grpId="0"/>
      <p:bldP spid="59" grpId="0" animBg="1"/>
      <p:bldP spid="62" grpId="0" animBg="1"/>
      <p:bldP spid="73" grpId="0" animBg="1"/>
      <p:bldP spid="74" grpId="0" animBg="1"/>
      <p:bldP spid="75" grpId="0" animBg="1"/>
      <p:bldP spid="12" grpId="0" animBg="1"/>
      <p:bldP spid="69" grpId="0" animBg="1"/>
      <p:bldP spid="14" grpId="0" animBg="1"/>
      <p:bldP spid="21" grpId="0" animBg="1"/>
      <p:bldP spid="24" grpId="0" animBg="1"/>
      <p:bldP spid="26" grpId="0" animBg="1"/>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a:t>Create a Binary tree</a:t>
            </a:r>
            <a:br>
              <a:rPr lang="en-US" sz="2800" dirty="0"/>
            </a:b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 name="TextBox 2">
            <a:extLst>
              <a:ext uri="{FF2B5EF4-FFF2-40B4-BE49-F238E27FC236}">
                <a16:creationId xmlns:a16="http://schemas.microsoft.com/office/drawing/2014/main" id="{5D0DBB5A-7DCA-0C92-9523-30F4403B844F}"/>
              </a:ext>
            </a:extLst>
          </p:cNvPr>
          <p:cNvSpPr txBox="1"/>
          <p:nvPr/>
        </p:nvSpPr>
        <p:spPr>
          <a:xfrm>
            <a:off x="1008993" y="1687489"/>
            <a:ext cx="10226566" cy="2308324"/>
          </a:xfrm>
          <a:prstGeom prst="rect">
            <a:avLst/>
          </a:prstGeom>
          <a:noFill/>
        </p:spPr>
        <p:txBody>
          <a:bodyPr wrap="square" rtlCol="0">
            <a:spAutoFit/>
          </a:bodyPr>
          <a:lstStyle/>
          <a:p>
            <a:r>
              <a:rPr lang="en-US" sz="1600" dirty="0"/>
              <a:t>Two ways to create a binary tree</a:t>
            </a:r>
          </a:p>
          <a:p>
            <a:pPr marL="742950" lvl="1" indent="-285750">
              <a:buFont typeface="Arial" panose="020B0604020202020204" pitchFamily="34" charset="0"/>
              <a:buChar char="•"/>
            </a:pPr>
            <a:r>
              <a:rPr lang="en-US" sz="1600" dirty="0"/>
              <a:t>Linked List</a:t>
            </a:r>
          </a:p>
          <a:p>
            <a:pPr marL="1200150" lvl="2" indent="-285750">
              <a:buFont typeface="Arial" panose="020B0604020202020204" pitchFamily="34" charset="0"/>
              <a:buChar char="•"/>
            </a:pPr>
            <a:r>
              <a:rPr lang="en-US" sz="1600" dirty="0"/>
              <a:t>Every node will be having reference of left and right node</a:t>
            </a:r>
          </a:p>
          <a:p>
            <a:pPr marL="742950" lvl="1" indent="-285750">
              <a:buFont typeface="Arial" panose="020B0604020202020204" pitchFamily="34" charset="0"/>
              <a:buChar char="•"/>
            </a:pPr>
            <a:r>
              <a:rPr lang="en-US" sz="1600" dirty="0"/>
              <a:t>Array</a:t>
            </a:r>
          </a:p>
          <a:p>
            <a:pPr marL="1200150" lvl="2" indent="-285750">
              <a:buFont typeface="Arial" panose="020B0604020202020204" pitchFamily="34" charset="0"/>
              <a:buChar char="•"/>
            </a:pPr>
            <a:r>
              <a:rPr lang="en-US" sz="1600" dirty="0"/>
              <a:t>Skip 0 index in array </a:t>
            </a:r>
          </a:p>
          <a:p>
            <a:pPr marL="1200150" lvl="2" indent="-285750">
              <a:buFont typeface="Arial" panose="020B0604020202020204" pitchFamily="34" charset="0"/>
              <a:buChar char="•"/>
            </a:pPr>
            <a:r>
              <a:rPr lang="en-US" sz="1600" dirty="0"/>
              <a:t>Store root node at 1</a:t>
            </a:r>
          </a:p>
          <a:p>
            <a:pPr marL="1200150" lvl="2" indent="-285750">
              <a:buFont typeface="Arial" panose="020B0604020202020204" pitchFamily="34" charset="0"/>
              <a:buChar char="•"/>
            </a:pPr>
            <a:r>
              <a:rPr lang="en-US" sz="1600" dirty="0"/>
              <a:t>Left child = 2*x</a:t>
            </a:r>
          </a:p>
          <a:p>
            <a:pPr marL="1200150" lvl="2" indent="-285750">
              <a:buFont typeface="Arial" panose="020B0604020202020204" pitchFamily="34" charset="0"/>
              <a:buChar char="•"/>
            </a:pPr>
            <a:r>
              <a:rPr lang="en-US" sz="1600" dirty="0"/>
              <a:t>Right Child = 2*x+1</a:t>
            </a:r>
          </a:p>
          <a:p>
            <a:pPr lvl="3"/>
            <a:r>
              <a:rPr lang="en-US" sz="1600" dirty="0"/>
              <a:t>x is index of parent node to every child</a:t>
            </a:r>
          </a:p>
        </p:txBody>
      </p:sp>
    </p:spTree>
    <p:extLst>
      <p:ext uri="{BB962C8B-B14F-4D97-AF65-F5344CB8AC3E}">
        <p14:creationId xmlns:p14="http://schemas.microsoft.com/office/powerpoint/2010/main" val="31617234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a:t>Insert a node in AVL - RL</a:t>
            </a: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4" name="Oval 3">
            <a:extLst>
              <a:ext uri="{FF2B5EF4-FFF2-40B4-BE49-F238E27FC236}">
                <a16:creationId xmlns:a16="http://schemas.microsoft.com/office/drawing/2014/main" id="{C57983A4-1B6B-866A-9841-3A2F5B93009A}"/>
              </a:ext>
            </a:extLst>
          </p:cNvPr>
          <p:cNvSpPr/>
          <p:nvPr/>
        </p:nvSpPr>
        <p:spPr>
          <a:xfrm>
            <a:off x="5957342" y="2147080"/>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50</a:t>
            </a:r>
          </a:p>
        </p:txBody>
      </p:sp>
      <p:sp>
        <p:nvSpPr>
          <p:cNvPr id="7" name="Oval 6">
            <a:extLst>
              <a:ext uri="{FF2B5EF4-FFF2-40B4-BE49-F238E27FC236}">
                <a16:creationId xmlns:a16="http://schemas.microsoft.com/office/drawing/2014/main" id="{42F1FB17-E009-E5E9-6907-9BFA59F38168}"/>
              </a:ext>
            </a:extLst>
          </p:cNvPr>
          <p:cNvSpPr/>
          <p:nvPr/>
        </p:nvSpPr>
        <p:spPr>
          <a:xfrm>
            <a:off x="4711871" y="3184108"/>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40</a:t>
            </a:r>
          </a:p>
        </p:txBody>
      </p:sp>
      <p:sp>
        <p:nvSpPr>
          <p:cNvPr id="8" name="Oval 7">
            <a:extLst>
              <a:ext uri="{FF2B5EF4-FFF2-40B4-BE49-F238E27FC236}">
                <a16:creationId xmlns:a16="http://schemas.microsoft.com/office/drawing/2014/main" id="{875E1227-C108-5F8E-CF3E-82F548E6A694}"/>
              </a:ext>
            </a:extLst>
          </p:cNvPr>
          <p:cNvSpPr/>
          <p:nvPr/>
        </p:nvSpPr>
        <p:spPr>
          <a:xfrm>
            <a:off x="7081953" y="3207347"/>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60</a:t>
            </a:r>
          </a:p>
        </p:txBody>
      </p:sp>
      <p:sp>
        <p:nvSpPr>
          <p:cNvPr id="12" name="Oval 11">
            <a:extLst>
              <a:ext uri="{FF2B5EF4-FFF2-40B4-BE49-F238E27FC236}">
                <a16:creationId xmlns:a16="http://schemas.microsoft.com/office/drawing/2014/main" id="{498AF70D-4F1F-9C76-D229-105509F97042}"/>
              </a:ext>
            </a:extLst>
          </p:cNvPr>
          <p:cNvSpPr/>
          <p:nvPr/>
        </p:nvSpPr>
        <p:spPr>
          <a:xfrm>
            <a:off x="7838698" y="3989908"/>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70</a:t>
            </a:r>
          </a:p>
        </p:txBody>
      </p:sp>
      <p:cxnSp>
        <p:nvCxnSpPr>
          <p:cNvPr id="15" name="Straight Connector 14">
            <a:extLst>
              <a:ext uri="{FF2B5EF4-FFF2-40B4-BE49-F238E27FC236}">
                <a16:creationId xmlns:a16="http://schemas.microsoft.com/office/drawing/2014/main" id="{DFE4286E-DBBD-4A36-1880-67226FE4CD89}"/>
              </a:ext>
            </a:extLst>
          </p:cNvPr>
          <p:cNvCxnSpPr>
            <a:stCxn id="4" idx="3"/>
            <a:endCxn id="7" idx="7"/>
          </p:cNvCxnSpPr>
          <p:nvPr/>
        </p:nvCxnSpPr>
        <p:spPr>
          <a:xfrm flipH="1">
            <a:off x="5357793" y="2541810"/>
            <a:ext cx="710372" cy="710023"/>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54C8AD2A-7DBE-15A3-5B03-3450CA16697C}"/>
              </a:ext>
            </a:extLst>
          </p:cNvPr>
          <p:cNvCxnSpPr>
            <a:cxnSpLocks/>
          </p:cNvCxnSpPr>
          <p:nvPr/>
        </p:nvCxnSpPr>
        <p:spPr>
          <a:xfrm>
            <a:off x="7715203" y="3615469"/>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90D4B03A-2986-39E5-041E-D4081674D4A1}"/>
              </a:ext>
            </a:extLst>
          </p:cNvPr>
          <p:cNvCxnSpPr>
            <a:cxnSpLocks/>
            <a:endCxn id="8" idx="1"/>
          </p:cNvCxnSpPr>
          <p:nvPr/>
        </p:nvCxnSpPr>
        <p:spPr>
          <a:xfrm>
            <a:off x="6598244" y="2547010"/>
            <a:ext cx="594532" cy="728062"/>
          </a:xfrm>
          <a:prstGeom prst="line">
            <a:avLst/>
          </a:prstGeom>
        </p:spPr>
        <p:style>
          <a:lnRef idx="3">
            <a:schemeClr val="dk1"/>
          </a:lnRef>
          <a:fillRef idx="0">
            <a:schemeClr val="dk1"/>
          </a:fillRef>
          <a:effectRef idx="2">
            <a:schemeClr val="dk1"/>
          </a:effectRef>
          <a:fontRef idx="minor">
            <a:schemeClr val="tx1"/>
          </a:fontRef>
        </p:style>
      </p:cxnSp>
      <p:sp>
        <p:nvSpPr>
          <p:cNvPr id="27" name="Oval 26">
            <a:extLst>
              <a:ext uri="{FF2B5EF4-FFF2-40B4-BE49-F238E27FC236}">
                <a16:creationId xmlns:a16="http://schemas.microsoft.com/office/drawing/2014/main" id="{18F04C6E-A6EC-8C70-E5D5-005A11130236}"/>
              </a:ext>
            </a:extLst>
          </p:cNvPr>
          <p:cNvSpPr/>
          <p:nvPr/>
        </p:nvSpPr>
        <p:spPr>
          <a:xfrm>
            <a:off x="3170709" y="2358558"/>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65</a:t>
            </a:r>
          </a:p>
        </p:txBody>
      </p:sp>
      <p:sp>
        <p:nvSpPr>
          <p:cNvPr id="32" name="TextBox 31">
            <a:extLst>
              <a:ext uri="{FF2B5EF4-FFF2-40B4-BE49-F238E27FC236}">
                <a16:creationId xmlns:a16="http://schemas.microsoft.com/office/drawing/2014/main" id="{7A1E940B-D71D-1F61-F693-EC3A1CCC0403}"/>
              </a:ext>
            </a:extLst>
          </p:cNvPr>
          <p:cNvSpPr txBox="1"/>
          <p:nvPr/>
        </p:nvSpPr>
        <p:spPr>
          <a:xfrm>
            <a:off x="2985247" y="1580504"/>
            <a:ext cx="3236800" cy="369332"/>
          </a:xfrm>
          <a:prstGeom prst="rect">
            <a:avLst/>
          </a:prstGeom>
          <a:noFill/>
        </p:spPr>
        <p:txBody>
          <a:bodyPr wrap="square">
            <a:spAutoFit/>
          </a:bodyPr>
          <a:lstStyle/>
          <a:p>
            <a:pPr lvl="1"/>
            <a:r>
              <a:rPr lang="en-US" b="1" dirty="0"/>
              <a:t>RL</a:t>
            </a:r>
            <a:r>
              <a:rPr lang="en-US" dirty="0"/>
              <a:t> – Right Left condition</a:t>
            </a:r>
            <a:endParaRPr lang="en-US" b="1" dirty="0">
              <a:solidFill>
                <a:srgbClr val="00B050"/>
              </a:solidFill>
            </a:endParaRPr>
          </a:p>
        </p:txBody>
      </p:sp>
      <p:cxnSp>
        <p:nvCxnSpPr>
          <p:cNvPr id="33" name="Straight Connector 32">
            <a:extLst>
              <a:ext uri="{FF2B5EF4-FFF2-40B4-BE49-F238E27FC236}">
                <a16:creationId xmlns:a16="http://schemas.microsoft.com/office/drawing/2014/main" id="{D4310CDD-6F43-6EFB-609F-23270DE6B6B8}"/>
              </a:ext>
            </a:extLst>
          </p:cNvPr>
          <p:cNvCxnSpPr>
            <a:cxnSpLocks/>
          </p:cNvCxnSpPr>
          <p:nvPr/>
        </p:nvCxnSpPr>
        <p:spPr>
          <a:xfrm flipH="1">
            <a:off x="7554896" y="4367359"/>
            <a:ext cx="338368" cy="366648"/>
          </a:xfrm>
          <a:prstGeom prst="line">
            <a:avLst/>
          </a:prstGeom>
        </p:spPr>
        <p:style>
          <a:lnRef idx="3">
            <a:schemeClr val="dk1"/>
          </a:lnRef>
          <a:fillRef idx="0">
            <a:schemeClr val="dk1"/>
          </a:fillRef>
          <a:effectRef idx="2">
            <a:schemeClr val="dk1"/>
          </a:effectRef>
          <a:fontRef idx="minor">
            <a:schemeClr val="tx1"/>
          </a:fontRef>
        </p:style>
      </p:cxnSp>
      <p:sp>
        <p:nvSpPr>
          <p:cNvPr id="35" name="TextBox 34">
            <a:extLst>
              <a:ext uri="{FF2B5EF4-FFF2-40B4-BE49-F238E27FC236}">
                <a16:creationId xmlns:a16="http://schemas.microsoft.com/office/drawing/2014/main" id="{8139DBFD-E662-7348-E74C-71367466AE55}"/>
              </a:ext>
            </a:extLst>
          </p:cNvPr>
          <p:cNvSpPr txBox="1"/>
          <p:nvPr/>
        </p:nvSpPr>
        <p:spPr>
          <a:xfrm>
            <a:off x="8657387" y="4026431"/>
            <a:ext cx="1128835" cy="261610"/>
          </a:xfrm>
          <a:prstGeom prst="rect">
            <a:avLst/>
          </a:prstGeom>
          <a:noFill/>
        </p:spPr>
        <p:txBody>
          <a:bodyPr wrap="none" rtlCol="0">
            <a:spAutoFit/>
          </a:bodyPr>
          <a:lstStyle/>
          <a:p>
            <a:r>
              <a:rPr lang="en-US" sz="1100" dirty="0"/>
              <a:t>Diff in height = 1</a:t>
            </a:r>
          </a:p>
        </p:txBody>
      </p:sp>
      <p:sp>
        <p:nvSpPr>
          <p:cNvPr id="36" name="TextBox 35">
            <a:extLst>
              <a:ext uri="{FF2B5EF4-FFF2-40B4-BE49-F238E27FC236}">
                <a16:creationId xmlns:a16="http://schemas.microsoft.com/office/drawing/2014/main" id="{9DBCEF20-12CB-658D-C57A-198B5135043C}"/>
              </a:ext>
            </a:extLst>
          </p:cNvPr>
          <p:cNvSpPr txBox="1"/>
          <p:nvPr/>
        </p:nvSpPr>
        <p:spPr>
          <a:xfrm>
            <a:off x="5978146" y="3130415"/>
            <a:ext cx="1128835" cy="261610"/>
          </a:xfrm>
          <a:prstGeom prst="rect">
            <a:avLst/>
          </a:prstGeom>
          <a:noFill/>
        </p:spPr>
        <p:txBody>
          <a:bodyPr wrap="none" rtlCol="0">
            <a:spAutoFit/>
          </a:bodyPr>
          <a:lstStyle/>
          <a:p>
            <a:r>
              <a:rPr lang="en-US" sz="1100" dirty="0"/>
              <a:t>Diff in height = 2</a:t>
            </a:r>
          </a:p>
        </p:txBody>
      </p:sp>
      <p:sp>
        <p:nvSpPr>
          <p:cNvPr id="37" name="Arc 36">
            <a:extLst>
              <a:ext uri="{FF2B5EF4-FFF2-40B4-BE49-F238E27FC236}">
                <a16:creationId xmlns:a16="http://schemas.microsoft.com/office/drawing/2014/main" id="{34A5D0A0-1243-908D-7ED9-AA400BEE4EB7}"/>
              </a:ext>
            </a:extLst>
          </p:cNvPr>
          <p:cNvSpPr/>
          <p:nvPr/>
        </p:nvSpPr>
        <p:spPr>
          <a:xfrm rot="8307724">
            <a:off x="6881435" y="3971703"/>
            <a:ext cx="1246698" cy="1173210"/>
          </a:xfrm>
          <a:prstGeom prst="arc">
            <a:avLst>
              <a:gd name="adj1" fmla="val 748666"/>
              <a:gd name="adj2" fmla="val 10327561"/>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38" name="Ink 37">
                <a:extLst>
                  <a:ext uri="{FF2B5EF4-FFF2-40B4-BE49-F238E27FC236}">
                    <a16:creationId xmlns:a16="http://schemas.microsoft.com/office/drawing/2014/main" id="{9A320682-8985-D285-31BF-15AB13B5697E}"/>
                  </a:ext>
                </a:extLst>
              </p14:cNvPr>
              <p14:cNvContentPartPr/>
              <p14:nvPr/>
            </p14:nvContentPartPr>
            <p14:xfrm>
              <a:off x="6845191" y="4752271"/>
              <a:ext cx="165600" cy="114840"/>
            </p14:xfrm>
          </p:contentPart>
        </mc:Choice>
        <mc:Fallback xmlns="">
          <p:pic>
            <p:nvPicPr>
              <p:cNvPr id="38" name="Ink 37">
                <a:extLst>
                  <a:ext uri="{FF2B5EF4-FFF2-40B4-BE49-F238E27FC236}">
                    <a16:creationId xmlns:a16="http://schemas.microsoft.com/office/drawing/2014/main" id="{9A320682-8985-D285-31BF-15AB13B5697E}"/>
                  </a:ext>
                </a:extLst>
              </p:cNvPr>
              <p:cNvPicPr/>
              <p:nvPr/>
            </p:nvPicPr>
            <p:blipFill>
              <a:blip r:embed="rId3"/>
              <a:stretch>
                <a:fillRect/>
              </a:stretch>
            </p:blipFill>
            <p:spPr>
              <a:xfrm>
                <a:off x="6836191" y="4743243"/>
                <a:ext cx="183240" cy="132535"/>
              </a:xfrm>
              <a:prstGeom prst="rect">
                <a:avLst/>
              </a:prstGeom>
            </p:spPr>
          </p:pic>
        </mc:Fallback>
      </mc:AlternateContent>
      <p:sp>
        <p:nvSpPr>
          <p:cNvPr id="39" name="Arc 38">
            <a:extLst>
              <a:ext uri="{FF2B5EF4-FFF2-40B4-BE49-F238E27FC236}">
                <a16:creationId xmlns:a16="http://schemas.microsoft.com/office/drawing/2014/main" id="{617505AF-0AA0-4702-AD25-8826E33BF151}"/>
              </a:ext>
            </a:extLst>
          </p:cNvPr>
          <p:cNvSpPr/>
          <p:nvPr/>
        </p:nvSpPr>
        <p:spPr>
          <a:xfrm rot="13200561">
            <a:off x="7424549" y="3105577"/>
            <a:ext cx="1246698" cy="1173210"/>
          </a:xfrm>
          <a:prstGeom prst="arc">
            <a:avLst>
              <a:gd name="adj1" fmla="val 748666"/>
              <a:gd name="adj2" fmla="val 10327561"/>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4">
            <p14:nvContentPartPr>
              <p14:cNvPr id="40" name="Ink 39">
                <a:extLst>
                  <a:ext uri="{FF2B5EF4-FFF2-40B4-BE49-F238E27FC236}">
                    <a16:creationId xmlns:a16="http://schemas.microsoft.com/office/drawing/2014/main" id="{C9E433C4-1A79-E7AA-94EF-D2F28319E7C0}"/>
                  </a:ext>
                </a:extLst>
              </p14:cNvPr>
              <p14:cNvContentPartPr/>
              <p14:nvPr/>
            </p14:nvContentPartPr>
            <p14:xfrm rot="4164642">
              <a:off x="8506753" y="3940014"/>
              <a:ext cx="165600" cy="114840"/>
            </p14:xfrm>
          </p:contentPart>
        </mc:Choice>
        <mc:Fallback xmlns="">
          <p:pic>
            <p:nvPicPr>
              <p:cNvPr id="40" name="Ink 39">
                <a:extLst>
                  <a:ext uri="{FF2B5EF4-FFF2-40B4-BE49-F238E27FC236}">
                    <a16:creationId xmlns:a16="http://schemas.microsoft.com/office/drawing/2014/main" id="{C9E433C4-1A79-E7AA-94EF-D2F28319E7C0}"/>
                  </a:ext>
                </a:extLst>
              </p:cNvPr>
              <p:cNvPicPr/>
              <p:nvPr/>
            </p:nvPicPr>
            <p:blipFill>
              <a:blip r:embed="rId3"/>
              <a:stretch>
                <a:fillRect/>
              </a:stretch>
            </p:blipFill>
            <p:spPr>
              <a:xfrm rot="4164642">
                <a:off x="8497753" y="3930986"/>
                <a:ext cx="183240" cy="132535"/>
              </a:xfrm>
              <a:prstGeom prst="rect">
                <a:avLst/>
              </a:prstGeom>
            </p:spPr>
          </p:pic>
        </mc:Fallback>
      </mc:AlternateContent>
      <p:sp>
        <p:nvSpPr>
          <p:cNvPr id="41" name="TextBox 40">
            <a:extLst>
              <a:ext uri="{FF2B5EF4-FFF2-40B4-BE49-F238E27FC236}">
                <a16:creationId xmlns:a16="http://schemas.microsoft.com/office/drawing/2014/main" id="{D553427D-3081-D388-105B-BBCE5D445F01}"/>
              </a:ext>
            </a:extLst>
          </p:cNvPr>
          <p:cNvSpPr txBox="1"/>
          <p:nvPr/>
        </p:nvSpPr>
        <p:spPr>
          <a:xfrm>
            <a:off x="6664492" y="4035532"/>
            <a:ext cx="463588" cy="307777"/>
          </a:xfrm>
          <a:prstGeom prst="rect">
            <a:avLst/>
          </a:prstGeom>
          <a:noFill/>
        </p:spPr>
        <p:txBody>
          <a:bodyPr wrap="none" rtlCol="0">
            <a:spAutoFit/>
          </a:bodyPr>
          <a:lstStyle/>
          <a:p>
            <a:r>
              <a:rPr lang="en-US" sz="1400" dirty="0">
                <a:solidFill>
                  <a:srgbClr val="FF0000"/>
                </a:solidFill>
              </a:rPr>
              <a:t>Left</a:t>
            </a:r>
          </a:p>
        </p:txBody>
      </p:sp>
      <p:sp>
        <p:nvSpPr>
          <p:cNvPr id="42" name="TextBox 41">
            <a:extLst>
              <a:ext uri="{FF2B5EF4-FFF2-40B4-BE49-F238E27FC236}">
                <a16:creationId xmlns:a16="http://schemas.microsoft.com/office/drawing/2014/main" id="{0A963370-1350-EE3A-76FB-D4CDD7CE94AC}"/>
              </a:ext>
            </a:extLst>
          </p:cNvPr>
          <p:cNvSpPr txBox="1"/>
          <p:nvPr/>
        </p:nvSpPr>
        <p:spPr>
          <a:xfrm>
            <a:off x="8485895" y="3078161"/>
            <a:ext cx="562911" cy="307777"/>
          </a:xfrm>
          <a:prstGeom prst="rect">
            <a:avLst/>
          </a:prstGeom>
          <a:noFill/>
        </p:spPr>
        <p:txBody>
          <a:bodyPr wrap="none" rtlCol="0">
            <a:spAutoFit/>
          </a:bodyPr>
          <a:lstStyle/>
          <a:p>
            <a:r>
              <a:rPr lang="en-US" sz="1400" dirty="0">
                <a:solidFill>
                  <a:srgbClr val="FF0000"/>
                </a:solidFill>
              </a:rPr>
              <a:t>Right</a:t>
            </a:r>
          </a:p>
        </p:txBody>
      </p:sp>
      <p:cxnSp>
        <p:nvCxnSpPr>
          <p:cNvPr id="61" name="Straight Connector 60">
            <a:extLst>
              <a:ext uri="{FF2B5EF4-FFF2-40B4-BE49-F238E27FC236}">
                <a16:creationId xmlns:a16="http://schemas.microsoft.com/office/drawing/2014/main" id="{F1AC5A9B-0F86-7815-6C70-F2D6A98481CB}"/>
              </a:ext>
            </a:extLst>
          </p:cNvPr>
          <p:cNvCxnSpPr>
            <a:cxnSpLocks/>
          </p:cNvCxnSpPr>
          <p:nvPr/>
        </p:nvCxnSpPr>
        <p:spPr>
          <a:xfrm>
            <a:off x="8501038" y="4390906"/>
            <a:ext cx="337333" cy="397363"/>
          </a:xfrm>
          <a:prstGeom prst="line">
            <a:avLst/>
          </a:prstGeom>
        </p:spPr>
        <p:style>
          <a:lnRef idx="3">
            <a:schemeClr val="dk1"/>
          </a:lnRef>
          <a:fillRef idx="0">
            <a:schemeClr val="dk1"/>
          </a:fillRef>
          <a:effectRef idx="2">
            <a:schemeClr val="dk1"/>
          </a:effectRef>
          <a:fontRef idx="minor">
            <a:schemeClr val="tx1"/>
          </a:fontRef>
        </p:style>
      </p:cxnSp>
      <p:sp>
        <p:nvSpPr>
          <p:cNvPr id="63" name="TextBox 62">
            <a:extLst>
              <a:ext uri="{FF2B5EF4-FFF2-40B4-BE49-F238E27FC236}">
                <a16:creationId xmlns:a16="http://schemas.microsoft.com/office/drawing/2014/main" id="{FFC91C40-483B-130A-D063-CA4DA87F0C5C}"/>
              </a:ext>
            </a:extLst>
          </p:cNvPr>
          <p:cNvSpPr txBox="1"/>
          <p:nvPr/>
        </p:nvSpPr>
        <p:spPr>
          <a:xfrm>
            <a:off x="6096077" y="1587812"/>
            <a:ext cx="3895087" cy="369332"/>
          </a:xfrm>
          <a:prstGeom prst="rect">
            <a:avLst/>
          </a:prstGeom>
          <a:noFill/>
        </p:spPr>
        <p:txBody>
          <a:bodyPr wrap="square">
            <a:spAutoFit/>
          </a:bodyPr>
          <a:lstStyle/>
          <a:p>
            <a:r>
              <a:rPr lang="en-US" b="1" dirty="0">
                <a:solidFill>
                  <a:srgbClr val="00B050"/>
                </a:solidFill>
              </a:rPr>
              <a:t>-&gt; first right rotation then left rotation</a:t>
            </a:r>
            <a:endParaRPr lang="en-US" dirty="0"/>
          </a:p>
        </p:txBody>
      </p:sp>
      <p:sp>
        <p:nvSpPr>
          <p:cNvPr id="64" name="TextBox 63">
            <a:extLst>
              <a:ext uri="{FF2B5EF4-FFF2-40B4-BE49-F238E27FC236}">
                <a16:creationId xmlns:a16="http://schemas.microsoft.com/office/drawing/2014/main" id="{F37B6D55-D74E-76FF-159A-8887345790F8}"/>
              </a:ext>
            </a:extLst>
          </p:cNvPr>
          <p:cNvSpPr txBox="1"/>
          <p:nvPr/>
        </p:nvSpPr>
        <p:spPr>
          <a:xfrm>
            <a:off x="5950730" y="3295061"/>
            <a:ext cx="1128835" cy="261610"/>
          </a:xfrm>
          <a:prstGeom prst="rect">
            <a:avLst/>
          </a:prstGeom>
          <a:noFill/>
        </p:spPr>
        <p:txBody>
          <a:bodyPr wrap="none" rtlCol="0">
            <a:spAutoFit/>
          </a:bodyPr>
          <a:lstStyle/>
          <a:p>
            <a:r>
              <a:rPr lang="en-US" sz="1100" dirty="0"/>
              <a:t>Diff in height = 0</a:t>
            </a:r>
          </a:p>
        </p:txBody>
      </p:sp>
      <p:sp>
        <p:nvSpPr>
          <p:cNvPr id="65" name="TextBox 64">
            <a:extLst>
              <a:ext uri="{FF2B5EF4-FFF2-40B4-BE49-F238E27FC236}">
                <a16:creationId xmlns:a16="http://schemas.microsoft.com/office/drawing/2014/main" id="{6E34542E-2CD5-B960-0F60-4F24067974A3}"/>
              </a:ext>
            </a:extLst>
          </p:cNvPr>
          <p:cNvSpPr txBox="1"/>
          <p:nvPr/>
        </p:nvSpPr>
        <p:spPr>
          <a:xfrm>
            <a:off x="4922822" y="2104300"/>
            <a:ext cx="1128835" cy="261610"/>
          </a:xfrm>
          <a:prstGeom prst="rect">
            <a:avLst/>
          </a:prstGeom>
          <a:noFill/>
        </p:spPr>
        <p:txBody>
          <a:bodyPr wrap="none" rtlCol="0">
            <a:spAutoFit/>
          </a:bodyPr>
          <a:lstStyle/>
          <a:p>
            <a:r>
              <a:rPr lang="en-US" sz="1100" dirty="0"/>
              <a:t>Diff in height = 1</a:t>
            </a:r>
          </a:p>
        </p:txBody>
      </p:sp>
      <p:sp>
        <p:nvSpPr>
          <p:cNvPr id="6" name="TextBox 5">
            <a:extLst>
              <a:ext uri="{FF2B5EF4-FFF2-40B4-BE49-F238E27FC236}">
                <a16:creationId xmlns:a16="http://schemas.microsoft.com/office/drawing/2014/main" id="{451663E2-E883-87CD-65C5-67FF89B2087C}"/>
              </a:ext>
            </a:extLst>
          </p:cNvPr>
          <p:cNvSpPr txBox="1"/>
          <p:nvPr/>
        </p:nvSpPr>
        <p:spPr>
          <a:xfrm>
            <a:off x="8626985" y="3846843"/>
            <a:ext cx="2581156" cy="646331"/>
          </a:xfrm>
          <a:prstGeom prst="rect">
            <a:avLst/>
          </a:prstGeom>
          <a:noFill/>
        </p:spPr>
        <p:txBody>
          <a:bodyPr wrap="none" rtlCol="0">
            <a:spAutoFit/>
          </a:bodyPr>
          <a:lstStyle/>
          <a:p>
            <a:r>
              <a:rPr lang="en-US" dirty="0"/>
              <a:t>Right rotation for Right </a:t>
            </a:r>
          </a:p>
          <a:p>
            <a:r>
              <a:rPr lang="en-US" dirty="0"/>
              <a:t>child of disbalanced node</a:t>
            </a:r>
          </a:p>
        </p:txBody>
      </p:sp>
      <p:cxnSp>
        <p:nvCxnSpPr>
          <p:cNvPr id="14" name="Straight Connector 13">
            <a:extLst>
              <a:ext uri="{FF2B5EF4-FFF2-40B4-BE49-F238E27FC236}">
                <a16:creationId xmlns:a16="http://schemas.microsoft.com/office/drawing/2014/main" id="{80C8CBF0-6771-D9DA-D37F-36AA5053EE44}"/>
              </a:ext>
            </a:extLst>
          </p:cNvPr>
          <p:cNvCxnSpPr>
            <a:cxnSpLocks/>
            <a:endCxn id="41" idx="0"/>
          </p:cNvCxnSpPr>
          <p:nvPr/>
        </p:nvCxnSpPr>
        <p:spPr>
          <a:xfrm flipH="1">
            <a:off x="6896286" y="3638189"/>
            <a:ext cx="346767" cy="397343"/>
          </a:xfrm>
          <a:prstGeom prst="line">
            <a:avLst/>
          </a:prstGeom>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7C9AF681-8EE1-F7D6-BB8C-8E5B34ECBA3A}"/>
              </a:ext>
            </a:extLst>
          </p:cNvPr>
          <p:cNvSpPr txBox="1"/>
          <p:nvPr/>
        </p:nvSpPr>
        <p:spPr>
          <a:xfrm>
            <a:off x="7896735" y="2919710"/>
            <a:ext cx="1848968" cy="646331"/>
          </a:xfrm>
          <a:prstGeom prst="rect">
            <a:avLst/>
          </a:prstGeom>
          <a:noFill/>
        </p:spPr>
        <p:txBody>
          <a:bodyPr wrap="none" rtlCol="0">
            <a:spAutoFit/>
          </a:bodyPr>
          <a:lstStyle/>
          <a:p>
            <a:r>
              <a:rPr lang="en-US" dirty="0"/>
              <a:t>Left rotation for </a:t>
            </a:r>
          </a:p>
          <a:p>
            <a:r>
              <a:rPr lang="en-US" dirty="0"/>
              <a:t>disbalanced node</a:t>
            </a:r>
          </a:p>
        </p:txBody>
      </p:sp>
    </p:spTree>
    <p:extLst>
      <p:ext uri="{BB962C8B-B14F-4D97-AF65-F5344CB8AC3E}">
        <p14:creationId xmlns:p14="http://schemas.microsoft.com/office/powerpoint/2010/main" val="199532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4.375E-6 3.7037E-6 L 0.30221 -0.02917 " pathEditMode="relative" rAng="0" ptsTypes="AA">
                                      <p:cBhvr>
                                        <p:cTn id="6" dur="2000" fill="hold"/>
                                        <p:tgtEl>
                                          <p:spTgt spid="27"/>
                                        </p:tgtEl>
                                        <p:attrNameLst>
                                          <p:attrName>ppt_x</p:attrName>
                                          <p:attrName>ppt_y</p:attrName>
                                        </p:attrNameLst>
                                      </p:cBhvr>
                                      <p:rCtr x="15104" y="-1458"/>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0.30221 -0.02917 L 0.39479 0.12268 " pathEditMode="relative" rAng="0" ptsTypes="AA">
                                      <p:cBhvr>
                                        <p:cTn id="10" dur="2000" fill="hold"/>
                                        <p:tgtEl>
                                          <p:spTgt spid="27"/>
                                        </p:tgtEl>
                                        <p:attrNameLst>
                                          <p:attrName>ppt_x</p:attrName>
                                          <p:attrName>ppt_y</p:attrName>
                                        </p:attrNameLst>
                                      </p:cBhvr>
                                      <p:rCtr x="4622" y="7593"/>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2" nodeType="clickEffect">
                                  <p:stCondLst>
                                    <p:cond delay="0"/>
                                  </p:stCondLst>
                                  <p:childTnLst>
                                    <p:animMotion origin="layout" path="M 0.39479 0.12268 L 0.46289 0.23541 " pathEditMode="relative" rAng="0" ptsTypes="AA">
                                      <p:cBhvr>
                                        <p:cTn id="14" dur="2000" fill="hold"/>
                                        <p:tgtEl>
                                          <p:spTgt spid="27"/>
                                        </p:tgtEl>
                                        <p:attrNameLst>
                                          <p:attrName>ppt_x</p:attrName>
                                          <p:attrName>ppt_y</p:attrName>
                                        </p:attrNameLst>
                                      </p:cBhvr>
                                      <p:rCtr x="3398" y="5625"/>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3" nodeType="clickEffect">
                                  <p:stCondLst>
                                    <p:cond delay="0"/>
                                  </p:stCondLst>
                                  <p:childTnLst>
                                    <p:animMotion origin="layout" path="M 0.46289 0.23541 L 0.30572 0.34421 " pathEditMode="relative" rAng="0" ptsTypes="AA">
                                      <p:cBhvr>
                                        <p:cTn id="18" dur="2000" fill="hold"/>
                                        <p:tgtEl>
                                          <p:spTgt spid="27"/>
                                        </p:tgtEl>
                                        <p:attrNameLst>
                                          <p:attrName>ppt_x</p:attrName>
                                          <p:attrName>ppt_y</p:attrName>
                                        </p:attrNameLst>
                                      </p:cBhvr>
                                      <p:rCtr x="-7865" y="5440"/>
                                    </p:animMotion>
                                  </p:childTnLst>
                                </p:cTn>
                              </p:par>
                            </p:childTnLst>
                          </p:cTn>
                        </p:par>
                        <p:par>
                          <p:cTn id="19" fill="hold">
                            <p:stCondLst>
                              <p:cond delay="2000"/>
                            </p:stCondLst>
                            <p:childTnLst>
                              <p:par>
                                <p:cTn id="20" presetID="1" presetClass="entr" presetSubtype="0" fill="hold" nodeType="afterEffect">
                                  <p:stCondLst>
                                    <p:cond delay="0"/>
                                  </p:stCondLst>
                                  <p:childTnLst>
                                    <p:set>
                                      <p:cBhvr>
                                        <p:cTn id="21" dur="1" fill="hold">
                                          <p:stCondLst>
                                            <p:cond delay="0"/>
                                          </p:stCondLst>
                                        </p:cTn>
                                        <p:tgtEl>
                                          <p:spTgt spid="3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childTnLst>
                                </p:cTn>
                              </p:par>
                            </p:childTnLst>
                          </p:cTn>
                        </p:par>
                        <p:par>
                          <p:cTn id="26" fill="hold">
                            <p:stCondLst>
                              <p:cond delay="0"/>
                            </p:stCondLst>
                            <p:childTnLst>
                              <p:par>
                                <p:cTn id="27" presetID="7" presetClass="emph" presetSubtype="2" fill="hold" nodeType="afterEffect">
                                  <p:stCondLst>
                                    <p:cond delay="0"/>
                                  </p:stCondLst>
                                  <p:childTnLst>
                                    <p:animClr clrSpc="rgb" dir="cw">
                                      <p:cBhvr>
                                        <p:cTn id="28" dur="2000" fill="hold"/>
                                        <p:tgtEl>
                                          <p:spTgt spid="35"/>
                                        </p:tgtEl>
                                        <p:attrNameLst>
                                          <p:attrName>stroke.color</p:attrName>
                                        </p:attrNameLst>
                                      </p:cBhvr>
                                      <p:to>
                                        <a:srgbClr val="92D050"/>
                                      </p:to>
                                    </p:animClr>
                                    <p:set>
                                      <p:cBhvr>
                                        <p:cTn id="29" dur="2000" fill="hold"/>
                                        <p:tgtEl>
                                          <p:spTgt spid="35"/>
                                        </p:tgtEl>
                                        <p:attrNameLst>
                                          <p:attrName>stroke.on</p:attrName>
                                        </p:attrNameLst>
                                      </p:cBhvr>
                                      <p:to>
                                        <p:strVal val="tru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6"/>
                                        </p:tgtEl>
                                        <p:attrNameLst>
                                          <p:attrName>style.visibility</p:attrName>
                                        </p:attrNameLst>
                                      </p:cBhvr>
                                      <p:to>
                                        <p:strVal val="visible"/>
                                      </p:to>
                                    </p:set>
                                  </p:childTnLst>
                                </p:cTn>
                              </p:par>
                            </p:childTnLst>
                          </p:cTn>
                        </p:par>
                        <p:par>
                          <p:cTn id="34" fill="hold">
                            <p:stCondLst>
                              <p:cond delay="0"/>
                            </p:stCondLst>
                            <p:childTnLst>
                              <p:par>
                                <p:cTn id="35" presetID="7" presetClass="emph" presetSubtype="2" fill="hold" nodeType="afterEffect">
                                  <p:stCondLst>
                                    <p:cond delay="0"/>
                                  </p:stCondLst>
                                  <p:childTnLst>
                                    <p:animClr clrSpc="rgb" dir="cw">
                                      <p:cBhvr>
                                        <p:cTn id="36" dur="2000" fill="hold"/>
                                        <p:tgtEl>
                                          <p:spTgt spid="36"/>
                                        </p:tgtEl>
                                        <p:attrNameLst>
                                          <p:attrName>stroke.color</p:attrName>
                                        </p:attrNameLst>
                                      </p:cBhvr>
                                      <p:to>
                                        <a:srgbClr val="FF0000"/>
                                      </p:to>
                                    </p:animClr>
                                    <p:set>
                                      <p:cBhvr>
                                        <p:cTn id="37" dur="2000" fill="hold"/>
                                        <p:tgtEl>
                                          <p:spTgt spid="36"/>
                                        </p:tgtEl>
                                        <p:attrNameLst>
                                          <p:attrName>stroke.on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wipe(up)">
                                      <p:cBhvr>
                                        <p:cTn id="42" dur="750"/>
                                        <p:tgtEl>
                                          <p:spTgt spid="39"/>
                                        </p:tgtEl>
                                      </p:cBhvr>
                                    </p:animEffect>
                                  </p:childTnLst>
                                </p:cTn>
                              </p:par>
                            </p:childTnLst>
                          </p:cTn>
                        </p:par>
                        <p:par>
                          <p:cTn id="43" fill="hold">
                            <p:stCondLst>
                              <p:cond delay="750"/>
                            </p:stCondLst>
                            <p:childTnLst>
                              <p:par>
                                <p:cTn id="44" presetID="1" presetClass="entr" presetSubtype="0" fill="hold" nodeType="after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childTnLst>
                          </p:cTn>
                        </p:par>
                        <p:par>
                          <p:cTn id="46" fill="hold">
                            <p:stCondLst>
                              <p:cond delay="750"/>
                            </p:stCondLst>
                            <p:childTnLst>
                              <p:par>
                                <p:cTn id="47" presetID="1" presetClass="entr" presetSubtype="0" fill="hold" grpId="0" nodeType="after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wipe(up)">
                                      <p:cBhvr>
                                        <p:cTn id="53" dur="750"/>
                                        <p:tgtEl>
                                          <p:spTgt spid="37"/>
                                        </p:tgtEl>
                                      </p:cBhvr>
                                    </p:animEffect>
                                  </p:childTnLst>
                                </p:cTn>
                              </p:par>
                            </p:childTnLst>
                          </p:cTn>
                        </p:par>
                        <p:par>
                          <p:cTn id="54" fill="hold">
                            <p:stCondLst>
                              <p:cond delay="750"/>
                            </p:stCondLst>
                            <p:childTnLst>
                              <p:par>
                                <p:cTn id="55" presetID="1" presetClass="entr" presetSubtype="0" fill="hold" nodeType="after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childTnLst>
                          </p:cTn>
                        </p:par>
                        <p:par>
                          <p:cTn id="57" fill="hold">
                            <p:stCondLst>
                              <p:cond delay="750"/>
                            </p:stCondLst>
                            <p:childTnLst>
                              <p:par>
                                <p:cTn id="58" presetID="1" presetClass="entr" presetSubtype="0" fill="hold" grpId="0" nodeType="afterEffect">
                                  <p:stCondLst>
                                    <p:cond delay="0"/>
                                  </p:stCondLst>
                                  <p:childTnLst>
                                    <p:set>
                                      <p:cBhvr>
                                        <p:cTn id="59" dur="1" fill="hold">
                                          <p:stCondLst>
                                            <p:cond delay="0"/>
                                          </p:stCondLst>
                                        </p:cTn>
                                        <p:tgtEl>
                                          <p:spTgt spid="41"/>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63"/>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grpId="1" nodeType="clickEffect">
                                  <p:stCondLst>
                                    <p:cond delay="0"/>
                                  </p:stCondLst>
                                  <p:childTnLst>
                                    <p:animEffect transition="out" filter="fade">
                                      <p:cBhvr>
                                        <p:cTn id="67" dur="500"/>
                                        <p:tgtEl>
                                          <p:spTgt spid="37"/>
                                        </p:tgtEl>
                                      </p:cBhvr>
                                    </p:animEffect>
                                    <p:set>
                                      <p:cBhvr>
                                        <p:cTn id="68" dur="1" fill="hold">
                                          <p:stCondLst>
                                            <p:cond delay="499"/>
                                          </p:stCondLst>
                                        </p:cTn>
                                        <p:tgtEl>
                                          <p:spTgt spid="37"/>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41"/>
                                        </p:tgtEl>
                                      </p:cBhvr>
                                    </p:animEffect>
                                    <p:set>
                                      <p:cBhvr>
                                        <p:cTn id="71" dur="1" fill="hold">
                                          <p:stCondLst>
                                            <p:cond delay="499"/>
                                          </p:stCondLst>
                                        </p:cTn>
                                        <p:tgtEl>
                                          <p:spTgt spid="41"/>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39"/>
                                        </p:tgtEl>
                                      </p:cBhvr>
                                    </p:animEffect>
                                    <p:set>
                                      <p:cBhvr>
                                        <p:cTn id="74" dur="1" fill="hold">
                                          <p:stCondLst>
                                            <p:cond delay="499"/>
                                          </p:stCondLst>
                                        </p:cTn>
                                        <p:tgtEl>
                                          <p:spTgt spid="39"/>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42"/>
                                        </p:tgtEl>
                                      </p:cBhvr>
                                    </p:animEffect>
                                    <p:set>
                                      <p:cBhvr>
                                        <p:cTn id="77" dur="1" fill="hold">
                                          <p:stCondLst>
                                            <p:cond delay="499"/>
                                          </p:stCondLst>
                                        </p:cTn>
                                        <p:tgtEl>
                                          <p:spTgt spid="42"/>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38"/>
                                        </p:tgtEl>
                                      </p:cBhvr>
                                    </p:animEffect>
                                    <p:set>
                                      <p:cBhvr>
                                        <p:cTn id="80" dur="1" fill="hold">
                                          <p:stCondLst>
                                            <p:cond delay="499"/>
                                          </p:stCondLst>
                                        </p:cTn>
                                        <p:tgtEl>
                                          <p:spTgt spid="38"/>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500"/>
                                        <p:tgtEl>
                                          <p:spTgt spid="40"/>
                                        </p:tgtEl>
                                      </p:cBhvr>
                                    </p:animEffect>
                                    <p:set>
                                      <p:cBhvr>
                                        <p:cTn id="83" dur="1" fill="hold">
                                          <p:stCondLst>
                                            <p:cond delay="499"/>
                                          </p:stCondLst>
                                        </p:cTn>
                                        <p:tgtEl>
                                          <p:spTgt spid="40"/>
                                        </p:tgtEl>
                                        <p:attrNameLst>
                                          <p:attrName>style.visibility</p:attrName>
                                        </p:attrNameLst>
                                      </p:cBhvr>
                                      <p:to>
                                        <p:strVal val="hidden"/>
                                      </p:to>
                                    </p:set>
                                  </p:childTnLst>
                                </p:cTn>
                              </p:par>
                              <p:par>
                                <p:cTn id="84" presetID="10" presetClass="exit" presetSubtype="0" fill="hold" grpId="1" nodeType="withEffect">
                                  <p:stCondLst>
                                    <p:cond delay="0"/>
                                  </p:stCondLst>
                                  <p:childTnLst>
                                    <p:animEffect transition="out" filter="fade">
                                      <p:cBhvr>
                                        <p:cTn id="85" dur="500"/>
                                        <p:tgtEl>
                                          <p:spTgt spid="35"/>
                                        </p:tgtEl>
                                      </p:cBhvr>
                                    </p:animEffect>
                                    <p:set>
                                      <p:cBhvr>
                                        <p:cTn id="86" dur="1" fill="hold">
                                          <p:stCondLst>
                                            <p:cond delay="499"/>
                                          </p:stCondLst>
                                        </p:cTn>
                                        <p:tgtEl>
                                          <p:spTgt spid="35"/>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500"/>
                                        <p:tgtEl>
                                          <p:spTgt spid="36"/>
                                        </p:tgtEl>
                                      </p:cBhvr>
                                    </p:animEffect>
                                    <p:set>
                                      <p:cBhvr>
                                        <p:cTn id="89" dur="1" fill="hold">
                                          <p:stCondLst>
                                            <p:cond delay="499"/>
                                          </p:stCondLst>
                                        </p:cTn>
                                        <p:tgtEl>
                                          <p:spTgt spid="36"/>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6"/>
                                        </p:tgtEl>
                                        <p:attrNameLst>
                                          <p:attrName>style.visibility</p:attrName>
                                        </p:attrNameLst>
                                      </p:cBhvr>
                                      <p:to>
                                        <p:strVal val="visible"/>
                                      </p:to>
                                    </p:set>
                                    <p:animEffect transition="in" filter="wipe(down)">
                                      <p:cBhvr>
                                        <p:cTn id="94" dur="500"/>
                                        <p:tgtEl>
                                          <p:spTgt spid="6"/>
                                        </p:tgtEl>
                                      </p:cBhvr>
                                    </p:animEffect>
                                  </p:childTnLst>
                                </p:cTn>
                              </p:par>
                            </p:childTnLst>
                          </p:cTn>
                        </p:par>
                      </p:childTnLst>
                    </p:cTn>
                  </p:par>
                  <p:par>
                    <p:cTn id="95" fill="hold">
                      <p:stCondLst>
                        <p:cond delay="indefinite"/>
                      </p:stCondLst>
                      <p:childTnLst>
                        <p:par>
                          <p:cTn id="96" fill="hold">
                            <p:stCondLst>
                              <p:cond delay="0"/>
                            </p:stCondLst>
                            <p:childTnLst>
                              <p:par>
                                <p:cTn id="97" presetID="0" presetClass="path" presetSubtype="0" accel="50000" decel="50000" fill="hold" grpId="0" nodeType="clickEffect">
                                  <p:stCondLst>
                                    <p:cond delay="0"/>
                                  </p:stCondLst>
                                  <p:childTnLst>
                                    <p:animMotion origin="layout" path="M 1.66667E-6 7.40741E-7 L 0.06823 0.11435 " pathEditMode="relative" rAng="0" ptsTypes="AA">
                                      <p:cBhvr>
                                        <p:cTn id="98" dur="2000" fill="hold"/>
                                        <p:tgtEl>
                                          <p:spTgt spid="12"/>
                                        </p:tgtEl>
                                        <p:attrNameLst>
                                          <p:attrName>ppt_x</p:attrName>
                                          <p:attrName>ppt_y</p:attrName>
                                        </p:attrNameLst>
                                      </p:cBhvr>
                                      <p:rCtr x="3411" y="5718"/>
                                    </p:animMotion>
                                  </p:childTnLst>
                                </p:cTn>
                              </p:par>
                            </p:childTnLst>
                          </p:cTn>
                        </p:par>
                        <p:par>
                          <p:cTn id="99" fill="hold">
                            <p:stCondLst>
                              <p:cond delay="2000"/>
                            </p:stCondLst>
                            <p:childTnLst>
                              <p:par>
                                <p:cTn id="100" presetID="0" presetClass="path" presetSubtype="0" accel="50000" decel="50000" fill="hold" grpId="4" nodeType="afterEffect">
                                  <p:stCondLst>
                                    <p:cond delay="0"/>
                                  </p:stCondLst>
                                  <p:childTnLst>
                                    <p:animMotion origin="layout" path="M 0.30572 0.34421 L 0.38281 0.23796 " pathEditMode="relative" rAng="0" ptsTypes="AA">
                                      <p:cBhvr>
                                        <p:cTn id="101" dur="2000" fill="hold"/>
                                        <p:tgtEl>
                                          <p:spTgt spid="27"/>
                                        </p:tgtEl>
                                        <p:attrNameLst>
                                          <p:attrName>ppt_x</p:attrName>
                                          <p:attrName>ppt_y</p:attrName>
                                        </p:attrNameLst>
                                      </p:cBhvr>
                                      <p:rCtr x="3854" y="-5324"/>
                                    </p:animMotion>
                                  </p:childTnLst>
                                </p:cTn>
                              </p:par>
                            </p:childTnLst>
                          </p:cTn>
                        </p:par>
                        <p:par>
                          <p:cTn id="102" fill="hold">
                            <p:stCondLst>
                              <p:cond delay="4000"/>
                            </p:stCondLst>
                            <p:childTnLst>
                              <p:par>
                                <p:cTn id="103" presetID="1" presetClass="entr" presetSubtype="0" fill="hold" nodeType="afterEffect">
                                  <p:stCondLst>
                                    <p:cond delay="0"/>
                                  </p:stCondLst>
                                  <p:childTnLst>
                                    <p:set>
                                      <p:cBhvr>
                                        <p:cTn id="104" dur="1" fill="hold">
                                          <p:stCondLst>
                                            <p:cond delay="0"/>
                                          </p:stCondLst>
                                        </p:cTn>
                                        <p:tgtEl>
                                          <p:spTgt spid="61"/>
                                        </p:tgtEl>
                                        <p:attrNameLst>
                                          <p:attrName>style.visibility</p:attrName>
                                        </p:attrNameLst>
                                      </p:cBhvr>
                                      <p:to>
                                        <p:strVal val="visible"/>
                                      </p:to>
                                    </p:set>
                                  </p:childTnLst>
                                </p:cTn>
                              </p:par>
                            </p:childTnLst>
                          </p:cTn>
                        </p:par>
                        <p:par>
                          <p:cTn id="105" fill="hold">
                            <p:stCondLst>
                              <p:cond delay="4000"/>
                            </p:stCondLst>
                            <p:childTnLst>
                              <p:par>
                                <p:cTn id="106" presetID="22" presetClass="exit" presetSubtype="4" fill="hold" nodeType="afterEffect">
                                  <p:stCondLst>
                                    <p:cond delay="0"/>
                                  </p:stCondLst>
                                  <p:childTnLst>
                                    <p:animEffect transition="out" filter="wipe(down)">
                                      <p:cBhvr>
                                        <p:cTn id="107" dur="500"/>
                                        <p:tgtEl>
                                          <p:spTgt spid="33"/>
                                        </p:tgtEl>
                                      </p:cBhvr>
                                    </p:animEffect>
                                    <p:set>
                                      <p:cBhvr>
                                        <p:cTn id="108" dur="1" fill="hold">
                                          <p:stCondLst>
                                            <p:cond delay="499"/>
                                          </p:stCondLst>
                                        </p:cTn>
                                        <p:tgtEl>
                                          <p:spTgt spid="33"/>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3" presetClass="entr" presetSubtype="10" fill="hold" grpId="0" nodeType="clickEffect">
                                  <p:stCondLst>
                                    <p:cond delay="0"/>
                                  </p:stCondLst>
                                  <p:childTnLst>
                                    <p:set>
                                      <p:cBhvr>
                                        <p:cTn id="112" dur="1" fill="hold">
                                          <p:stCondLst>
                                            <p:cond delay="0"/>
                                          </p:stCondLst>
                                        </p:cTn>
                                        <p:tgtEl>
                                          <p:spTgt spid="22"/>
                                        </p:tgtEl>
                                        <p:attrNameLst>
                                          <p:attrName>style.visibility</p:attrName>
                                        </p:attrNameLst>
                                      </p:cBhvr>
                                      <p:to>
                                        <p:strVal val="visible"/>
                                      </p:to>
                                    </p:set>
                                    <p:animEffect transition="in" filter="blinds(horizontal)">
                                      <p:cBhvr>
                                        <p:cTn id="113" dur="500"/>
                                        <p:tgtEl>
                                          <p:spTgt spid="22"/>
                                        </p:tgtEl>
                                      </p:cBhvr>
                                    </p:animEffect>
                                  </p:childTnLst>
                                </p:cTn>
                              </p:par>
                            </p:childTnLst>
                          </p:cTn>
                        </p:par>
                      </p:childTnLst>
                    </p:cTn>
                  </p:par>
                  <p:par>
                    <p:cTn id="114" fill="hold">
                      <p:stCondLst>
                        <p:cond delay="indefinite"/>
                      </p:stCondLst>
                      <p:childTnLst>
                        <p:par>
                          <p:cTn id="115" fill="hold">
                            <p:stCondLst>
                              <p:cond delay="0"/>
                            </p:stCondLst>
                            <p:childTnLst>
                              <p:par>
                                <p:cTn id="116" presetID="0" presetClass="path" presetSubtype="0" accel="50000" decel="50000" fill="hold" grpId="0" nodeType="clickEffect">
                                  <p:stCondLst>
                                    <p:cond delay="0"/>
                                  </p:stCondLst>
                                  <p:childTnLst>
                                    <p:animMotion origin="layout" path="M 1.04167E-6 1.11111E-6 L -0.05899 0.11991 " pathEditMode="relative" rAng="0" ptsTypes="AA">
                                      <p:cBhvr>
                                        <p:cTn id="117" dur="2000" fill="hold"/>
                                        <p:tgtEl>
                                          <p:spTgt spid="8"/>
                                        </p:tgtEl>
                                        <p:attrNameLst>
                                          <p:attrName>ppt_x</p:attrName>
                                          <p:attrName>ppt_y</p:attrName>
                                        </p:attrNameLst>
                                      </p:cBhvr>
                                      <p:rCtr x="-2956" y="5995"/>
                                    </p:animMotion>
                                  </p:childTnLst>
                                </p:cTn>
                              </p:par>
                            </p:childTnLst>
                          </p:cTn>
                        </p:par>
                        <p:par>
                          <p:cTn id="118" fill="hold">
                            <p:stCondLst>
                              <p:cond delay="2000"/>
                            </p:stCondLst>
                            <p:childTnLst>
                              <p:par>
                                <p:cTn id="119" presetID="1" presetClass="entr" presetSubtype="0" fill="hold" nodeType="afterEffect">
                                  <p:stCondLst>
                                    <p:cond delay="0"/>
                                  </p:stCondLst>
                                  <p:childTnLst>
                                    <p:set>
                                      <p:cBhvr>
                                        <p:cTn id="120" dur="1" fill="hold">
                                          <p:stCondLst>
                                            <p:cond delay="0"/>
                                          </p:stCondLst>
                                        </p:cTn>
                                        <p:tgtEl>
                                          <p:spTgt spid="14"/>
                                        </p:tgtEl>
                                        <p:attrNameLst>
                                          <p:attrName>style.visibility</p:attrName>
                                        </p:attrNameLst>
                                      </p:cBhvr>
                                      <p:to>
                                        <p:strVal val="visible"/>
                                      </p:to>
                                    </p:set>
                                  </p:childTnLst>
                                </p:cTn>
                              </p:par>
                            </p:childTnLst>
                          </p:cTn>
                        </p:par>
                        <p:par>
                          <p:cTn id="121" fill="hold">
                            <p:stCondLst>
                              <p:cond delay="2000"/>
                            </p:stCondLst>
                            <p:childTnLst>
                              <p:par>
                                <p:cTn id="122" presetID="0" presetClass="path" presetSubtype="0" accel="50000" decel="50000" fill="hold" grpId="5" nodeType="afterEffect">
                                  <p:stCondLst>
                                    <p:cond delay="0"/>
                                  </p:stCondLst>
                                  <p:childTnLst>
                                    <p:animMotion origin="layout" path="M 0.38281 0.23796 L 0.3207 0.12384 " pathEditMode="relative" rAng="0" ptsTypes="AA">
                                      <p:cBhvr>
                                        <p:cTn id="123" dur="2000" fill="hold"/>
                                        <p:tgtEl>
                                          <p:spTgt spid="27"/>
                                        </p:tgtEl>
                                        <p:attrNameLst>
                                          <p:attrName>ppt_x</p:attrName>
                                          <p:attrName>ppt_y</p:attrName>
                                        </p:attrNameLst>
                                      </p:cBhvr>
                                      <p:rCtr x="-3112" y="-5718"/>
                                    </p:animMotion>
                                  </p:childTnLst>
                                </p:cTn>
                              </p:par>
                            </p:childTnLst>
                          </p:cTn>
                        </p:par>
                        <p:par>
                          <p:cTn id="124" fill="hold">
                            <p:stCondLst>
                              <p:cond delay="4000"/>
                            </p:stCondLst>
                            <p:childTnLst>
                              <p:par>
                                <p:cTn id="125" presetID="0" presetClass="path" presetSubtype="0" accel="50000" decel="50000" fill="hold" grpId="1" nodeType="afterEffect">
                                  <p:stCondLst>
                                    <p:cond delay="0"/>
                                  </p:stCondLst>
                                  <p:childTnLst>
                                    <p:animMotion origin="layout" path="M 0.06823 0.11435 L 0.00377 0.00347 " pathEditMode="relative" rAng="0" ptsTypes="AA">
                                      <p:cBhvr>
                                        <p:cTn id="126" dur="2000" fill="hold"/>
                                        <p:tgtEl>
                                          <p:spTgt spid="12"/>
                                        </p:tgtEl>
                                        <p:attrNameLst>
                                          <p:attrName>ppt_x</p:attrName>
                                          <p:attrName>ppt_y</p:attrName>
                                        </p:attrNameLst>
                                      </p:cBhvr>
                                      <p:rCtr x="-3229" y="-5556"/>
                                    </p:animMotion>
                                  </p:childTnLst>
                                </p:cTn>
                              </p:par>
                            </p:childTnLst>
                          </p:cTn>
                        </p:par>
                        <p:par>
                          <p:cTn id="127" fill="hold">
                            <p:stCondLst>
                              <p:cond delay="6000"/>
                            </p:stCondLst>
                            <p:childTnLst>
                              <p:par>
                                <p:cTn id="128" presetID="22" presetClass="exit" presetSubtype="4" fill="hold" nodeType="afterEffect">
                                  <p:stCondLst>
                                    <p:cond delay="0"/>
                                  </p:stCondLst>
                                  <p:childTnLst>
                                    <p:animEffect transition="out" filter="wipe(down)">
                                      <p:cBhvr>
                                        <p:cTn id="129" dur="500"/>
                                        <p:tgtEl>
                                          <p:spTgt spid="61"/>
                                        </p:tgtEl>
                                      </p:cBhvr>
                                    </p:animEffect>
                                    <p:set>
                                      <p:cBhvr>
                                        <p:cTn id="130" dur="1" fill="hold">
                                          <p:stCondLst>
                                            <p:cond delay="499"/>
                                          </p:stCondLst>
                                        </p:cTn>
                                        <p:tgtEl>
                                          <p:spTgt spid="61"/>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64"/>
                                        </p:tgtEl>
                                        <p:attrNameLst>
                                          <p:attrName>style.visibility</p:attrName>
                                        </p:attrNameLst>
                                      </p:cBhvr>
                                      <p:to>
                                        <p:strVal val="visible"/>
                                      </p:to>
                                    </p:set>
                                  </p:childTnLst>
                                </p:cTn>
                              </p:par>
                            </p:childTnLst>
                          </p:cTn>
                        </p:par>
                        <p:par>
                          <p:cTn id="135" fill="hold">
                            <p:stCondLst>
                              <p:cond delay="0"/>
                            </p:stCondLst>
                            <p:childTnLst>
                              <p:par>
                                <p:cTn id="136" presetID="7" presetClass="emph" presetSubtype="2" fill="hold" nodeType="afterEffect">
                                  <p:stCondLst>
                                    <p:cond delay="0"/>
                                  </p:stCondLst>
                                  <p:childTnLst>
                                    <p:animClr clrSpc="rgb" dir="cw">
                                      <p:cBhvr>
                                        <p:cTn id="137" dur="2000" fill="hold"/>
                                        <p:tgtEl>
                                          <p:spTgt spid="64"/>
                                        </p:tgtEl>
                                        <p:attrNameLst>
                                          <p:attrName>stroke.color</p:attrName>
                                        </p:attrNameLst>
                                      </p:cBhvr>
                                      <p:to>
                                        <a:srgbClr val="92D050"/>
                                      </p:to>
                                    </p:animClr>
                                    <p:set>
                                      <p:cBhvr>
                                        <p:cTn id="138" dur="2000" fill="hold"/>
                                        <p:tgtEl>
                                          <p:spTgt spid="64"/>
                                        </p:tgtEl>
                                        <p:attrNameLst>
                                          <p:attrName>stroke.on</p:attrName>
                                        </p:attrNameLst>
                                      </p:cBhvr>
                                      <p:to>
                                        <p:strVal val="tru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65"/>
                                        </p:tgtEl>
                                        <p:attrNameLst>
                                          <p:attrName>style.visibility</p:attrName>
                                        </p:attrNameLst>
                                      </p:cBhvr>
                                      <p:to>
                                        <p:strVal val="visible"/>
                                      </p:to>
                                    </p:set>
                                  </p:childTnLst>
                                </p:cTn>
                              </p:par>
                            </p:childTnLst>
                          </p:cTn>
                        </p:par>
                        <p:par>
                          <p:cTn id="143" fill="hold">
                            <p:stCondLst>
                              <p:cond delay="0"/>
                            </p:stCondLst>
                            <p:childTnLst>
                              <p:par>
                                <p:cTn id="144" presetID="7" presetClass="emph" presetSubtype="2" fill="hold" nodeType="afterEffect">
                                  <p:stCondLst>
                                    <p:cond delay="0"/>
                                  </p:stCondLst>
                                  <p:childTnLst>
                                    <p:animClr clrSpc="rgb" dir="cw">
                                      <p:cBhvr>
                                        <p:cTn id="145" dur="2000" fill="hold"/>
                                        <p:tgtEl>
                                          <p:spTgt spid="65"/>
                                        </p:tgtEl>
                                        <p:attrNameLst>
                                          <p:attrName>stroke.color</p:attrName>
                                        </p:attrNameLst>
                                      </p:cBhvr>
                                      <p:to>
                                        <a:srgbClr val="92D050"/>
                                      </p:to>
                                    </p:animClr>
                                    <p:set>
                                      <p:cBhvr>
                                        <p:cTn id="146" dur="2000" fill="hold"/>
                                        <p:tgtEl>
                                          <p:spTgt spid="65"/>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2" grpId="1" animBg="1"/>
      <p:bldP spid="27" grpId="0" animBg="1"/>
      <p:bldP spid="27" grpId="1" animBg="1"/>
      <p:bldP spid="27" grpId="2" animBg="1"/>
      <p:bldP spid="27" grpId="3" animBg="1"/>
      <p:bldP spid="27" grpId="4" animBg="1"/>
      <p:bldP spid="27" grpId="5" animBg="1"/>
      <p:bldP spid="35" grpId="0"/>
      <p:bldP spid="35" grpId="1"/>
      <p:bldP spid="36" grpId="0"/>
      <p:bldP spid="36" grpId="1"/>
      <p:bldP spid="37" grpId="0" animBg="1"/>
      <p:bldP spid="37" grpId="1" animBg="1"/>
      <p:bldP spid="39" grpId="0" animBg="1"/>
      <p:bldP spid="39" grpId="1" animBg="1"/>
      <p:bldP spid="41" grpId="0"/>
      <p:bldP spid="41" grpId="1"/>
      <p:bldP spid="42" grpId="0"/>
      <p:bldP spid="42" grpId="1"/>
      <p:bldP spid="63" grpId="0"/>
      <p:bldP spid="64" grpId="0"/>
      <p:bldP spid="65" grpId="0"/>
      <p:bldP spid="6" grpId="0"/>
      <p:bldP spid="22" grpId="0"/>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a:t>Algorithm – RL – O(1) / O(1)</a:t>
            </a: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 name="TextBox 2">
            <a:extLst>
              <a:ext uri="{FF2B5EF4-FFF2-40B4-BE49-F238E27FC236}">
                <a16:creationId xmlns:a16="http://schemas.microsoft.com/office/drawing/2014/main" id="{3F50190F-6FAE-7CE0-C6CC-DC4B30AED96A}"/>
              </a:ext>
            </a:extLst>
          </p:cNvPr>
          <p:cNvSpPr txBox="1"/>
          <p:nvPr/>
        </p:nvSpPr>
        <p:spPr>
          <a:xfrm>
            <a:off x="894405" y="4342992"/>
            <a:ext cx="3538789" cy="1569660"/>
          </a:xfrm>
          <a:prstGeom prst="rect">
            <a:avLst/>
          </a:prstGeom>
          <a:noFill/>
        </p:spPr>
        <p:txBody>
          <a:bodyPr wrap="none" rtlCol="0">
            <a:spAutoFit/>
          </a:bodyPr>
          <a:lstStyle/>
          <a:p>
            <a:r>
              <a:rPr lang="en-US" sz="1200" dirty="0"/>
              <a:t>Step 2 : Left rotation on </a:t>
            </a:r>
            <a:r>
              <a:rPr lang="en-US" sz="1200" dirty="0" err="1"/>
              <a:t>disbalancedNode</a:t>
            </a:r>
            <a:endParaRPr lang="en-US" sz="1200" dirty="0"/>
          </a:p>
          <a:p>
            <a:r>
              <a:rPr lang="en-US" sz="1200" dirty="0" err="1"/>
              <a:t>rotateLeft</a:t>
            </a:r>
            <a:r>
              <a:rPr lang="en-US" sz="1200" dirty="0"/>
              <a:t>(</a:t>
            </a:r>
            <a:r>
              <a:rPr lang="en-US" sz="1200" dirty="0" err="1"/>
              <a:t>disbalancedNode</a:t>
            </a:r>
            <a:r>
              <a:rPr lang="en-US" sz="1200" dirty="0"/>
              <a:t>) {</a:t>
            </a:r>
          </a:p>
          <a:p>
            <a:r>
              <a:rPr lang="en-US" sz="1200" dirty="0"/>
              <a:t>    </a:t>
            </a:r>
            <a:r>
              <a:rPr lang="en-US" sz="1200" dirty="0" err="1"/>
              <a:t>newRoot</a:t>
            </a:r>
            <a:r>
              <a:rPr lang="en-US" sz="1200" dirty="0"/>
              <a:t> = </a:t>
            </a:r>
            <a:r>
              <a:rPr lang="en-US" sz="1200" dirty="0" err="1"/>
              <a:t>disbalancedNode.right</a:t>
            </a:r>
            <a:endParaRPr lang="en-US" sz="1200" dirty="0"/>
          </a:p>
          <a:p>
            <a:r>
              <a:rPr lang="en-US" sz="1200" dirty="0"/>
              <a:t>    </a:t>
            </a:r>
            <a:r>
              <a:rPr lang="en-US" sz="1200" dirty="0" err="1"/>
              <a:t>disbalancedNode.right</a:t>
            </a:r>
            <a:r>
              <a:rPr lang="en-US" sz="1200" dirty="0"/>
              <a:t> = </a:t>
            </a:r>
            <a:r>
              <a:rPr lang="en-US" sz="1200" dirty="0" err="1"/>
              <a:t>disbalancedNode.right.left</a:t>
            </a:r>
            <a:endParaRPr lang="en-US" sz="1200" dirty="0"/>
          </a:p>
          <a:p>
            <a:r>
              <a:rPr lang="en-US" sz="1200" dirty="0"/>
              <a:t>    </a:t>
            </a:r>
            <a:r>
              <a:rPr lang="en-US" sz="1200" dirty="0" err="1"/>
              <a:t>newRoot.left</a:t>
            </a:r>
            <a:r>
              <a:rPr lang="en-US" sz="1200" dirty="0"/>
              <a:t> = </a:t>
            </a:r>
            <a:r>
              <a:rPr lang="en-US" sz="1200" dirty="0" err="1"/>
              <a:t>disbalancedNode</a:t>
            </a:r>
            <a:endParaRPr lang="en-US" sz="1200" dirty="0"/>
          </a:p>
          <a:p>
            <a:r>
              <a:rPr lang="en-US" sz="1200" dirty="0"/>
              <a:t>    update height of </a:t>
            </a:r>
            <a:r>
              <a:rPr lang="en-US" sz="1200" dirty="0" err="1"/>
              <a:t>disbalancedNode</a:t>
            </a:r>
            <a:r>
              <a:rPr lang="en-US" sz="1200" dirty="0"/>
              <a:t> and </a:t>
            </a:r>
            <a:r>
              <a:rPr lang="en-US" sz="1200" dirty="0" err="1"/>
              <a:t>newRoot</a:t>
            </a:r>
            <a:endParaRPr lang="en-US" sz="1200" dirty="0"/>
          </a:p>
          <a:p>
            <a:r>
              <a:rPr lang="en-US" sz="1200" dirty="0"/>
              <a:t>    return </a:t>
            </a:r>
            <a:r>
              <a:rPr lang="en-US" sz="1200" dirty="0" err="1"/>
              <a:t>newRoot</a:t>
            </a:r>
            <a:endParaRPr lang="en-US" sz="1200" dirty="0"/>
          </a:p>
          <a:p>
            <a:r>
              <a:rPr lang="en-US" sz="1200" dirty="0"/>
              <a:t>}</a:t>
            </a:r>
          </a:p>
        </p:txBody>
      </p:sp>
      <p:sp>
        <p:nvSpPr>
          <p:cNvPr id="31" name="TextBox 30">
            <a:extLst>
              <a:ext uri="{FF2B5EF4-FFF2-40B4-BE49-F238E27FC236}">
                <a16:creationId xmlns:a16="http://schemas.microsoft.com/office/drawing/2014/main" id="{787060D1-B938-A06E-2BA9-72CE51CDFE76}"/>
              </a:ext>
            </a:extLst>
          </p:cNvPr>
          <p:cNvSpPr txBox="1"/>
          <p:nvPr/>
        </p:nvSpPr>
        <p:spPr>
          <a:xfrm>
            <a:off x="5012118" y="5609731"/>
            <a:ext cx="894091" cy="276999"/>
          </a:xfrm>
          <a:prstGeom prst="rect">
            <a:avLst/>
          </a:prstGeom>
          <a:noFill/>
        </p:spPr>
        <p:txBody>
          <a:bodyPr wrap="none" rtlCol="0">
            <a:spAutoFit/>
          </a:bodyPr>
          <a:lstStyle/>
          <a:p>
            <a:r>
              <a:rPr lang="en-US" sz="1200" dirty="0" err="1"/>
              <a:t>newRoot</a:t>
            </a:r>
            <a:r>
              <a:rPr lang="en-US" sz="1200" dirty="0"/>
              <a:t> = </a:t>
            </a:r>
          </a:p>
        </p:txBody>
      </p:sp>
      <p:sp>
        <p:nvSpPr>
          <p:cNvPr id="46" name="TextBox 45">
            <a:extLst>
              <a:ext uri="{FF2B5EF4-FFF2-40B4-BE49-F238E27FC236}">
                <a16:creationId xmlns:a16="http://schemas.microsoft.com/office/drawing/2014/main" id="{E1441B7B-F956-5E2B-3241-893A7C89704C}"/>
              </a:ext>
            </a:extLst>
          </p:cNvPr>
          <p:cNvSpPr txBox="1"/>
          <p:nvPr/>
        </p:nvSpPr>
        <p:spPr>
          <a:xfrm>
            <a:off x="5670036" y="4969114"/>
            <a:ext cx="1377300" cy="276999"/>
          </a:xfrm>
          <a:prstGeom prst="rect">
            <a:avLst/>
          </a:prstGeom>
          <a:noFill/>
        </p:spPr>
        <p:txBody>
          <a:bodyPr wrap="none" rtlCol="0">
            <a:spAutoFit/>
          </a:bodyPr>
          <a:lstStyle/>
          <a:p>
            <a:r>
              <a:rPr lang="en-US" sz="1200" dirty="0" err="1"/>
              <a:t>disbalancedNode</a:t>
            </a:r>
            <a:r>
              <a:rPr lang="en-US" sz="1200" dirty="0"/>
              <a:t> =</a:t>
            </a:r>
          </a:p>
        </p:txBody>
      </p:sp>
      <p:cxnSp>
        <p:nvCxnSpPr>
          <p:cNvPr id="52" name="Straight Arrow Connector 51">
            <a:extLst>
              <a:ext uri="{FF2B5EF4-FFF2-40B4-BE49-F238E27FC236}">
                <a16:creationId xmlns:a16="http://schemas.microsoft.com/office/drawing/2014/main" id="{09B710F9-F0CD-FBFA-8164-0BBB84D47056}"/>
              </a:ext>
            </a:extLst>
          </p:cNvPr>
          <p:cNvCxnSpPr>
            <a:cxnSpLocks/>
            <a:endCxn id="74" idx="1"/>
          </p:cNvCxnSpPr>
          <p:nvPr/>
        </p:nvCxnSpPr>
        <p:spPr>
          <a:xfrm>
            <a:off x="4298187" y="5049569"/>
            <a:ext cx="1292709" cy="62024"/>
          </a:xfrm>
          <a:prstGeom prst="straightConnector1">
            <a:avLst/>
          </a:prstGeom>
          <a:ln>
            <a:solidFill>
              <a:srgbClr val="00B0F0"/>
            </a:solidFill>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a:extLst>
              <a:ext uri="{FF2B5EF4-FFF2-40B4-BE49-F238E27FC236}">
                <a16:creationId xmlns:a16="http://schemas.microsoft.com/office/drawing/2014/main" id="{9F45F321-A2E9-2B02-B0BA-9FFD07685C1F}"/>
              </a:ext>
            </a:extLst>
          </p:cNvPr>
          <p:cNvCxnSpPr>
            <a:cxnSpLocks/>
          </p:cNvCxnSpPr>
          <p:nvPr/>
        </p:nvCxnSpPr>
        <p:spPr>
          <a:xfrm flipV="1">
            <a:off x="3396440" y="4627479"/>
            <a:ext cx="1348165" cy="238773"/>
          </a:xfrm>
          <a:prstGeom prst="straightConnector1">
            <a:avLst/>
          </a:prstGeom>
          <a:ln>
            <a:solidFill>
              <a:srgbClr val="00B0F0"/>
            </a:solidFill>
            <a:tailEnd type="triangle"/>
          </a:ln>
        </p:spPr>
        <p:style>
          <a:lnRef idx="3">
            <a:schemeClr val="dk1"/>
          </a:lnRef>
          <a:fillRef idx="0">
            <a:schemeClr val="dk1"/>
          </a:fillRef>
          <a:effectRef idx="2">
            <a:schemeClr val="dk1"/>
          </a:effectRef>
          <a:fontRef idx="minor">
            <a:schemeClr val="tx1"/>
          </a:fontRef>
        </p:style>
      </p:cxnSp>
      <p:sp>
        <p:nvSpPr>
          <p:cNvPr id="58" name="TextBox 57">
            <a:extLst>
              <a:ext uri="{FF2B5EF4-FFF2-40B4-BE49-F238E27FC236}">
                <a16:creationId xmlns:a16="http://schemas.microsoft.com/office/drawing/2014/main" id="{2C2AC601-1B8B-AE55-9B23-643D8EF26A6F}"/>
              </a:ext>
            </a:extLst>
          </p:cNvPr>
          <p:cNvSpPr txBox="1"/>
          <p:nvPr/>
        </p:nvSpPr>
        <p:spPr>
          <a:xfrm>
            <a:off x="4792070" y="4236465"/>
            <a:ext cx="894091" cy="276999"/>
          </a:xfrm>
          <a:prstGeom prst="rect">
            <a:avLst/>
          </a:prstGeom>
          <a:noFill/>
        </p:spPr>
        <p:txBody>
          <a:bodyPr wrap="none" rtlCol="0">
            <a:spAutoFit/>
          </a:bodyPr>
          <a:lstStyle/>
          <a:p>
            <a:r>
              <a:rPr lang="en-US" sz="1200" dirty="0" err="1"/>
              <a:t>newRoot</a:t>
            </a:r>
            <a:r>
              <a:rPr lang="en-US" sz="1200" dirty="0"/>
              <a:t> = </a:t>
            </a:r>
          </a:p>
        </p:txBody>
      </p:sp>
      <p:sp>
        <p:nvSpPr>
          <p:cNvPr id="59" name="Oval 58">
            <a:extLst>
              <a:ext uri="{FF2B5EF4-FFF2-40B4-BE49-F238E27FC236}">
                <a16:creationId xmlns:a16="http://schemas.microsoft.com/office/drawing/2014/main" id="{EB6A0A6A-53FF-382B-4004-CED4DEF27D3A}"/>
              </a:ext>
            </a:extLst>
          </p:cNvPr>
          <p:cNvSpPr/>
          <p:nvPr/>
        </p:nvSpPr>
        <p:spPr>
          <a:xfrm>
            <a:off x="5548200" y="4115729"/>
            <a:ext cx="515933" cy="2446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35</a:t>
            </a:r>
          </a:p>
        </p:txBody>
      </p:sp>
      <p:cxnSp>
        <p:nvCxnSpPr>
          <p:cNvPr id="60" name="Straight Connector 59">
            <a:extLst>
              <a:ext uri="{FF2B5EF4-FFF2-40B4-BE49-F238E27FC236}">
                <a16:creationId xmlns:a16="http://schemas.microsoft.com/office/drawing/2014/main" id="{D36C694B-38CD-FAB4-2808-512C84E7142B}"/>
              </a:ext>
            </a:extLst>
          </p:cNvPr>
          <p:cNvCxnSpPr>
            <a:cxnSpLocks/>
            <a:endCxn id="62" idx="0"/>
          </p:cNvCxnSpPr>
          <p:nvPr/>
        </p:nvCxnSpPr>
        <p:spPr>
          <a:xfrm>
            <a:off x="5942325" y="4325602"/>
            <a:ext cx="182127" cy="200914"/>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62" name="Oval 61">
            <a:extLst>
              <a:ext uri="{FF2B5EF4-FFF2-40B4-BE49-F238E27FC236}">
                <a16:creationId xmlns:a16="http://schemas.microsoft.com/office/drawing/2014/main" id="{EADE6178-5E13-F3C2-B610-BF1218262972}"/>
              </a:ext>
            </a:extLst>
          </p:cNvPr>
          <p:cNvSpPr/>
          <p:nvPr/>
        </p:nvSpPr>
        <p:spPr>
          <a:xfrm>
            <a:off x="5884599" y="4526516"/>
            <a:ext cx="479706" cy="24850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40</a:t>
            </a:r>
            <a:endParaRPr lang="en-US" dirty="0"/>
          </a:p>
        </p:txBody>
      </p:sp>
      <p:cxnSp>
        <p:nvCxnSpPr>
          <p:cNvPr id="71" name="Straight Arrow Connector 70">
            <a:extLst>
              <a:ext uri="{FF2B5EF4-FFF2-40B4-BE49-F238E27FC236}">
                <a16:creationId xmlns:a16="http://schemas.microsoft.com/office/drawing/2014/main" id="{7B9FF53C-3423-3C6C-B033-F5340E4AD788}"/>
              </a:ext>
            </a:extLst>
          </p:cNvPr>
          <p:cNvCxnSpPr>
            <a:cxnSpLocks/>
          </p:cNvCxnSpPr>
          <p:nvPr/>
        </p:nvCxnSpPr>
        <p:spPr>
          <a:xfrm>
            <a:off x="3301509" y="5282810"/>
            <a:ext cx="1677240" cy="489323"/>
          </a:xfrm>
          <a:prstGeom prst="straightConnector1">
            <a:avLst/>
          </a:prstGeom>
          <a:ln>
            <a:solidFill>
              <a:srgbClr val="00B0F0"/>
            </a:solidFill>
            <a:tailEnd type="triangle"/>
          </a:ln>
        </p:spPr>
        <p:style>
          <a:lnRef idx="3">
            <a:schemeClr val="dk1"/>
          </a:lnRef>
          <a:fillRef idx="0">
            <a:schemeClr val="dk1"/>
          </a:fillRef>
          <a:effectRef idx="2">
            <a:schemeClr val="dk1"/>
          </a:effectRef>
          <a:fontRef idx="minor">
            <a:schemeClr val="tx1"/>
          </a:fontRef>
        </p:style>
      </p:cxnSp>
      <p:sp>
        <p:nvSpPr>
          <p:cNvPr id="73" name="Rectangle 72">
            <a:extLst>
              <a:ext uri="{FF2B5EF4-FFF2-40B4-BE49-F238E27FC236}">
                <a16:creationId xmlns:a16="http://schemas.microsoft.com/office/drawing/2014/main" id="{DD625D45-F6BB-9DFD-DCA7-8F1EF0109A97}"/>
              </a:ext>
            </a:extLst>
          </p:cNvPr>
          <p:cNvSpPr/>
          <p:nvPr/>
        </p:nvSpPr>
        <p:spPr>
          <a:xfrm>
            <a:off x="5031631" y="5506957"/>
            <a:ext cx="1960302" cy="9144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0FB4AA2B-363B-AA31-874E-0B143F420C3E}"/>
              </a:ext>
            </a:extLst>
          </p:cNvPr>
          <p:cNvSpPr/>
          <p:nvPr/>
        </p:nvSpPr>
        <p:spPr>
          <a:xfrm>
            <a:off x="5590896" y="4924394"/>
            <a:ext cx="2038799" cy="3743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CA63FBEC-BE7B-71B1-5811-04AEACB0948A}"/>
              </a:ext>
            </a:extLst>
          </p:cNvPr>
          <p:cNvSpPr/>
          <p:nvPr/>
        </p:nvSpPr>
        <p:spPr>
          <a:xfrm>
            <a:off x="4792070" y="4057230"/>
            <a:ext cx="1663281" cy="7793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1D03843-C096-CE85-42F3-1BEA39BFB8F1}"/>
              </a:ext>
            </a:extLst>
          </p:cNvPr>
          <p:cNvSpPr/>
          <p:nvPr/>
        </p:nvSpPr>
        <p:spPr>
          <a:xfrm>
            <a:off x="6998984" y="4999507"/>
            <a:ext cx="479607" cy="25527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30</a:t>
            </a:r>
            <a:endParaRPr lang="en-US" dirty="0"/>
          </a:p>
        </p:txBody>
      </p:sp>
      <p:sp>
        <p:nvSpPr>
          <p:cNvPr id="69" name="Right Arrow 68">
            <a:extLst>
              <a:ext uri="{FF2B5EF4-FFF2-40B4-BE49-F238E27FC236}">
                <a16:creationId xmlns:a16="http://schemas.microsoft.com/office/drawing/2014/main" id="{5396DDF7-6C4E-09A7-7CEC-A70FBFB5A69A}"/>
              </a:ext>
            </a:extLst>
          </p:cNvPr>
          <p:cNvSpPr/>
          <p:nvPr/>
        </p:nvSpPr>
        <p:spPr>
          <a:xfrm>
            <a:off x="9499868" y="4836207"/>
            <a:ext cx="570889" cy="288181"/>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5" name="Straight Connector 114">
            <a:extLst>
              <a:ext uri="{FF2B5EF4-FFF2-40B4-BE49-F238E27FC236}">
                <a16:creationId xmlns:a16="http://schemas.microsoft.com/office/drawing/2014/main" id="{26098705-5993-0754-A260-906F9B342CAC}"/>
              </a:ext>
            </a:extLst>
          </p:cNvPr>
          <p:cNvCxnSpPr/>
          <p:nvPr/>
        </p:nvCxnSpPr>
        <p:spPr>
          <a:xfrm>
            <a:off x="981635" y="3941805"/>
            <a:ext cx="10250657"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5C40BEB-6658-180C-06ED-879FB1F435FE}"/>
              </a:ext>
            </a:extLst>
          </p:cNvPr>
          <p:cNvSpPr txBox="1"/>
          <p:nvPr/>
        </p:nvSpPr>
        <p:spPr>
          <a:xfrm>
            <a:off x="881065" y="1843064"/>
            <a:ext cx="3457100" cy="1754326"/>
          </a:xfrm>
          <a:prstGeom prst="rect">
            <a:avLst/>
          </a:prstGeom>
          <a:noFill/>
        </p:spPr>
        <p:txBody>
          <a:bodyPr wrap="none" rtlCol="0">
            <a:spAutoFit/>
          </a:bodyPr>
          <a:lstStyle/>
          <a:p>
            <a:r>
              <a:rPr lang="en-US" sz="1200" dirty="0"/>
              <a:t>Step 1 : Right rotation on </a:t>
            </a:r>
            <a:r>
              <a:rPr lang="en-US" sz="1200" dirty="0" err="1"/>
              <a:t>disbalancedNode.right</a:t>
            </a:r>
            <a:endParaRPr lang="en-US" sz="1200" dirty="0"/>
          </a:p>
          <a:p>
            <a:r>
              <a:rPr lang="en-US" sz="1200" dirty="0" err="1"/>
              <a:t>disbalancedNode</a:t>
            </a:r>
            <a:r>
              <a:rPr lang="en-US" sz="1200" dirty="0"/>
              <a:t> = </a:t>
            </a:r>
            <a:r>
              <a:rPr lang="en-US" sz="1200" dirty="0" err="1"/>
              <a:t>disbalancedNode.right</a:t>
            </a:r>
            <a:endParaRPr lang="en-US" sz="1200" dirty="0"/>
          </a:p>
          <a:p>
            <a:r>
              <a:rPr lang="en-US" sz="1200" dirty="0" err="1"/>
              <a:t>rotateRight</a:t>
            </a:r>
            <a:r>
              <a:rPr lang="en-US" sz="1200" dirty="0"/>
              <a:t>(</a:t>
            </a:r>
            <a:r>
              <a:rPr lang="en-US" sz="1200" dirty="0" err="1"/>
              <a:t>disbalancedNode</a:t>
            </a:r>
            <a:r>
              <a:rPr lang="en-US" sz="1200" dirty="0"/>
              <a:t>) {</a:t>
            </a:r>
          </a:p>
          <a:p>
            <a:r>
              <a:rPr lang="en-US" sz="1200" dirty="0"/>
              <a:t>    </a:t>
            </a:r>
            <a:r>
              <a:rPr lang="en-US" sz="1200" dirty="0" err="1"/>
              <a:t>newRoot</a:t>
            </a:r>
            <a:r>
              <a:rPr lang="en-US" sz="1200" dirty="0"/>
              <a:t> = </a:t>
            </a:r>
            <a:r>
              <a:rPr lang="en-US" sz="1200" dirty="0" err="1"/>
              <a:t>disbalancedNode.left</a:t>
            </a:r>
            <a:endParaRPr lang="en-US" sz="1200" dirty="0"/>
          </a:p>
          <a:p>
            <a:r>
              <a:rPr lang="en-US" sz="1200" dirty="0"/>
              <a:t>    </a:t>
            </a:r>
            <a:r>
              <a:rPr lang="en-US" sz="1200" dirty="0" err="1"/>
              <a:t>disbalancedNode.left</a:t>
            </a:r>
            <a:r>
              <a:rPr lang="en-US" sz="1200" dirty="0"/>
              <a:t> = </a:t>
            </a:r>
            <a:r>
              <a:rPr lang="en-US" sz="1200" dirty="0" err="1"/>
              <a:t>disbalancedNode.left.right</a:t>
            </a:r>
            <a:endParaRPr lang="en-US" sz="1200" dirty="0"/>
          </a:p>
          <a:p>
            <a:r>
              <a:rPr lang="en-US" sz="1200" dirty="0"/>
              <a:t>    </a:t>
            </a:r>
            <a:r>
              <a:rPr lang="en-US" sz="1200" dirty="0" err="1"/>
              <a:t>newRoot.right</a:t>
            </a:r>
            <a:r>
              <a:rPr lang="en-US" sz="1200" dirty="0"/>
              <a:t> = </a:t>
            </a:r>
            <a:r>
              <a:rPr lang="en-US" sz="1200" dirty="0" err="1"/>
              <a:t>disbalancedNode</a:t>
            </a:r>
            <a:endParaRPr lang="en-US" sz="1200" dirty="0"/>
          </a:p>
          <a:p>
            <a:r>
              <a:rPr lang="en-US" sz="1200" dirty="0"/>
              <a:t>    update height of </a:t>
            </a:r>
            <a:r>
              <a:rPr lang="en-US" sz="1200" dirty="0" err="1"/>
              <a:t>disbalancedNode</a:t>
            </a:r>
            <a:r>
              <a:rPr lang="en-US" sz="1200" dirty="0"/>
              <a:t> and </a:t>
            </a:r>
            <a:r>
              <a:rPr lang="en-US" sz="1200" dirty="0" err="1"/>
              <a:t>newRoot</a:t>
            </a:r>
            <a:endParaRPr lang="en-US" sz="1200" dirty="0"/>
          </a:p>
          <a:p>
            <a:r>
              <a:rPr lang="en-US" sz="1200" dirty="0"/>
              <a:t>    return </a:t>
            </a:r>
            <a:r>
              <a:rPr lang="en-US" sz="1200" dirty="0" err="1"/>
              <a:t>newRoot</a:t>
            </a:r>
            <a:endParaRPr lang="en-US" sz="1200" dirty="0"/>
          </a:p>
          <a:p>
            <a:r>
              <a:rPr lang="en-US" sz="1200" dirty="0"/>
              <a:t>}</a:t>
            </a:r>
          </a:p>
        </p:txBody>
      </p:sp>
      <p:sp>
        <p:nvSpPr>
          <p:cNvPr id="11" name="TextBox 10">
            <a:extLst>
              <a:ext uri="{FF2B5EF4-FFF2-40B4-BE49-F238E27FC236}">
                <a16:creationId xmlns:a16="http://schemas.microsoft.com/office/drawing/2014/main" id="{9D51FABC-65FA-DDC1-8D42-4B654C461F17}"/>
              </a:ext>
            </a:extLst>
          </p:cNvPr>
          <p:cNvSpPr txBox="1"/>
          <p:nvPr/>
        </p:nvSpPr>
        <p:spPr>
          <a:xfrm>
            <a:off x="4723728" y="1773263"/>
            <a:ext cx="894091" cy="276999"/>
          </a:xfrm>
          <a:prstGeom prst="rect">
            <a:avLst/>
          </a:prstGeom>
          <a:noFill/>
        </p:spPr>
        <p:txBody>
          <a:bodyPr wrap="none" rtlCol="0">
            <a:spAutoFit/>
          </a:bodyPr>
          <a:lstStyle/>
          <a:p>
            <a:r>
              <a:rPr lang="en-US" sz="1200" dirty="0" err="1"/>
              <a:t>newRoot</a:t>
            </a:r>
            <a:r>
              <a:rPr lang="en-US" sz="1200" dirty="0"/>
              <a:t> = </a:t>
            </a:r>
          </a:p>
        </p:txBody>
      </p:sp>
      <p:sp>
        <p:nvSpPr>
          <p:cNvPr id="13" name="Oval 12">
            <a:extLst>
              <a:ext uri="{FF2B5EF4-FFF2-40B4-BE49-F238E27FC236}">
                <a16:creationId xmlns:a16="http://schemas.microsoft.com/office/drawing/2014/main" id="{4802AEE0-7FB8-37D1-B172-A17A3D3DC333}"/>
              </a:ext>
            </a:extLst>
          </p:cNvPr>
          <p:cNvSpPr/>
          <p:nvPr/>
        </p:nvSpPr>
        <p:spPr>
          <a:xfrm>
            <a:off x="5525375" y="1773263"/>
            <a:ext cx="619896" cy="30193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35</a:t>
            </a:r>
            <a:endParaRPr lang="en-US" dirty="0"/>
          </a:p>
        </p:txBody>
      </p:sp>
      <p:cxnSp>
        <p:nvCxnSpPr>
          <p:cNvPr id="14" name="Straight Arrow Connector 13">
            <a:extLst>
              <a:ext uri="{FF2B5EF4-FFF2-40B4-BE49-F238E27FC236}">
                <a16:creationId xmlns:a16="http://schemas.microsoft.com/office/drawing/2014/main" id="{1ABED76A-8251-3607-8E58-465EFAFFD412}"/>
              </a:ext>
            </a:extLst>
          </p:cNvPr>
          <p:cNvCxnSpPr>
            <a:cxnSpLocks/>
            <a:endCxn id="15" idx="1"/>
          </p:cNvCxnSpPr>
          <p:nvPr/>
        </p:nvCxnSpPr>
        <p:spPr>
          <a:xfrm flipV="1">
            <a:off x="3271347" y="1925161"/>
            <a:ext cx="1339541" cy="587866"/>
          </a:xfrm>
          <a:prstGeom prst="straightConnector1">
            <a:avLst/>
          </a:prstGeom>
          <a:ln>
            <a:solidFill>
              <a:srgbClr val="00B0F0"/>
            </a:solidFill>
            <a:tailEnd type="triangle"/>
          </a:ln>
        </p:spPr>
        <p:style>
          <a:lnRef idx="3">
            <a:schemeClr val="dk1"/>
          </a:lnRef>
          <a:fillRef idx="0">
            <a:schemeClr val="dk1"/>
          </a:fillRef>
          <a:effectRef idx="2">
            <a:schemeClr val="dk1"/>
          </a:effectRef>
          <a:fontRef idx="minor">
            <a:schemeClr val="tx1"/>
          </a:fontRef>
        </p:style>
      </p:cxnSp>
      <p:sp>
        <p:nvSpPr>
          <p:cNvPr id="15" name="Rectangle 14">
            <a:extLst>
              <a:ext uri="{FF2B5EF4-FFF2-40B4-BE49-F238E27FC236}">
                <a16:creationId xmlns:a16="http://schemas.microsoft.com/office/drawing/2014/main" id="{AC1D9EF6-935F-5242-DB46-EA2AADD25B9F}"/>
              </a:ext>
            </a:extLst>
          </p:cNvPr>
          <p:cNvSpPr/>
          <p:nvPr/>
        </p:nvSpPr>
        <p:spPr>
          <a:xfrm>
            <a:off x="4610888" y="1683541"/>
            <a:ext cx="1694126" cy="4832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3F22D65-F5C1-0AD3-2949-9540D26333DA}"/>
              </a:ext>
            </a:extLst>
          </p:cNvPr>
          <p:cNvSpPr txBox="1"/>
          <p:nvPr/>
        </p:nvSpPr>
        <p:spPr>
          <a:xfrm>
            <a:off x="5662985" y="2329636"/>
            <a:ext cx="1377300" cy="276999"/>
          </a:xfrm>
          <a:prstGeom prst="rect">
            <a:avLst/>
          </a:prstGeom>
          <a:noFill/>
        </p:spPr>
        <p:txBody>
          <a:bodyPr wrap="none" rtlCol="0">
            <a:spAutoFit/>
          </a:bodyPr>
          <a:lstStyle/>
          <a:p>
            <a:r>
              <a:rPr lang="en-US" sz="1200" dirty="0" err="1"/>
              <a:t>disbalancedNode</a:t>
            </a:r>
            <a:r>
              <a:rPr lang="en-US" sz="1200" dirty="0"/>
              <a:t> =</a:t>
            </a:r>
          </a:p>
        </p:txBody>
      </p:sp>
      <p:cxnSp>
        <p:nvCxnSpPr>
          <p:cNvPr id="21" name="Straight Arrow Connector 20">
            <a:extLst>
              <a:ext uri="{FF2B5EF4-FFF2-40B4-BE49-F238E27FC236}">
                <a16:creationId xmlns:a16="http://schemas.microsoft.com/office/drawing/2014/main" id="{BEB11DFF-453F-D2F7-243F-6B0DE1CE8BFA}"/>
              </a:ext>
            </a:extLst>
          </p:cNvPr>
          <p:cNvCxnSpPr>
            <a:cxnSpLocks/>
            <a:stCxn id="10" idx="3"/>
            <a:endCxn id="23" idx="1"/>
          </p:cNvCxnSpPr>
          <p:nvPr/>
        </p:nvCxnSpPr>
        <p:spPr>
          <a:xfrm flipV="1">
            <a:off x="4338165" y="2472115"/>
            <a:ext cx="1245680" cy="248112"/>
          </a:xfrm>
          <a:prstGeom prst="straightConnector1">
            <a:avLst/>
          </a:prstGeom>
          <a:ln>
            <a:solidFill>
              <a:srgbClr val="00B0F0"/>
            </a:solidFill>
            <a:tailEnd type="triangle"/>
          </a:ln>
        </p:spPr>
        <p:style>
          <a:lnRef idx="3">
            <a:schemeClr val="dk1"/>
          </a:lnRef>
          <a:fillRef idx="0">
            <a:schemeClr val="dk1"/>
          </a:fillRef>
          <a:effectRef idx="2">
            <a:schemeClr val="dk1"/>
          </a:effectRef>
          <a:fontRef idx="minor">
            <a:schemeClr val="tx1"/>
          </a:fontRef>
        </p:style>
      </p:cxnSp>
      <p:sp>
        <p:nvSpPr>
          <p:cNvPr id="23" name="Rectangle 22">
            <a:extLst>
              <a:ext uri="{FF2B5EF4-FFF2-40B4-BE49-F238E27FC236}">
                <a16:creationId xmlns:a16="http://schemas.microsoft.com/office/drawing/2014/main" id="{7DF91095-A650-6FB7-C8C5-8BFC40B553FE}"/>
              </a:ext>
            </a:extLst>
          </p:cNvPr>
          <p:cNvSpPr/>
          <p:nvPr/>
        </p:nvSpPr>
        <p:spPr>
          <a:xfrm>
            <a:off x="5583845" y="2284916"/>
            <a:ext cx="2038799" cy="3743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39E50F1C-DADB-8C37-36F0-5E420EF1375F}"/>
              </a:ext>
            </a:extLst>
          </p:cNvPr>
          <p:cNvSpPr/>
          <p:nvPr/>
        </p:nvSpPr>
        <p:spPr>
          <a:xfrm>
            <a:off x="6991933" y="2360029"/>
            <a:ext cx="479607" cy="25527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40</a:t>
            </a:r>
            <a:endParaRPr lang="en-US" dirty="0"/>
          </a:p>
        </p:txBody>
      </p:sp>
      <p:sp>
        <p:nvSpPr>
          <p:cNvPr id="25" name="TextBox 24">
            <a:extLst>
              <a:ext uri="{FF2B5EF4-FFF2-40B4-BE49-F238E27FC236}">
                <a16:creationId xmlns:a16="http://schemas.microsoft.com/office/drawing/2014/main" id="{137EFFF6-7E9F-0D4A-4FC1-ACEA42CEB010}"/>
              </a:ext>
            </a:extLst>
          </p:cNvPr>
          <p:cNvSpPr txBox="1"/>
          <p:nvPr/>
        </p:nvSpPr>
        <p:spPr>
          <a:xfrm>
            <a:off x="4934629" y="2911045"/>
            <a:ext cx="894091" cy="276999"/>
          </a:xfrm>
          <a:prstGeom prst="rect">
            <a:avLst/>
          </a:prstGeom>
          <a:noFill/>
        </p:spPr>
        <p:txBody>
          <a:bodyPr wrap="none" rtlCol="0">
            <a:spAutoFit/>
          </a:bodyPr>
          <a:lstStyle/>
          <a:p>
            <a:r>
              <a:rPr lang="en-US" sz="1200" dirty="0" err="1"/>
              <a:t>newRoot</a:t>
            </a:r>
            <a:r>
              <a:rPr lang="en-US" sz="1200" dirty="0"/>
              <a:t> = </a:t>
            </a:r>
          </a:p>
        </p:txBody>
      </p:sp>
      <p:sp>
        <p:nvSpPr>
          <p:cNvPr id="26" name="Oval 25">
            <a:extLst>
              <a:ext uri="{FF2B5EF4-FFF2-40B4-BE49-F238E27FC236}">
                <a16:creationId xmlns:a16="http://schemas.microsoft.com/office/drawing/2014/main" id="{FED46F1E-E6ED-24F5-3261-DA92368C3D3D}"/>
              </a:ext>
            </a:extLst>
          </p:cNvPr>
          <p:cNvSpPr/>
          <p:nvPr/>
        </p:nvSpPr>
        <p:spPr>
          <a:xfrm>
            <a:off x="5697381" y="2802253"/>
            <a:ext cx="515933" cy="2446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35</a:t>
            </a:r>
          </a:p>
        </p:txBody>
      </p:sp>
      <p:cxnSp>
        <p:nvCxnSpPr>
          <p:cNvPr id="27" name="Straight Connector 26">
            <a:extLst>
              <a:ext uri="{FF2B5EF4-FFF2-40B4-BE49-F238E27FC236}">
                <a16:creationId xmlns:a16="http://schemas.microsoft.com/office/drawing/2014/main" id="{DBF1E1A2-5DF8-09DC-148D-F01E7CA7E920}"/>
              </a:ext>
            </a:extLst>
          </p:cNvPr>
          <p:cNvCxnSpPr>
            <a:cxnSpLocks/>
            <a:endCxn id="32" idx="0"/>
          </p:cNvCxnSpPr>
          <p:nvPr/>
        </p:nvCxnSpPr>
        <p:spPr>
          <a:xfrm>
            <a:off x="6084884" y="3000182"/>
            <a:ext cx="220130" cy="248804"/>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32" name="Oval 31">
            <a:extLst>
              <a:ext uri="{FF2B5EF4-FFF2-40B4-BE49-F238E27FC236}">
                <a16:creationId xmlns:a16="http://schemas.microsoft.com/office/drawing/2014/main" id="{DB5BA5AE-DF66-9B8A-654D-A456679CC7FE}"/>
              </a:ext>
            </a:extLst>
          </p:cNvPr>
          <p:cNvSpPr/>
          <p:nvPr/>
        </p:nvSpPr>
        <p:spPr>
          <a:xfrm>
            <a:off x="6065161" y="3248986"/>
            <a:ext cx="479706" cy="24850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40</a:t>
            </a:r>
            <a:endParaRPr lang="en-US" dirty="0"/>
          </a:p>
        </p:txBody>
      </p:sp>
      <p:cxnSp>
        <p:nvCxnSpPr>
          <p:cNvPr id="33" name="Straight Arrow Connector 32">
            <a:extLst>
              <a:ext uri="{FF2B5EF4-FFF2-40B4-BE49-F238E27FC236}">
                <a16:creationId xmlns:a16="http://schemas.microsoft.com/office/drawing/2014/main" id="{599CB66C-80F7-FB8F-65B5-D263EB7BED56}"/>
              </a:ext>
            </a:extLst>
          </p:cNvPr>
          <p:cNvCxnSpPr>
            <a:cxnSpLocks/>
          </p:cNvCxnSpPr>
          <p:nvPr/>
        </p:nvCxnSpPr>
        <p:spPr>
          <a:xfrm>
            <a:off x="3301509" y="2911045"/>
            <a:ext cx="1633119" cy="151421"/>
          </a:xfrm>
          <a:prstGeom prst="straightConnector1">
            <a:avLst/>
          </a:prstGeom>
          <a:ln>
            <a:solidFill>
              <a:srgbClr val="00B0F0"/>
            </a:solidFill>
            <a:tailEnd type="triangle"/>
          </a:ln>
        </p:spPr>
        <p:style>
          <a:lnRef idx="3">
            <a:schemeClr val="dk1"/>
          </a:lnRef>
          <a:fillRef idx="0">
            <a:schemeClr val="dk1"/>
          </a:fillRef>
          <a:effectRef idx="2">
            <a:schemeClr val="dk1"/>
          </a:effectRef>
          <a:fontRef idx="minor">
            <a:schemeClr val="tx1"/>
          </a:fontRef>
        </p:style>
      </p:cxnSp>
      <p:sp>
        <p:nvSpPr>
          <p:cNvPr id="35" name="Rectangle 34">
            <a:extLst>
              <a:ext uri="{FF2B5EF4-FFF2-40B4-BE49-F238E27FC236}">
                <a16:creationId xmlns:a16="http://schemas.microsoft.com/office/drawing/2014/main" id="{1C4C7837-9AFD-36F7-6833-3DE1DE2F3981}"/>
              </a:ext>
            </a:extLst>
          </p:cNvPr>
          <p:cNvSpPr/>
          <p:nvPr/>
        </p:nvSpPr>
        <p:spPr>
          <a:xfrm>
            <a:off x="4934629" y="2731810"/>
            <a:ext cx="1663281" cy="7793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4E0A710-D1F7-756C-561C-BF83AE67AFED}"/>
              </a:ext>
            </a:extLst>
          </p:cNvPr>
          <p:cNvSpPr/>
          <p:nvPr/>
        </p:nvSpPr>
        <p:spPr>
          <a:xfrm>
            <a:off x="7843556" y="1917719"/>
            <a:ext cx="554196" cy="34946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30</a:t>
            </a:r>
          </a:p>
        </p:txBody>
      </p:sp>
      <p:cxnSp>
        <p:nvCxnSpPr>
          <p:cNvPr id="37" name="Straight Connector 36">
            <a:extLst>
              <a:ext uri="{FF2B5EF4-FFF2-40B4-BE49-F238E27FC236}">
                <a16:creationId xmlns:a16="http://schemas.microsoft.com/office/drawing/2014/main" id="{541464B6-D774-3A60-DF54-C5337E9D8136}"/>
              </a:ext>
            </a:extLst>
          </p:cNvPr>
          <p:cNvCxnSpPr>
            <a:cxnSpLocks/>
            <a:stCxn id="36" idx="5"/>
          </p:cNvCxnSpPr>
          <p:nvPr/>
        </p:nvCxnSpPr>
        <p:spPr>
          <a:xfrm>
            <a:off x="8316592" y="2216008"/>
            <a:ext cx="400525" cy="297233"/>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38" name="Oval 37">
            <a:extLst>
              <a:ext uri="{FF2B5EF4-FFF2-40B4-BE49-F238E27FC236}">
                <a16:creationId xmlns:a16="http://schemas.microsoft.com/office/drawing/2014/main" id="{87F3252E-5172-E50C-FB4B-F154B55854BE}"/>
              </a:ext>
            </a:extLst>
          </p:cNvPr>
          <p:cNvSpPr/>
          <p:nvPr/>
        </p:nvSpPr>
        <p:spPr>
          <a:xfrm>
            <a:off x="8426309" y="2513027"/>
            <a:ext cx="484074" cy="28818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40</a:t>
            </a:r>
          </a:p>
        </p:txBody>
      </p:sp>
      <p:cxnSp>
        <p:nvCxnSpPr>
          <p:cNvPr id="39" name="Straight Connector 38">
            <a:extLst>
              <a:ext uri="{FF2B5EF4-FFF2-40B4-BE49-F238E27FC236}">
                <a16:creationId xmlns:a16="http://schemas.microsoft.com/office/drawing/2014/main" id="{A114083E-8CC2-880A-4145-7FCAEC835644}"/>
              </a:ext>
            </a:extLst>
          </p:cNvPr>
          <p:cNvCxnSpPr>
            <a:cxnSpLocks/>
          </p:cNvCxnSpPr>
          <p:nvPr/>
        </p:nvCxnSpPr>
        <p:spPr>
          <a:xfrm flipH="1">
            <a:off x="8305289" y="2772311"/>
            <a:ext cx="242037" cy="303729"/>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40" name="Oval 39">
            <a:extLst>
              <a:ext uri="{FF2B5EF4-FFF2-40B4-BE49-F238E27FC236}">
                <a16:creationId xmlns:a16="http://schemas.microsoft.com/office/drawing/2014/main" id="{640764C3-9EF6-F1D2-DC30-C7017A930ACA}"/>
              </a:ext>
            </a:extLst>
          </p:cNvPr>
          <p:cNvSpPr/>
          <p:nvPr/>
        </p:nvSpPr>
        <p:spPr>
          <a:xfrm>
            <a:off x="7955007" y="3108264"/>
            <a:ext cx="554196" cy="33846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35</a:t>
            </a:r>
          </a:p>
        </p:txBody>
      </p:sp>
      <p:sp>
        <p:nvSpPr>
          <p:cNvPr id="41" name="Right Arrow 40">
            <a:extLst>
              <a:ext uri="{FF2B5EF4-FFF2-40B4-BE49-F238E27FC236}">
                <a16:creationId xmlns:a16="http://schemas.microsoft.com/office/drawing/2014/main" id="{A8C168F6-7A4A-0FCC-3360-C369B72DB438}"/>
              </a:ext>
            </a:extLst>
          </p:cNvPr>
          <p:cNvSpPr/>
          <p:nvPr/>
        </p:nvSpPr>
        <p:spPr>
          <a:xfrm>
            <a:off x="9342380" y="2543983"/>
            <a:ext cx="570889" cy="288181"/>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EE73D8A0-183F-7D8D-5E95-48A43A57AB2A}"/>
              </a:ext>
            </a:extLst>
          </p:cNvPr>
          <p:cNvSpPr/>
          <p:nvPr/>
        </p:nvSpPr>
        <p:spPr>
          <a:xfrm>
            <a:off x="10786018" y="3046862"/>
            <a:ext cx="554196" cy="34946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40</a:t>
            </a:r>
          </a:p>
        </p:txBody>
      </p:sp>
      <p:cxnSp>
        <p:nvCxnSpPr>
          <p:cNvPr id="43" name="Straight Connector 42">
            <a:extLst>
              <a:ext uri="{FF2B5EF4-FFF2-40B4-BE49-F238E27FC236}">
                <a16:creationId xmlns:a16="http://schemas.microsoft.com/office/drawing/2014/main" id="{D29B1949-426E-0771-543A-033C3F44FFD6}"/>
              </a:ext>
            </a:extLst>
          </p:cNvPr>
          <p:cNvCxnSpPr>
            <a:cxnSpLocks/>
          </p:cNvCxnSpPr>
          <p:nvPr/>
        </p:nvCxnSpPr>
        <p:spPr>
          <a:xfrm>
            <a:off x="10733136" y="2736577"/>
            <a:ext cx="238456" cy="314407"/>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44" name="Oval 43">
            <a:extLst>
              <a:ext uri="{FF2B5EF4-FFF2-40B4-BE49-F238E27FC236}">
                <a16:creationId xmlns:a16="http://schemas.microsoft.com/office/drawing/2014/main" id="{AEBB443A-4243-0854-74D0-3D6186DEF98F}"/>
              </a:ext>
            </a:extLst>
          </p:cNvPr>
          <p:cNvSpPr/>
          <p:nvPr/>
        </p:nvSpPr>
        <p:spPr>
          <a:xfrm>
            <a:off x="10374531" y="2457127"/>
            <a:ext cx="484074" cy="28818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35</a:t>
            </a:r>
          </a:p>
        </p:txBody>
      </p:sp>
      <p:cxnSp>
        <p:nvCxnSpPr>
          <p:cNvPr id="45" name="Straight Connector 44">
            <a:extLst>
              <a:ext uri="{FF2B5EF4-FFF2-40B4-BE49-F238E27FC236}">
                <a16:creationId xmlns:a16="http://schemas.microsoft.com/office/drawing/2014/main" id="{930B4D63-99D7-75EE-791A-A0607FA38487}"/>
              </a:ext>
            </a:extLst>
          </p:cNvPr>
          <p:cNvCxnSpPr>
            <a:cxnSpLocks/>
            <a:stCxn id="50" idx="5"/>
            <a:endCxn id="44" idx="1"/>
          </p:cNvCxnSpPr>
          <p:nvPr/>
        </p:nvCxnSpPr>
        <p:spPr>
          <a:xfrm>
            <a:off x="10192406" y="2178443"/>
            <a:ext cx="253016" cy="320887"/>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50" name="Oval 49">
            <a:extLst>
              <a:ext uri="{FF2B5EF4-FFF2-40B4-BE49-F238E27FC236}">
                <a16:creationId xmlns:a16="http://schemas.microsoft.com/office/drawing/2014/main" id="{32A31125-2BC9-251E-D1AB-2A23442BE719}"/>
              </a:ext>
            </a:extLst>
          </p:cNvPr>
          <p:cNvSpPr/>
          <p:nvPr/>
        </p:nvSpPr>
        <p:spPr>
          <a:xfrm>
            <a:off x="9719370" y="1889546"/>
            <a:ext cx="554196" cy="33846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30</a:t>
            </a:r>
          </a:p>
        </p:txBody>
      </p:sp>
      <p:sp>
        <p:nvSpPr>
          <p:cNvPr id="54" name="Oval 53">
            <a:extLst>
              <a:ext uri="{FF2B5EF4-FFF2-40B4-BE49-F238E27FC236}">
                <a16:creationId xmlns:a16="http://schemas.microsoft.com/office/drawing/2014/main" id="{F5BBE0A1-7E4C-9F97-1069-FE4D9735664F}"/>
              </a:ext>
            </a:extLst>
          </p:cNvPr>
          <p:cNvSpPr/>
          <p:nvPr/>
        </p:nvSpPr>
        <p:spPr>
          <a:xfrm>
            <a:off x="9034872" y="5422901"/>
            <a:ext cx="554196" cy="34946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40</a:t>
            </a:r>
          </a:p>
        </p:txBody>
      </p:sp>
      <p:cxnSp>
        <p:nvCxnSpPr>
          <p:cNvPr id="56" name="Straight Connector 55">
            <a:extLst>
              <a:ext uri="{FF2B5EF4-FFF2-40B4-BE49-F238E27FC236}">
                <a16:creationId xmlns:a16="http://schemas.microsoft.com/office/drawing/2014/main" id="{917F6DFB-35A1-A1BB-2EA2-80A621317651}"/>
              </a:ext>
            </a:extLst>
          </p:cNvPr>
          <p:cNvCxnSpPr>
            <a:cxnSpLocks/>
          </p:cNvCxnSpPr>
          <p:nvPr/>
        </p:nvCxnSpPr>
        <p:spPr>
          <a:xfrm>
            <a:off x="8981990" y="5112616"/>
            <a:ext cx="238456" cy="314407"/>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57" name="Oval 56">
            <a:extLst>
              <a:ext uri="{FF2B5EF4-FFF2-40B4-BE49-F238E27FC236}">
                <a16:creationId xmlns:a16="http://schemas.microsoft.com/office/drawing/2014/main" id="{030FCA26-2D1B-266E-9CB2-B04DA6ED46CA}"/>
              </a:ext>
            </a:extLst>
          </p:cNvPr>
          <p:cNvSpPr/>
          <p:nvPr/>
        </p:nvSpPr>
        <p:spPr>
          <a:xfrm>
            <a:off x="8623385" y="4833166"/>
            <a:ext cx="484074" cy="28818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35</a:t>
            </a:r>
          </a:p>
        </p:txBody>
      </p:sp>
      <p:cxnSp>
        <p:nvCxnSpPr>
          <p:cNvPr id="61" name="Straight Connector 60">
            <a:extLst>
              <a:ext uri="{FF2B5EF4-FFF2-40B4-BE49-F238E27FC236}">
                <a16:creationId xmlns:a16="http://schemas.microsoft.com/office/drawing/2014/main" id="{691D62A7-080F-8423-C2A0-1C8F1BCED887}"/>
              </a:ext>
            </a:extLst>
          </p:cNvPr>
          <p:cNvCxnSpPr>
            <a:cxnSpLocks/>
            <a:stCxn id="63" idx="5"/>
            <a:endCxn id="57" idx="1"/>
          </p:cNvCxnSpPr>
          <p:nvPr/>
        </p:nvCxnSpPr>
        <p:spPr>
          <a:xfrm>
            <a:off x="8441260" y="4554482"/>
            <a:ext cx="253016" cy="320887"/>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63" name="Oval 62">
            <a:extLst>
              <a:ext uri="{FF2B5EF4-FFF2-40B4-BE49-F238E27FC236}">
                <a16:creationId xmlns:a16="http://schemas.microsoft.com/office/drawing/2014/main" id="{A646BDBD-44F7-CB8F-2315-DCABDB0FC530}"/>
              </a:ext>
            </a:extLst>
          </p:cNvPr>
          <p:cNvSpPr/>
          <p:nvPr/>
        </p:nvSpPr>
        <p:spPr>
          <a:xfrm>
            <a:off x="7968224" y="4265585"/>
            <a:ext cx="554196" cy="33846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30</a:t>
            </a:r>
          </a:p>
        </p:txBody>
      </p:sp>
      <p:sp>
        <p:nvSpPr>
          <p:cNvPr id="65" name="Oval 64">
            <a:extLst>
              <a:ext uri="{FF2B5EF4-FFF2-40B4-BE49-F238E27FC236}">
                <a16:creationId xmlns:a16="http://schemas.microsoft.com/office/drawing/2014/main" id="{642ABA73-4CB3-96EB-6E95-D4278CE28030}"/>
              </a:ext>
            </a:extLst>
          </p:cNvPr>
          <p:cNvSpPr/>
          <p:nvPr/>
        </p:nvSpPr>
        <p:spPr>
          <a:xfrm>
            <a:off x="6049021" y="5577789"/>
            <a:ext cx="515933" cy="2446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35</a:t>
            </a:r>
          </a:p>
        </p:txBody>
      </p:sp>
      <p:cxnSp>
        <p:nvCxnSpPr>
          <p:cNvPr id="66" name="Straight Connector 65">
            <a:extLst>
              <a:ext uri="{FF2B5EF4-FFF2-40B4-BE49-F238E27FC236}">
                <a16:creationId xmlns:a16="http://schemas.microsoft.com/office/drawing/2014/main" id="{8F7FA8F9-EB5D-FBF4-6039-B1FDFE4BE2CD}"/>
              </a:ext>
            </a:extLst>
          </p:cNvPr>
          <p:cNvCxnSpPr>
            <a:cxnSpLocks/>
            <a:endCxn id="67" idx="0"/>
          </p:cNvCxnSpPr>
          <p:nvPr/>
        </p:nvCxnSpPr>
        <p:spPr>
          <a:xfrm>
            <a:off x="6443146" y="5787662"/>
            <a:ext cx="182127" cy="200914"/>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67" name="Oval 66">
            <a:extLst>
              <a:ext uri="{FF2B5EF4-FFF2-40B4-BE49-F238E27FC236}">
                <a16:creationId xmlns:a16="http://schemas.microsoft.com/office/drawing/2014/main" id="{B4863B29-1D37-2DB8-1DC9-4329E0842120}"/>
              </a:ext>
            </a:extLst>
          </p:cNvPr>
          <p:cNvSpPr/>
          <p:nvPr/>
        </p:nvSpPr>
        <p:spPr>
          <a:xfrm>
            <a:off x="6385420" y="5988576"/>
            <a:ext cx="479706" cy="24850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40</a:t>
            </a:r>
            <a:endParaRPr lang="en-US" dirty="0"/>
          </a:p>
        </p:txBody>
      </p:sp>
      <p:cxnSp>
        <p:nvCxnSpPr>
          <p:cNvPr id="68" name="Straight Connector 67">
            <a:extLst>
              <a:ext uri="{FF2B5EF4-FFF2-40B4-BE49-F238E27FC236}">
                <a16:creationId xmlns:a16="http://schemas.microsoft.com/office/drawing/2014/main" id="{B749DFA3-259A-2CE5-88B8-8E4D2C41C2D3}"/>
              </a:ext>
            </a:extLst>
          </p:cNvPr>
          <p:cNvCxnSpPr>
            <a:cxnSpLocks/>
          </p:cNvCxnSpPr>
          <p:nvPr/>
        </p:nvCxnSpPr>
        <p:spPr>
          <a:xfrm flipH="1">
            <a:off x="5995933" y="5803968"/>
            <a:ext cx="151169" cy="214294"/>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72" name="Oval 71">
            <a:extLst>
              <a:ext uri="{FF2B5EF4-FFF2-40B4-BE49-F238E27FC236}">
                <a16:creationId xmlns:a16="http://schemas.microsoft.com/office/drawing/2014/main" id="{84BBDF6F-4B1E-DA1C-D8D9-0030A5AC291F}"/>
              </a:ext>
            </a:extLst>
          </p:cNvPr>
          <p:cNvSpPr/>
          <p:nvPr/>
        </p:nvSpPr>
        <p:spPr>
          <a:xfrm>
            <a:off x="5656253" y="5992668"/>
            <a:ext cx="479607" cy="25527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30</a:t>
            </a:r>
            <a:endParaRPr lang="en-US" dirty="0"/>
          </a:p>
        </p:txBody>
      </p:sp>
      <p:sp>
        <p:nvSpPr>
          <p:cNvPr id="108" name="Oval 107">
            <a:extLst>
              <a:ext uri="{FF2B5EF4-FFF2-40B4-BE49-F238E27FC236}">
                <a16:creationId xmlns:a16="http://schemas.microsoft.com/office/drawing/2014/main" id="{14D34419-04C6-8D59-B6A5-251CCBB95B9C}"/>
              </a:ext>
            </a:extLst>
          </p:cNvPr>
          <p:cNvSpPr/>
          <p:nvPr/>
        </p:nvSpPr>
        <p:spPr>
          <a:xfrm>
            <a:off x="10572741" y="4614643"/>
            <a:ext cx="515933" cy="24460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35</a:t>
            </a:r>
          </a:p>
        </p:txBody>
      </p:sp>
      <p:cxnSp>
        <p:nvCxnSpPr>
          <p:cNvPr id="109" name="Straight Connector 108">
            <a:extLst>
              <a:ext uri="{FF2B5EF4-FFF2-40B4-BE49-F238E27FC236}">
                <a16:creationId xmlns:a16="http://schemas.microsoft.com/office/drawing/2014/main" id="{4D3C1D19-14DF-8781-A164-C13C338192F8}"/>
              </a:ext>
            </a:extLst>
          </p:cNvPr>
          <p:cNvCxnSpPr>
            <a:cxnSpLocks/>
            <a:stCxn id="108" idx="5"/>
            <a:endCxn id="110" idx="0"/>
          </p:cNvCxnSpPr>
          <p:nvPr/>
        </p:nvCxnSpPr>
        <p:spPr>
          <a:xfrm>
            <a:off x="11013117" y="4823430"/>
            <a:ext cx="321128" cy="375207"/>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110" name="Oval 109">
            <a:extLst>
              <a:ext uri="{FF2B5EF4-FFF2-40B4-BE49-F238E27FC236}">
                <a16:creationId xmlns:a16="http://schemas.microsoft.com/office/drawing/2014/main" id="{19BF71CD-82EA-5055-1FD7-D5F1CB5EEDEC}"/>
              </a:ext>
            </a:extLst>
          </p:cNvPr>
          <p:cNvSpPr/>
          <p:nvPr/>
        </p:nvSpPr>
        <p:spPr>
          <a:xfrm>
            <a:off x="11094392" y="5198637"/>
            <a:ext cx="479706" cy="24850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40</a:t>
            </a:r>
            <a:endParaRPr lang="en-US" dirty="0"/>
          </a:p>
        </p:txBody>
      </p:sp>
      <p:cxnSp>
        <p:nvCxnSpPr>
          <p:cNvPr id="111" name="Straight Connector 110">
            <a:extLst>
              <a:ext uri="{FF2B5EF4-FFF2-40B4-BE49-F238E27FC236}">
                <a16:creationId xmlns:a16="http://schemas.microsoft.com/office/drawing/2014/main" id="{DD351370-3CBC-9339-4BB9-C69333565BB0}"/>
              </a:ext>
            </a:extLst>
          </p:cNvPr>
          <p:cNvCxnSpPr>
            <a:cxnSpLocks/>
            <a:endCxn id="112" idx="0"/>
          </p:cNvCxnSpPr>
          <p:nvPr/>
        </p:nvCxnSpPr>
        <p:spPr>
          <a:xfrm flipH="1">
            <a:off x="10332938" y="4840822"/>
            <a:ext cx="337884" cy="36331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112" name="Oval 111">
            <a:extLst>
              <a:ext uri="{FF2B5EF4-FFF2-40B4-BE49-F238E27FC236}">
                <a16:creationId xmlns:a16="http://schemas.microsoft.com/office/drawing/2014/main" id="{C1C659CE-7006-1544-69FC-FE05FFA4B886}"/>
              </a:ext>
            </a:extLst>
          </p:cNvPr>
          <p:cNvSpPr/>
          <p:nvPr/>
        </p:nvSpPr>
        <p:spPr>
          <a:xfrm>
            <a:off x="10093134" y="5204138"/>
            <a:ext cx="479607" cy="25527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30</a:t>
            </a:r>
            <a:endParaRPr lang="en-US" dirty="0"/>
          </a:p>
        </p:txBody>
      </p:sp>
    </p:spTree>
    <p:extLst>
      <p:ext uri="{BB962C8B-B14F-4D97-AF65-F5344CB8AC3E}">
        <p14:creationId xmlns:p14="http://schemas.microsoft.com/office/powerpoint/2010/main" val="347111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linds(horizontal)">
                                      <p:cBhvr>
                                        <p:cTn id="7" dur="500"/>
                                        <p:tgtEl>
                                          <p:spTgt spid="36"/>
                                        </p:tgtEl>
                                      </p:cBhvr>
                                    </p:animEffect>
                                  </p:childTnLst>
                                </p:cTn>
                              </p:par>
                              <p:par>
                                <p:cTn id="8" presetID="3" presetClass="entr" presetSubtype="10"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blinds(horizontal)">
                                      <p:cBhvr>
                                        <p:cTn id="10" dur="500"/>
                                        <p:tgtEl>
                                          <p:spTgt spid="3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blinds(horizontal)">
                                      <p:cBhvr>
                                        <p:cTn id="13" dur="500"/>
                                        <p:tgtEl>
                                          <p:spTgt spid="38"/>
                                        </p:tgtEl>
                                      </p:cBhvr>
                                    </p:animEffect>
                                  </p:childTnLst>
                                </p:cTn>
                              </p:par>
                              <p:par>
                                <p:cTn id="14" presetID="3" presetClass="entr" presetSubtype="10"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blinds(horizontal)">
                                      <p:cBhvr>
                                        <p:cTn id="16" dur="500"/>
                                        <p:tgtEl>
                                          <p:spTgt spid="3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blinds(horizontal)">
                                      <p:cBhvr>
                                        <p:cTn id="19" dur="500"/>
                                        <p:tgtEl>
                                          <p:spTgt spid="40"/>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blinds(horizontal)">
                                      <p:cBhvr>
                                        <p:cTn id="22" dur="500"/>
                                        <p:tgtEl>
                                          <p:spTgt spid="4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blinds(horizontal)">
                                      <p:cBhvr>
                                        <p:cTn id="25" dur="500"/>
                                        <p:tgtEl>
                                          <p:spTgt spid="42"/>
                                        </p:tgtEl>
                                      </p:cBhvr>
                                    </p:animEffect>
                                  </p:childTnLst>
                                </p:cTn>
                              </p:par>
                              <p:par>
                                <p:cTn id="26" presetID="3" presetClass="entr" presetSubtype="10" fill="hold"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blinds(horizontal)">
                                      <p:cBhvr>
                                        <p:cTn id="28" dur="500"/>
                                        <p:tgtEl>
                                          <p:spTgt spid="43"/>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blinds(horizontal)">
                                      <p:cBhvr>
                                        <p:cTn id="31" dur="500"/>
                                        <p:tgtEl>
                                          <p:spTgt spid="44"/>
                                        </p:tgtEl>
                                      </p:cBhvr>
                                    </p:animEffect>
                                  </p:childTnLst>
                                </p:cTn>
                              </p:par>
                              <p:par>
                                <p:cTn id="32" presetID="3" presetClass="entr" presetSubtype="10" fill="hold"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blinds(horizontal)">
                                      <p:cBhvr>
                                        <p:cTn id="34" dur="500"/>
                                        <p:tgtEl>
                                          <p:spTgt spid="45"/>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blinds(horizontal)">
                                      <p:cBhvr>
                                        <p:cTn id="37" dur="500"/>
                                        <p:tgtEl>
                                          <p:spTgt spid="5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blinds(horizontal)">
                                      <p:cBhvr>
                                        <p:cTn id="42" dur="500"/>
                                        <p:tgtEl>
                                          <p:spTgt spid="3"/>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blinds(horizontal)">
                                      <p:cBhvr>
                                        <p:cTn id="45" dur="500"/>
                                        <p:tgtEl>
                                          <p:spTgt spid="31"/>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46"/>
                                        </p:tgtEl>
                                        <p:attrNameLst>
                                          <p:attrName>style.visibility</p:attrName>
                                        </p:attrNameLst>
                                      </p:cBhvr>
                                      <p:to>
                                        <p:strVal val="visible"/>
                                      </p:to>
                                    </p:set>
                                    <p:animEffect transition="in" filter="blinds(horizontal)">
                                      <p:cBhvr>
                                        <p:cTn id="48" dur="500"/>
                                        <p:tgtEl>
                                          <p:spTgt spid="46"/>
                                        </p:tgtEl>
                                      </p:cBhvr>
                                    </p:animEffect>
                                  </p:childTnLst>
                                </p:cTn>
                              </p:par>
                              <p:par>
                                <p:cTn id="49" presetID="3" presetClass="entr" presetSubtype="10" fill="hold" nodeType="with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blinds(horizontal)">
                                      <p:cBhvr>
                                        <p:cTn id="51" dur="500"/>
                                        <p:tgtEl>
                                          <p:spTgt spid="52"/>
                                        </p:tgtEl>
                                      </p:cBhvr>
                                    </p:animEffect>
                                  </p:childTnLst>
                                </p:cTn>
                              </p:par>
                              <p:par>
                                <p:cTn id="52" presetID="3" presetClass="entr" presetSubtype="10" fill="hold" nodeType="withEffect">
                                  <p:stCondLst>
                                    <p:cond delay="0"/>
                                  </p:stCondLst>
                                  <p:childTnLst>
                                    <p:set>
                                      <p:cBhvr>
                                        <p:cTn id="53" dur="1" fill="hold">
                                          <p:stCondLst>
                                            <p:cond delay="0"/>
                                          </p:stCondLst>
                                        </p:cTn>
                                        <p:tgtEl>
                                          <p:spTgt spid="55"/>
                                        </p:tgtEl>
                                        <p:attrNameLst>
                                          <p:attrName>style.visibility</p:attrName>
                                        </p:attrNameLst>
                                      </p:cBhvr>
                                      <p:to>
                                        <p:strVal val="visible"/>
                                      </p:to>
                                    </p:set>
                                    <p:animEffect transition="in" filter="blinds(horizontal)">
                                      <p:cBhvr>
                                        <p:cTn id="54" dur="500"/>
                                        <p:tgtEl>
                                          <p:spTgt spid="55"/>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58"/>
                                        </p:tgtEl>
                                        <p:attrNameLst>
                                          <p:attrName>style.visibility</p:attrName>
                                        </p:attrNameLst>
                                      </p:cBhvr>
                                      <p:to>
                                        <p:strVal val="visible"/>
                                      </p:to>
                                    </p:set>
                                    <p:animEffect transition="in" filter="blinds(horizontal)">
                                      <p:cBhvr>
                                        <p:cTn id="57" dur="500"/>
                                        <p:tgtEl>
                                          <p:spTgt spid="58"/>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blinds(horizontal)">
                                      <p:cBhvr>
                                        <p:cTn id="60" dur="500"/>
                                        <p:tgtEl>
                                          <p:spTgt spid="59"/>
                                        </p:tgtEl>
                                      </p:cBhvr>
                                    </p:animEffect>
                                  </p:childTnLst>
                                </p:cTn>
                              </p:par>
                              <p:par>
                                <p:cTn id="61" presetID="3" presetClass="entr" presetSubtype="10" fill="hold" nodeType="withEffect">
                                  <p:stCondLst>
                                    <p:cond delay="0"/>
                                  </p:stCondLst>
                                  <p:childTnLst>
                                    <p:set>
                                      <p:cBhvr>
                                        <p:cTn id="62" dur="1" fill="hold">
                                          <p:stCondLst>
                                            <p:cond delay="0"/>
                                          </p:stCondLst>
                                        </p:cTn>
                                        <p:tgtEl>
                                          <p:spTgt spid="60"/>
                                        </p:tgtEl>
                                        <p:attrNameLst>
                                          <p:attrName>style.visibility</p:attrName>
                                        </p:attrNameLst>
                                      </p:cBhvr>
                                      <p:to>
                                        <p:strVal val="visible"/>
                                      </p:to>
                                    </p:set>
                                    <p:animEffect transition="in" filter="blinds(horizontal)">
                                      <p:cBhvr>
                                        <p:cTn id="63" dur="500"/>
                                        <p:tgtEl>
                                          <p:spTgt spid="60"/>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62"/>
                                        </p:tgtEl>
                                        <p:attrNameLst>
                                          <p:attrName>style.visibility</p:attrName>
                                        </p:attrNameLst>
                                      </p:cBhvr>
                                      <p:to>
                                        <p:strVal val="visible"/>
                                      </p:to>
                                    </p:set>
                                    <p:animEffect transition="in" filter="blinds(horizontal)">
                                      <p:cBhvr>
                                        <p:cTn id="66" dur="500"/>
                                        <p:tgtEl>
                                          <p:spTgt spid="62"/>
                                        </p:tgtEl>
                                      </p:cBhvr>
                                    </p:animEffect>
                                  </p:childTnLst>
                                </p:cTn>
                              </p:par>
                              <p:par>
                                <p:cTn id="67" presetID="3" presetClass="entr" presetSubtype="10" fill="hold" nodeType="withEffect">
                                  <p:stCondLst>
                                    <p:cond delay="0"/>
                                  </p:stCondLst>
                                  <p:childTnLst>
                                    <p:set>
                                      <p:cBhvr>
                                        <p:cTn id="68" dur="1" fill="hold">
                                          <p:stCondLst>
                                            <p:cond delay="0"/>
                                          </p:stCondLst>
                                        </p:cTn>
                                        <p:tgtEl>
                                          <p:spTgt spid="71"/>
                                        </p:tgtEl>
                                        <p:attrNameLst>
                                          <p:attrName>style.visibility</p:attrName>
                                        </p:attrNameLst>
                                      </p:cBhvr>
                                      <p:to>
                                        <p:strVal val="visible"/>
                                      </p:to>
                                    </p:set>
                                    <p:animEffect transition="in" filter="blinds(horizontal)">
                                      <p:cBhvr>
                                        <p:cTn id="69" dur="500"/>
                                        <p:tgtEl>
                                          <p:spTgt spid="71"/>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73"/>
                                        </p:tgtEl>
                                        <p:attrNameLst>
                                          <p:attrName>style.visibility</p:attrName>
                                        </p:attrNameLst>
                                      </p:cBhvr>
                                      <p:to>
                                        <p:strVal val="visible"/>
                                      </p:to>
                                    </p:set>
                                    <p:animEffect transition="in" filter="blinds(horizontal)">
                                      <p:cBhvr>
                                        <p:cTn id="72" dur="500"/>
                                        <p:tgtEl>
                                          <p:spTgt spid="73"/>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74"/>
                                        </p:tgtEl>
                                        <p:attrNameLst>
                                          <p:attrName>style.visibility</p:attrName>
                                        </p:attrNameLst>
                                      </p:cBhvr>
                                      <p:to>
                                        <p:strVal val="visible"/>
                                      </p:to>
                                    </p:set>
                                    <p:animEffect transition="in" filter="blinds(horizontal)">
                                      <p:cBhvr>
                                        <p:cTn id="75" dur="500"/>
                                        <p:tgtEl>
                                          <p:spTgt spid="74"/>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75"/>
                                        </p:tgtEl>
                                        <p:attrNameLst>
                                          <p:attrName>style.visibility</p:attrName>
                                        </p:attrNameLst>
                                      </p:cBhvr>
                                      <p:to>
                                        <p:strVal val="visible"/>
                                      </p:to>
                                    </p:set>
                                    <p:animEffect transition="in" filter="blinds(horizontal)">
                                      <p:cBhvr>
                                        <p:cTn id="78" dur="500"/>
                                        <p:tgtEl>
                                          <p:spTgt spid="75"/>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12"/>
                                        </p:tgtEl>
                                        <p:attrNameLst>
                                          <p:attrName>style.visibility</p:attrName>
                                        </p:attrNameLst>
                                      </p:cBhvr>
                                      <p:to>
                                        <p:strVal val="visible"/>
                                      </p:to>
                                    </p:set>
                                    <p:animEffect transition="in" filter="blinds(horizontal)">
                                      <p:cBhvr>
                                        <p:cTn id="81" dur="500"/>
                                        <p:tgtEl>
                                          <p:spTgt spid="12"/>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65"/>
                                        </p:tgtEl>
                                        <p:attrNameLst>
                                          <p:attrName>style.visibility</p:attrName>
                                        </p:attrNameLst>
                                      </p:cBhvr>
                                      <p:to>
                                        <p:strVal val="visible"/>
                                      </p:to>
                                    </p:set>
                                    <p:animEffect transition="in" filter="blinds(horizontal)">
                                      <p:cBhvr>
                                        <p:cTn id="84" dur="500"/>
                                        <p:tgtEl>
                                          <p:spTgt spid="65"/>
                                        </p:tgtEl>
                                      </p:cBhvr>
                                    </p:animEffect>
                                  </p:childTnLst>
                                </p:cTn>
                              </p:par>
                              <p:par>
                                <p:cTn id="85" presetID="3" presetClass="entr" presetSubtype="10" fill="hold" nodeType="withEffect">
                                  <p:stCondLst>
                                    <p:cond delay="0"/>
                                  </p:stCondLst>
                                  <p:childTnLst>
                                    <p:set>
                                      <p:cBhvr>
                                        <p:cTn id="86" dur="1" fill="hold">
                                          <p:stCondLst>
                                            <p:cond delay="0"/>
                                          </p:stCondLst>
                                        </p:cTn>
                                        <p:tgtEl>
                                          <p:spTgt spid="66"/>
                                        </p:tgtEl>
                                        <p:attrNameLst>
                                          <p:attrName>style.visibility</p:attrName>
                                        </p:attrNameLst>
                                      </p:cBhvr>
                                      <p:to>
                                        <p:strVal val="visible"/>
                                      </p:to>
                                    </p:set>
                                    <p:animEffect transition="in" filter="blinds(horizontal)">
                                      <p:cBhvr>
                                        <p:cTn id="87" dur="500"/>
                                        <p:tgtEl>
                                          <p:spTgt spid="66"/>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67"/>
                                        </p:tgtEl>
                                        <p:attrNameLst>
                                          <p:attrName>style.visibility</p:attrName>
                                        </p:attrNameLst>
                                      </p:cBhvr>
                                      <p:to>
                                        <p:strVal val="visible"/>
                                      </p:to>
                                    </p:set>
                                    <p:animEffect transition="in" filter="blinds(horizontal)">
                                      <p:cBhvr>
                                        <p:cTn id="90" dur="500"/>
                                        <p:tgtEl>
                                          <p:spTgt spid="67"/>
                                        </p:tgtEl>
                                      </p:cBhvr>
                                    </p:animEffect>
                                  </p:childTnLst>
                                </p:cTn>
                              </p:par>
                              <p:par>
                                <p:cTn id="91" presetID="3" presetClass="entr" presetSubtype="10" fill="hold" nodeType="withEffect">
                                  <p:stCondLst>
                                    <p:cond delay="0"/>
                                  </p:stCondLst>
                                  <p:childTnLst>
                                    <p:set>
                                      <p:cBhvr>
                                        <p:cTn id="92" dur="1" fill="hold">
                                          <p:stCondLst>
                                            <p:cond delay="0"/>
                                          </p:stCondLst>
                                        </p:cTn>
                                        <p:tgtEl>
                                          <p:spTgt spid="68"/>
                                        </p:tgtEl>
                                        <p:attrNameLst>
                                          <p:attrName>style.visibility</p:attrName>
                                        </p:attrNameLst>
                                      </p:cBhvr>
                                      <p:to>
                                        <p:strVal val="visible"/>
                                      </p:to>
                                    </p:set>
                                    <p:animEffect transition="in" filter="blinds(horizontal)">
                                      <p:cBhvr>
                                        <p:cTn id="93" dur="500"/>
                                        <p:tgtEl>
                                          <p:spTgt spid="68"/>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72"/>
                                        </p:tgtEl>
                                        <p:attrNameLst>
                                          <p:attrName>style.visibility</p:attrName>
                                        </p:attrNameLst>
                                      </p:cBhvr>
                                      <p:to>
                                        <p:strVal val="visible"/>
                                      </p:to>
                                    </p:set>
                                    <p:animEffect transition="in" filter="blinds(horizontal)">
                                      <p:cBhvr>
                                        <p:cTn id="96" dur="500"/>
                                        <p:tgtEl>
                                          <p:spTgt spid="72"/>
                                        </p:tgtEl>
                                      </p:cBhvr>
                                    </p:animEffect>
                                  </p:childTnLst>
                                </p:cTn>
                              </p:par>
                              <p:par>
                                <p:cTn id="97" presetID="3" presetClass="entr" presetSubtype="10" fill="hold" nodeType="withEffect">
                                  <p:stCondLst>
                                    <p:cond delay="0"/>
                                  </p:stCondLst>
                                  <p:childTnLst>
                                    <p:set>
                                      <p:cBhvr>
                                        <p:cTn id="98" dur="1" fill="hold">
                                          <p:stCondLst>
                                            <p:cond delay="0"/>
                                          </p:stCondLst>
                                        </p:cTn>
                                        <p:tgtEl>
                                          <p:spTgt spid="115"/>
                                        </p:tgtEl>
                                        <p:attrNameLst>
                                          <p:attrName>style.visibility</p:attrName>
                                        </p:attrNameLst>
                                      </p:cBhvr>
                                      <p:to>
                                        <p:strVal val="visible"/>
                                      </p:to>
                                    </p:set>
                                    <p:animEffect transition="in" filter="blinds(horizontal)">
                                      <p:cBhvr>
                                        <p:cTn id="99" dur="500"/>
                                        <p:tgtEl>
                                          <p:spTgt spid="115"/>
                                        </p:tgtEl>
                                      </p:cBhvr>
                                    </p:animEffect>
                                  </p:childTnLst>
                                </p:cTn>
                              </p:par>
                            </p:childTnLst>
                          </p:cTn>
                        </p:par>
                      </p:childTnLst>
                    </p:cTn>
                  </p:par>
                  <p:par>
                    <p:cTn id="100" fill="hold">
                      <p:stCondLst>
                        <p:cond delay="indefinite"/>
                      </p:stCondLst>
                      <p:childTnLst>
                        <p:par>
                          <p:cTn id="101" fill="hold">
                            <p:stCondLst>
                              <p:cond delay="0"/>
                            </p:stCondLst>
                            <p:childTnLst>
                              <p:par>
                                <p:cTn id="102" presetID="3" presetClass="entr" presetSubtype="10" fill="hold" grpId="0" nodeType="clickEffect">
                                  <p:stCondLst>
                                    <p:cond delay="0"/>
                                  </p:stCondLst>
                                  <p:childTnLst>
                                    <p:set>
                                      <p:cBhvr>
                                        <p:cTn id="103" dur="1" fill="hold">
                                          <p:stCondLst>
                                            <p:cond delay="0"/>
                                          </p:stCondLst>
                                        </p:cTn>
                                        <p:tgtEl>
                                          <p:spTgt spid="69"/>
                                        </p:tgtEl>
                                        <p:attrNameLst>
                                          <p:attrName>style.visibility</p:attrName>
                                        </p:attrNameLst>
                                      </p:cBhvr>
                                      <p:to>
                                        <p:strVal val="visible"/>
                                      </p:to>
                                    </p:set>
                                    <p:animEffect transition="in" filter="blinds(horizontal)">
                                      <p:cBhvr>
                                        <p:cTn id="104" dur="500"/>
                                        <p:tgtEl>
                                          <p:spTgt spid="69"/>
                                        </p:tgtEl>
                                      </p:cBhvr>
                                    </p:animEffect>
                                  </p:childTnLst>
                                </p:cTn>
                              </p:par>
                              <p:par>
                                <p:cTn id="105" presetID="3" presetClass="entr" presetSubtype="10" fill="hold" grpId="0" nodeType="withEffect">
                                  <p:stCondLst>
                                    <p:cond delay="0"/>
                                  </p:stCondLst>
                                  <p:childTnLst>
                                    <p:set>
                                      <p:cBhvr>
                                        <p:cTn id="106" dur="1" fill="hold">
                                          <p:stCondLst>
                                            <p:cond delay="0"/>
                                          </p:stCondLst>
                                        </p:cTn>
                                        <p:tgtEl>
                                          <p:spTgt spid="54"/>
                                        </p:tgtEl>
                                        <p:attrNameLst>
                                          <p:attrName>style.visibility</p:attrName>
                                        </p:attrNameLst>
                                      </p:cBhvr>
                                      <p:to>
                                        <p:strVal val="visible"/>
                                      </p:to>
                                    </p:set>
                                    <p:animEffect transition="in" filter="blinds(horizontal)">
                                      <p:cBhvr>
                                        <p:cTn id="107" dur="500"/>
                                        <p:tgtEl>
                                          <p:spTgt spid="54"/>
                                        </p:tgtEl>
                                      </p:cBhvr>
                                    </p:animEffect>
                                  </p:childTnLst>
                                </p:cTn>
                              </p:par>
                              <p:par>
                                <p:cTn id="108" presetID="3" presetClass="entr" presetSubtype="10" fill="hold" nodeType="withEffect">
                                  <p:stCondLst>
                                    <p:cond delay="0"/>
                                  </p:stCondLst>
                                  <p:childTnLst>
                                    <p:set>
                                      <p:cBhvr>
                                        <p:cTn id="109" dur="1" fill="hold">
                                          <p:stCondLst>
                                            <p:cond delay="0"/>
                                          </p:stCondLst>
                                        </p:cTn>
                                        <p:tgtEl>
                                          <p:spTgt spid="56"/>
                                        </p:tgtEl>
                                        <p:attrNameLst>
                                          <p:attrName>style.visibility</p:attrName>
                                        </p:attrNameLst>
                                      </p:cBhvr>
                                      <p:to>
                                        <p:strVal val="visible"/>
                                      </p:to>
                                    </p:set>
                                    <p:animEffect transition="in" filter="blinds(horizontal)">
                                      <p:cBhvr>
                                        <p:cTn id="110" dur="500"/>
                                        <p:tgtEl>
                                          <p:spTgt spid="56"/>
                                        </p:tgtEl>
                                      </p:cBhvr>
                                    </p:animEffect>
                                  </p:childTnLst>
                                </p:cTn>
                              </p:par>
                              <p:par>
                                <p:cTn id="111" presetID="3" presetClass="entr" presetSubtype="10" fill="hold" grpId="0" nodeType="withEffect">
                                  <p:stCondLst>
                                    <p:cond delay="0"/>
                                  </p:stCondLst>
                                  <p:childTnLst>
                                    <p:set>
                                      <p:cBhvr>
                                        <p:cTn id="112" dur="1" fill="hold">
                                          <p:stCondLst>
                                            <p:cond delay="0"/>
                                          </p:stCondLst>
                                        </p:cTn>
                                        <p:tgtEl>
                                          <p:spTgt spid="57"/>
                                        </p:tgtEl>
                                        <p:attrNameLst>
                                          <p:attrName>style.visibility</p:attrName>
                                        </p:attrNameLst>
                                      </p:cBhvr>
                                      <p:to>
                                        <p:strVal val="visible"/>
                                      </p:to>
                                    </p:set>
                                    <p:animEffect transition="in" filter="blinds(horizontal)">
                                      <p:cBhvr>
                                        <p:cTn id="113" dur="500"/>
                                        <p:tgtEl>
                                          <p:spTgt spid="57"/>
                                        </p:tgtEl>
                                      </p:cBhvr>
                                    </p:animEffect>
                                  </p:childTnLst>
                                </p:cTn>
                              </p:par>
                              <p:par>
                                <p:cTn id="114" presetID="3" presetClass="entr" presetSubtype="10" fill="hold" nodeType="withEffect">
                                  <p:stCondLst>
                                    <p:cond delay="0"/>
                                  </p:stCondLst>
                                  <p:childTnLst>
                                    <p:set>
                                      <p:cBhvr>
                                        <p:cTn id="115" dur="1" fill="hold">
                                          <p:stCondLst>
                                            <p:cond delay="0"/>
                                          </p:stCondLst>
                                        </p:cTn>
                                        <p:tgtEl>
                                          <p:spTgt spid="61"/>
                                        </p:tgtEl>
                                        <p:attrNameLst>
                                          <p:attrName>style.visibility</p:attrName>
                                        </p:attrNameLst>
                                      </p:cBhvr>
                                      <p:to>
                                        <p:strVal val="visible"/>
                                      </p:to>
                                    </p:set>
                                    <p:animEffect transition="in" filter="blinds(horizontal)">
                                      <p:cBhvr>
                                        <p:cTn id="116" dur="500"/>
                                        <p:tgtEl>
                                          <p:spTgt spid="61"/>
                                        </p:tgtEl>
                                      </p:cBhvr>
                                    </p:animEffect>
                                  </p:childTnLst>
                                </p:cTn>
                              </p:par>
                              <p:par>
                                <p:cTn id="117" presetID="3" presetClass="entr" presetSubtype="10" fill="hold" grpId="0" nodeType="withEffect">
                                  <p:stCondLst>
                                    <p:cond delay="0"/>
                                  </p:stCondLst>
                                  <p:childTnLst>
                                    <p:set>
                                      <p:cBhvr>
                                        <p:cTn id="118" dur="1" fill="hold">
                                          <p:stCondLst>
                                            <p:cond delay="0"/>
                                          </p:stCondLst>
                                        </p:cTn>
                                        <p:tgtEl>
                                          <p:spTgt spid="63"/>
                                        </p:tgtEl>
                                        <p:attrNameLst>
                                          <p:attrName>style.visibility</p:attrName>
                                        </p:attrNameLst>
                                      </p:cBhvr>
                                      <p:to>
                                        <p:strVal val="visible"/>
                                      </p:to>
                                    </p:set>
                                    <p:animEffect transition="in" filter="blinds(horizontal)">
                                      <p:cBhvr>
                                        <p:cTn id="119" dur="500"/>
                                        <p:tgtEl>
                                          <p:spTgt spid="63"/>
                                        </p:tgtEl>
                                      </p:cBhvr>
                                    </p:animEffect>
                                  </p:childTnLst>
                                </p:cTn>
                              </p:par>
                              <p:par>
                                <p:cTn id="120" presetID="3" presetClass="entr" presetSubtype="10" fill="hold" grpId="0" nodeType="withEffect">
                                  <p:stCondLst>
                                    <p:cond delay="0"/>
                                  </p:stCondLst>
                                  <p:childTnLst>
                                    <p:set>
                                      <p:cBhvr>
                                        <p:cTn id="121" dur="1" fill="hold">
                                          <p:stCondLst>
                                            <p:cond delay="0"/>
                                          </p:stCondLst>
                                        </p:cTn>
                                        <p:tgtEl>
                                          <p:spTgt spid="108"/>
                                        </p:tgtEl>
                                        <p:attrNameLst>
                                          <p:attrName>style.visibility</p:attrName>
                                        </p:attrNameLst>
                                      </p:cBhvr>
                                      <p:to>
                                        <p:strVal val="visible"/>
                                      </p:to>
                                    </p:set>
                                    <p:animEffect transition="in" filter="blinds(horizontal)">
                                      <p:cBhvr>
                                        <p:cTn id="122" dur="500"/>
                                        <p:tgtEl>
                                          <p:spTgt spid="108"/>
                                        </p:tgtEl>
                                      </p:cBhvr>
                                    </p:animEffect>
                                  </p:childTnLst>
                                </p:cTn>
                              </p:par>
                              <p:par>
                                <p:cTn id="123" presetID="3" presetClass="entr" presetSubtype="10" fill="hold" nodeType="withEffect">
                                  <p:stCondLst>
                                    <p:cond delay="0"/>
                                  </p:stCondLst>
                                  <p:childTnLst>
                                    <p:set>
                                      <p:cBhvr>
                                        <p:cTn id="124" dur="1" fill="hold">
                                          <p:stCondLst>
                                            <p:cond delay="0"/>
                                          </p:stCondLst>
                                        </p:cTn>
                                        <p:tgtEl>
                                          <p:spTgt spid="109"/>
                                        </p:tgtEl>
                                        <p:attrNameLst>
                                          <p:attrName>style.visibility</p:attrName>
                                        </p:attrNameLst>
                                      </p:cBhvr>
                                      <p:to>
                                        <p:strVal val="visible"/>
                                      </p:to>
                                    </p:set>
                                    <p:animEffect transition="in" filter="blinds(horizontal)">
                                      <p:cBhvr>
                                        <p:cTn id="125" dur="500"/>
                                        <p:tgtEl>
                                          <p:spTgt spid="109"/>
                                        </p:tgtEl>
                                      </p:cBhvr>
                                    </p:animEffect>
                                  </p:childTnLst>
                                </p:cTn>
                              </p:par>
                              <p:par>
                                <p:cTn id="126" presetID="3" presetClass="entr" presetSubtype="10" fill="hold" grpId="0" nodeType="withEffect">
                                  <p:stCondLst>
                                    <p:cond delay="0"/>
                                  </p:stCondLst>
                                  <p:childTnLst>
                                    <p:set>
                                      <p:cBhvr>
                                        <p:cTn id="127" dur="1" fill="hold">
                                          <p:stCondLst>
                                            <p:cond delay="0"/>
                                          </p:stCondLst>
                                        </p:cTn>
                                        <p:tgtEl>
                                          <p:spTgt spid="110"/>
                                        </p:tgtEl>
                                        <p:attrNameLst>
                                          <p:attrName>style.visibility</p:attrName>
                                        </p:attrNameLst>
                                      </p:cBhvr>
                                      <p:to>
                                        <p:strVal val="visible"/>
                                      </p:to>
                                    </p:set>
                                    <p:animEffect transition="in" filter="blinds(horizontal)">
                                      <p:cBhvr>
                                        <p:cTn id="128" dur="500"/>
                                        <p:tgtEl>
                                          <p:spTgt spid="110"/>
                                        </p:tgtEl>
                                      </p:cBhvr>
                                    </p:animEffect>
                                  </p:childTnLst>
                                </p:cTn>
                              </p:par>
                              <p:par>
                                <p:cTn id="129" presetID="3" presetClass="entr" presetSubtype="10" fill="hold" nodeType="withEffect">
                                  <p:stCondLst>
                                    <p:cond delay="0"/>
                                  </p:stCondLst>
                                  <p:childTnLst>
                                    <p:set>
                                      <p:cBhvr>
                                        <p:cTn id="130" dur="1" fill="hold">
                                          <p:stCondLst>
                                            <p:cond delay="0"/>
                                          </p:stCondLst>
                                        </p:cTn>
                                        <p:tgtEl>
                                          <p:spTgt spid="111"/>
                                        </p:tgtEl>
                                        <p:attrNameLst>
                                          <p:attrName>style.visibility</p:attrName>
                                        </p:attrNameLst>
                                      </p:cBhvr>
                                      <p:to>
                                        <p:strVal val="visible"/>
                                      </p:to>
                                    </p:set>
                                    <p:animEffect transition="in" filter="blinds(horizontal)">
                                      <p:cBhvr>
                                        <p:cTn id="131" dur="500"/>
                                        <p:tgtEl>
                                          <p:spTgt spid="111"/>
                                        </p:tgtEl>
                                      </p:cBhvr>
                                    </p:animEffect>
                                  </p:childTnLst>
                                </p:cTn>
                              </p:par>
                              <p:par>
                                <p:cTn id="132" presetID="3" presetClass="entr" presetSubtype="10" fill="hold" grpId="0" nodeType="withEffect">
                                  <p:stCondLst>
                                    <p:cond delay="0"/>
                                  </p:stCondLst>
                                  <p:childTnLst>
                                    <p:set>
                                      <p:cBhvr>
                                        <p:cTn id="133" dur="1" fill="hold">
                                          <p:stCondLst>
                                            <p:cond delay="0"/>
                                          </p:stCondLst>
                                        </p:cTn>
                                        <p:tgtEl>
                                          <p:spTgt spid="112"/>
                                        </p:tgtEl>
                                        <p:attrNameLst>
                                          <p:attrName>style.visibility</p:attrName>
                                        </p:attrNameLst>
                                      </p:cBhvr>
                                      <p:to>
                                        <p:strVal val="visible"/>
                                      </p:to>
                                    </p:set>
                                    <p:animEffect transition="in" filter="blinds(horizontal)">
                                      <p:cBhvr>
                                        <p:cTn id="134"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p:bldP spid="46" grpId="0"/>
      <p:bldP spid="58" grpId="0"/>
      <p:bldP spid="59" grpId="0" animBg="1"/>
      <p:bldP spid="62" grpId="0" animBg="1"/>
      <p:bldP spid="73" grpId="0" animBg="1"/>
      <p:bldP spid="74" grpId="0" animBg="1"/>
      <p:bldP spid="75" grpId="0" animBg="1"/>
      <p:bldP spid="12" grpId="0" animBg="1"/>
      <p:bldP spid="69" grpId="0" animBg="1"/>
      <p:bldP spid="36" grpId="0" animBg="1"/>
      <p:bldP spid="38" grpId="0" animBg="1"/>
      <p:bldP spid="40" grpId="0" animBg="1"/>
      <p:bldP spid="41" grpId="0" animBg="1"/>
      <p:bldP spid="42" grpId="0" animBg="1"/>
      <p:bldP spid="44" grpId="0" animBg="1"/>
      <p:bldP spid="50" grpId="0" animBg="1"/>
      <p:bldP spid="54" grpId="0" animBg="1"/>
      <p:bldP spid="57" grpId="0" animBg="1"/>
      <p:bldP spid="63" grpId="0" animBg="1"/>
      <p:bldP spid="65" grpId="0" animBg="1"/>
      <p:bldP spid="67" grpId="0" animBg="1"/>
      <p:bldP spid="72" grpId="0" animBg="1"/>
      <p:bldP spid="108" grpId="0" animBg="1"/>
      <p:bldP spid="110" grpId="0" animBg="1"/>
      <p:bldP spid="11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a:t>AVL – Insert (All Together)</a:t>
            </a: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6" name="TextBox 35">
            <a:extLst>
              <a:ext uri="{FF2B5EF4-FFF2-40B4-BE49-F238E27FC236}">
                <a16:creationId xmlns:a16="http://schemas.microsoft.com/office/drawing/2014/main" id="{EA0D811E-85F5-7C47-CB03-B5CA010D6861}"/>
              </a:ext>
            </a:extLst>
          </p:cNvPr>
          <p:cNvSpPr txBox="1"/>
          <p:nvPr/>
        </p:nvSpPr>
        <p:spPr>
          <a:xfrm>
            <a:off x="4204459" y="1667108"/>
            <a:ext cx="3801479" cy="369332"/>
          </a:xfrm>
          <a:prstGeom prst="rect">
            <a:avLst/>
          </a:prstGeom>
          <a:noFill/>
        </p:spPr>
        <p:txBody>
          <a:bodyPr wrap="square">
            <a:spAutoFit/>
          </a:bodyPr>
          <a:lstStyle/>
          <a:p>
            <a:r>
              <a:rPr lang="en-IN" dirty="0"/>
              <a:t>30, 25, 35, 20, 15, 5, 10, 50, 60, 70, 65</a:t>
            </a:r>
            <a:endParaRPr lang="en-US" dirty="0"/>
          </a:p>
        </p:txBody>
      </p:sp>
      <p:sp>
        <p:nvSpPr>
          <p:cNvPr id="104" name="Oval 103">
            <a:extLst>
              <a:ext uri="{FF2B5EF4-FFF2-40B4-BE49-F238E27FC236}">
                <a16:creationId xmlns:a16="http://schemas.microsoft.com/office/drawing/2014/main" id="{2BEF725F-F348-2DEE-A7D1-DC369B7D5D0E}"/>
              </a:ext>
            </a:extLst>
          </p:cNvPr>
          <p:cNvSpPr/>
          <p:nvPr/>
        </p:nvSpPr>
        <p:spPr>
          <a:xfrm>
            <a:off x="5611220" y="2061995"/>
            <a:ext cx="597256" cy="3650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30</a:t>
            </a:r>
          </a:p>
        </p:txBody>
      </p:sp>
      <p:cxnSp>
        <p:nvCxnSpPr>
          <p:cNvPr id="106" name="Straight Connector 105">
            <a:extLst>
              <a:ext uri="{FF2B5EF4-FFF2-40B4-BE49-F238E27FC236}">
                <a16:creationId xmlns:a16="http://schemas.microsoft.com/office/drawing/2014/main" id="{D7DB3034-20A3-A627-0480-4E4A020EC0F2}"/>
              </a:ext>
            </a:extLst>
          </p:cNvPr>
          <p:cNvCxnSpPr>
            <a:stCxn id="104" idx="3"/>
          </p:cNvCxnSpPr>
          <p:nvPr/>
        </p:nvCxnSpPr>
        <p:spPr>
          <a:xfrm flipH="1">
            <a:off x="5230459" y="2373581"/>
            <a:ext cx="468227" cy="1435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783860E-9758-BCE1-C962-CD08F83AE26D}"/>
              </a:ext>
            </a:extLst>
          </p:cNvPr>
          <p:cNvCxnSpPr>
            <a:cxnSpLocks/>
            <a:stCxn id="104" idx="5"/>
          </p:cNvCxnSpPr>
          <p:nvPr/>
        </p:nvCxnSpPr>
        <p:spPr>
          <a:xfrm>
            <a:off x="6121010" y="2373581"/>
            <a:ext cx="468227" cy="1760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Oval 109">
            <a:extLst>
              <a:ext uri="{FF2B5EF4-FFF2-40B4-BE49-F238E27FC236}">
                <a16:creationId xmlns:a16="http://schemas.microsoft.com/office/drawing/2014/main" id="{1B03F988-C42D-19AE-070F-59664E2C9BCF}"/>
              </a:ext>
            </a:extLst>
          </p:cNvPr>
          <p:cNvSpPr/>
          <p:nvPr/>
        </p:nvSpPr>
        <p:spPr>
          <a:xfrm>
            <a:off x="4720669" y="2461610"/>
            <a:ext cx="597256" cy="3650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25</a:t>
            </a:r>
          </a:p>
        </p:txBody>
      </p:sp>
      <p:sp>
        <p:nvSpPr>
          <p:cNvPr id="111" name="Oval 110">
            <a:extLst>
              <a:ext uri="{FF2B5EF4-FFF2-40B4-BE49-F238E27FC236}">
                <a16:creationId xmlns:a16="http://schemas.microsoft.com/office/drawing/2014/main" id="{B5376656-B1A6-AD96-FB1F-C8C5CACC1BBF}"/>
              </a:ext>
            </a:extLst>
          </p:cNvPr>
          <p:cNvSpPr/>
          <p:nvPr/>
        </p:nvSpPr>
        <p:spPr>
          <a:xfrm>
            <a:off x="6432203" y="2546110"/>
            <a:ext cx="597256" cy="3650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35</a:t>
            </a:r>
          </a:p>
        </p:txBody>
      </p:sp>
      <p:cxnSp>
        <p:nvCxnSpPr>
          <p:cNvPr id="112" name="Straight Connector 111">
            <a:extLst>
              <a:ext uri="{FF2B5EF4-FFF2-40B4-BE49-F238E27FC236}">
                <a16:creationId xmlns:a16="http://schemas.microsoft.com/office/drawing/2014/main" id="{591DCBBF-27E7-47BA-0E38-77CABCC198BA}"/>
              </a:ext>
            </a:extLst>
          </p:cNvPr>
          <p:cNvCxnSpPr>
            <a:cxnSpLocks/>
          </p:cNvCxnSpPr>
          <p:nvPr/>
        </p:nvCxnSpPr>
        <p:spPr>
          <a:xfrm flipH="1">
            <a:off x="4519290" y="2765820"/>
            <a:ext cx="330578" cy="4131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Oval 113">
            <a:extLst>
              <a:ext uri="{FF2B5EF4-FFF2-40B4-BE49-F238E27FC236}">
                <a16:creationId xmlns:a16="http://schemas.microsoft.com/office/drawing/2014/main" id="{96A21FCA-EC5A-5FA3-D9A1-E36F339CB2B5}"/>
              </a:ext>
            </a:extLst>
          </p:cNvPr>
          <p:cNvSpPr/>
          <p:nvPr/>
        </p:nvSpPr>
        <p:spPr>
          <a:xfrm>
            <a:off x="4119670" y="3148977"/>
            <a:ext cx="597256" cy="3650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20</a:t>
            </a:r>
          </a:p>
        </p:txBody>
      </p:sp>
      <p:sp>
        <p:nvSpPr>
          <p:cNvPr id="118" name="Oval 117">
            <a:extLst>
              <a:ext uri="{FF2B5EF4-FFF2-40B4-BE49-F238E27FC236}">
                <a16:creationId xmlns:a16="http://schemas.microsoft.com/office/drawing/2014/main" id="{8C898458-7CB3-2AA3-FB47-2B053F628FA9}"/>
              </a:ext>
            </a:extLst>
          </p:cNvPr>
          <p:cNvSpPr/>
          <p:nvPr/>
        </p:nvSpPr>
        <p:spPr>
          <a:xfrm>
            <a:off x="3522414" y="3888982"/>
            <a:ext cx="597256" cy="3650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p>
        </p:txBody>
      </p:sp>
      <p:cxnSp>
        <p:nvCxnSpPr>
          <p:cNvPr id="120" name="Straight Connector 119">
            <a:extLst>
              <a:ext uri="{FF2B5EF4-FFF2-40B4-BE49-F238E27FC236}">
                <a16:creationId xmlns:a16="http://schemas.microsoft.com/office/drawing/2014/main" id="{0D2EB03F-BF31-0023-ADC0-63E03D79C40E}"/>
              </a:ext>
            </a:extLst>
          </p:cNvPr>
          <p:cNvCxnSpPr>
            <a:cxnSpLocks/>
          </p:cNvCxnSpPr>
          <p:nvPr/>
        </p:nvCxnSpPr>
        <p:spPr>
          <a:xfrm flipH="1">
            <a:off x="3926868" y="3494933"/>
            <a:ext cx="330578" cy="4131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3A4206CE-EED2-0CF8-A0BB-BBCE8CCB9D2D}"/>
              </a:ext>
            </a:extLst>
          </p:cNvPr>
          <p:cNvCxnSpPr>
            <a:cxnSpLocks/>
          </p:cNvCxnSpPr>
          <p:nvPr/>
        </p:nvCxnSpPr>
        <p:spPr>
          <a:xfrm>
            <a:off x="5208958" y="2797774"/>
            <a:ext cx="208864"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4" name="Oval 123">
            <a:extLst>
              <a:ext uri="{FF2B5EF4-FFF2-40B4-BE49-F238E27FC236}">
                <a16:creationId xmlns:a16="http://schemas.microsoft.com/office/drawing/2014/main" id="{72DD6556-66D7-90F9-98E7-B119E50D3894}"/>
              </a:ext>
            </a:extLst>
          </p:cNvPr>
          <p:cNvSpPr/>
          <p:nvPr/>
        </p:nvSpPr>
        <p:spPr>
          <a:xfrm>
            <a:off x="5611220" y="2063879"/>
            <a:ext cx="597256" cy="3650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30</a:t>
            </a:r>
          </a:p>
        </p:txBody>
      </p:sp>
      <p:cxnSp>
        <p:nvCxnSpPr>
          <p:cNvPr id="125" name="Straight Connector 124">
            <a:extLst>
              <a:ext uri="{FF2B5EF4-FFF2-40B4-BE49-F238E27FC236}">
                <a16:creationId xmlns:a16="http://schemas.microsoft.com/office/drawing/2014/main" id="{5BC3E2B1-EDA4-FBCF-011A-54DF17B4D493}"/>
              </a:ext>
            </a:extLst>
          </p:cNvPr>
          <p:cNvCxnSpPr>
            <a:stCxn id="124" idx="3"/>
          </p:cNvCxnSpPr>
          <p:nvPr/>
        </p:nvCxnSpPr>
        <p:spPr>
          <a:xfrm flipH="1">
            <a:off x="5230459" y="2375465"/>
            <a:ext cx="468227" cy="1435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87D6844A-A11E-C005-8DBC-1F4608957166}"/>
              </a:ext>
            </a:extLst>
          </p:cNvPr>
          <p:cNvCxnSpPr>
            <a:cxnSpLocks/>
            <a:stCxn id="124" idx="5"/>
          </p:cNvCxnSpPr>
          <p:nvPr/>
        </p:nvCxnSpPr>
        <p:spPr>
          <a:xfrm>
            <a:off x="6121010" y="2375465"/>
            <a:ext cx="468227" cy="1760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7" name="Oval 126">
            <a:extLst>
              <a:ext uri="{FF2B5EF4-FFF2-40B4-BE49-F238E27FC236}">
                <a16:creationId xmlns:a16="http://schemas.microsoft.com/office/drawing/2014/main" id="{D7929784-8E35-B84E-0FE0-778C7DFDFB71}"/>
              </a:ext>
            </a:extLst>
          </p:cNvPr>
          <p:cNvSpPr/>
          <p:nvPr/>
        </p:nvSpPr>
        <p:spPr>
          <a:xfrm>
            <a:off x="5165944" y="3248076"/>
            <a:ext cx="597256" cy="3650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25</a:t>
            </a:r>
          </a:p>
        </p:txBody>
      </p:sp>
      <p:sp>
        <p:nvSpPr>
          <p:cNvPr id="128" name="Oval 127">
            <a:extLst>
              <a:ext uri="{FF2B5EF4-FFF2-40B4-BE49-F238E27FC236}">
                <a16:creationId xmlns:a16="http://schemas.microsoft.com/office/drawing/2014/main" id="{F3B10700-5F4D-9BBF-38B8-CE0B0F71870B}"/>
              </a:ext>
            </a:extLst>
          </p:cNvPr>
          <p:cNvSpPr/>
          <p:nvPr/>
        </p:nvSpPr>
        <p:spPr>
          <a:xfrm>
            <a:off x="6432203" y="2547994"/>
            <a:ext cx="597256" cy="3650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35</a:t>
            </a:r>
          </a:p>
        </p:txBody>
      </p:sp>
      <p:cxnSp>
        <p:nvCxnSpPr>
          <p:cNvPr id="129" name="Straight Connector 128">
            <a:extLst>
              <a:ext uri="{FF2B5EF4-FFF2-40B4-BE49-F238E27FC236}">
                <a16:creationId xmlns:a16="http://schemas.microsoft.com/office/drawing/2014/main" id="{5BB3D1BC-2D29-A2B8-8322-721D7E2E48E0}"/>
              </a:ext>
            </a:extLst>
          </p:cNvPr>
          <p:cNvCxnSpPr>
            <a:cxnSpLocks/>
            <a:endCxn id="131" idx="7"/>
          </p:cNvCxnSpPr>
          <p:nvPr/>
        </p:nvCxnSpPr>
        <p:spPr>
          <a:xfrm flipH="1">
            <a:off x="4570900" y="2825972"/>
            <a:ext cx="291496" cy="5086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0" name="Oval 129">
            <a:extLst>
              <a:ext uri="{FF2B5EF4-FFF2-40B4-BE49-F238E27FC236}">
                <a16:creationId xmlns:a16="http://schemas.microsoft.com/office/drawing/2014/main" id="{A635F50D-44C7-1841-2EF7-B4F49BFEC8C7}"/>
              </a:ext>
            </a:extLst>
          </p:cNvPr>
          <p:cNvSpPr/>
          <p:nvPr/>
        </p:nvSpPr>
        <p:spPr>
          <a:xfrm>
            <a:off x="4749605" y="2495133"/>
            <a:ext cx="597256" cy="3650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20</a:t>
            </a:r>
          </a:p>
        </p:txBody>
      </p:sp>
      <p:sp>
        <p:nvSpPr>
          <p:cNvPr id="131" name="Oval 130">
            <a:extLst>
              <a:ext uri="{FF2B5EF4-FFF2-40B4-BE49-F238E27FC236}">
                <a16:creationId xmlns:a16="http://schemas.microsoft.com/office/drawing/2014/main" id="{229BFEA7-B485-3CC3-38C4-BDFF94BD9094}"/>
              </a:ext>
            </a:extLst>
          </p:cNvPr>
          <p:cNvSpPr/>
          <p:nvPr/>
        </p:nvSpPr>
        <p:spPr>
          <a:xfrm>
            <a:off x="4061110" y="3281196"/>
            <a:ext cx="597256" cy="3650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p>
        </p:txBody>
      </p:sp>
      <p:cxnSp>
        <p:nvCxnSpPr>
          <p:cNvPr id="132" name="Straight Connector 131">
            <a:extLst>
              <a:ext uri="{FF2B5EF4-FFF2-40B4-BE49-F238E27FC236}">
                <a16:creationId xmlns:a16="http://schemas.microsoft.com/office/drawing/2014/main" id="{B8EB7736-4A42-B1D4-3811-9DC29E9D8992}"/>
              </a:ext>
            </a:extLst>
          </p:cNvPr>
          <p:cNvCxnSpPr>
            <a:cxnSpLocks/>
          </p:cNvCxnSpPr>
          <p:nvPr/>
        </p:nvCxnSpPr>
        <p:spPr>
          <a:xfrm flipH="1">
            <a:off x="4061110" y="3663983"/>
            <a:ext cx="294763" cy="5102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01F60300-2FF8-D1BD-C86D-893980A7F0DB}"/>
              </a:ext>
            </a:extLst>
          </p:cNvPr>
          <p:cNvCxnSpPr>
            <a:cxnSpLocks/>
          </p:cNvCxnSpPr>
          <p:nvPr/>
        </p:nvCxnSpPr>
        <p:spPr>
          <a:xfrm>
            <a:off x="5208958" y="2799658"/>
            <a:ext cx="208864"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6" name="Oval 135">
            <a:extLst>
              <a:ext uri="{FF2B5EF4-FFF2-40B4-BE49-F238E27FC236}">
                <a16:creationId xmlns:a16="http://schemas.microsoft.com/office/drawing/2014/main" id="{C226BE23-D7A7-6FA9-B4B1-9331B206343E}"/>
              </a:ext>
            </a:extLst>
          </p:cNvPr>
          <p:cNvSpPr/>
          <p:nvPr/>
        </p:nvSpPr>
        <p:spPr>
          <a:xfrm>
            <a:off x="3728125" y="4124826"/>
            <a:ext cx="597256" cy="3650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p>
        </p:txBody>
      </p:sp>
      <p:cxnSp>
        <p:nvCxnSpPr>
          <p:cNvPr id="137" name="Straight Connector 136">
            <a:extLst>
              <a:ext uri="{FF2B5EF4-FFF2-40B4-BE49-F238E27FC236}">
                <a16:creationId xmlns:a16="http://schemas.microsoft.com/office/drawing/2014/main" id="{8786D65B-5B28-929C-B5AC-34F0C74606D3}"/>
              </a:ext>
            </a:extLst>
          </p:cNvPr>
          <p:cNvCxnSpPr>
            <a:cxnSpLocks/>
          </p:cNvCxnSpPr>
          <p:nvPr/>
        </p:nvCxnSpPr>
        <p:spPr>
          <a:xfrm>
            <a:off x="6950485" y="2854411"/>
            <a:ext cx="208864"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547EA753-8EC8-E77B-D432-8A053C6072C2}"/>
              </a:ext>
            </a:extLst>
          </p:cNvPr>
          <p:cNvCxnSpPr>
            <a:cxnSpLocks/>
          </p:cNvCxnSpPr>
          <p:nvPr/>
        </p:nvCxnSpPr>
        <p:spPr>
          <a:xfrm flipH="1">
            <a:off x="6233429" y="2873401"/>
            <a:ext cx="291496" cy="5086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9" name="Oval 138">
            <a:extLst>
              <a:ext uri="{FF2B5EF4-FFF2-40B4-BE49-F238E27FC236}">
                <a16:creationId xmlns:a16="http://schemas.microsoft.com/office/drawing/2014/main" id="{507CDEA4-3101-5B4A-5A1C-8909C40226BB}"/>
              </a:ext>
            </a:extLst>
          </p:cNvPr>
          <p:cNvSpPr/>
          <p:nvPr/>
        </p:nvSpPr>
        <p:spPr>
          <a:xfrm>
            <a:off x="6476805" y="2501331"/>
            <a:ext cx="597256" cy="3650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30</a:t>
            </a:r>
          </a:p>
        </p:txBody>
      </p:sp>
      <p:cxnSp>
        <p:nvCxnSpPr>
          <p:cNvPr id="140" name="Straight Connector 139">
            <a:extLst>
              <a:ext uri="{FF2B5EF4-FFF2-40B4-BE49-F238E27FC236}">
                <a16:creationId xmlns:a16="http://schemas.microsoft.com/office/drawing/2014/main" id="{0D00F4A4-2CAC-DABC-A1B1-9387B2C70F10}"/>
              </a:ext>
            </a:extLst>
          </p:cNvPr>
          <p:cNvCxnSpPr>
            <a:cxnSpLocks/>
            <a:endCxn id="146" idx="7"/>
          </p:cNvCxnSpPr>
          <p:nvPr/>
        </p:nvCxnSpPr>
        <p:spPr>
          <a:xfrm flipH="1">
            <a:off x="5146963" y="2325519"/>
            <a:ext cx="467510" cy="2162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8FD3CA09-4899-DD61-6B99-C950548F5A7C}"/>
              </a:ext>
            </a:extLst>
          </p:cNvPr>
          <p:cNvCxnSpPr>
            <a:cxnSpLocks/>
          </p:cNvCxnSpPr>
          <p:nvPr/>
        </p:nvCxnSpPr>
        <p:spPr>
          <a:xfrm>
            <a:off x="6208477" y="2317236"/>
            <a:ext cx="468227" cy="1760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2" name="Oval 141">
            <a:extLst>
              <a:ext uri="{FF2B5EF4-FFF2-40B4-BE49-F238E27FC236}">
                <a16:creationId xmlns:a16="http://schemas.microsoft.com/office/drawing/2014/main" id="{6EBC5593-447D-86B7-60B6-DAFA3A10A0E0}"/>
              </a:ext>
            </a:extLst>
          </p:cNvPr>
          <p:cNvSpPr/>
          <p:nvPr/>
        </p:nvSpPr>
        <p:spPr>
          <a:xfrm>
            <a:off x="5803424" y="3291187"/>
            <a:ext cx="597256" cy="3650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25</a:t>
            </a:r>
          </a:p>
        </p:txBody>
      </p:sp>
      <p:sp>
        <p:nvSpPr>
          <p:cNvPr id="143" name="Oval 142">
            <a:extLst>
              <a:ext uri="{FF2B5EF4-FFF2-40B4-BE49-F238E27FC236}">
                <a16:creationId xmlns:a16="http://schemas.microsoft.com/office/drawing/2014/main" id="{A2A878D1-407F-8EC8-3CF7-27B4D42FB6A4}"/>
              </a:ext>
            </a:extLst>
          </p:cNvPr>
          <p:cNvSpPr/>
          <p:nvPr/>
        </p:nvSpPr>
        <p:spPr>
          <a:xfrm>
            <a:off x="6988213" y="3268142"/>
            <a:ext cx="597256" cy="3650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35</a:t>
            </a:r>
          </a:p>
        </p:txBody>
      </p:sp>
      <p:cxnSp>
        <p:nvCxnSpPr>
          <p:cNvPr id="144" name="Straight Connector 143">
            <a:extLst>
              <a:ext uri="{FF2B5EF4-FFF2-40B4-BE49-F238E27FC236}">
                <a16:creationId xmlns:a16="http://schemas.microsoft.com/office/drawing/2014/main" id="{ED7B5990-2C32-ECAA-BD48-F4D4DC0AAE35}"/>
              </a:ext>
            </a:extLst>
          </p:cNvPr>
          <p:cNvCxnSpPr>
            <a:cxnSpLocks/>
          </p:cNvCxnSpPr>
          <p:nvPr/>
        </p:nvCxnSpPr>
        <p:spPr>
          <a:xfrm flipH="1">
            <a:off x="4570019" y="2758943"/>
            <a:ext cx="291496" cy="5086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5" name="Oval 144">
            <a:extLst>
              <a:ext uri="{FF2B5EF4-FFF2-40B4-BE49-F238E27FC236}">
                <a16:creationId xmlns:a16="http://schemas.microsoft.com/office/drawing/2014/main" id="{70A47B14-3AFE-D7E0-0127-506F7B05E5D6}"/>
              </a:ext>
            </a:extLst>
          </p:cNvPr>
          <p:cNvSpPr/>
          <p:nvPr/>
        </p:nvSpPr>
        <p:spPr>
          <a:xfrm>
            <a:off x="5611220" y="2060111"/>
            <a:ext cx="597256" cy="3650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20</a:t>
            </a:r>
          </a:p>
        </p:txBody>
      </p:sp>
      <p:sp>
        <p:nvSpPr>
          <p:cNvPr id="146" name="Oval 145">
            <a:extLst>
              <a:ext uri="{FF2B5EF4-FFF2-40B4-BE49-F238E27FC236}">
                <a16:creationId xmlns:a16="http://schemas.microsoft.com/office/drawing/2014/main" id="{0865B1F1-5B69-0024-81ED-3FADB1988C2F}"/>
              </a:ext>
            </a:extLst>
          </p:cNvPr>
          <p:cNvSpPr/>
          <p:nvPr/>
        </p:nvSpPr>
        <p:spPr>
          <a:xfrm>
            <a:off x="4637173" y="2488307"/>
            <a:ext cx="597256" cy="3650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p>
        </p:txBody>
      </p:sp>
      <p:sp>
        <p:nvSpPr>
          <p:cNvPr id="149" name="Oval 148">
            <a:extLst>
              <a:ext uri="{FF2B5EF4-FFF2-40B4-BE49-F238E27FC236}">
                <a16:creationId xmlns:a16="http://schemas.microsoft.com/office/drawing/2014/main" id="{3CC4E184-8FFD-76A5-5F22-4952D3B46AF8}"/>
              </a:ext>
            </a:extLst>
          </p:cNvPr>
          <p:cNvSpPr/>
          <p:nvPr/>
        </p:nvSpPr>
        <p:spPr>
          <a:xfrm>
            <a:off x="4152088" y="3238707"/>
            <a:ext cx="597256" cy="3650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p>
        </p:txBody>
      </p:sp>
      <p:cxnSp>
        <p:nvCxnSpPr>
          <p:cNvPr id="150" name="Straight Connector 149">
            <a:extLst>
              <a:ext uri="{FF2B5EF4-FFF2-40B4-BE49-F238E27FC236}">
                <a16:creationId xmlns:a16="http://schemas.microsoft.com/office/drawing/2014/main" id="{DCAC68CF-AC08-8FE8-69EF-80A0723DB15C}"/>
              </a:ext>
            </a:extLst>
          </p:cNvPr>
          <p:cNvCxnSpPr>
            <a:cxnSpLocks/>
          </p:cNvCxnSpPr>
          <p:nvPr/>
        </p:nvCxnSpPr>
        <p:spPr>
          <a:xfrm>
            <a:off x="6988213" y="2810942"/>
            <a:ext cx="208864"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3F64A5F3-B718-2B12-1CDF-14ADB414DAD8}"/>
              </a:ext>
            </a:extLst>
          </p:cNvPr>
          <p:cNvCxnSpPr>
            <a:cxnSpLocks/>
          </p:cNvCxnSpPr>
          <p:nvPr/>
        </p:nvCxnSpPr>
        <p:spPr>
          <a:xfrm flipH="1">
            <a:off x="6271157" y="2829932"/>
            <a:ext cx="291496" cy="5086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0A2C5D4-BFC6-AC32-FBD2-8C247635100E}"/>
              </a:ext>
            </a:extLst>
          </p:cNvPr>
          <p:cNvCxnSpPr>
            <a:cxnSpLocks/>
          </p:cNvCxnSpPr>
          <p:nvPr/>
        </p:nvCxnSpPr>
        <p:spPr>
          <a:xfrm>
            <a:off x="4607109" y="3595814"/>
            <a:ext cx="208864"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4" name="Oval 153">
            <a:extLst>
              <a:ext uri="{FF2B5EF4-FFF2-40B4-BE49-F238E27FC236}">
                <a16:creationId xmlns:a16="http://schemas.microsoft.com/office/drawing/2014/main" id="{14A840F7-B3D6-C321-5D9E-FFABD28BC30C}"/>
              </a:ext>
            </a:extLst>
          </p:cNvPr>
          <p:cNvSpPr/>
          <p:nvPr/>
        </p:nvSpPr>
        <p:spPr>
          <a:xfrm>
            <a:off x="4637173" y="4045107"/>
            <a:ext cx="597256" cy="3650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p>
        </p:txBody>
      </p:sp>
      <p:sp>
        <p:nvSpPr>
          <p:cNvPr id="161" name="Oval 160">
            <a:extLst>
              <a:ext uri="{FF2B5EF4-FFF2-40B4-BE49-F238E27FC236}">
                <a16:creationId xmlns:a16="http://schemas.microsoft.com/office/drawing/2014/main" id="{D3B8D39A-2EA2-FB30-22DF-FDED3A052EC2}"/>
              </a:ext>
            </a:extLst>
          </p:cNvPr>
          <p:cNvSpPr/>
          <p:nvPr/>
        </p:nvSpPr>
        <p:spPr>
          <a:xfrm>
            <a:off x="6476805" y="2501331"/>
            <a:ext cx="597256" cy="3650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30</a:t>
            </a:r>
          </a:p>
        </p:txBody>
      </p:sp>
      <p:cxnSp>
        <p:nvCxnSpPr>
          <p:cNvPr id="162" name="Straight Connector 161">
            <a:extLst>
              <a:ext uri="{FF2B5EF4-FFF2-40B4-BE49-F238E27FC236}">
                <a16:creationId xmlns:a16="http://schemas.microsoft.com/office/drawing/2014/main" id="{051F178D-F63B-52C0-F279-1F8A95468834}"/>
              </a:ext>
            </a:extLst>
          </p:cNvPr>
          <p:cNvCxnSpPr>
            <a:cxnSpLocks/>
          </p:cNvCxnSpPr>
          <p:nvPr/>
        </p:nvCxnSpPr>
        <p:spPr>
          <a:xfrm flipH="1">
            <a:off x="5175026" y="2323372"/>
            <a:ext cx="467510" cy="2162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EA801927-DD91-ABE1-8ACC-2F422FA1F5CE}"/>
              </a:ext>
            </a:extLst>
          </p:cNvPr>
          <p:cNvCxnSpPr>
            <a:cxnSpLocks/>
          </p:cNvCxnSpPr>
          <p:nvPr/>
        </p:nvCxnSpPr>
        <p:spPr>
          <a:xfrm>
            <a:off x="6208477" y="2317236"/>
            <a:ext cx="468227" cy="1760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Oval 163">
            <a:extLst>
              <a:ext uri="{FF2B5EF4-FFF2-40B4-BE49-F238E27FC236}">
                <a16:creationId xmlns:a16="http://schemas.microsoft.com/office/drawing/2014/main" id="{2392A9A3-60AD-AA2D-AFC9-D8A428B6CE05}"/>
              </a:ext>
            </a:extLst>
          </p:cNvPr>
          <p:cNvSpPr/>
          <p:nvPr/>
        </p:nvSpPr>
        <p:spPr>
          <a:xfrm>
            <a:off x="5803424" y="3291187"/>
            <a:ext cx="597256" cy="3650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25</a:t>
            </a:r>
          </a:p>
        </p:txBody>
      </p:sp>
      <p:sp>
        <p:nvSpPr>
          <p:cNvPr id="165" name="Oval 164">
            <a:extLst>
              <a:ext uri="{FF2B5EF4-FFF2-40B4-BE49-F238E27FC236}">
                <a16:creationId xmlns:a16="http://schemas.microsoft.com/office/drawing/2014/main" id="{0401E01F-71E9-297C-7E70-097DE4F33938}"/>
              </a:ext>
            </a:extLst>
          </p:cNvPr>
          <p:cNvSpPr/>
          <p:nvPr/>
        </p:nvSpPr>
        <p:spPr>
          <a:xfrm>
            <a:off x="6988213" y="3268142"/>
            <a:ext cx="597256" cy="3650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35</a:t>
            </a:r>
          </a:p>
        </p:txBody>
      </p:sp>
      <p:cxnSp>
        <p:nvCxnSpPr>
          <p:cNvPr id="166" name="Straight Connector 165">
            <a:extLst>
              <a:ext uri="{FF2B5EF4-FFF2-40B4-BE49-F238E27FC236}">
                <a16:creationId xmlns:a16="http://schemas.microsoft.com/office/drawing/2014/main" id="{B63AB5AE-B858-A66A-6592-69E51716A4C6}"/>
              </a:ext>
            </a:extLst>
          </p:cNvPr>
          <p:cNvCxnSpPr>
            <a:cxnSpLocks/>
          </p:cNvCxnSpPr>
          <p:nvPr/>
        </p:nvCxnSpPr>
        <p:spPr>
          <a:xfrm flipH="1">
            <a:off x="4570019" y="2758943"/>
            <a:ext cx="291496" cy="5086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7" name="Oval 166">
            <a:extLst>
              <a:ext uri="{FF2B5EF4-FFF2-40B4-BE49-F238E27FC236}">
                <a16:creationId xmlns:a16="http://schemas.microsoft.com/office/drawing/2014/main" id="{5A0CF5B4-ACA7-0C66-608E-9E14B5C0EB95}"/>
              </a:ext>
            </a:extLst>
          </p:cNvPr>
          <p:cNvSpPr/>
          <p:nvPr/>
        </p:nvSpPr>
        <p:spPr>
          <a:xfrm>
            <a:off x="5611220" y="2060111"/>
            <a:ext cx="597256" cy="3650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20</a:t>
            </a:r>
          </a:p>
        </p:txBody>
      </p:sp>
      <p:sp>
        <p:nvSpPr>
          <p:cNvPr id="168" name="Oval 167">
            <a:extLst>
              <a:ext uri="{FF2B5EF4-FFF2-40B4-BE49-F238E27FC236}">
                <a16:creationId xmlns:a16="http://schemas.microsoft.com/office/drawing/2014/main" id="{02FD9B33-50AF-8821-7F38-9A5F5437296A}"/>
              </a:ext>
            </a:extLst>
          </p:cNvPr>
          <p:cNvSpPr/>
          <p:nvPr/>
        </p:nvSpPr>
        <p:spPr>
          <a:xfrm>
            <a:off x="5016542" y="3278598"/>
            <a:ext cx="597256" cy="3650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p>
        </p:txBody>
      </p:sp>
      <p:sp>
        <p:nvSpPr>
          <p:cNvPr id="169" name="Oval 168">
            <a:extLst>
              <a:ext uri="{FF2B5EF4-FFF2-40B4-BE49-F238E27FC236}">
                <a16:creationId xmlns:a16="http://schemas.microsoft.com/office/drawing/2014/main" id="{3DAF3ED4-3E28-68CC-E47C-88231CE42D9E}"/>
              </a:ext>
            </a:extLst>
          </p:cNvPr>
          <p:cNvSpPr/>
          <p:nvPr/>
        </p:nvSpPr>
        <p:spPr>
          <a:xfrm>
            <a:off x="4683046" y="2485189"/>
            <a:ext cx="597256" cy="3650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p>
        </p:txBody>
      </p:sp>
      <p:cxnSp>
        <p:nvCxnSpPr>
          <p:cNvPr id="170" name="Straight Connector 169">
            <a:extLst>
              <a:ext uri="{FF2B5EF4-FFF2-40B4-BE49-F238E27FC236}">
                <a16:creationId xmlns:a16="http://schemas.microsoft.com/office/drawing/2014/main" id="{4BAB6C6F-8A09-0CE8-0D14-E4A4F6834FEE}"/>
              </a:ext>
            </a:extLst>
          </p:cNvPr>
          <p:cNvCxnSpPr>
            <a:cxnSpLocks/>
          </p:cNvCxnSpPr>
          <p:nvPr/>
        </p:nvCxnSpPr>
        <p:spPr>
          <a:xfrm>
            <a:off x="6988213" y="2810942"/>
            <a:ext cx="208864"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B3B585D2-A7B0-C36B-7B5E-9C30E600DAD0}"/>
              </a:ext>
            </a:extLst>
          </p:cNvPr>
          <p:cNvCxnSpPr>
            <a:cxnSpLocks/>
          </p:cNvCxnSpPr>
          <p:nvPr/>
        </p:nvCxnSpPr>
        <p:spPr>
          <a:xfrm flipH="1">
            <a:off x="6271157" y="2829932"/>
            <a:ext cx="291496" cy="5086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231B269C-4760-C0C9-CDCC-E597F89C558C}"/>
              </a:ext>
            </a:extLst>
          </p:cNvPr>
          <p:cNvCxnSpPr>
            <a:cxnSpLocks/>
          </p:cNvCxnSpPr>
          <p:nvPr/>
        </p:nvCxnSpPr>
        <p:spPr>
          <a:xfrm>
            <a:off x="5101832" y="2829932"/>
            <a:ext cx="208864"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3" name="Oval 172">
            <a:extLst>
              <a:ext uri="{FF2B5EF4-FFF2-40B4-BE49-F238E27FC236}">
                <a16:creationId xmlns:a16="http://schemas.microsoft.com/office/drawing/2014/main" id="{E979E116-A57A-0568-86BB-BC6A8AE41B08}"/>
              </a:ext>
            </a:extLst>
          </p:cNvPr>
          <p:cNvSpPr/>
          <p:nvPr/>
        </p:nvSpPr>
        <p:spPr>
          <a:xfrm>
            <a:off x="4168780" y="3278598"/>
            <a:ext cx="597256" cy="3650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p>
        </p:txBody>
      </p:sp>
      <p:cxnSp>
        <p:nvCxnSpPr>
          <p:cNvPr id="174" name="Straight Connector 173">
            <a:extLst>
              <a:ext uri="{FF2B5EF4-FFF2-40B4-BE49-F238E27FC236}">
                <a16:creationId xmlns:a16="http://schemas.microsoft.com/office/drawing/2014/main" id="{EAFBD837-C7BF-2679-D0EC-877ECE512A9E}"/>
              </a:ext>
            </a:extLst>
          </p:cNvPr>
          <p:cNvCxnSpPr>
            <a:cxnSpLocks/>
          </p:cNvCxnSpPr>
          <p:nvPr/>
        </p:nvCxnSpPr>
        <p:spPr>
          <a:xfrm>
            <a:off x="7333636" y="3643644"/>
            <a:ext cx="208864"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5" name="Oval 174">
            <a:extLst>
              <a:ext uri="{FF2B5EF4-FFF2-40B4-BE49-F238E27FC236}">
                <a16:creationId xmlns:a16="http://schemas.microsoft.com/office/drawing/2014/main" id="{264EE048-1F4A-E0E2-60AC-2D4DC9EA5137}"/>
              </a:ext>
            </a:extLst>
          </p:cNvPr>
          <p:cNvSpPr/>
          <p:nvPr/>
        </p:nvSpPr>
        <p:spPr>
          <a:xfrm>
            <a:off x="7462288" y="4113322"/>
            <a:ext cx="597256" cy="3650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50</a:t>
            </a:r>
          </a:p>
        </p:txBody>
      </p:sp>
      <p:cxnSp>
        <p:nvCxnSpPr>
          <p:cNvPr id="177" name="Straight Connector 176">
            <a:extLst>
              <a:ext uri="{FF2B5EF4-FFF2-40B4-BE49-F238E27FC236}">
                <a16:creationId xmlns:a16="http://schemas.microsoft.com/office/drawing/2014/main" id="{EF0D4B5F-9C5F-007F-2C62-80E1779E0EDE}"/>
              </a:ext>
            </a:extLst>
          </p:cNvPr>
          <p:cNvCxnSpPr>
            <a:cxnSpLocks/>
          </p:cNvCxnSpPr>
          <p:nvPr/>
        </p:nvCxnSpPr>
        <p:spPr>
          <a:xfrm>
            <a:off x="7731530" y="4476346"/>
            <a:ext cx="208864"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8" name="Oval 177">
            <a:extLst>
              <a:ext uri="{FF2B5EF4-FFF2-40B4-BE49-F238E27FC236}">
                <a16:creationId xmlns:a16="http://schemas.microsoft.com/office/drawing/2014/main" id="{86A71815-82A7-4282-61D9-F2FB2B54E3C8}"/>
              </a:ext>
            </a:extLst>
          </p:cNvPr>
          <p:cNvSpPr/>
          <p:nvPr/>
        </p:nvSpPr>
        <p:spPr>
          <a:xfrm>
            <a:off x="7760916" y="4933546"/>
            <a:ext cx="597256" cy="3650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60</a:t>
            </a:r>
          </a:p>
        </p:txBody>
      </p:sp>
      <p:cxnSp>
        <p:nvCxnSpPr>
          <p:cNvPr id="179" name="Straight Connector 178">
            <a:extLst>
              <a:ext uri="{FF2B5EF4-FFF2-40B4-BE49-F238E27FC236}">
                <a16:creationId xmlns:a16="http://schemas.microsoft.com/office/drawing/2014/main" id="{6290069B-D651-AA36-DF75-D5A7E98D21A6}"/>
              </a:ext>
            </a:extLst>
          </p:cNvPr>
          <p:cNvCxnSpPr>
            <a:cxnSpLocks/>
          </p:cNvCxnSpPr>
          <p:nvPr/>
        </p:nvCxnSpPr>
        <p:spPr>
          <a:xfrm flipH="1">
            <a:off x="6865825" y="3626607"/>
            <a:ext cx="291496" cy="5086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17E7FB8A-45AC-1B5B-B830-34E3E153E780}"/>
              </a:ext>
            </a:extLst>
          </p:cNvPr>
          <p:cNvSpPr/>
          <p:nvPr/>
        </p:nvSpPr>
        <p:spPr>
          <a:xfrm>
            <a:off x="6463909" y="2501331"/>
            <a:ext cx="597256" cy="3650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30</a:t>
            </a:r>
          </a:p>
        </p:txBody>
      </p:sp>
      <p:cxnSp>
        <p:nvCxnSpPr>
          <p:cNvPr id="4" name="Straight Connector 3">
            <a:extLst>
              <a:ext uri="{FF2B5EF4-FFF2-40B4-BE49-F238E27FC236}">
                <a16:creationId xmlns:a16="http://schemas.microsoft.com/office/drawing/2014/main" id="{1057282D-DB27-47A3-7240-AE1E5EAFAA5E}"/>
              </a:ext>
            </a:extLst>
          </p:cNvPr>
          <p:cNvCxnSpPr>
            <a:cxnSpLocks/>
          </p:cNvCxnSpPr>
          <p:nvPr/>
        </p:nvCxnSpPr>
        <p:spPr>
          <a:xfrm flipH="1">
            <a:off x="5162130" y="2323372"/>
            <a:ext cx="467510" cy="2162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F5E9232-79ED-927D-C058-596D77CCB920}"/>
              </a:ext>
            </a:extLst>
          </p:cNvPr>
          <p:cNvCxnSpPr>
            <a:cxnSpLocks/>
          </p:cNvCxnSpPr>
          <p:nvPr/>
        </p:nvCxnSpPr>
        <p:spPr>
          <a:xfrm>
            <a:off x="6195581" y="2317236"/>
            <a:ext cx="468227" cy="1760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EF2B1203-A255-7FF0-E8E5-5760FF37EA0E}"/>
              </a:ext>
            </a:extLst>
          </p:cNvPr>
          <p:cNvSpPr/>
          <p:nvPr/>
        </p:nvSpPr>
        <p:spPr>
          <a:xfrm>
            <a:off x="5790528" y="3291187"/>
            <a:ext cx="597256" cy="3650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25</a:t>
            </a:r>
          </a:p>
        </p:txBody>
      </p:sp>
      <p:sp>
        <p:nvSpPr>
          <p:cNvPr id="8" name="Oval 7">
            <a:extLst>
              <a:ext uri="{FF2B5EF4-FFF2-40B4-BE49-F238E27FC236}">
                <a16:creationId xmlns:a16="http://schemas.microsoft.com/office/drawing/2014/main" id="{D8A146D2-06D7-07F6-F577-18D9EB42B99A}"/>
              </a:ext>
            </a:extLst>
          </p:cNvPr>
          <p:cNvSpPr/>
          <p:nvPr/>
        </p:nvSpPr>
        <p:spPr>
          <a:xfrm>
            <a:off x="6450221" y="4121673"/>
            <a:ext cx="597256" cy="3650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35</a:t>
            </a:r>
          </a:p>
        </p:txBody>
      </p:sp>
      <p:cxnSp>
        <p:nvCxnSpPr>
          <p:cNvPr id="9" name="Straight Connector 8">
            <a:extLst>
              <a:ext uri="{FF2B5EF4-FFF2-40B4-BE49-F238E27FC236}">
                <a16:creationId xmlns:a16="http://schemas.microsoft.com/office/drawing/2014/main" id="{F8C39466-DEBB-2257-2E8A-91B6E6DDD55B}"/>
              </a:ext>
            </a:extLst>
          </p:cNvPr>
          <p:cNvCxnSpPr>
            <a:cxnSpLocks/>
          </p:cNvCxnSpPr>
          <p:nvPr/>
        </p:nvCxnSpPr>
        <p:spPr>
          <a:xfrm flipH="1">
            <a:off x="4557123" y="2758943"/>
            <a:ext cx="291496" cy="5086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855576C2-606C-9532-8F3E-DBA1B702A308}"/>
              </a:ext>
            </a:extLst>
          </p:cNvPr>
          <p:cNvSpPr/>
          <p:nvPr/>
        </p:nvSpPr>
        <p:spPr>
          <a:xfrm>
            <a:off x="5598324" y="2060111"/>
            <a:ext cx="597256" cy="3650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20</a:t>
            </a:r>
          </a:p>
        </p:txBody>
      </p:sp>
      <p:sp>
        <p:nvSpPr>
          <p:cNvPr id="11" name="Oval 10">
            <a:extLst>
              <a:ext uri="{FF2B5EF4-FFF2-40B4-BE49-F238E27FC236}">
                <a16:creationId xmlns:a16="http://schemas.microsoft.com/office/drawing/2014/main" id="{1925C34F-CA8A-44B5-10B3-81CB207B44E8}"/>
              </a:ext>
            </a:extLst>
          </p:cNvPr>
          <p:cNvSpPr/>
          <p:nvPr/>
        </p:nvSpPr>
        <p:spPr>
          <a:xfrm>
            <a:off x="5003646" y="3278598"/>
            <a:ext cx="597256" cy="3650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p>
        </p:txBody>
      </p:sp>
      <p:sp>
        <p:nvSpPr>
          <p:cNvPr id="12" name="Oval 11">
            <a:extLst>
              <a:ext uri="{FF2B5EF4-FFF2-40B4-BE49-F238E27FC236}">
                <a16:creationId xmlns:a16="http://schemas.microsoft.com/office/drawing/2014/main" id="{7A44471B-4294-7755-AFD5-94C74310A87B}"/>
              </a:ext>
            </a:extLst>
          </p:cNvPr>
          <p:cNvSpPr/>
          <p:nvPr/>
        </p:nvSpPr>
        <p:spPr>
          <a:xfrm>
            <a:off x="4670150" y="2485189"/>
            <a:ext cx="597256" cy="3650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p>
        </p:txBody>
      </p:sp>
      <p:cxnSp>
        <p:nvCxnSpPr>
          <p:cNvPr id="13" name="Straight Connector 12">
            <a:extLst>
              <a:ext uri="{FF2B5EF4-FFF2-40B4-BE49-F238E27FC236}">
                <a16:creationId xmlns:a16="http://schemas.microsoft.com/office/drawing/2014/main" id="{09C805B1-1885-E35F-6371-49B3428F5DE2}"/>
              </a:ext>
            </a:extLst>
          </p:cNvPr>
          <p:cNvCxnSpPr>
            <a:cxnSpLocks/>
          </p:cNvCxnSpPr>
          <p:nvPr/>
        </p:nvCxnSpPr>
        <p:spPr>
          <a:xfrm>
            <a:off x="6975317" y="2810942"/>
            <a:ext cx="208864"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32A8695-87B1-7324-61B3-90906AA9D21C}"/>
              </a:ext>
            </a:extLst>
          </p:cNvPr>
          <p:cNvCxnSpPr>
            <a:cxnSpLocks/>
          </p:cNvCxnSpPr>
          <p:nvPr/>
        </p:nvCxnSpPr>
        <p:spPr>
          <a:xfrm flipH="1">
            <a:off x="6258261" y="2829932"/>
            <a:ext cx="291496" cy="5086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5A783C-F2DC-9800-4FE6-E06FB9087CBF}"/>
              </a:ext>
            </a:extLst>
          </p:cNvPr>
          <p:cNvCxnSpPr>
            <a:cxnSpLocks/>
          </p:cNvCxnSpPr>
          <p:nvPr/>
        </p:nvCxnSpPr>
        <p:spPr>
          <a:xfrm>
            <a:off x="5088936" y="2829932"/>
            <a:ext cx="208864"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5613091E-EBE4-B8FD-375C-3048FE781D5D}"/>
              </a:ext>
            </a:extLst>
          </p:cNvPr>
          <p:cNvSpPr/>
          <p:nvPr/>
        </p:nvSpPr>
        <p:spPr>
          <a:xfrm>
            <a:off x="4155884" y="3278598"/>
            <a:ext cx="597256" cy="3650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p>
        </p:txBody>
      </p:sp>
      <p:cxnSp>
        <p:nvCxnSpPr>
          <p:cNvPr id="21" name="Straight Connector 20">
            <a:extLst>
              <a:ext uri="{FF2B5EF4-FFF2-40B4-BE49-F238E27FC236}">
                <a16:creationId xmlns:a16="http://schemas.microsoft.com/office/drawing/2014/main" id="{6D8CB92C-7874-1850-FD97-14D82B0F2ED0}"/>
              </a:ext>
            </a:extLst>
          </p:cNvPr>
          <p:cNvCxnSpPr>
            <a:cxnSpLocks/>
          </p:cNvCxnSpPr>
          <p:nvPr/>
        </p:nvCxnSpPr>
        <p:spPr>
          <a:xfrm>
            <a:off x="7320740" y="3643644"/>
            <a:ext cx="208864"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48C7EC02-9325-5207-3ED6-28B01C3734D6}"/>
              </a:ext>
            </a:extLst>
          </p:cNvPr>
          <p:cNvSpPr/>
          <p:nvPr/>
        </p:nvSpPr>
        <p:spPr>
          <a:xfrm>
            <a:off x="6912962" y="3272629"/>
            <a:ext cx="597256" cy="3650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50</a:t>
            </a:r>
          </a:p>
        </p:txBody>
      </p:sp>
      <p:cxnSp>
        <p:nvCxnSpPr>
          <p:cNvPr id="23" name="Straight Connector 22">
            <a:extLst>
              <a:ext uri="{FF2B5EF4-FFF2-40B4-BE49-F238E27FC236}">
                <a16:creationId xmlns:a16="http://schemas.microsoft.com/office/drawing/2014/main" id="{2D9520BF-AFAD-64D8-DE9F-B0FC1C46B645}"/>
              </a:ext>
            </a:extLst>
          </p:cNvPr>
          <p:cNvCxnSpPr>
            <a:cxnSpLocks/>
          </p:cNvCxnSpPr>
          <p:nvPr/>
        </p:nvCxnSpPr>
        <p:spPr>
          <a:xfrm>
            <a:off x="7720946" y="4474075"/>
            <a:ext cx="208864"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751693EC-4719-9E15-0532-A00FD933F602}"/>
              </a:ext>
            </a:extLst>
          </p:cNvPr>
          <p:cNvSpPr/>
          <p:nvPr/>
        </p:nvSpPr>
        <p:spPr>
          <a:xfrm>
            <a:off x="7317844" y="4107516"/>
            <a:ext cx="597256" cy="3650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60</a:t>
            </a:r>
          </a:p>
        </p:txBody>
      </p:sp>
      <p:cxnSp>
        <p:nvCxnSpPr>
          <p:cNvPr id="25" name="Straight Connector 24">
            <a:extLst>
              <a:ext uri="{FF2B5EF4-FFF2-40B4-BE49-F238E27FC236}">
                <a16:creationId xmlns:a16="http://schemas.microsoft.com/office/drawing/2014/main" id="{953A8B58-1658-3428-48EF-E3E9E26F1707}"/>
              </a:ext>
            </a:extLst>
          </p:cNvPr>
          <p:cNvCxnSpPr>
            <a:cxnSpLocks/>
          </p:cNvCxnSpPr>
          <p:nvPr/>
        </p:nvCxnSpPr>
        <p:spPr>
          <a:xfrm flipH="1">
            <a:off x="6852929" y="3626607"/>
            <a:ext cx="291496" cy="5086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D8E084B9-82CD-0405-35FC-6EC8BD5E4951}"/>
              </a:ext>
            </a:extLst>
          </p:cNvPr>
          <p:cNvSpPr/>
          <p:nvPr/>
        </p:nvSpPr>
        <p:spPr>
          <a:xfrm>
            <a:off x="7744210" y="4939555"/>
            <a:ext cx="597256" cy="3650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70</a:t>
            </a:r>
          </a:p>
        </p:txBody>
      </p:sp>
      <p:cxnSp>
        <p:nvCxnSpPr>
          <p:cNvPr id="27" name="Straight Connector 26">
            <a:extLst>
              <a:ext uri="{FF2B5EF4-FFF2-40B4-BE49-F238E27FC236}">
                <a16:creationId xmlns:a16="http://schemas.microsoft.com/office/drawing/2014/main" id="{FD0D7AE0-ADCE-ABAF-2CFE-C24FFE6F7C34}"/>
              </a:ext>
            </a:extLst>
          </p:cNvPr>
          <p:cNvCxnSpPr>
            <a:cxnSpLocks/>
          </p:cNvCxnSpPr>
          <p:nvPr/>
        </p:nvCxnSpPr>
        <p:spPr>
          <a:xfrm flipH="1">
            <a:off x="5693580" y="3653219"/>
            <a:ext cx="291496" cy="5086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B178530-957B-64B4-2382-94E0B38E9C10}"/>
              </a:ext>
            </a:extLst>
          </p:cNvPr>
          <p:cNvCxnSpPr>
            <a:cxnSpLocks/>
            <a:endCxn id="8" idx="1"/>
          </p:cNvCxnSpPr>
          <p:nvPr/>
        </p:nvCxnSpPr>
        <p:spPr>
          <a:xfrm>
            <a:off x="6241357" y="3643644"/>
            <a:ext cx="296330" cy="5314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6554EC0-161B-F5FF-C7EF-D06BDB41BC09}"/>
              </a:ext>
            </a:extLst>
          </p:cNvPr>
          <p:cNvSpPr txBox="1"/>
          <p:nvPr/>
        </p:nvSpPr>
        <p:spPr>
          <a:xfrm>
            <a:off x="2260347" y="5559228"/>
            <a:ext cx="7143622" cy="646331"/>
          </a:xfrm>
          <a:prstGeom prst="rect">
            <a:avLst/>
          </a:prstGeom>
          <a:noFill/>
        </p:spPr>
        <p:txBody>
          <a:bodyPr wrap="none" rtlCol="0">
            <a:spAutoFit/>
          </a:bodyPr>
          <a:lstStyle/>
          <a:p>
            <a:r>
              <a:rPr lang="en-US" dirty="0"/>
              <a:t>If while finding path from disbalanced node to grand child, </a:t>
            </a:r>
          </a:p>
          <a:p>
            <a:r>
              <a:rPr lang="en-US" dirty="0"/>
              <a:t>there are two grand child then we take up the one whose height is greater</a:t>
            </a:r>
          </a:p>
        </p:txBody>
      </p:sp>
      <p:sp>
        <p:nvSpPr>
          <p:cNvPr id="30" name="Oval 29">
            <a:extLst>
              <a:ext uri="{FF2B5EF4-FFF2-40B4-BE49-F238E27FC236}">
                <a16:creationId xmlns:a16="http://schemas.microsoft.com/office/drawing/2014/main" id="{8C13EBA2-9DB3-5B23-4E0E-D7B8BF284E22}"/>
              </a:ext>
            </a:extLst>
          </p:cNvPr>
          <p:cNvSpPr/>
          <p:nvPr/>
        </p:nvSpPr>
        <p:spPr>
          <a:xfrm>
            <a:off x="5832701" y="3330732"/>
            <a:ext cx="597256" cy="3650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30</a:t>
            </a:r>
          </a:p>
        </p:txBody>
      </p:sp>
      <p:cxnSp>
        <p:nvCxnSpPr>
          <p:cNvPr id="31" name="Straight Connector 30">
            <a:extLst>
              <a:ext uri="{FF2B5EF4-FFF2-40B4-BE49-F238E27FC236}">
                <a16:creationId xmlns:a16="http://schemas.microsoft.com/office/drawing/2014/main" id="{9BE92491-59DD-3F7D-6134-E9ACE486AFED}"/>
              </a:ext>
            </a:extLst>
          </p:cNvPr>
          <p:cNvCxnSpPr>
            <a:cxnSpLocks/>
          </p:cNvCxnSpPr>
          <p:nvPr/>
        </p:nvCxnSpPr>
        <p:spPr>
          <a:xfrm flipH="1">
            <a:off x="5162130" y="2323372"/>
            <a:ext cx="467510" cy="2162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40BE3F-0A62-DF8F-F91A-25ECB4F03455}"/>
              </a:ext>
            </a:extLst>
          </p:cNvPr>
          <p:cNvCxnSpPr>
            <a:cxnSpLocks/>
          </p:cNvCxnSpPr>
          <p:nvPr/>
        </p:nvCxnSpPr>
        <p:spPr>
          <a:xfrm>
            <a:off x="6195581" y="2317236"/>
            <a:ext cx="468227" cy="1760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F98F68A5-5CF0-DBFD-88EB-331736D9FF9D}"/>
              </a:ext>
            </a:extLst>
          </p:cNvPr>
          <p:cNvSpPr/>
          <p:nvPr/>
        </p:nvSpPr>
        <p:spPr>
          <a:xfrm>
            <a:off x="5237331" y="4131315"/>
            <a:ext cx="597256" cy="3650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25</a:t>
            </a:r>
          </a:p>
        </p:txBody>
      </p:sp>
      <p:sp>
        <p:nvSpPr>
          <p:cNvPr id="34" name="Oval 33">
            <a:extLst>
              <a:ext uri="{FF2B5EF4-FFF2-40B4-BE49-F238E27FC236}">
                <a16:creationId xmlns:a16="http://schemas.microsoft.com/office/drawing/2014/main" id="{DE9D321F-2F8D-400B-8292-FA629D435999}"/>
              </a:ext>
            </a:extLst>
          </p:cNvPr>
          <p:cNvSpPr/>
          <p:nvPr/>
        </p:nvSpPr>
        <p:spPr>
          <a:xfrm>
            <a:off x="6450221" y="4121673"/>
            <a:ext cx="597256" cy="3650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35</a:t>
            </a:r>
          </a:p>
        </p:txBody>
      </p:sp>
      <p:cxnSp>
        <p:nvCxnSpPr>
          <p:cNvPr id="35" name="Straight Connector 34">
            <a:extLst>
              <a:ext uri="{FF2B5EF4-FFF2-40B4-BE49-F238E27FC236}">
                <a16:creationId xmlns:a16="http://schemas.microsoft.com/office/drawing/2014/main" id="{4978A3AE-8048-DAC7-90E2-330C7A74DF40}"/>
              </a:ext>
            </a:extLst>
          </p:cNvPr>
          <p:cNvCxnSpPr>
            <a:cxnSpLocks/>
          </p:cNvCxnSpPr>
          <p:nvPr/>
        </p:nvCxnSpPr>
        <p:spPr>
          <a:xfrm flipH="1">
            <a:off x="4557123" y="2758943"/>
            <a:ext cx="291496" cy="5086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B2D6672C-0904-660F-6BB3-43C7D521700F}"/>
              </a:ext>
            </a:extLst>
          </p:cNvPr>
          <p:cNvSpPr/>
          <p:nvPr/>
        </p:nvSpPr>
        <p:spPr>
          <a:xfrm>
            <a:off x="5598324" y="2060111"/>
            <a:ext cx="597256" cy="3650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20</a:t>
            </a:r>
          </a:p>
        </p:txBody>
      </p:sp>
      <p:sp>
        <p:nvSpPr>
          <p:cNvPr id="38" name="Oval 37">
            <a:extLst>
              <a:ext uri="{FF2B5EF4-FFF2-40B4-BE49-F238E27FC236}">
                <a16:creationId xmlns:a16="http://schemas.microsoft.com/office/drawing/2014/main" id="{A7C4F1BF-92D9-A849-C244-AFB6BD69963D}"/>
              </a:ext>
            </a:extLst>
          </p:cNvPr>
          <p:cNvSpPr/>
          <p:nvPr/>
        </p:nvSpPr>
        <p:spPr>
          <a:xfrm>
            <a:off x="5003646" y="3278598"/>
            <a:ext cx="597256" cy="3650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15</a:t>
            </a:r>
          </a:p>
        </p:txBody>
      </p:sp>
      <p:sp>
        <p:nvSpPr>
          <p:cNvPr id="39" name="Oval 38">
            <a:extLst>
              <a:ext uri="{FF2B5EF4-FFF2-40B4-BE49-F238E27FC236}">
                <a16:creationId xmlns:a16="http://schemas.microsoft.com/office/drawing/2014/main" id="{15D81092-F0B1-6D18-9515-7563AABFC9E2}"/>
              </a:ext>
            </a:extLst>
          </p:cNvPr>
          <p:cNvSpPr/>
          <p:nvPr/>
        </p:nvSpPr>
        <p:spPr>
          <a:xfrm>
            <a:off x="4670150" y="2485189"/>
            <a:ext cx="597256" cy="3650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p>
        </p:txBody>
      </p:sp>
      <p:cxnSp>
        <p:nvCxnSpPr>
          <p:cNvPr id="40" name="Straight Connector 39">
            <a:extLst>
              <a:ext uri="{FF2B5EF4-FFF2-40B4-BE49-F238E27FC236}">
                <a16:creationId xmlns:a16="http://schemas.microsoft.com/office/drawing/2014/main" id="{F45F3CDD-0B3E-6C1E-FD5E-D9DA27A7377D}"/>
              </a:ext>
            </a:extLst>
          </p:cNvPr>
          <p:cNvCxnSpPr>
            <a:cxnSpLocks/>
            <a:endCxn id="47" idx="1"/>
          </p:cNvCxnSpPr>
          <p:nvPr/>
        </p:nvCxnSpPr>
        <p:spPr>
          <a:xfrm>
            <a:off x="6975317" y="2810942"/>
            <a:ext cx="717164" cy="5306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4F2A608-D5BB-6A33-35B1-5E85A1030F2E}"/>
              </a:ext>
            </a:extLst>
          </p:cNvPr>
          <p:cNvCxnSpPr>
            <a:cxnSpLocks/>
          </p:cNvCxnSpPr>
          <p:nvPr/>
        </p:nvCxnSpPr>
        <p:spPr>
          <a:xfrm flipH="1">
            <a:off x="6258261" y="2829932"/>
            <a:ext cx="291496" cy="5086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95D3ACC-52EB-72AC-5E43-A13722F725B7}"/>
              </a:ext>
            </a:extLst>
          </p:cNvPr>
          <p:cNvCxnSpPr>
            <a:cxnSpLocks/>
          </p:cNvCxnSpPr>
          <p:nvPr/>
        </p:nvCxnSpPr>
        <p:spPr>
          <a:xfrm>
            <a:off x="5088936" y="2829932"/>
            <a:ext cx="208864"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C4AB0CAB-B809-47BA-782E-5DA4191AF58F}"/>
              </a:ext>
            </a:extLst>
          </p:cNvPr>
          <p:cNvSpPr/>
          <p:nvPr/>
        </p:nvSpPr>
        <p:spPr>
          <a:xfrm>
            <a:off x="4155884" y="3278598"/>
            <a:ext cx="597256" cy="3650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p>
        </p:txBody>
      </p:sp>
      <p:cxnSp>
        <p:nvCxnSpPr>
          <p:cNvPr id="44" name="Straight Connector 43">
            <a:extLst>
              <a:ext uri="{FF2B5EF4-FFF2-40B4-BE49-F238E27FC236}">
                <a16:creationId xmlns:a16="http://schemas.microsoft.com/office/drawing/2014/main" id="{B807C549-79F3-9FF8-AD12-565D37B56D16}"/>
              </a:ext>
            </a:extLst>
          </p:cNvPr>
          <p:cNvCxnSpPr>
            <a:cxnSpLocks/>
          </p:cNvCxnSpPr>
          <p:nvPr/>
        </p:nvCxnSpPr>
        <p:spPr>
          <a:xfrm>
            <a:off x="7978514" y="3589073"/>
            <a:ext cx="299024" cy="4569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B49779B6-95BE-2430-DAD7-DE9DB3D87A5F}"/>
              </a:ext>
            </a:extLst>
          </p:cNvPr>
          <p:cNvSpPr/>
          <p:nvPr/>
        </p:nvSpPr>
        <p:spPr>
          <a:xfrm>
            <a:off x="6450353" y="2505130"/>
            <a:ext cx="597256" cy="3650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50</a:t>
            </a:r>
          </a:p>
        </p:txBody>
      </p:sp>
      <p:cxnSp>
        <p:nvCxnSpPr>
          <p:cNvPr id="46" name="Straight Connector 45">
            <a:extLst>
              <a:ext uri="{FF2B5EF4-FFF2-40B4-BE49-F238E27FC236}">
                <a16:creationId xmlns:a16="http://schemas.microsoft.com/office/drawing/2014/main" id="{CD1D39E6-6D75-FE0C-F222-654E9C4EE4CA}"/>
              </a:ext>
            </a:extLst>
          </p:cNvPr>
          <p:cNvCxnSpPr>
            <a:cxnSpLocks/>
          </p:cNvCxnSpPr>
          <p:nvPr/>
        </p:nvCxnSpPr>
        <p:spPr>
          <a:xfrm flipH="1">
            <a:off x="7919542" y="4406774"/>
            <a:ext cx="222824" cy="3848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B9E55F8F-4720-C9F1-322F-8E9B9F9EB567}"/>
              </a:ext>
            </a:extLst>
          </p:cNvPr>
          <p:cNvSpPr/>
          <p:nvPr/>
        </p:nvSpPr>
        <p:spPr>
          <a:xfrm>
            <a:off x="7605015" y="3288173"/>
            <a:ext cx="597256" cy="3650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60</a:t>
            </a:r>
          </a:p>
        </p:txBody>
      </p:sp>
      <p:sp>
        <p:nvSpPr>
          <p:cNvPr id="48" name="Oval 47">
            <a:extLst>
              <a:ext uri="{FF2B5EF4-FFF2-40B4-BE49-F238E27FC236}">
                <a16:creationId xmlns:a16="http://schemas.microsoft.com/office/drawing/2014/main" id="{E6AEDAB3-135B-28B2-CE88-741C9A83EBA2}"/>
              </a:ext>
            </a:extLst>
          </p:cNvPr>
          <p:cNvSpPr/>
          <p:nvPr/>
        </p:nvSpPr>
        <p:spPr>
          <a:xfrm>
            <a:off x="7910718" y="4061402"/>
            <a:ext cx="597256" cy="3650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70</a:t>
            </a:r>
          </a:p>
        </p:txBody>
      </p:sp>
      <p:cxnSp>
        <p:nvCxnSpPr>
          <p:cNvPr id="49" name="Straight Connector 48">
            <a:extLst>
              <a:ext uri="{FF2B5EF4-FFF2-40B4-BE49-F238E27FC236}">
                <a16:creationId xmlns:a16="http://schemas.microsoft.com/office/drawing/2014/main" id="{AA29E271-E06D-5051-ABBB-8B1ACC3B61B0}"/>
              </a:ext>
            </a:extLst>
          </p:cNvPr>
          <p:cNvCxnSpPr>
            <a:cxnSpLocks/>
          </p:cNvCxnSpPr>
          <p:nvPr/>
        </p:nvCxnSpPr>
        <p:spPr>
          <a:xfrm flipH="1">
            <a:off x="5693580" y="3653219"/>
            <a:ext cx="291496" cy="5086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C6EA84D-3528-9C1D-E970-38FA3CBE731B}"/>
              </a:ext>
            </a:extLst>
          </p:cNvPr>
          <p:cNvCxnSpPr>
            <a:cxnSpLocks/>
            <a:endCxn id="34" idx="1"/>
          </p:cNvCxnSpPr>
          <p:nvPr/>
        </p:nvCxnSpPr>
        <p:spPr>
          <a:xfrm>
            <a:off x="6241357" y="3643644"/>
            <a:ext cx="296330" cy="5314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D25E2BA3-DE49-70F9-9F3E-1B17FD79F78B}"/>
              </a:ext>
            </a:extLst>
          </p:cNvPr>
          <p:cNvSpPr/>
          <p:nvPr/>
        </p:nvSpPr>
        <p:spPr>
          <a:xfrm>
            <a:off x="7500978" y="4795118"/>
            <a:ext cx="597256" cy="36504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65</a:t>
            </a:r>
          </a:p>
        </p:txBody>
      </p:sp>
      <p:cxnSp>
        <p:nvCxnSpPr>
          <p:cNvPr id="52" name="Straight Connector 51">
            <a:extLst>
              <a:ext uri="{FF2B5EF4-FFF2-40B4-BE49-F238E27FC236}">
                <a16:creationId xmlns:a16="http://schemas.microsoft.com/office/drawing/2014/main" id="{9D71CF49-95FF-50E8-59C7-FE7C563D1E30}"/>
              </a:ext>
            </a:extLst>
          </p:cNvPr>
          <p:cNvCxnSpPr>
            <a:cxnSpLocks/>
          </p:cNvCxnSpPr>
          <p:nvPr/>
        </p:nvCxnSpPr>
        <p:spPr>
          <a:xfrm>
            <a:off x="8343873" y="4408299"/>
            <a:ext cx="208864" cy="457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515C13E-8FC9-1938-DB8B-32A749A546E6}"/>
              </a:ext>
            </a:extLst>
          </p:cNvPr>
          <p:cNvCxnSpPr>
            <a:cxnSpLocks/>
          </p:cNvCxnSpPr>
          <p:nvPr/>
        </p:nvCxnSpPr>
        <p:spPr>
          <a:xfrm flipH="1">
            <a:off x="7466738" y="3650205"/>
            <a:ext cx="291496" cy="5086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487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cond delay="0"/>
                            </p:stCondLst>
                          </p:cTn>
                        </p:par>
                      </p:childTnLst>
                    </p:cTn>
                  </p:par>
                  <p:par>
                    <p:cTn id="5" fill="hold">
                      <p:stCondLst>
                        <p:cond delay="indefinite"/>
                      </p:stCondLst>
                      <p:childTnLst>
                        <p:par>
                          <p:cTn id="6" fill="hold">
                            <p:stCondLst>
                              <p:cond delay="0"/>
                            </p:stCondLst>
                          </p:cTn>
                        </p:par>
                      </p:childTnLst>
                    </p:cTn>
                  </p:par>
                  <p:par>
                    <p:cTn id="7" fill="hold">
                      <p:stCondLst>
                        <p:cond delay="indefinite"/>
                      </p:stCondLst>
                      <p:childTnLst>
                        <p:par>
                          <p:cTn id="8" fill="hold">
                            <p:stCondLst>
                              <p:cond delay="0"/>
                              <p:cond delay="0"/>
                            </p:stCond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wipe(down)">
                                      <p:cBhvr>
                                        <p:cTn id="17" dur="500"/>
                                        <p:tgtEl>
                                          <p:spTgt spid="106"/>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1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08"/>
                                        </p:tgtEl>
                                        <p:attrNameLst>
                                          <p:attrName>style.visibility</p:attrName>
                                        </p:attrNameLst>
                                      </p:cBhvr>
                                      <p:to>
                                        <p:strVal val="visible"/>
                                      </p:to>
                                    </p:set>
                                    <p:animEffect transition="in" filter="wipe(down)">
                                      <p:cBhvr>
                                        <p:cTn id="24" dur="500"/>
                                        <p:tgtEl>
                                          <p:spTgt spid="108"/>
                                        </p:tgtEl>
                                      </p:cBhvr>
                                    </p:animEffect>
                                  </p:childTnLst>
                                </p:cTn>
                              </p:par>
                              <p:par>
                                <p:cTn id="25" presetID="22" presetClass="entr" presetSubtype="4" fill="hold" grpId="1" nodeType="withEffect">
                                  <p:stCondLst>
                                    <p:cond delay="0"/>
                                  </p:stCondLst>
                                  <p:childTnLst>
                                    <p:set>
                                      <p:cBhvr>
                                        <p:cTn id="26" dur="1" fill="hold">
                                          <p:stCondLst>
                                            <p:cond delay="0"/>
                                          </p:stCondLst>
                                        </p:cTn>
                                        <p:tgtEl>
                                          <p:spTgt spid="111"/>
                                        </p:tgtEl>
                                        <p:attrNameLst>
                                          <p:attrName>style.visibility</p:attrName>
                                        </p:attrNameLst>
                                      </p:cBhvr>
                                      <p:to>
                                        <p:strVal val="visible"/>
                                      </p:to>
                                    </p:set>
                                    <p:animEffect transition="in" filter="wipe(down)">
                                      <p:cBhvr>
                                        <p:cTn id="27" dur="500"/>
                                        <p:tgtEl>
                                          <p:spTgt spid="1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12"/>
                                        </p:tgtEl>
                                        <p:attrNameLst>
                                          <p:attrName>style.visibility</p:attrName>
                                        </p:attrNameLst>
                                      </p:cBhvr>
                                      <p:to>
                                        <p:strVal val="visible"/>
                                      </p:to>
                                    </p:set>
                                    <p:animEffect transition="in" filter="wipe(down)">
                                      <p:cBhvr>
                                        <p:cTn id="32" dur="500"/>
                                        <p:tgtEl>
                                          <p:spTgt spid="112"/>
                                        </p:tgtEl>
                                      </p:cBhvr>
                                    </p:animEffect>
                                  </p:childTnLst>
                                </p:cTn>
                              </p:par>
                              <p:par>
                                <p:cTn id="33" presetID="1" presetClass="entr" presetSubtype="0" fill="hold" grpId="0" nodeType="withEffect">
                                  <p:stCondLst>
                                    <p:cond delay="0"/>
                                  </p:stCondLst>
                                  <p:childTnLst>
                                    <p:set>
                                      <p:cBhvr>
                                        <p:cTn id="34" dur="1" fill="hold">
                                          <p:stCondLst>
                                            <p:cond delay="0"/>
                                          </p:stCondLst>
                                        </p:cTn>
                                        <p:tgtEl>
                                          <p:spTgt spid="1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20"/>
                                        </p:tgtEl>
                                        <p:attrNameLst>
                                          <p:attrName>style.visibility</p:attrName>
                                        </p:attrNameLst>
                                      </p:cBhvr>
                                      <p:to>
                                        <p:strVal val="visible"/>
                                      </p:to>
                                    </p:set>
                                    <p:animEffect transition="in" filter="wipe(down)">
                                      <p:cBhvr>
                                        <p:cTn id="39" dur="500"/>
                                        <p:tgtEl>
                                          <p:spTgt spid="120"/>
                                        </p:tgtEl>
                                      </p:cBhvr>
                                    </p:animEffect>
                                  </p:childTnLst>
                                </p:cTn>
                              </p:par>
                              <p:par>
                                <p:cTn id="40" presetID="1" presetClass="entr" presetSubtype="0" fill="hold" grpId="0" nodeType="withEffect">
                                  <p:stCondLst>
                                    <p:cond delay="0"/>
                                  </p:stCondLst>
                                  <p:childTnLst>
                                    <p:set>
                                      <p:cBhvr>
                                        <p:cTn id="41" dur="1" fill="hold">
                                          <p:stCondLst>
                                            <p:cond delay="0"/>
                                          </p:stCondLst>
                                        </p:cTn>
                                        <p:tgtEl>
                                          <p:spTgt spid="11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0" presetClass="path" presetSubtype="0" accel="50000" decel="50000" fill="hold" grpId="1" nodeType="clickEffect">
                                  <p:stCondLst>
                                    <p:cond delay="0"/>
                                  </p:stCondLst>
                                  <p:childTnLst>
                                    <p:animMotion origin="layout" path="M 1.25E-6 1.85185E-6 L 0.03542 0.1162 " pathEditMode="relative" rAng="0" ptsTypes="AA">
                                      <p:cBhvr>
                                        <p:cTn id="45" dur="2000" fill="hold"/>
                                        <p:tgtEl>
                                          <p:spTgt spid="110"/>
                                        </p:tgtEl>
                                        <p:attrNameLst>
                                          <p:attrName>ppt_x</p:attrName>
                                          <p:attrName>ppt_y</p:attrName>
                                        </p:attrNameLst>
                                      </p:cBhvr>
                                      <p:rCtr x="1771" y="5810"/>
                                    </p:animMotion>
                                  </p:childTnLst>
                                </p:cTn>
                              </p:par>
                              <p:par>
                                <p:cTn id="46" presetID="22" presetClass="entr" presetSubtype="4" fill="hold" nodeType="withEffect">
                                  <p:stCondLst>
                                    <p:cond delay="0"/>
                                  </p:stCondLst>
                                  <p:childTnLst>
                                    <p:set>
                                      <p:cBhvr>
                                        <p:cTn id="47" dur="1" fill="hold">
                                          <p:stCondLst>
                                            <p:cond delay="0"/>
                                          </p:stCondLst>
                                        </p:cTn>
                                        <p:tgtEl>
                                          <p:spTgt spid="122"/>
                                        </p:tgtEl>
                                        <p:attrNameLst>
                                          <p:attrName>style.visibility</p:attrName>
                                        </p:attrNameLst>
                                      </p:cBhvr>
                                      <p:to>
                                        <p:strVal val="visible"/>
                                      </p:to>
                                    </p:set>
                                    <p:animEffect transition="in" filter="wipe(down)">
                                      <p:cBhvr>
                                        <p:cTn id="48" dur="500"/>
                                        <p:tgtEl>
                                          <p:spTgt spid="122"/>
                                        </p:tgtEl>
                                      </p:cBhvr>
                                    </p:animEffect>
                                  </p:childTnLst>
                                </p:cTn>
                              </p:par>
                              <p:par>
                                <p:cTn id="49" presetID="0" presetClass="path" presetSubtype="0" accel="50000" decel="50000" fill="hold" grpId="1" nodeType="withEffect">
                                  <p:stCondLst>
                                    <p:cond delay="0"/>
                                  </p:stCondLst>
                                  <p:childTnLst>
                                    <p:animMotion origin="layout" path="M 2.08333E-7 3.7037E-7 L 0.04935 -0.10023 " pathEditMode="relative" rAng="0" ptsTypes="AA">
                                      <p:cBhvr>
                                        <p:cTn id="50" dur="2000" fill="hold"/>
                                        <p:tgtEl>
                                          <p:spTgt spid="114"/>
                                        </p:tgtEl>
                                        <p:attrNameLst>
                                          <p:attrName>ppt_x</p:attrName>
                                          <p:attrName>ppt_y</p:attrName>
                                        </p:attrNameLst>
                                      </p:cBhvr>
                                      <p:rCtr x="2461" y="-5023"/>
                                    </p:animMotion>
                                  </p:childTnLst>
                                </p:cTn>
                              </p:par>
                              <p:par>
                                <p:cTn id="51" presetID="0" presetClass="path" presetSubtype="0" accel="50000" decel="50000" fill="hold" grpId="1" nodeType="withEffect">
                                  <p:stCondLst>
                                    <p:cond delay="0"/>
                                  </p:stCondLst>
                                  <p:childTnLst>
                                    <p:animMotion origin="layout" path="M -1.45833E-6 0 L 0.04896 -0.10787 " pathEditMode="relative" rAng="0" ptsTypes="AA">
                                      <p:cBhvr>
                                        <p:cTn id="52" dur="2000" fill="hold"/>
                                        <p:tgtEl>
                                          <p:spTgt spid="118"/>
                                        </p:tgtEl>
                                        <p:attrNameLst>
                                          <p:attrName>ppt_x</p:attrName>
                                          <p:attrName>ppt_y</p:attrName>
                                        </p:attrNameLst>
                                      </p:cBhvr>
                                      <p:rCtr x="2448" y="-5394"/>
                                    </p:animMotion>
                                  </p:childTnLst>
                                </p:cTn>
                              </p:par>
                              <p:par>
                                <p:cTn id="53" presetID="22" presetClass="exit" presetSubtype="4" fill="hold" nodeType="withEffect">
                                  <p:stCondLst>
                                    <p:cond delay="0"/>
                                  </p:stCondLst>
                                  <p:childTnLst>
                                    <p:animEffect transition="out" filter="wipe(down)">
                                      <p:cBhvr>
                                        <p:cTn id="54" dur="500"/>
                                        <p:tgtEl>
                                          <p:spTgt spid="120"/>
                                        </p:tgtEl>
                                      </p:cBhvr>
                                    </p:animEffect>
                                    <p:set>
                                      <p:cBhvr>
                                        <p:cTn id="55" dur="1" fill="hold">
                                          <p:stCondLst>
                                            <p:cond delay="499"/>
                                          </p:stCondLst>
                                        </p:cTn>
                                        <p:tgtEl>
                                          <p:spTgt spid="120"/>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104"/>
                                        </p:tgtEl>
                                        <p:attrNameLst>
                                          <p:attrName>style.visibility</p:attrName>
                                        </p:attrNameLst>
                                      </p:cBhvr>
                                      <p:to>
                                        <p:strVal val="hidden"/>
                                      </p:to>
                                    </p:set>
                                  </p:childTnLst>
                                </p:cTn>
                              </p:par>
                              <p:par>
                                <p:cTn id="60" presetID="1" presetClass="exit" presetSubtype="0" fill="hold" nodeType="withEffect">
                                  <p:stCondLst>
                                    <p:cond delay="0"/>
                                  </p:stCondLst>
                                  <p:childTnLst>
                                    <p:set>
                                      <p:cBhvr>
                                        <p:cTn id="61" dur="1" fill="hold">
                                          <p:stCondLst>
                                            <p:cond delay="0"/>
                                          </p:stCondLst>
                                        </p:cTn>
                                        <p:tgtEl>
                                          <p:spTgt spid="106"/>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0"/>
                                          </p:stCondLst>
                                        </p:cTn>
                                        <p:tgtEl>
                                          <p:spTgt spid="108"/>
                                        </p:tgtEl>
                                        <p:attrNameLst>
                                          <p:attrName>style.visibility</p:attrName>
                                        </p:attrNameLst>
                                      </p:cBhvr>
                                      <p:to>
                                        <p:strVal val="hidden"/>
                                      </p:to>
                                    </p:set>
                                  </p:childTnLst>
                                </p:cTn>
                              </p:par>
                              <p:par>
                                <p:cTn id="64" presetID="1" presetClass="exit" presetSubtype="0" fill="hold" grpId="2" nodeType="withEffect">
                                  <p:stCondLst>
                                    <p:cond delay="0"/>
                                  </p:stCondLst>
                                  <p:childTnLst>
                                    <p:set>
                                      <p:cBhvr>
                                        <p:cTn id="65" dur="1" fill="hold">
                                          <p:stCondLst>
                                            <p:cond delay="0"/>
                                          </p:stCondLst>
                                        </p:cTn>
                                        <p:tgtEl>
                                          <p:spTgt spid="110"/>
                                        </p:tgtEl>
                                        <p:attrNameLst>
                                          <p:attrName>style.visibility</p:attrName>
                                        </p:attrNameLst>
                                      </p:cBhvr>
                                      <p:to>
                                        <p:strVal val="hidden"/>
                                      </p:to>
                                    </p:set>
                                  </p:childTnLst>
                                </p:cTn>
                              </p:par>
                              <p:par>
                                <p:cTn id="66" presetID="1" presetClass="exit" presetSubtype="0" fill="hold" grpId="2" nodeType="withEffect">
                                  <p:stCondLst>
                                    <p:cond delay="0"/>
                                  </p:stCondLst>
                                  <p:childTnLst>
                                    <p:set>
                                      <p:cBhvr>
                                        <p:cTn id="67" dur="1" fill="hold">
                                          <p:stCondLst>
                                            <p:cond delay="0"/>
                                          </p:stCondLst>
                                        </p:cTn>
                                        <p:tgtEl>
                                          <p:spTgt spid="111"/>
                                        </p:tgtEl>
                                        <p:attrNameLst>
                                          <p:attrName>style.visibility</p:attrName>
                                        </p:attrNameLst>
                                      </p:cBhvr>
                                      <p:to>
                                        <p:strVal val="hidden"/>
                                      </p:to>
                                    </p:set>
                                  </p:childTnLst>
                                </p:cTn>
                              </p:par>
                              <p:par>
                                <p:cTn id="68" presetID="1" presetClass="exit" presetSubtype="0" fill="hold" nodeType="withEffect">
                                  <p:stCondLst>
                                    <p:cond delay="0"/>
                                  </p:stCondLst>
                                  <p:childTnLst>
                                    <p:set>
                                      <p:cBhvr>
                                        <p:cTn id="69" dur="1" fill="hold">
                                          <p:stCondLst>
                                            <p:cond delay="0"/>
                                          </p:stCondLst>
                                        </p:cTn>
                                        <p:tgtEl>
                                          <p:spTgt spid="112"/>
                                        </p:tgtEl>
                                        <p:attrNameLst>
                                          <p:attrName>style.visibility</p:attrName>
                                        </p:attrNameLst>
                                      </p:cBhvr>
                                      <p:to>
                                        <p:strVal val="hidden"/>
                                      </p:to>
                                    </p:set>
                                  </p:childTnLst>
                                </p:cTn>
                              </p:par>
                              <p:par>
                                <p:cTn id="70" presetID="1" presetClass="exit" presetSubtype="0" fill="hold" grpId="2" nodeType="withEffect">
                                  <p:stCondLst>
                                    <p:cond delay="0"/>
                                  </p:stCondLst>
                                  <p:childTnLst>
                                    <p:set>
                                      <p:cBhvr>
                                        <p:cTn id="71" dur="1" fill="hold">
                                          <p:stCondLst>
                                            <p:cond delay="0"/>
                                          </p:stCondLst>
                                        </p:cTn>
                                        <p:tgtEl>
                                          <p:spTgt spid="114"/>
                                        </p:tgtEl>
                                        <p:attrNameLst>
                                          <p:attrName>style.visibility</p:attrName>
                                        </p:attrNameLst>
                                      </p:cBhvr>
                                      <p:to>
                                        <p:strVal val="hidden"/>
                                      </p:to>
                                    </p:set>
                                  </p:childTnLst>
                                </p:cTn>
                              </p:par>
                              <p:par>
                                <p:cTn id="72" presetID="1" presetClass="exit" presetSubtype="0" fill="hold" grpId="2" nodeType="withEffect">
                                  <p:stCondLst>
                                    <p:cond delay="0"/>
                                  </p:stCondLst>
                                  <p:childTnLst>
                                    <p:set>
                                      <p:cBhvr>
                                        <p:cTn id="73" dur="1" fill="hold">
                                          <p:stCondLst>
                                            <p:cond delay="0"/>
                                          </p:stCondLst>
                                        </p:cTn>
                                        <p:tgtEl>
                                          <p:spTgt spid="118"/>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120"/>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122"/>
                                        </p:tgtEl>
                                        <p:attrNameLst>
                                          <p:attrName>style.visibility</p:attrName>
                                        </p:attrNameLst>
                                      </p:cBhvr>
                                      <p:to>
                                        <p:strVal val="hidden"/>
                                      </p:to>
                                    </p:set>
                                  </p:childTnLst>
                                </p:cTn>
                              </p:par>
                              <p:par>
                                <p:cTn id="78" presetID="1" presetClass="entr" presetSubtype="0" fill="hold" grpId="0" nodeType="withEffect">
                                  <p:stCondLst>
                                    <p:cond delay="0"/>
                                  </p:stCondLst>
                                  <p:childTnLst>
                                    <p:set>
                                      <p:cBhvr>
                                        <p:cTn id="79" dur="1" fill="hold">
                                          <p:stCondLst>
                                            <p:cond delay="0"/>
                                          </p:stCondLst>
                                        </p:cTn>
                                        <p:tgtEl>
                                          <p:spTgt spid="124"/>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125"/>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126"/>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127"/>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128"/>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129"/>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130"/>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31"/>
                                        </p:tgtEl>
                                        <p:attrNameLst>
                                          <p:attrName>style.visibility</p:attrName>
                                        </p:attrNameLst>
                                      </p:cBhvr>
                                      <p:to>
                                        <p:strVal val="visible"/>
                                      </p:to>
                                    </p:set>
                                  </p:childTnLst>
                                </p:cTn>
                              </p:par>
                              <p:par>
                                <p:cTn id="94" presetID="1" presetClass="entr" presetSubtype="0" fill="hold" nodeType="withEffect">
                                  <p:stCondLst>
                                    <p:cond delay="0"/>
                                  </p:stCondLst>
                                  <p:childTnLst>
                                    <p:set>
                                      <p:cBhvr>
                                        <p:cTn id="95" dur="1" fill="hold">
                                          <p:stCondLst>
                                            <p:cond delay="0"/>
                                          </p:stCondLst>
                                        </p:cTn>
                                        <p:tgtEl>
                                          <p:spTgt spid="133"/>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nodeType="clickEffect">
                                  <p:stCondLst>
                                    <p:cond delay="0"/>
                                  </p:stCondLst>
                                  <p:childTnLst>
                                    <p:set>
                                      <p:cBhvr>
                                        <p:cTn id="99" dur="1" fill="hold">
                                          <p:stCondLst>
                                            <p:cond delay="0"/>
                                          </p:stCondLst>
                                        </p:cTn>
                                        <p:tgtEl>
                                          <p:spTgt spid="132"/>
                                        </p:tgtEl>
                                        <p:attrNameLst>
                                          <p:attrName>style.visibility</p:attrName>
                                        </p:attrNameLst>
                                      </p:cBhvr>
                                      <p:to>
                                        <p:strVal val="visible"/>
                                      </p:to>
                                    </p:set>
                                    <p:animEffect transition="in" filter="wipe(down)">
                                      <p:cBhvr>
                                        <p:cTn id="100" dur="500"/>
                                        <p:tgtEl>
                                          <p:spTgt spid="132"/>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136"/>
                                        </p:tgtEl>
                                        <p:attrNameLst>
                                          <p:attrName>style.visibility</p:attrName>
                                        </p:attrNameLst>
                                      </p:cBhvr>
                                      <p:to>
                                        <p:strVal val="visible"/>
                                      </p:to>
                                    </p:set>
                                    <p:animEffect transition="in" filter="wipe(down)">
                                      <p:cBhvr>
                                        <p:cTn id="103" dur="500"/>
                                        <p:tgtEl>
                                          <p:spTgt spid="136"/>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137"/>
                                        </p:tgtEl>
                                        <p:attrNameLst>
                                          <p:attrName>style.visibility</p:attrName>
                                        </p:attrNameLst>
                                      </p:cBhvr>
                                      <p:to>
                                        <p:strVal val="visible"/>
                                      </p:to>
                                    </p:set>
                                  </p:childTnLst>
                                </p:cTn>
                              </p:par>
                              <p:par>
                                <p:cTn id="108" presetID="0" presetClass="path" presetSubtype="0" accel="50000" decel="50000" fill="hold" grpId="1" nodeType="withEffect">
                                  <p:stCondLst>
                                    <p:cond delay="0"/>
                                  </p:stCondLst>
                                  <p:childTnLst>
                                    <p:animMotion origin="layout" path="M -3.33333E-6 1.85185E-6 L 0.04896 0.11157 " pathEditMode="relative" rAng="0" ptsTypes="AA">
                                      <p:cBhvr>
                                        <p:cTn id="109" dur="2000" fill="hold"/>
                                        <p:tgtEl>
                                          <p:spTgt spid="128"/>
                                        </p:tgtEl>
                                        <p:attrNameLst>
                                          <p:attrName>ppt_x</p:attrName>
                                          <p:attrName>ppt_y</p:attrName>
                                        </p:attrNameLst>
                                      </p:cBhvr>
                                      <p:rCtr x="2448" y="5579"/>
                                    </p:animMotion>
                                  </p:childTnLst>
                                </p:cTn>
                              </p:par>
                              <p:par>
                                <p:cTn id="110" presetID="0" presetClass="path" presetSubtype="0" accel="50000" decel="50000" fill="hold" grpId="1" nodeType="withEffect">
                                  <p:stCondLst>
                                    <p:cond delay="0"/>
                                  </p:stCondLst>
                                  <p:childTnLst>
                                    <p:animMotion origin="layout" path="M 4.375E-6 3.7037E-6 L 0.06731 0.0706 " pathEditMode="relative" rAng="0" ptsTypes="AA">
                                      <p:cBhvr>
                                        <p:cTn id="111" dur="2000" fill="hold"/>
                                        <p:tgtEl>
                                          <p:spTgt spid="124"/>
                                        </p:tgtEl>
                                        <p:attrNameLst>
                                          <p:attrName>ppt_x</p:attrName>
                                          <p:attrName>ppt_y</p:attrName>
                                        </p:attrNameLst>
                                      </p:cBhvr>
                                      <p:rCtr x="3359" y="3519"/>
                                    </p:animMotion>
                                  </p:childTnLst>
                                </p:cTn>
                              </p:par>
                              <p:par>
                                <p:cTn id="112" presetID="22" presetClass="entr" presetSubtype="4" fill="hold" nodeType="withEffect">
                                  <p:stCondLst>
                                    <p:cond delay="0"/>
                                  </p:stCondLst>
                                  <p:childTnLst>
                                    <p:set>
                                      <p:cBhvr>
                                        <p:cTn id="113" dur="1" fill="hold">
                                          <p:stCondLst>
                                            <p:cond delay="0"/>
                                          </p:stCondLst>
                                        </p:cTn>
                                        <p:tgtEl>
                                          <p:spTgt spid="133"/>
                                        </p:tgtEl>
                                        <p:attrNameLst>
                                          <p:attrName>style.visibility</p:attrName>
                                        </p:attrNameLst>
                                      </p:cBhvr>
                                      <p:to>
                                        <p:strVal val="visible"/>
                                      </p:to>
                                    </p:set>
                                    <p:animEffect transition="in" filter="wipe(down)">
                                      <p:cBhvr>
                                        <p:cTn id="114" dur="500"/>
                                        <p:tgtEl>
                                          <p:spTgt spid="133"/>
                                        </p:tgtEl>
                                      </p:cBhvr>
                                    </p:animEffect>
                                  </p:childTnLst>
                                </p:cTn>
                              </p:par>
                              <p:par>
                                <p:cTn id="115" presetID="22" presetClass="entr" presetSubtype="4" fill="hold" nodeType="withEffect">
                                  <p:stCondLst>
                                    <p:cond delay="0"/>
                                  </p:stCondLst>
                                  <p:childTnLst>
                                    <p:set>
                                      <p:cBhvr>
                                        <p:cTn id="116" dur="1" fill="hold">
                                          <p:stCondLst>
                                            <p:cond delay="0"/>
                                          </p:stCondLst>
                                        </p:cTn>
                                        <p:tgtEl>
                                          <p:spTgt spid="138"/>
                                        </p:tgtEl>
                                        <p:attrNameLst>
                                          <p:attrName>style.visibility</p:attrName>
                                        </p:attrNameLst>
                                      </p:cBhvr>
                                      <p:to>
                                        <p:strVal val="visible"/>
                                      </p:to>
                                    </p:set>
                                    <p:animEffect transition="in" filter="wipe(down)">
                                      <p:cBhvr>
                                        <p:cTn id="117" dur="500"/>
                                        <p:tgtEl>
                                          <p:spTgt spid="138"/>
                                        </p:tgtEl>
                                      </p:cBhvr>
                                    </p:animEffect>
                                  </p:childTnLst>
                                </p:cTn>
                              </p:par>
                              <p:par>
                                <p:cTn id="118" presetID="0" presetClass="path" presetSubtype="0" accel="50000" decel="50000" fill="hold" grpId="1" nodeType="withEffect">
                                  <p:stCondLst>
                                    <p:cond delay="0"/>
                                  </p:stCondLst>
                                  <p:childTnLst>
                                    <p:animMotion origin="layout" path="M 2.91667E-6 -1.48148E-6 L 0.06106 0.01343 " pathEditMode="relative" rAng="0" ptsTypes="AA">
                                      <p:cBhvr>
                                        <p:cTn id="119" dur="2000" fill="hold"/>
                                        <p:tgtEl>
                                          <p:spTgt spid="127"/>
                                        </p:tgtEl>
                                        <p:attrNameLst>
                                          <p:attrName>ppt_x</p:attrName>
                                          <p:attrName>ppt_y</p:attrName>
                                        </p:attrNameLst>
                                      </p:cBhvr>
                                      <p:rCtr x="3047" y="671"/>
                                    </p:animMotion>
                                  </p:childTnLst>
                                </p:cTn>
                              </p:par>
                              <p:par>
                                <p:cTn id="120" presetID="0" presetClass="path" presetSubtype="0" accel="50000" decel="50000" fill="hold" grpId="1" nodeType="withEffect">
                                  <p:stCondLst>
                                    <p:cond delay="0"/>
                                  </p:stCondLst>
                                  <p:childTnLst>
                                    <p:animMotion origin="layout" path="M -2.5E-6 7.40741E-7 L 0.07071 -0.06273 " pathEditMode="relative" rAng="0" ptsTypes="AA">
                                      <p:cBhvr>
                                        <p:cTn id="121" dur="2000" fill="hold"/>
                                        <p:tgtEl>
                                          <p:spTgt spid="130"/>
                                        </p:tgtEl>
                                        <p:attrNameLst>
                                          <p:attrName>ppt_x</p:attrName>
                                          <p:attrName>ppt_y</p:attrName>
                                        </p:attrNameLst>
                                      </p:cBhvr>
                                      <p:rCtr x="3529" y="-3148"/>
                                    </p:animMotion>
                                  </p:childTnLst>
                                </p:cTn>
                              </p:par>
                              <p:par>
                                <p:cTn id="122" presetID="0" presetClass="path" presetSubtype="0" accel="50000" decel="50000" fill="hold" grpId="1" nodeType="withEffect">
                                  <p:stCondLst>
                                    <p:cond delay="0"/>
                                  </p:stCondLst>
                                  <p:childTnLst>
                                    <p:animMotion origin="layout" path="M -2.08333E-6 -2.59259E-6 L 0.05651 -0.11481 " pathEditMode="relative" rAng="0" ptsTypes="AA">
                                      <p:cBhvr>
                                        <p:cTn id="123" dur="2000" fill="hold"/>
                                        <p:tgtEl>
                                          <p:spTgt spid="131"/>
                                        </p:tgtEl>
                                        <p:attrNameLst>
                                          <p:attrName>ppt_x</p:attrName>
                                          <p:attrName>ppt_y</p:attrName>
                                        </p:attrNameLst>
                                      </p:cBhvr>
                                      <p:rCtr x="2826" y="-5741"/>
                                    </p:animMotion>
                                  </p:childTnLst>
                                </p:cTn>
                              </p:par>
                              <p:par>
                                <p:cTn id="124" presetID="0" presetClass="path" presetSubtype="0" accel="50000" decel="50000" fill="hold" grpId="1" nodeType="withEffect">
                                  <p:stCondLst>
                                    <p:cond delay="0"/>
                                  </p:stCondLst>
                                  <p:childTnLst>
                                    <p:animMotion origin="layout" path="M 1.66667E-6 7.40741E-7 L 0.02734 -0.12292 " pathEditMode="relative" rAng="0" ptsTypes="AA">
                                      <p:cBhvr>
                                        <p:cTn id="125" dur="2000" fill="hold"/>
                                        <p:tgtEl>
                                          <p:spTgt spid="136"/>
                                        </p:tgtEl>
                                        <p:attrNameLst>
                                          <p:attrName>ppt_x</p:attrName>
                                          <p:attrName>ppt_y</p:attrName>
                                        </p:attrNameLst>
                                      </p:cBhvr>
                                      <p:rCtr x="1367" y="-6157"/>
                                    </p:animMotion>
                                  </p:childTnLst>
                                </p:cTn>
                              </p:par>
                              <p:par>
                                <p:cTn id="126" presetID="22" presetClass="exit" presetSubtype="4" fill="hold" nodeType="withEffect">
                                  <p:stCondLst>
                                    <p:cond delay="0"/>
                                  </p:stCondLst>
                                  <p:childTnLst>
                                    <p:animEffect transition="out" filter="wipe(down)">
                                      <p:cBhvr>
                                        <p:cTn id="127" dur="500"/>
                                        <p:tgtEl>
                                          <p:spTgt spid="132"/>
                                        </p:tgtEl>
                                      </p:cBhvr>
                                    </p:animEffect>
                                    <p:set>
                                      <p:cBhvr>
                                        <p:cTn id="128" dur="1" fill="hold">
                                          <p:stCondLst>
                                            <p:cond delay="499"/>
                                          </p:stCondLst>
                                        </p:cTn>
                                        <p:tgtEl>
                                          <p:spTgt spid="132"/>
                                        </p:tgtEl>
                                        <p:attrNameLst>
                                          <p:attrName>style.visibility</p:attrName>
                                        </p:attrNameLst>
                                      </p:cBhvr>
                                      <p:to>
                                        <p:strVal val="hidden"/>
                                      </p:to>
                                    </p:set>
                                  </p:childTnLst>
                                </p:cTn>
                              </p:par>
                              <p:par>
                                <p:cTn id="129" presetID="22" presetClass="exit" presetSubtype="4" fill="hold" nodeType="withEffect">
                                  <p:stCondLst>
                                    <p:cond delay="0"/>
                                  </p:stCondLst>
                                  <p:childTnLst>
                                    <p:animEffect transition="out" filter="wipe(down)">
                                      <p:cBhvr>
                                        <p:cTn id="130" dur="500"/>
                                        <p:tgtEl>
                                          <p:spTgt spid="133"/>
                                        </p:tgtEl>
                                      </p:cBhvr>
                                    </p:animEffect>
                                    <p:set>
                                      <p:cBhvr>
                                        <p:cTn id="131" dur="1" fill="hold">
                                          <p:stCondLst>
                                            <p:cond delay="499"/>
                                          </p:stCondLst>
                                        </p:cTn>
                                        <p:tgtEl>
                                          <p:spTgt spid="133"/>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grpId="2" nodeType="clickEffect">
                                  <p:stCondLst>
                                    <p:cond delay="0"/>
                                  </p:stCondLst>
                                  <p:childTnLst>
                                    <p:set>
                                      <p:cBhvr>
                                        <p:cTn id="135" dur="1" fill="hold">
                                          <p:stCondLst>
                                            <p:cond delay="0"/>
                                          </p:stCondLst>
                                        </p:cTn>
                                        <p:tgtEl>
                                          <p:spTgt spid="124"/>
                                        </p:tgtEl>
                                        <p:attrNameLst>
                                          <p:attrName>style.visibility</p:attrName>
                                        </p:attrNameLst>
                                      </p:cBhvr>
                                      <p:to>
                                        <p:strVal val="hidden"/>
                                      </p:to>
                                    </p:set>
                                  </p:childTnLst>
                                </p:cTn>
                              </p:par>
                              <p:par>
                                <p:cTn id="136" presetID="1" presetClass="exit" presetSubtype="0" fill="hold" nodeType="withEffect">
                                  <p:stCondLst>
                                    <p:cond delay="0"/>
                                  </p:stCondLst>
                                  <p:childTnLst>
                                    <p:set>
                                      <p:cBhvr>
                                        <p:cTn id="137" dur="1" fill="hold">
                                          <p:stCondLst>
                                            <p:cond delay="0"/>
                                          </p:stCondLst>
                                        </p:cTn>
                                        <p:tgtEl>
                                          <p:spTgt spid="125"/>
                                        </p:tgtEl>
                                        <p:attrNameLst>
                                          <p:attrName>style.visibility</p:attrName>
                                        </p:attrNameLst>
                                      </p:cBhvr>
                                      <p:to>
                                        <p:strVal val="hidden"/>
                                      </p:to>
                                    </p:set>
                                  </p:childTnLst>
                                </p:cTn>
                              </p:par>
                              <p:par>
                                <p:cTn id="138" presetID="1" presetClass="exit" presetSubtype="0" fill="hold" nodeType="withEffect">
                                  <p:stCondLst>
                                    <p:cond delay="0"/>
                                  </p:stCondLst>
                                  <p:childTnLst>
                                    <p:set>
                                      <p:cBhvr>
                                        <p:cTn id="139" dur="1" fill="hold">
                                          <p:stCondLst>
                                            <p:cond delay="0"/>
                                          </p:stCondLst>
                                        </p:cTn>
                                        <p:tgtEl>
                                          <p:spTgt spid="126"/>
                                        </p:tgtEl>
                                        <p:attrNameLst>
                                          <p:attrName>style.visibility</p:attrName>
                                        </p:attrNameLst>
                                      </p:cBhvr>
                                      <p:to>
                                        <p:strVal val="hidden"/>
                                      </p:to>
                                    </p:set>
                                  </p:childTnLst>
                                </p:cTn>
                              </p:par>
                              <p:par>
                                <p:cTn id="140" presetID="1" presetClass="exit" presetSubtype="0" fill="hold" grpId="2" nodeType="withEffect">
                                  <p:stCondLst>
                                    <p:cond delay="0"/>
                                  </p:stCondLst>
                                  <p:childTnLst>
                                    <p:set>
                                      <p:cBhvr>
                                        <p:cTn id="141" dur="1" fill="hold">
                                          <p:stCondLst>
                                            <p:cond delay="0"/>
                                          </p:stCondLst>
                                        </p:cTn>
                                        <p:tgtEl>
                                          <p:spTgt spid="127"/>
                                        </p:tgtEl>
                                        <p:attrNameLst>
                                          <p:attrName>style.visibility</p:attrName>
                                        </p:attrNameLst>
                                      </p:cBhvr>
                                      <p:to>
                                        <p:strVal val="hidden"/>
                                      </p:to>
                                    </p:set>
                                  </p:childTnLst>
                                </p:cTn>
                              </p:par>
                              <p:par>
                                <p:cTn id="142" presetID="1" presetClass="exit" presetSubtype="0" fill="hold" grpId="2" nodeType="withEffect">
                                  <p:stCondLst>
                                    <p:cond delay="0"/>
                                  </p:stCondLst>
                                  <p:childTnLst>
                                    <p:set>
                                      <p:cBhvr>
                                        <p:cTn id="143" dur="1" fill="hold">
                                          <p:stCondLst>
                                            <p:cond delay="0"/>
                                          </p:stCondLst>
                                        </p:cTn>
                                        <p:tgtEl>
                                          <p:spTgt spid="128"/>
                                        </p:tgtEl>
                                        <p:attrNameLst>
                                          <p:attrName>style.visibility</p:attrName>
                                        </p:attrNameLst>
                                      </p:cBhvr>
                                      <p:to>
                                        <p:strVal val="hidden"/>
                                      </p:to>
                                    </p:set>
                                  </p:childTnLst>
                                </p:cTn>
                              </p:par>
                              <p:par>
                                <p:cTn id="144" presetID="1" presetClass="exit" presetSubtype="0" fill="hold" nodeType="withEffect">
                                  <p:stCondLst>
                                    <p:cond delay="0"/>
                                  </p:stCondLst>
                                  <p:childTnLst>
                                    <p:set>
                                      <p:cBhvr>
                                        <p:cTn id="145" dur="1" fill="hold">
                                          <p:stCondLst>
                                            <p:cond delay="0"/>
                                          </p:stCondLst>
                                        </p:cTn>
                                        <p:tgtEl>
                                          <p:spTgt spid="129"/>
                                        </p:tgtEl>
                                        <p:attrNameLst>
                                          <p:attrName>style.visibility</p:attrName>
                                        </p:attrNameLst>
                                      </p:cBhvr>
                                      <p:to>
                                        <p:strVal val="hidden"/>
                                      </p:to>
                                    </p:set>
                                  </p:childTnLst>
                                </p:cTn>
                              </p:par>
                              <p:par>
                                <p:cTn id="146" presetID="1" presetClass="exit" presetSubtype="0" fill="hold" grpId="2" nodeType="withEffect">
                                  <p:stCondLst>
                                    <p:cond delay="0"/>
                                  </p:stCondLst>
                                  <p:childTnLst>
                                    <p:set>
                                      <p:cBhvr>
                                        <p:cTn id="147" dur="1" fill="hold">
                                          <p:stCondLst>
                                            <p:cond delay="0"/>
                                          </p:stCondLst>
                                        </p:cTn>
                                        <p:tgtEl>
                                          <p:spTgt spid="130"/>
                                        </p:tgtEl>
                                        <p:attrNameLst>
                                          <p:attrName>style.visibility</p:attrName>
                                        </p:attrNameLst>
                                      </p:cBhvr>
                                      <p:to>
                                        <p:strVal val="hidden"/>
                                      </p:to>
                                    </p:set>
                                  </p:childTnLst>
                                </p:cTn>
                              </p:par>
                              <p:par>
                                <p:cTn id="148" presetID="1" presetClass="exit" presetSubtype="0" fill="hold" grpId="2" nodeType="withEffect">
                                  <p:stCondLst>
                                    <p:cond delay="0"/>
                                  </p:stCondLst>
                                  <p:childTnLst>
                                    <p:set>
                                      <p:cBhvr>
                                        <p:cTn id="149" dur="1" fill="hold">
                                          <p:stCondLst>
                                            <p:cond delay="0"/>
                                          </p:stCondLst>
                                        </p:cTn>
                                        <p:tgtEl>
                                          <p:spTgt spid="131"/>
                                        </p:tgtEl>
                                        <p:attrNameLst>
                                          <p:attrName>style.visibility</p:attrName>
                                        </p:attrNameLst>
                                      </p:cBhvr>
                                      <p:to>
                                        <p:strVal val="hidden"/>
                                      </p:to>
                                    </p:set>
                                  </p:childTnLst>
                                </p:cTn>
                              </p:par>
                              <p:par>
                                <p:cTn id="150" presetID="1" presetClass="exit" presetSubtype="0" fill="hold" nodeType="withEffect">
                                  <p:stCondLst>
                                    <p:cond delay="0"/>
                                  </p:stCondLst>
                                  <p:childTnLst>
                                    <p:set>
                                      <p:cBhvr>
                                        <p:cTn id="151" dur="1" fill="hold">
                                          <p:stCondLst>
                                            <p:cond delay="0"/>
                                          </p:stCondLst>
                                        </p:cTn>
                                        <p:tgtEl>
                                          <p:spTgt spid="132"/>
                                        </p:tgtEl>
                                        <p:attrNameLst>
                                          <p:attrName>style.visibility</p:attrName>
                                        </p:attrNameLst>
                                      </p:cBhvr>
                                      <p:to>
                                        <p:strVal val="hidden"/>
                                      </p:to>
                                    </p:set>
                                  </p:childTnLst>
                                </p:cTn>
                              </p:par>
                              <p:par>
                                <p:cTn id="152" presetID="1" presetClass="exit" presetSubtype="0" fill="hold" nodeType="withEffect">
                                  <p:stCondLst>
                                    <p:cond delay="0"/>
                                  </p:stCondLst>
                                  <p:childTnLst>
                                    <p:set>
                                      <p:cBhvr>
                                        <p:cTn id="153" dur="1" fill="hold">
                                          <p:stCondLst>
                                            <p:cond delay="0"/>
                                          </p:stCondLst>
                                        </p:cTn>
                                        <p:tgtEl>
                                          <p:spTgt spid="133"/>
                                        </p:tgtEl>
                                        <p:attrNameLst>
                                          <p:attrName>style.visibility</p:attrName>
                                        </p:attrNameLst>
                                      </p:cBhvr>
                                      <p:to>
                                        <p:strVal val="hidden"/>
                                      </p:to>
                                    </p:set>
                                  </p:childTnLst>
                                </p:cTn>
                              </p:par>
                              <p:par>
                                <p:cTn id="154" presetID="1" presetClass="exit" presetSubtype="0" fill="hold" grpId="2" nodeType="withEffect">
                                  <p:stCondLst>
                                    <p:cond delay="0"/>
                                  </p:stCondLst>
                                  <p:childTnLst>
                                    <p:set>
                                      <p:cBhvr>
                                        <p:cTn id="155" dur="1" fill="hold">
                                          <p:stCondLst>
                                            <p:cond delay="0"/>
                                          </p:stCondLst>
                                        </p:cTn>
                                        <p:tgtEl>
                                          <p:spTgt spid="136"/>
                                        </p:tgtEl>
                                        <p:attrNameLst>
                                          <p:attrName>style.visibility</p:attrName>
                                        </p:attrNameLst>
                                      </p:cBhvr>
                                      <p:to>
                                        <p:strVal val="hidden"/>
                                      </p:to>
                                    </p:set>
                                  </p:childTnLst>
                                </p:cTn>
                              </p:par>
                              <p:par>
                                <p:cTn id="156" presetID="1" presetClass="exit" presetSubtype="0" fill="hold" nodeType="withEffect">
                                  <p:stCondLst>
                                    <p:cond delay="0"/>
                                  </p:stCondLst>
                                  <p:childTnLst>
                                    <p:set>
                                      <p:cBhvr>
                                        <p:cTn id="157" dur="1" fill="hold">
                                          <p:stCondLst>
                                            <p:cond delay="0"/>
                                          </p:stCondLst>
                                        </p:cTn>
                                        <p:tgtEl>
                                          <p:spTgt spid="137"/>
                                        </p:tgtEl>
                                        <p:attrNameLst>
                                          <p:attrName>style.visibility</p:attrName>
                                        </p:attrNameLst>
                                      </p:cBhvr>
                                      <p:to>
                                        <p:strVal val="hidden"/>
                                      </p:to>
                                    </p:set>
                                  </p:childTnLst>
                                </p:cTn>
                              </p:par>
                              <p:par>
                                <p:cTn id="158" presetID="1" presetClass="exit" presetSubtype="0" fill="hold" nodeType="withEffect">
                                  <p:stCondLst>
                                    <p:cond delay="0"/>
                                  </p:stCondLst>
                                  <p:childTnLst>
                                    <p:set>
                                      <p:cBhvr>
                                        <p:cTn id="159" dur="1" fill="hold">
                                          <p:stCondLst>
                                            <p:cond delay="0"/>
                                          </p:stCondLst>
                                        </p:cTn>
                                        <p:tgtEl>
                                          <p:spTgt spid="138"/>
                                        </p:tgtEl>
                                        <p:attrNameLst>
                                          <p:attrName>style.visibility</p:attrName>
                                        </p:attrNameLst>
                                      </p:cBhvr>
                                      <p:to>
                                        <p:strVal val="hidden"/>
                                      </p:to>
                                    </p:set>
                                  </p:childTnLst>
                                </p:cTn>
                              </p:par>
                              <p:par>
                                <p:cTn id="160" presetID="1" presetClass="entr" presetSubtype="0" fill="hold" grpId="0" nodeType="withEffect">
                                  <p:stCondLst>
                                    <p:cond delay="0"/>
                                  </p:stCondLst>
                                  <p:childTnLst>
                                    <p:set>
                                      <p:cBhvr>
                                        <p:cTn id="161" dur="1" fill="hold">
                                          <p:stCondLst>
                                            <p:cond delay="0"/>
                                          </p:stCondLst>
                                        </p:cTn>
                                        <p:tgtEl>
                                          <p:spTgt spid="139"/>
                                        </p:tgtEl>
                                        <p:attrNameLst>
                                          <p:attrName>style.visibility</p:attrName>
                                        </p:attrNameLst>
                                      </p:cBhvr>
                                      <p:to>
                                        <p:strVal val="visible"/>
                                      </p:to>
                                    </p:set>
                                  </p:childTnLst>
                                </p:cTn>
                              </p:par>
                              <p:par>
                                <p:cTn id="162" presetID="1" presetClass="entr" presetSubtype="0" fill="hold" nodeType="withEffect">
                                  <p:stCondLst>
                                    <p:cond delay="0"/>
                                  </p:stCondLst>
                                  <p:childTnLst>
                                    <p:set>
                                      <p:cBhvr>
                                        <p:cTn id="163" dur="1" fill="hold">
                                          <p:stCondLst>
                                            <p:cond delay="0"/>
                                          </p:stCondLst>
                                        </p:cTn>
                                        <p:tgtEl>
                                          <p:spTgt spid="140"/>
                                        </p:tgtEl>
                                        <p:attrNameLst>
                                          <p:attrName>style.visibility</p:attrName>
                                        </p:attrNameLst>
                                      </p:cBhvr>
                                      <p:to>
                                        <p:strVal val="visible"/>
                                      </p:to>
                                    </p:set>
                                  </p:childTnLst>
                                </p:cTn>
                              </p:par>
                              <p:par>
                                <p:cTn id="164" presetID="1" presetClass="entr" presetSubtype="0" fill="hold" nodeType="withEffect">
                                  <p:stCondLst>
                                    <p:cond delay="0"/>
                                  </p:stCondLst>
                                  <p:childTnLst>
                                    <p:set>
                                      <p:cBhvr>
                                        <p:cTn id="165" dur="1" fill="hold">
                                          <p:stCondLst>
                                            <p:cond delay="0"/>
                                          </p:stCondLst>
                                        </p:cTn>
                                        <p:tgtEl>
                                          <p:spTgt spid="141"/>
                                        </p:tgtEl>
                                        <p:attrNameLst>
                                          <p:attrName>style.visibility</p:attrName>
                                        </p:attrNameLst>
                                      </p:cBhvr>
                                      <p:to>
                                        <p:strVal val="visible"/>
                                      </p:to>
                                    </p:set>
                                  </p:childTnLst>
                                </p:cTn>
                              </p:par>
                              <p:par>
                                <p:cTn id="166" presetID="1" presetClass="entr" presetSubtype="0" fill="hold" grpId="0" nodeType="withEffect">
                                  <p:stCondLst>
                                    <p:cond delay="0"/>
                                  </p:stCondLst>
                                  <p:childTnLst>
                                    <p:set>
                                      <p:cBhvr>
                                        <p:cTn id="167" dur="1" fill="hold">
                                          <p:stCondLst>
                                            <p:cond delay="0"/>
                                          </p:stCondLst>
                                        </p:cTn>
                                        <p:tgtEl>
                                          <p:spTgt spid="142"/>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143"/>
                                        </p:tgtEl>
                                        <p:attrNameLst>
                                          <p:attrName>style.visibility</p:attrName>
                                        </p:attrNameLst>
                                      </p:cBhvr>
                                      <p:to>
                                        <p:strVal val="visible"/>
                                      </p:to>
                                    </p:set>
                                  </p:childTnLst>
                                </p:cTn>
                              </p:par>
                              <p:par>
                                <p:cTn id="170" presetID="1" presetClass="entr" presetSubtype="0" fill="hold" nodeType="withEffect">
                                  <p:stCondLst>
                                    <p:cond delay="0"/>
                                  </p:stCondLst>
                                  <p:childTnLst>
                                    <p:set>
                                      <p:cBhvr>
                                        <p:cTn id="171" dur="1" fill="hold">
                                          <p:stCondLst>
                                            <p:cond delay="0"/>
                                          </p:stCondLst>
                                        </p:cTn>
                                        <p:tgtEl>
                                          <p:spTgt spid="144"/>
                                        </p:tgtEl>
                                        <p:attrNameLst>
                                          <p:attrName>style.visibility</p:attrName>
                                        </p:attrNameLst>
                                      </p:cBhvr>
                                      <p:to>
                                        <p:strVal val="visible"/>
                                      </p:to>
                                    </p:set>
                                  </p:childTnLst>
                                </p:cTn>
                              </p:par>
                              <p:par>
                                <p:cTn id="172" presetID="1" presetClass="entr" presetSubtype="0" fill="hold" grpId="0" nodeType="withEffect">
                                  <p:stCondLst>
                                    <p:cond delay="0"/>
                                  </p:stCondLst>
                                  <p:childTnLst>
                                    <p:set>
                                      <p:cBhvr>
                                        <p:cTn id="173" dur="1" fill="hold">
                                          <p:stCondLst>
                                            <p:cond delay="0"/>
                                          </p:stCondLst>
                                        </p:cTn>
                                        <p:tgtEl>
                                          <p:spTgt spid="145"/>
                                        </p:tgtEl>
                                        <p:attrNameLst>
                                          <p:attrName>style.visibility</p:attrName>
                                        </p:attrNameLst>
                                      </p:cBhvr>
                                      <p:to>
                                        <p:strVal val="visible"/>
                                      </p:to>
                                    </p:set>
                                  </p:childTnLst>
                                </p:cTn>
                              </p:par>
                              <p:par>
                                <p:cTn id="174" presetID="1" presetClass="entr" presetSubtype="0" fill="hold" grpId="0" nodeType="withEffect">
                                  <p:stCondLst>
                                    <p:cond delay="0"/>
                                  </p:stCondLst>
                                  <p:childTnLst>
                                    <p:set>
                                      <p:cBhvr>
                                        <p:cTn id="175" dur="1" fill="hold">
                                          <p:stCondLst>
                                            <p:cond delay="0"/>
                                          </p:stCondLst>
                                        </p:cTn>
                                        <p:tgtEl>
                                          <p:spTgt spid="146"/>
                                        </p:tgtEl>
                                        <p:attrNameLst>
                                          <p:attrName>style.visibility</p:attrName>
                                        </p:attrNameLst>
                                      </p:cBhvr>
                                      <p:to>
                                        <p:strVal val="visible"/>
                                      </p:to>
                                    </p:set>
                                  </p:childTnLst>
                                </p:cTn>
                              </p:par>
                              <p:par>
                                <p:cTn id="176" presetID="1" presetClass="entr" presetSubtype="0" fill="hold" grpId="0" nodeType="withEffect">
                                  <p:stCondLst>
                                    <p:cond delay="0"/>
                                  </p:stCondLst>
                                  <p:childTnLst>
                                    <p:set>
                                      <p:cBhvr>
                                        <p:cTn id="177" dur="1" fill="hold">
                                          <p:stCondLst>
                                            <p:cond delay="0"/>
                                          </p:stCondLst>
                                        </p:cTn>
                                        <p:tgtEl>
                                          <p:spTgt spid="149"/>
                                        </p:tgtEl>
                                        <p:attrNameLst>
                                          <p:attrName>style.visibility</p:attrName>
                                        </p:attrNameLst>
                                      </p:cBhvr>
                                      <p:to>
                                        <p:strVal val="visible"/>
                                      </p:to>
                                    </p:set>
                                  </p:childTnLst>
                                </p:cTn>
                              </p:par>
                              <p:par>
                                <p:cTn id="178" presetID="1" presetClass="entr" presetSubtype="0" fill="hold" nodeType="withEffect">
                                  <p:stCondLst>
                                    <p:cond delay="0"/>
                                  </p:stCondLst>
                                  <p:childTnLst>
                                    <p:set>
                                      <p:cBhvr>
                                        <p:cTn id="179" dur="1" fill="hold">
                                          <p:stCondLst>
                                            <p:cond delay="0"/>
                                          </p:stCondLst>
                                        </p:cTn>
                                        <p:tgtEl>
                                          <p:spTgt spid="150"/>
                                        </p:tgtEl>
                                        <p:attrNameLst>
                                          <p:attrName>style.visibility</p:attrName>
                                        </p:attrNameLst>
                                      </p:cBhvr>
                                      <p:to>
                                        <p:strVal val="visible"/>
                                      </p:to>
                                    </p:set>
                                  </p:childTnLst>
                                </p:cTn>
                              </p:par>
                              <p:par>
                                <p:cTn id="180" presetID="1" presetClass="entr" presetSubtype="0" fill="hold" nodeType="withEffect">
                                  <p:stCondLst>
                                    <p:cond delay="0"/>
                                  </p:stCondLst>
                                  <p:childTnLst>
                                    <p:set>
                                      <p:cBhvr>
                                        <p:cTn id="181" dur="1" fill="hold">
                                          <p:stCondLst>
                                            <p:cond delay="0"/>
                                          </p:stCondLst>
                                        </p:cTn>
                                        <p:tgtEl>
                                          <p:spTgt spid="151"/>
                                        </p:tgtEl>
                                        <p:attrNameLst>
                                          <p:attrName>style.visibility</p:attrName>
                                        </p:attrNameLst>
                                      </p:cBhvr>
                                      <p:to>
                                        <p:strVal val="visible"/>
                                      </p:to>
                                    </p:set>
                                  </p:childTnLst>
                                </p:cTn>
                              </p:par>
                            </p:childTnLst>
                          </p:cTn>
                        </p:par>
                      </p:childTnLst>
                    </p:cTn>
                  </p:par>
                  <p:par>
                    <p:cTn id="182" fill="hold">
                      <p:stCondLst>
                        <p:cond delay="indefinite"/>
                      </p:stCondLst>
                      <p:childTnLst>
                        <p:par>
                          <p:cTn id="183" fill="hold">
                            <p:stCondLst>
                              <p:cond delay="0"/>
                            </p:stCondLst>
                            <p:childTnLst>
                              <p:par>
                                <p:cTn id="184" presetID="22" presetClass="entr" presetSubtype="4" fill="hold" nodeType="clickEffect">
                                  <p:stCondLst>
                                    <p:cond delay="0"/>
                                  </p:stCondLst>
                                  <p:childTnLst>
                                    <p:set>
                                      <p:cBhvr>
                                        <p:cTn id="185" dur="1" fill="hold">
                                          <p:stCondLst>
                                            <p:cond delay="0"/>
                                          </p:stCondLst>
                                        </p:cTn>
                                        <p:tgtEl>
                                          <p:spTgt spid="153"/>
                                        </p:tgtEl>
                                        <p:attrNameLst>
                                          <p:attrName>style.visibility</p:attrName>
                                        </p:attrNameLst>
                                      </p:cBhvr>
                                      <p:to>
                                        <p:strVal val="visible"/>
                                      </p:to>
                                    </p:set>
                                    <p:animEffect transition="in" filter="wipe(down)">
                                      <p:cBhvr>
                                        <p:cTn id="186" dur="500"/>
                                        <p:tgtEl>
                                          <p:spTgt spid="153"/>
                                        </p:tgtEl>
                                      </p:cBhvr>
                                    </p:animEffect>
                                  </p:childTnLst>
                                </p:cTn>
                              </p:par>
                              <p:par>
                                <p:cTn id="187" presetID="22" presetClass="entr" presetSubtype="4" fill="hold" grpId="0" nodeType="withEffect">
                                  <p:stCondLst>
                                    <p:cond delay="0"/>
                                  </p:stCondLst>
                                  <p:childTnLst>
                                    <p:set>
                                      <p:cBhvr>
                                        <p:cTn id="188" dur="1" fill="hold">
                                          <p:stCondLst>
                                            <p:cond delay="0"/>
                                          </p:stCondLst>
                                        </p:cTn>
                                        <p:tgtEl>
                                          <p:spTgt spid="154"/>
                                        </p:tgtEl>
                                        <p:attrNameLst>
                                          <p:attrName>style.visibility</p:attrName>
                                        </p:attrNameLst>
                                      </p:cBhvr>
                                      <p:to>
                                        <p:strVal val="visible"/>
                                      </p:to>
                                    </p:set>
                                    <p:animEffect transition="in" filter="wipe(down)">
                                      <p:cBhvr>
                                        <p:cTn id="189" dur="500"/>
                                        <p:tgtEl>
                                          <p:spTgt spid="154"/>
                                        </p:tgtEl>
                                      </p:cBhvr>
                                    </p:animEffect>
                                  </p:childTnLst>
                                </p:cTn>
                              </p:par>
                            </p:childTnLst>
                          </p:cTn>
                        </p:par>
                      </p:childTnLst>
                    </p:cTn>
                  </p:par>
                  <p:par>
                    <p:cTn id="190" fill="hold">
                      <p:stCondLst>
                        <p:cond delay="indefinite"/>
                      </p:stCondLst>
                      <p:childTnLst>
                        <p:par>
                          <p:cTn id="191" fill="hold">
                            <p:stCondLst>
                              <p:cond delay="0"/>
                            </p:stCondLst>
                            <p:childTnLst>
                              <p:par>
                                <p:cTn id="192" presetID="0" presetClass="path" presetSubtype="0" accel="50000" decel="50000" fill="hold" nodeType="clickEffect">
                                  <p:stCondLst>
                                    <p:cond delay="0"/>
                                  </p:stCondLst>
                                  <p:childTnLst>
                                    <p:animMotion origin="layout" path="M 0.00312 -0.00579 L 0.03802 -0.1125 " pathEditMode="relative" rAng="0" ptsTypes="AA">
                                      <p:cBhvr>
                                        <p:cTn id="193" dur="2000" fill="hold"/>
                                        <p:tgtEl>
                                          <p:spTgt spid="153"/>
                                        </p:tgtEl>
                                        <p:attrNameLst>
                                          <p:attrName>ppt_x</p:attrName>
                                          <p:attrName>ppt_y</p:attrName>
                                        </p:attrNameLst>
                                      </p:cBhvr>
                                      <p:rCtr x="1745" y="-5347"/>
                                    </p:animMotion>
                                  </p:childTnLst>
                                </p:cTn>
                              </p:par>
                              <p:par>
                                <p:cTn id="194" presetID="0" presetClass="path" presetSubtype="0" accel="50000" decel="50000" fill="hold" grpId="1" nodeType="withEffect">
                                  <p:stCondLst>
                                    <p:cond delay="0"/>
                                  </p:stCondLst>
                                  <p:childTnLst>
                                    <p:animMotion origin="layout" path="M 2.29167E-6 -1.85185E-6 L 0.03581 0.11829 " pathEditMode="relative" rAng="0" ptsTypes="AA">
                                      <p:cBhvr>
                                        <p:cTn id="195" dur="2000" fill="hold"/>
                                        <p:tgtEl>
                                          <p:spTgt spid="146"/>
                                        </p:tgtEl>
                                        <p:attrNameLst>
                                          <p:attrName>ppt_x</p:attrName>
                                          <p:attrName>ppt_y</p:attrName>
                                        </p:attrNameLst>
                                      </p:cBhvr>
                                      <p:rCtr x="1784" y="5903"/>
                                    </p:animMotion>
                                  </p:childTnLst>
                                </p:cTn>
                              </p:par>
                              <p:par>
                                <p:cTn id="196" presetID="0" presetClass="path" presetSubtype="0" accel="50000" decel="50000" fill="hold" grpId="1" nodeType="withEffect">
                                  <p:stCondLst>
                                    <p:cond delay="0"/>
                                  </p:stCondLst>
                                  <p:childTnLst>
                                    <p:animMotion origin="layout" path="M -3.95833E-6 -2.59259E-6 L 0.03985 -0.10949 " pathEditMode="relative" rAng="0" ptsTypes="AA">
                                      <p:cBhvr>
                                        <p:cTn id="197" dur="2000" fill="hold"/>
                                        <p:tgtEl>
                                          <p:spTgt spid="149"/>
                                        </p:tgtEl>
                                        <p:attrNameLst>
                                          <p:attrName>ppt_x</p:attrName>
                                          <p:attrName>ppt_y</p:attrName>
                                        </p:attrNameLst>
                                      </p:cBhvr>
                                      <p:rCtr x="1992" y="-5486"/>
                                    </p:animMotion>
                                  </p:childTnLst>
                                </p:cTn>
                              </p:par>
                              <p:par>
                                <p:cTn id="198" presetID="0" presetClass="path" presetSubtype="0" accel="50000" decel="50000" fill="hold" grpId="1" nodeType="withEffect">
                                  <p:stCondLst>
                                    <p:cond delay="0"/>
                                  </p:stCondLst>
                                  <p:childTnLst>
                                    <p:animMotion origin="layout" path="M 2.29167E-6 4.81481E-6 L -0.03985 -0.1176 " pathEditMode="relative" rAng="0" ptsTypes="AA">
                                      <p:cBhvr>
                                        <p:cTn id="199" dur="2000" fill="hold"/>
                                        <p:tgtEl>
                                          <p:spTgt spid="154"/>
                                        </p:tgtEl>
                                        <p:attrNameLst>
                                          <p:attrName>ppt_x</p:attrName>
                                          <p:attrName>ppt_y</p:attrName>
                                        </p:attrNameLst>
                                      </p:cBhvr>
                                      <p:rCtr x="-1992" y="-5880"/>
                                    </p:animMotion>
                                  </p:childTnLst>
                                </p:cTn>
                              </p:par>
                            </p:childTnLst>
                          </p:cTn>
                        </p:par>
                      </p:childTnLst>
                    </p:cTn>
                  </p:par>
                  <p:par>
                    <p:cTn id="200" fill="hold">
                      <p:stCondLst>
                        <p:cond delay="indefinite"/>
                      </p:stCondLst>
                      <p:childTnLst>
                        <p:par>
                          <p:cTn id="201" fill="hold">
                            <p:stCondLst>
                              <p:cond delay="0"/>
                            </p:stCondLst>
                            <p:childTnLst>
                              <p:par>
                                <p:cTn id="202" presetID="22" presetClass="exit" presetSubtype="4" fill="hold" grpId="1" nodeType="clickEffect">
                                  <p:stCondLst>
                                    <p:cond delay="0"/>
                                  </p:stCondLst>
                                  <p:childTnLst>
                                    <p:animEffect transition="out" filter="wipe(down)">
                                      <p:cBhvr>
                                        <p:cTn id="203" dur="500"/>
                                        <p:tgtEl>
                                          <p:spTgt spid="139"/>
                                        </p:tgtEl>
                                      </p:cBhvr>
                                    </p:animEffect>
                                    <p:set>
                                      <p:cBhvr>
                                        <p:cTn id="204" dur="1" fill="hold">
                                          <p:stCondLst>
                                            <p:cond delay="499"/>
                                          </p:stCondLst>
                                        </p:cTn>
                                        <p:tgtEl>
                                          <p:spTgt spid="139"/>
                                        </p:tgtEl>
                                        <p:attrNameLst>
                                          <p:attrName>style.visibility</p:attrName>
                                        </p:attrNameLst>
                                      </p:cBhvr>
                                      <p:to>
                                        <p:strVal val="hidden"/>
                                      </p:to>
                                    </p:set>
                                  </p:childTnLst>
                                </p:cTn>
                              </p:par>
                              <p:par>
                                <p:cTn id="205" presetID="22" presetClass="exit" presetSubtype="4" fill="hold" nodeType="withEffect">
                                  <p:stCondLst>
                                    <p:cond delay="0"/>
                                  </p:stCondLst>
                                  <p:childTnLst>
                                    <p:animEffect transition="out" filter="wipe(down)">
                                      <p:cBhvr>
                                        <p:cTn id="206" dur="500"/>
                                        <p:tgtEl>
                                          <p:spTgt spid="140"/>
                                        </p:tgtEl>
                                      </p:cBhvr>
                                    </p:animEffect>
                                    <p:set>
                                      <p:cBhvr>
                                        <p:cTn id="207" dur="1" fill="hold">
                                          <p:stCondLst>
                                            <p:cond delay="499"/>
                                          </p:stCondLst>
                                        </p:cTn>
                                        <p:tgtEl>
                                          <p:spTgt spid="140"/>
                                        </p:tgtEl>
                                        <p:attrNameLst>
                                          <p:attrName>style.visibility</p:attrName>
                                        </p:attrNameLst>
                                      </p:cBhvr>
                                      <p:to>
                                        <p:strVal val="hidden"/>
                                      </p:to>
                                    </p:set>
                                  </p:childTnLst>
                                </p:cTn>
                              </p:par>
                              <p:par>
                                <p:cTn id="208" presetID="22" presetClass="exit" presetSubtype="4" fill="hold" nodeType="withEffect">
                                  <p:stCondLst>
                                    <p:cond delay="0"/>
                                  </p:stCondLst>
                                  <p:childTnLst>
                                    <p:animEffect transition="out" filter="wipe(down)">
                                      <p:cBhvr>
                                        <p:cTn id="209" dur="500"/>
                                        <p:tgtEl>
                                          <p:spTgt spid="141"/>
                                        </p:tgtEl>
                                      </p:cBhvr>
                                    </p:animEffect>
                                    <p:set>
                                      <p:cBhvr>
                                        <p:cTn id="210" dur="1" fill="hold">
                                          <p:stCondLst>
                                            <p:cond delay="499"/>
                                          </p:stCondLst>
                                        </p:cTn>
                                        <p:tgtEl>
                                          <p:spTgt spid="141"/>
                                        </p:tgtEl>
                                        <p:attrNameLst>
                                          <p:attrName>style.visibility</p:attrName>
                                        </p:attrNameLst>
                                      </p:cBhvr>
                                      <p:to>
                                        <p:strVal val="hidden"/>
                                      </p:to>
                                    </p:set>
                                  </p:childTnLst>
                                </p:cTn>
                              </p:par>
                              <p:par>
                                <p:cTn id="211" presetID="22" presetClass="exit" presetSubtype="4" fill="hold" grpId="1" nodeType="withEffect">
                                  <p:stCondLst>
                                    <p:cond delay="0"/>
                                  </p:stCondLst>
                                  <p:childTnLst>
                                    <p:animEffect transition="out" filter="wipe(down)">
                                      <p:cBhvr>
                                        <p:cTn id="212" dur="500"/>
                                        <p:tgtEl>
                                          <p:spTgt spid="142"/>
                                        </p:tgtEl>
                                      </p:cBhvr>
                                    </p:animEffect>
                                    <p:set>
                                      <p:cBhvr>
                                        <p:cTn id="213" dur="1" fill="hold">
                                          <p:stCondLst>
                                            <p:cond delay="499"/>
                                          </p:stCondLst>
                                        </p:cTn>
                                        <p:tgtEl>
                                          <p:spTgt spid="142"/>
                                        </p:tgtEl>
                                        <p:attrNameLst>
                                          <p:attrName>style.visibility</p:attrName>
                                        </p:attrNameLst>
                                      </p:cBhvr>
                                      <p:to>
                                        <p:strVal val="hidden"/>
                                      </p:to>
                                    </p:set>
                                  </p:childTnLst>
                                </p:cTn>
                              </p:par>
                              <p:par>
                                <p:cTn id="214" presetID="22" presetClass="exit" presetSubtype="4" fill="hold" grpId="1" nodeType="withEffect">
                                  <p:stCondLst>
                                    <p:cond delay="0"/>
                                  </p:stCondLst>
                                  <p:childTnLst>
                                    <p:animEffect transition="out" filter="wipe(down)">
                                      <p:cBhvr>
                                        <p:cTn id="215" dur="500"/>
                                        <p:tgtEl>
                                          <p:spTgt spid="143"/>
                                        </p:tgtEl>
                                      </p:cBhvr>
                                    </p:animEffect>
                                    <p:set>
                                      <p:cBhvr>
                                        <p:cTn id="216" dur="1" fill="hold">
                                          <p:stCondLst>
                                            <p:cond delay="499"/>
                                          </p:stCondLst>
                                        </p:cTn>
                                        <p:tgtEl>
                                          <p:spTgt spid="143"/>
                                        </p:tgtEl>
                                        <p:attrNameLst>
                                          <p:attrName>style.visibility</p:attrName>
                                        </p:attrNameLst>
                                      </p:cBhvr>
                                      <p:to>
                                        <p:strVal val="hidden"/>
                                      </p:to>
                                    </p:set>
                                  </p:childTnLst>
                                </p:cTn>
                              </p:par>
                              <p:par>
                                <p:cTn id="217" presetID="22" presetClass="exit" presetSubtype="4" fill="hold" nodeType="withEffect">
                                  <p:stCondLst>
                                    <p:cond delay="0"/>
                                  </p:stCondLst>
                                  <p:childTnLst>
                                    <p:animEffect transition="out" filter="wipe(down)">
                                      <p:cBhvr>
                                        <p:cTn id="218" dur="500"/>
                                        <p:tgtEl>
                                          <p:spTgt spid="144"/>
                                        </p:tgtEl>
                                      </p:cBhvr>
                                    </p:animEffect>
                                    <p:set>
                                      <p:cBhvr>
                                        <p:cTn id="219" dur="1" fill="hold">
                                          <p:stCondLst>
                                            <p:cond delay="499"/>
                                          </p:stCondLst>
                                        </p:cTn>
                                        <p:tgtEl>
                                          <p:spTgt spid="144"/>
                                        </p:tgtEl>
                                        <p:attrNameLst>
                                          <p:attrName>style.visibility</p:attrName>
                                        </p:attrNameLst>
                                      </p:cBhvr>
                                      <p:to>
                                        <p:strVal val="hidden"/>
                                      </p:to>
                                    </p:set>
                                  </p:childTnLst>
                                </p:cTn>
                              </p:par>
                              <p:par>
                                <p:cTn id="220" presetID="22" presetClass="exit" presetSubtype="4" fill="hold" grpId="1" nodeType="withEffect">
                                  <p:stCondLst>
                                    <p:cond delay="0"/>
                                  </p:stCondLst>
                                  <p:childTnLst>
                                    <p:animEffect transition="out" filter="wipe(down)">
                                      <p:cBhvr>
                                        <p:cTn id="221" dur="500"/>
                                        <p:tgtEl>
                                          <p:spTgt spid="145"/>
                                        </p:tgtEl>
                                      </p:cBhvr>
                                    </p:animEffect>
                                    <p:set>
                                      <p:cBhvr>
                                        <p:cTn id="222" dur="1" fill="hold">
                                          <p:stCondLst>
                                            <p:cond delay="499"/>
                                          </p:stCondLst>
                                        </p:cTn>
                                        <p:tgtEl>
                                          <p:spTgt spid="145"/>
                                        </p:tgtEl>
                                        <p:attrNameLst>
                                          <p:attrName>style.visibility</p:attrName>
                                        </p:attrNameLst>
                                      </p:cBhvr>
                                      <p:to>
                                        <p:strVal val="hidden"/>
                                      </p:to>
                                    </p:set>
                                  </p:childTnLst>
                                </p:cTn>
                              </p:par>
                              <p:par>
                                <p:cTn id="223" presetID="22" presetClass="exit" presetSubtype="4" fill="hold" grpId="2" nodeType="withEffect">
                                  <p:stCondLst>
                                    <p:cond delay="0"/>
                                  </p:stCondLst>
                                  <p:childTnLst>
                                    <p:animEffect transition="out" filter="wipe(down)">
                                      <p:cBhvr>
                                        <p:cTn id="224" dur="500"/>
                                        <p:tgtEl>
                                          <p:spTgt spid="146"/>
                                        </p:tgtEl>
                                      </p:cBhvr>
                                    </p:animEffect>
                                    <p:set>
                                      <p:cBhvr>
                                        <p:cTn id="225" dur="1" fill="hold">
                                          <p:stCondLst>
                                            <p:cond delay="499"/>
                                          </p:stCondLst>
                                        </p:cTn>
                                        <p:tgtEl>
                                          <p:spTgt spid="146"/>
                                        </p:tgtEl>
                                        <p:attrNameLst>
                                          <p:attrName>style.visibility</p:attrName>
                                        </p:attrNameLst>
                                      </p:cBhvr>
                                      <p:to>
                                        <p:strVal val="hidden"/>
                                      </p:to>
                                    </p:set>
                                  </p:childTnLst>
                                </p:cTn>
                              </p:par>
                              <p:par>
                                <p:cTn id="226" presetID="22" presetClass="exit" presetSubtype="4" fill="hold" grpId="2" nodeType="withEffect">
                                  <p:stCondLst>
                                    <p:cond delay="0"/>
                                  </p:stCondLst>
                                  <p:childTnLst>
                                    <p:animEffect transition="out" filter="wipe(down)">
                                      <p:cBhvr>
                                        <p:cTn id="227" dur="500"/>
                                        <p:tgtEl>
                                          <p:spTgt spid="149"/>
                                        </p:tgtEl>
                                      </p:cBhvr>
                                    </p:animEffect>
                                    <p:set>
                                      <p:cBhvr>
                                        <p:cTn id="228" dur="1" fill="hold">
                                          <p:stCondLst>
                                            <p:cond delay="499"/>
                                          </p:stCondLst>
                                        </p:cTn>
                                        <p:tgtEl>
                                          <p:spTgt spid="149"/>
                                        </p:tgtEl>
                                        <p:attrNameLst>
                                          <p:attrName>style.visibility</p:attrName>
                                        </p:attrNameLst>
                                      </p:cBhvr>
                                      <p:to>
                                        <p:strVal val="hidden"/>
                                      </p:to>
                                    </p:set>
                                  </p:childTnLst>
                                </p:cTn>
                              </p:par>
                              <p:par>
                                <p:cTn id="229" presetID="22" presetClass="exit" presetSubtype="4" fill="hold" nodeType="withEffect">
                                  <p:stCondLst>
                                    <p:cond delay="0"/>
                                  </p:stCondLst>
                                  <p:childTnLst>
                                    <p:animEffect transition="out" filter="wipe(down)">
                                      <p:cBhvr>
                                        <p:cTn id="230" dur="500"/>
                                        <p:tgtEl>
                                          <p:spTgt spid="150"/>
                                        </p:tgtEl>
                                      </p:cBhvr>
                                    </p:animEffect>
                                    <p:set>
                                      <p:cBhvr>
                                        <p:cTn id="231" dur="1" fill="hold">
                                          <p:stCondLst>
                                            <p:cond delay="499"/>
                                          </p:stCondLst>
                                        </p:cTn>
                                        <p:tgtEl>
                                          <p:spTgt spid="150"/>
                                        </p:tgtEl>
                                        <p:attrNameLst>
                                          <p:attrName>style.visibility</p:attrName>
                                        </p:attrNameLst>
                                      </p:cBhvr>
                                      <p:to>
                                        <p:strVal val="hidden"/>
                                      </p:to>
                                    </p:set>
                                  </p:childTnLst>
                                </p:cTn>
                              </p:par>
                              <p:par>
                                <p:cTn id="232" presetID="22" presetClass="exit" presetSubtype="4" fill="hold" nodeType="withEffect">
                                  <p:stCondLst>
                                    <p:cond delay="0"/>
                                  </p:stCondLst>
                                  <p:childTnLst>
                                    <p:animEffect transition="out" filter="wipe(down)">
                                      <p:cBhvr>
                                        <p:cTn id="233" dur="500"/>
                                        <p:tgtEl>
                                          <p:spTgt spid="151"/>
                                        </p:tgtEl>
                                      </p:cBhvr>
                                    </p:animEffect>
                                    <p:set>
                                      <p:cBhvr>
                                        <p:cTn id="234" dur="1" fill="hold">
                                          <p:stCondLst>
                                            <p:cond delay="499"/>
                                          </p:stCondLst>
                                        </p:cTn>
                                        <p:tgtEl>
                                          <p:spTgt spid="151"/>
                                        </p:tgtEl>
                                        <p:attrNameLst>
                                          <p:attrName>style.visibility</p:attrName>
                                        </p:attrNameLst>
                                      </p:cBhvr>
                                      <p:to>
                                        <p:strVal val="hidden"/>
                                      </p:to>
                                    </p:set>
                                  </p:childTnLst>
                                </p:cTn>
                              </p:par>
                              <p:par>
                                <p:cTn id="235" presetID="22" presetClass="exit" presetSubtype="4" fill="hold" nodeType="withEffect">
                                  <p:stCondLst>
                                    <p:cond delay="0"/>
                                  </p:stCondLst>
                                  <p:childTnLst>
                                    <p:animEffect transition="out" filter="wipe(down)">
                                      <p:cBhvr>
                                        <p:cTn id="236" dur="500"/>
                                        <p:tgtEl>
                                          <p:spTgt spid="153"/>
                                        </p:tgtEl>
                                      </p:cBhvr>
                                    </p:animEffect>
                                    <p:set>
                                      <p:cBhvr>
                                        <p:cTn id="237" dur="1" fill="hold">
                                          <p:stCondLst>
                                            <p:cond delay="499"/>
                                          </p:stCondLst>
                                        </p:cTn>
                                        <p:tgtEl>
                                          <p:spTgt spid="153"/>
                                        </p:tgtEl>
                                        <p:attrNameLst>
                                          <p:attrName>style.visibility</p:attrName>
                                        </p:attrNameLst>
                                      </p:cBhvr>
                                      <p:to>
                                        <p:strVal val="hidden"/>
                                      </p:to>
                                    </p:set>
                                  </p:childTnLst>
                                </p:cTn>
                              </p:par>
                              <p:par>
                                <p:cTn id="238" presetID="22" presetClass="exit" presetSubtype="4" fill="hold" grpId="2" nodeType="withEffect">
                                  <p:stCondLst>
                                    <p:cond delay="0"/>
                                  </p:stCondLst>
                                  <p:childTnLst>
                                    <p:animEffect transition="out" filter="wipe(down)">
                                      <p:cBhvr>
                                        <p:cTn id="239" dur="500"/>
                                        <p:tgtEl>
                                          <p:spTgt spid="154"/>
                                        </p:tgtEl>
                                      </p:cBhvr>
                                    </p:animEffect>
                                    <p:set>
                                      <p:cBhvr>
                                        <p:cTn id="240" dur="1" fill="hold">
                                          <p:stCondLst>
                                            <p:cond delay="499"/>
                                          </p:stCondLst>
                                        </p:cTn>
                                        <p:tgtEl>
                                          <p:spTgt spid="154"/>
                                        </p:tgtEl>
                                        <p:attrNameLst>
                                          <p:attrName>style.visibility</p:attrName>
                                        </p:attrNameLst>
                                      </p:cBhvr>
                                      <p:to>
                                        <p:strVal val="hidden"/>
                                      </p:to>
                                    </p:set>
                                  </p:childTnLst>
                                </p:cTn>
                              </p:par>
                              <p:par>
                                <p:cTn id="241" presetID="1" presetClass="entr" presetSubtype="0" fill="hold" grpId="0" nodeType="withEffect">
                                  <p:stCondLst>
                                    <p:cond delay="0"/>
                                  </p:stCondLst>
                                  <p:childTnLst>
                                    <p:set>
                                      <p:cBhvr>
                                        <p:cTn id="242" dur="1" fill="hold">
                                          <p:stCondLst>
                                            <p:cond delay="0"/>
                                          </p:stCondLst>
                                        </p:cTn>
                                        <p:tgtEl>
                                          <p:spTgt spid="161"/>
                                        </p:tgtEl>
                                        <p:attrNameLst>
                                          <p:attrName>style.visibility</p:attrName>
                                        </p:attrNameLst>
                                      </p:cBhvr>
                                      <p:to>
                                        <p:strVal val="visible"/>
                                      </p:to>
                                    </p:set>
                                  </p:childTnLst>
                                </p:cTn>
                              </p:par>
                              <p:par>
                                <p:cTn id="243" presetID="1" presetClass="entr" presetSubtype="0" fill="hold" nodeType="withEffect">
                                  <p:stCondLst>
                                    <p:cond delay="0"/>
                                  </p:stCondLst>
                                  <p:childTnLst>
                                    <p:set>
                                      <p:cBhvr>
                                        <p:cTn id="244" dur="1" fill="hold">
                                          <p:stCondLst>
                                            <p:cond delay="0"/>
                                          </p:stCondLst>
                                        </p:cTn>
                                        <p:tgtEl>
                                          <p:spTgt spid="162"/>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163"/>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164"/>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165"/>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166"/>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167"/>
                                        </p:tgtEl>
                                        <p:attrNameLst>
                                          <p:attrName>style.visibility</p:attrName>
                                        </p:attrNameLst>
                                      </p:cBhvr>
                                      <p:to>
                                        <p:strVal val="visible"/>
                                      </p:to>
                                    </p:set>
                                  </p:childTnLst>
                                </p:cTn>
                              </p:par>
                              <p:par>
                                <p:cTn id="255" presetID="1" presetClass="entr" presetSubtype="0" fill="hold" grpId="0" nodeType="withEffect">
                                  <p:stCondLst>
                                    <p:cond delay="0"/>
                                  </p:stCondLst>
                                  <p:childTnLst>
                                    <p:set>
                                      <p:cBhvr>
                                        <p:cTn id="256" dur="1" fill="hold">
                                          <p:stCondLst>
                                            <p:cond delay="0"/>
                                          </p:stCondLst>
                                        </p:cTn>
                                        <p:tgtEl>
                                          <p:spTgt spid="168"/>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169"/>
                                        </p:tgtEl>
                                        <p:attrNameLst>
                                          <p:attrName>style.visibility</p:attrName>
                                        </p:attrNameLst>
                                      </p:cBhvr>
                                      <p:to>
                                        <p:strVal val="visible"/>
                                      </p:to>
                                    </p:set>
                                  </p:childTnLst>
                                </p:cTn>
                              </p:par>
                              <p:par>
                                <p:cTn id="259" presetID="1" presetClass="entr" presetSubtype="0" fill="hold" nodeType="withEffect">
                                  <p:stCondLst>
                                    <p:cond delay="0"/>
                                  </p:stCondLst>
                                  <p:childTnLst>
                                    <p:set>
                                      <p:cBhvr>
                                        <p:cTn id="260" dur="1" fill="hold">
                                          <p:stCondLst>
                                            <p:cond delay="0"/>
                                          </p:stCondLst>
                                        </p:cTn>
                                        <p:tgtEl>
                                          <p:spTgt spid="170"/>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171"/>
                                        </p:tgtEl>
                                        <p:attrNameLst>
                                          <p:attrName>style.visibility</p:attrName>
                                        </p:attrNameLst>
                                      </p:cBhvr>
                                      <p:to>
                                        <p:strVal val="visible"/>
                                      </p:to>
                                    </p:set>
                                  </p:childTnLst>
                                </p:cTn>
                              </p:par>
                              <p:par>
                                <p:cTn id="263" presetID="1" presetClass="entr" presetSubtype="0" fill="hold" nodeType="withEffect">
                                  <p:stCondLst>
                                    <p:cond delay="0"/>
                                  </p:stCondLst>
                                  <p:childTnLst>
                                    <p:set>
                                      <p:cBhvr>
                                        <p:cTn id="264" dur="1" fill="hold">
                                          <p:stCondLst>
                                            <p:cond delay="0"/>
                                          </p:stCondLst>
                                        </p:cTn>
                                        <p:tgtEl>
                                          <p:spTgt spid="172"/>
                                        </p:tgtEl>
                                        <p:attrNameLst>
                                          <p:attrName>style.visibility</p:attrName>
                                        </p:attrNameLst>
                                      </p:cBhvr>
                                      <p:to>
                                        <p:strVal val="visible"/>
                                      </p:to>
                                    </p:set>
                                  </p:childTnLst>
                                </p:cTn>
                              </p:par>
                              <p:par>
                                <p:cTn id="265" presetID="1" presetClass="entr" presetSubtype="0" fill="hold" grpId="0" nodeType="withEffect">
                                  <p:stCondLst>
                                    <p:cond delay="0"/>
                                  </p:stCondLst>
                                  <p:childTnLst>
                                    <p:set>
                                      <p:cBhvr>
                                        <p:cTn id="266" dur="1" fill="hold">
                                          <p:stCondLst>
                                            <p:cond delay="0"/>
                                          </p:stCondLst>
                                        </p:cTn>
                                        <p:tgtEl>
                                          <p:spTgt spid="173"/>
                                        </p:tgtEl>
                                        <p:attrNameLst>
                                          <p:attrName>style.visibility</p:attrName>
                                        </p:attrNameLst>
                                      </p:cBhvr>
                                      <p:to>
                                        <p:strVal val="visible"/>
                                      </p:to>
                                    </p:set>
                                  </p:childTnLst>
                                </p:cTn>
                              </p:par>
                            </p:childTnLst>
                          </p:cTn>
                        </p:par>
                      </p:childTnLst>
                    </p:cTn>
                  </p:par>
                  <p:par>
                    <p:cTn id="267" fill="hold">
                      <p:stCondLst>
                        <p:cond delay="indefinite"/>
                      </p:stCondLst>
                      <p:childTnLst>
                        <p:par>
                          <p:cTn id="268" fill="hold">
                            <p:stCondLst>
                              <p:cond delay="0"/>
                            </p:stCondLst>
                            <p:childTnLst>
                              <p:par>
                                <p:cTn id="269" presetID="22" presetClass="entr" presetSubtype="4" fill="hold" nodeType="clickEffect">
                                  <p:stCondLst>
                                    <p:cond delay="0"/>
                                  </p:stCondLst>
                                  <p:childTnLst>
                                    <p:set>
                                      <p:cBhvr>
                                        <p:cTn id="270" dur="1" fill="hold">
                                          <p:stCondLst>
                                            <p:cond delay="0"/>
                                          </p:stCondLst>
                                        </p:cTn>
                                        <p:tgtEl>
                                          <p:spTgt spid="174"/>
                                        </p:tgtEl>
                                        <p:attrNameLst>
                                          <p:attrName>style.visibility</p:attrName>
                                        </p:attrNameLst>
                                      </p:cBhvr>
                                      <p:to>
                                        <p:strVal val="visible"/>
                                      </p:to>
                                    </p:set>
                                    <p:animEffect transition="in" filter="wipe(down)">
                                      <p:cBhvr>
                                        <p:cTn id="271" dur="500"/>
                                        <p:tgtEl>
                                          <p:spTgt spid="174"/>
                                        </p:tgtEl>
                                      </p:cBhvr>
                                    </p:animEffect>
                                  </p:childTnLst>
                                </p:cTn>
                              </p:par>
                              <p:par>
                                <p:cTn id="272" presetID="22" presetClass="entr" presetSubtype="4" fill="hold" grpId="0" nodeType="withEffect">
                                  <p:stCondLst>
                                    <p:cond delay="0"/>
                                  </p:stCondLst>
                                  <p:childTnLst>
                                    <p:set>
                                      <p:cBhvr>
                                        <p:cTn id="273" dur="1" fill="hold">
                                          <p:stCondLst>
                                            <p:cond delay="0"/>
                                          </p:stCondLst>
                                        </p:cTn>
                                        <p:tgtEl>
                                          <p:spTgt spid="175"/>
                                        </p:tgtEl>
                                        <p:attrNameLst>
                                          <p:attrName>style.visibility</p:attrName>
                                        </p:attrNameLst>
                                      </p:cBhvr>
                                      <p:to>
                                        <p:strVal val="visible"/>
                                      </p:to>
                                    </p:set>
                                    <p:animEffect transition="in" filter="wipe(down)">
                                      <p:cBhvr>
                                        <p:cTn id="274" dur="500"/>
                                        <p:tgtEl>
                                          <p:spTgt spid="175"/>
                                        </p:tgtEl>
                                      </p:cBhvr>
                                    </p:animEffect>
                                  </p:childTnLst>
                                </p:cTn>
                              </p:par>
                            </p:childTnLst>
                          </p:cTn>
                        </p:par>
                      </p:childTnLst>
                    </p:cTn>
                  </p:par>
                  <p:par>
                    <p:cTn id="275" fill="hold">
                      <p:stCondLst>
                        <p:cond delay="indefinite"/>
                      </p:stCondLst>
                      <p:childTnLst>
                        <p:par>
                          <p:cTn id="276" fill="hold">
                            <p:stCondLst>
                              <p:cond delay="0"/>
                            </p:stCondLst>
                            <p:childTnLst>
                              <p:par>
                                <p:cTn id="277" presetID="22" presetClass="entr" presetSubtype="4" fill="hold" nodeType="clickEffect">
                                  <p:stCondLst>
                                    <p:cond delay="0"/>
                                  </p:stCondLst>
                                  <p:childTnLst>
                                    <p:set>
                                      <p:cBhvr>
                                        <p:cTn id="278" dur="1" fill="hold">
                                          <p:stCondLst>
                                            <p:cond delay="0"/>
                                          </p:stCondLst>
                                        </p:cTn>
                                        <p:tgtEl>
                                          <p:spTgt spid="177"/>
                                        </p:tgtEl>
                                        <p:attrNameLst>
                                          <p:attrName>style.visibility</p:attrName>
                                        </p:attrNameLst>
                                      </p:cBhvr>
                                      <p:to>
                                        <p:strVal val="visible"/>
                                      </p:to>
                                    </p:set>
                                    <p:animEffect transition="in" filter="wipe(down)">
                                      <p:cBhvr>
                                        <p:cTn id="279" dur="500"/>
                                        <p:tgtEl>
                                          <p:spTgt spid="177"/>
                                        </p:tgtEl>
                                      </p:cBhvr>
                                    </p:animEffect>
                                  </p:childTnLst>
                                </p:cTn>
                              </p:par>
                              <p:par>
                                <p:cTn id="280" presetID="22" presetClass="entr" presetSubtype="4" fill="hold" grpId="0" nodeType="withEffect">
                                  <p:stCondLst>
                                    <p:cond delay="0"/>
                                  </p:stCondLst>
                                  <p:childTnLst>
                                    <p:set>
                                      <p:cBhvr>
                                        <p:cTn id="281" dur="1" fill="hold">
                                          <p:stCondLst>
                                            <p:cond delay="0"/>
                                          </p:stCondLst>
                                        </p:cTn>
                                        <p:tgtEl>
                                          <p:spTgt spid="178"/>
                                        </p:tgtEl>
                                        <p:attrNameLst>
                                          <p:attrName>style.visibility</p:attrName>
                                        </p:attrNameLst>
                                      </p:cBhvr>
                                      <p:to>
                                        <p:strVal val="visible"/>
                                      </p:to>
                                    </p:set>
                                    <p:animEffect transition="in" filter="wipe(down)">
                                      <p:cBhvr>
                                        <p:cTn id="282" dur="500"/>
                                        <p:tgtEl>
                                          <p:spTgt spid="178"/>
                                        </p:tgtEl>
                                      </p:cBhvr>
                                    </p:animEffect>
                                  </p:childTnLst>
                                </p:cTn>
                              </p:par>
                            </p:childTnLst>
                          </p:cTn>
                        </p:par>
                      </p:childTnLst>
                    </p:cTn>
                  </p:par>
                  <p:par>
                    <p:cTn id="283" fill="hold">
                      <p:stCondLst>
                        <p:cond delay="indefinite"/>
                      </p:stCondLst>
                      <p:childTnLst>
                        <p:par>
                          <p:cTn id="284" fill="hold">
                            <p:stCondLst>
                              <p:cond delay="0"/>
                            </p:stCondLst>
                            <p:childTnLst>
                              <p:par>
                                <p:cTn id="285" presetID="0" presetClass="path" presetSubtype="0" accel="50000" decel="50000" fill="hold" grpId="1" nodeType="clickEffect">
                                  <p:stCondLst>
                                    <p:cond delay="0"/>
                                  </p:stCondLst>
                                  <p:childTnLst>
                                    <p:animMotion origin="layout" path="M 3.75E-6 -7.40741E-7 L -0.03776 0.12546 " pathEditMode="relative" rAng="0" ptsTypes="AA">
                                      <p:cBhvr>
                                        <p:cTn id="286" dur="2000" fill="hold"/>
                                        <p:tgtEl>
                                          <p:spTgt spid="165"/>
                                        </p:tgtEl>
                                        <p:attrNameLst>
                                          <p:attrName>ppt_x</p:attrName>
                                          <p:attrName>ppt_y</p:attrName>
                                        </p:attrNameLst>
                                      </p:cBhvr>
                                      <p:rCtr x="-1888" y="6273"/>
                                    </p:animMotion>
                                  </p:childTnLst>
                                </p:cTn>
                              </p:par>
                              <p:par>
                                <p:cTn id="287" presetID="0" presetClass="path" presetSubtype="0" accel="50000" decel="50000" fill="hold" grpId="1" nodeType="withEffect">
                                  <p:stCondLst>
                                    <p:cond delay="0"/>
                                  </p:stCondLst>
                                  <p:childTnLst>
                                    <p:animMotion origin="layout" path="M 1.45833E-6 1.11111E-6 L -0.0388 -0.12315 " pathEditMode="relative" rAng="0" ptsTypes="AA">
                                      <p:cBhvr>
                                        <p:cTn id="288" dur="2000" fill="hold"/>
                                        <p:tgtEl>
                                          <p:spTgt spid="175"/>
                                        </p:tgtEl>
                                        <p:attrNameLst>
                                          <p:attrName>ppt_x</p:attrName>
                                          <p:attrName>ppt_y</p:attrName>
                                        </p:attrNameLst>
                                      </p:cBhvr>
                                      <p:rCtr x="-1940" y="-6157"/>
                                    </p:animMotion>
                                  </p:childTnLst>
                                </p:cTn>
                              </p:par>
                              <p:par>
                                <p:cTn id="289" presetID="0" presetClass="path" presetSubtype="0" accel="50000" decel="50000" fill="hold" grpId="1" nodeType="withEffect">
                                  <p:stCondLst>
                                    <p:cond delay="0"/>
                                  </p:stCondLst>
                                  <p:childTnLst>
                                    <p:animMotion origin="layout" path="M 2.29167E-6 -4.81481E-6 L -0.02448 -0.11967 " pathEditMode="relative" rAng="0" ptsTypes="AA">
                                      <p:cBhvr>
                                        <p:cTn id="290" dur="2000" fill="hold"/>
                                        <p:tgtEl>
                                          <p:spTgt spid="178"/>
                                        </p:tgtEl>
                                        <p:attrNameLst>
                                          <p:attrName>ppt_x</p:attrName>
                                          <p:attrName>ppt_y</p:attrName>
                                        </p:attrNameLst>
                                      </p:cBhvr>
                                      <p:rCtr x="-1224" y="-5995"/>
                                    </p:animMotion>
                                  </p:childTnLst>
                                </p:cTn>
                              </p:par>
                              <p:par>
                                <p:cTn id="291" presetID="1" presetClass="entr" presetSubtype="0" fill="hold" nodeType="withEffect">
                                  <p:stCondLst>
                                    <p:cond delay="0"/>
                                  </p:stCondLst>
                                  <p:childTnLst>
                                    <p:set>
                                      <p:cBhvr>
                                        <p:cTn id="292" dur="1" fill="hold">
                                          <p:stCondLst>
                                            <p:cond delay="0"/>
                                          </p:stCondLst>
                                        </p:cTn>
                                        <p:tgtEl>
                                          <p:spTgt spid="179"/>
                                        </p:tgtEl>
                                        <p:attrNameLst>
                                          <p:attrName>style.visibility</p:attrName>
                                        </p:attrNameLst>
                                      </p:cBhvr>
                                      <p:to>
                                        <p:strVal val="visible"/>
                                      </p:to>
                                    </p:set>
                                  </p:childTnLst>
                                </p:cTn>
                              </p:par>
                              <p:par>
                                <p:cTn id="293" presetID="22" presetClass="exit" presetSubtype="4" fill="hold" nodeType="withEffect">
                                  <p:stCondLst>
                                    <p:cond delay="0"/>
                                  </p:stCondLst>
                                  <p:childTnLst>
                                    <p:animEffect transition="out" filter="wipe(down)">
                                      <p:cBhvr>
                                        <p:cTn id="294" dur="500"/>
                                        <p:tgtEl>
                                          <p:spTgt spid="177"/>
                                        </p:tgtEl>
                                      </p:cBhvr>
                                    </p:animEffect>
                                    <p:set>
                                      <p:cBhvr>
                                        <p:cTn id="295" dur="1" fill="hold">
                                          <p:stCondLst>
                                            <p:cond delay="499"/>
                                          </p:stCondLst>
                                        </p:cTn>
                                        <p:tgtEl>
                                          <p:spTgt spid="177"/>
                                        </p:tgtEl>
                                        <p:attrNameLst>
                                          <p:attrName>style.visibility</p:attrName>
                                        </p:attrNameLst>
                                      </p:cBhvr>
                                      <p:to>
                                        <p:strVal val="hidden"/>
                                      </p:to>
                                    </p:set>
                                  </p:childTnLst>
                                </p:cTn>
                              </p:par>
                            </p:childTnLst>
                          </p:cTn>
                        </p:par>
                      </p:childTnLst>
                    </p:cTn>
                  </p:par>
                  <p:par>
                    <p:cTn id="296" fill="hold">
                      <p:stCondLst>
                        <p:cond delay="indefinite"/>
                      </p:stCondLst>
                      <p:childTnLst>
                        <p:par>
                          <p:cTn id="297" fill="hold">
                            <p:stCondLst>
                              <p:cond delay="0"/>
                            </p:stCondLst>
                            <p:childTnLst>
                              <p:par>
                                <p:cTn id="298" presetID="1" presetClass="exit" presetSubtype="0" fill="hold" grpId="1" nodeType="clickEffect">
                                  <p:stCondLst>
                                    <p:cond delay="0"/>
                                  </p:stCondLst>
                                  <p:childTnLst>
                                    <p:set>
                                      <p:cBhvr>
                                        <p:cTn id="299" dur="1" fill="hold">
                                          <p:stCondLst>
                                            <p:cond delay="0"/>
                                          </p:stCondLst>
                                        </p:cTn>
                                        <p:tgtEl>
                                          <p:spTgt spid="161"/>
                                        </p:tgtEl>
                                        <p:attrNameLst>
                                          <p:attrName>style.visibility</p:attrName>
                                        </p:attrNameLst>
                                      </p:cBhvr>
                                      <p:to>
                                        <p:strVal val="hidden"/>
                                      </p:to>
                                    </p:set>
                                  </p:childTnLst>
                                </p:cTn>
                              </p:par>
                              <p:par>
                                <p:cTn id="300" presetID="1" presetClass="exit" presetSubtype="0" fill="hold" nodeType="withEffect">
                                  <p:stCondLst>
                                    <p:cond delay="0"/>
                                  </p:stCondLst>
                                  <p:childTnLst>
                                    <p:set>
                                      <p:cBhvr>
                                        <p:cTn id="301" dur="1" fill="hold">
                                          <p:stCondLst>
                                            <p:cond delay="0"/>
                                          </p:stCondLst>
                                        </p:cTn>
                                        <p:tgtEl>
                                          <p:spTgt spid="162"/>
                                        </p:tgtEl>
                                        <p:attrNameLst>
                                          <p:attrName>style.visibility</p:attrName>
                                        </p:attrNameLst>
                                      </p:cBhvr>
                                      <p:to>
                                        <p:strVal val="hidden"/>
                                      </p:to>
                                    </p:set>
                                  </p:childTnLst>
                                </p:cTn>
                              </p:par>
                              <p:par>
                                <p:cTn id="302" presetID="1" presetClass="exit" presetSubtype="0" fill="hold" nodeType="withEffect">
                                  <p:stCondLst>
                                    <p:cond delay="0"/>
                                  </p:stCondLst>
                                  <p:childTnLst>
                                    <p:set>
                                      <p:cBhvr>
                                        <p:cTn id="303" dur="1" fill="hold">
                                          <p:stCondLst>
                                            <p:cond delay="0"/>
                                          </p:stCondLst>
                                        </p:cTn>
                                        <p:tgtEl>
                                          <p:spTgt spid="163"/>
                                        </p:tgtEl>
                                        <p:attrNameLst>
                                          <p:attrName>style.visibility</p:attrName>
                                        </p:attrNameLst>
                                      </p:cBhvr>
                                      <p:to>
                                        <p:strVal val="hidden"/>
                                      </p:to>
                                    </p:set>
                                  </p:childTnLst>
                                </p:cTn>
                              </p:par>
                              <p:par>
                                <p:cTn id="304" presetID="1" presetClass="exit" presetSubtype="0" fill="hold" grpId="1" nodeType="withEffect">
                                  <p:stCondLst>
                                    <p:cond delay="0"/>
                                  </p:stCondLst>
                                  <p:childTnLst>
                                    <p:set>
                                      <p:cBhvr>
                                        <p:cTn id="305" dur="1" fill="hold">
                                          <p:stCondLst>
                                            <p:cond delay="0"/>
                                          </p:stCondLst>
                                        </p:cTn>
                                        <p:tgtEl>
                                          <p:spTgt spid="164"/>
                                        </p:tgtEl>
                                        <p:attrNameLst>
                                          <p:attrName>style.visibility</p:attrName>
                                        </p:attrNameLst>
                                      </p:cBhvr>
                                      <p:to>
                                        <p:strVal val="hidden"/>
                                      </p:to>
                                    </p:set>
                                  </p:childTnLst>
                                </p:cTn>
                              </p:par>
                              <p:par>
                                <p:cTn id="306" presetID="1" presetClass="exit" presetSubtype="0" fill="hold" grpId="2" nodeType="withEffect">
                                  <p:stCondLst>
                                    <p:cond delay="0"/>
                                  </p:stCondLst>
                                  <p:childTnLst>
                                    <p:set>
                                      <p:cBhvr>
                                        <p:cTn id="307" dur="1" fill="hold">
                                          <p:stCondLst>
                                            <p:cond delay="0"/>
                                          </p:stCondLst>
                                        </p:cTn>
                                        <p:tgtEl>
                                          <p:spTgt spid="165"/>
                                        </p:tgtEl>
                                        <p:attrNameLst>
                                          <p:attrName>style.visibility</p:attrName>
                                        </p:attrNameLst>
                                      </p:cBhvr>
                                      <p:to>
                                        <p:strVal val="hidden"/>
                                      </p:to>
                                    </p:set>
                                  </p:childTnLst>
                                </p:cTn>
                              </p:par>
                              <p:par>
                                <p:cTn id="308" presetID="1" presetClass="exit" presetSubtype="0" fill="hold" nodeType="withEffect">
                                  <p:stCondLst>
                                    <p:cond delay="0"/>
                                  </p:stCondLst>
                                  <p:childTnLst>
                                    <p:set>
                                      <p:cBhvr>
                                        <p:cTn id="309" dur="1" fill="hold">
                                          <p:stCondLst>
                                            <p:cond delay="0"/>
                                          </p:stCondLst>
                                        </p:cTn>
                                        <p:tgtEl>
                                          <p:spTgt spid="166"/>
                                        </p:tgtEl>
                                        <p:attrNameLst>
                                          <p:attrName>style.visibility</p:attrName>
                                        </p:attrNameLst>
                                      </p:cBhvr>
                                      <p:to>
                                        <p:strVal val="hidden"/>
                                      </p:to>
                                    </p:set>
                                  </p:childTnLst>
                                </p:cTn>
                              </p:par>
                              <p:par>
                                <p:cTn id="310" presetID="1" presetClass="exit" presetSubtype="0" fill="hold" grpId="1" nodeType="withEffect">
                                  <p:stCondLst>
                                    <p:cond delay="0"/>
                                  </p:stCondLst>
                                  <p:childTnLst>
                                    <p:set>
                                      <p:cBhvr>
                                        <p:cTn id="311" dur="1" fill="hold">
                                          <p:stCondLst>
                                            <p:cond delay="0"/>
                                          </p:stCondLst>
                                        </p:cTn>
                                        <p:tgtEl>
                                          <p:spTgt spid="167"/>
                                        </p:tgtEl>
                                        <p:attrNameLst>
                                          <p:attrName>style.visibility</p:attrName>
                                        </p:attrNameLst>
                                      </p:cBhvr>
                                      <p:to>
                                        <p:strVal val="hidden"/>
                                      </p:to>
                                    </p:set>
                                  </p:childTnLst>
                                </p:cTn>
                              </p:par>
                              <p:par>
                                <p:cTn id="312" presetID="1" presetClass="exit" presetSubtype="0" fill="hold" grpId="1" nodeType="withEffect">
                                  <p:stCondLst>
                                    <p:cond delay="0"/>
                                  </p:stCondLst>
                                  <p:childTnLst>
                                    <p:set>
                                      <p:cBhvr>
                                        <p:cTn id="313" dur="1" fill="hold">
                                          <p:stCondLst>
                                            <p:cond delay="0"/>
                                          </p:stCondLst>
                                        </p:cTn>
                                        <p:tgtEl>
                                          <p:spTgt spid="168"/>
                                        </p:tgtEl>
                                        <p:attrNameLst>
                                          <p:attrName>style.visibility</p:attrName>
                                        </p:attrNameLst>
                                      </p:cBhvr>
                                      <p:to>
                                        <p:strVal val="hidden"/>
                                      </p:to>
                                    </p:set>
                                  </p:childTnLst>
                                </p:cTn>
                              </p:par>
                              <p:par>
                                <p:cTn id="314" presetID="1" presetClass="exit" presetSubtype="0" fill="hold" grpId="1" nodeType="withEffect">
                                  <p:stCondLst>
                                    <p:cond delay="0"/>
                                  </p:stCondLst>
                                  <p:childTnLst>
                                    <p:set>
                                      <p:cBhvr>
                                        <p:cTn id="315" dur="1" fill="hold">
                                          <p:stCondLst>
                                            <p:cond delay="0"/>
                                          </p:stCondLst>
                                        </p:cTn>
                                        <p:tgtEl>
                                          <p:spTgt spid="169"/>
                                        </p:tgtEl>
                                        <p:attrNameLst>
                                          <p:attrName>style.visibility</p:attrName>
                                        </p:attrNameLst>
                                      </p:cBhvr>
                                      <p:to>
                                        <p:strVal val="hidden"/>
                                      </p:to>
                                    </p:set>
                                  </p:childTnLst>
                                </p:cTn>
                              </p:par>
                              <p:par>
                                <p:cTn id="316" presetID="1" presetClass="exit" presetSubtype="0" fill="hold" nodeType="withEffect">
                                  <p:stCondLst>
                                    <p:cond delay="0"/>
                                  </p:stCondLst>
                                  <p:childTnLst>
                                    <p:set>
                                      <p:cBhvr>
                                        <p:cTn id="317" dur="1" fill="hold">
                                          <p:stCondLst>
                                            <p:cond delay="0"/>
                                          </p:stCondLst>
                                        </p:cTn>
                                        <p:tgtEl>
                                          <p:spTgt spid="170"/>
                                        </p:tgtEl>
                                        <p:attrNameLst>
                                          <p:attrName>style.visibility</p:attrName>
                                        </p:attrNameLst>
                                      </p:cBhvr>
                                      <p:to>
                                        <p:strVal val="hidden"/>
                                      </p:to>
                                    </p:set>
                                  </p:childTnLst>
                                </p:cTn>
                              </p:par>
                              <p:par>
                                <p:cTn id="318" presetID="1" presetClass="exit" presetSubtype="0" fill="hold" nodeType="withEffect">
                                  <p:stCondLst>
                                    <p:cond delay="0"/>
                                  </p:stCondLst>
                                  <p:childTnLst>
                                    <p:set>
                                      <p:cBhvr>
                                        <p:cTn id="319" dur="1" fill="hold">
                                          <p:stCondLst>
                                            <p:cond delay="0"/>
                                          </p:stCondLst>
                                        </p:cTn>
                                        <p:tgtEl>
                                          <p:spTgt spid="171"/>
                                        </p:tgtEl>
                                        <p:attrNameLst>
                                          <p:attrName>style.visibility</p:attrName>
                                        </p:attrNameLst>
                                      </p:cBhvr>
                                      <p:to>
                                        <p:strVal val="hidden"/>
                                      </p:to>
                                    </p:set>
                                  </p:childTnLst>
                                </p:cTn>
                              </p:par>
                              <p:par>
                                <p:cTn id="320" presetID="1" presetClass="exit" presetSubtype="0" fill="hold" nodeType="withEffect">
                                  <p:stCondLst>
                                    <p:cond delay="0"/>
                                  </p:stCondLst>
                                  <p:childTnLst>
                                    <p:set>
                                      <p:cBhvr>
                                        <p:cTn id="321" dur="1" fill="hold">
                                          <p:stCondLst>
                                            <p:cond delay="0"/>
                                          </p:stCondLst>
                                        </p:cTn>
                                        <p:tgtEl>
                                          <p:spTgt spid="172"/>
                                        </p:tgtEl>
                                        <p:attrNameLst>
                                          <p:attrName>style.visibility</p:attrName>
                                        </p:attrNameLst>
                                      </p:cBhvr>
                                      <p:to>
                                        <p:strVal val="hidden"/>
                                      </p:to>
                                    </p:set>
                                  </p:childTnLst>
                                </p:cTn>
                              </p:par>
                              <p:par>
                                <p:cTn id="322" presetID="1" presetClass="exit" presetSubtype="0" fill="hold" grpId="1" nodeType="withEffect">
                                  <p:stCondLst>
                                    <p:cond delay="0"/>
                                  </p:stCondLst>
                                  <p:childTnLst>
                                    <p:set>
                                      <p:cBhvr>
                                        <p:cTn id="323" dur="1" fill="hold">
                                          <p:stCondLst>
                                            <p:cond delay="0"/>
                                          </p:stCondLst>
                                        </p:cTn>
                                        <p:tgtEl>
                                          <p:spTgt spid="173"/>
                                        </p:tgtEl>
                                        <p:attrNameLst>
                                          <p:attrName>style.visibility</p:attrName>
                                        </p:attrNameLst>
                                      </p:cBhvr>
                                      <p:to>
                                        <p:strVal val="hidden"/>
                                      </p:to>
                                    </p:set>
                                  </p:childTnLst>
                                </p:cTn>
                              </p:par>
                              <p:par>
                                <p:cTn id="324" presetID="1" presetClass="exit" presetSubtype="0" fill="hold" nodeType="withEffect">
                                  <p:stCondLst>
                                    <p:cond delay="0"/>
                                  </p:stCondLst>
                                  <p:childTnLst>
                                    <p:set>
                                      <p:cBhvr>
                                        <p:cTn id="325" dur="1" fill="hold">
                                          <p:stCondLst>
                                            <p:cond delay="0"/>
                                          </p:stCondLst>
                                        </p:cTn>
                                        <p:tgtEl>
                                          <p:spTgt spid="174"/>
                                        </p:tgtEl>
                                        <p:attrNameLst>
                                          <p:attrName>style.visibility</p:attrName>
                                        </p:attrNameLst>
                                      </p:cBhvr>
                                      <p:to>
                                        <p:strVal val="hidden"/>
                                      </p:to>
                                    </p:set>
                                  </p:childTnLst>
                                </p:cTn>
                              </p:par>
                              <p:par>
                                <p:cTn id="326" presetID="1" presetClass="exit" presetSubtype="0" fill="hold" grpId="2" nodeType="withEffect">
                                  <p:stCondLst>
                                    <p:cond delay="0"/>
                                  </p:stCondLst>
                                  <p:childTnLst>
                                    <p:set>
                                      <p:cBhvr>
                                        <p:cTn id="327" dur="1" fill="hold">
                                          <p:stCondLst>
                                            <p:cond delay="0"/>
                                          </p:stCondLst>
                                        </p:cTn>
                                        <p:tgtEl>
                                          <p:spTgt spid="175"/>
                                        </p:tgtEl>
                                        <p:attrNameLst>
                                          <p:attrName>style.visibility</p:attrName>
                                        </p:attrNameLst>
                                      </p:cBhvr>
                                      <p:to>
                                        <p:strVal val="hidden"/>
                                      </p:to>
                                    </p:set>
                                  </p:childTnLst>
                                </p:cTn>
                              </p:par>
                              <p:par>
                                <p:cTn id="328" presetID="1" presetClass="exit" presetSubtype="0" fill="hold" nodeType="withEffect">
                                  <p:stCondLst>
                                    <p:cond delay="0"/>
                                  </p:stCondLst>
                                  <p:childTnLst>
                                    <p:set>
                                      <p:cBhvr>
                                        <p:cTn id="329" dur="1" fill="hold">
                                          <p:stCondLst>
                                            <p:cond delay="0"/>
                                          </p:stCondLst>
                                        </p:cTn>
                                        <p:tgtEl>
                                          <p:spTgt spid="177"/>
                                        </p:tgtEl>
                                        <p:attrNameLst>
                                          <p:attrName>style.visibility</p:attrName>
                                        </p:attrNameLst>
                                      </p:cBhvr>
                                      <p:to>
                                        <p:strVal val="hidden"/>
                                      </p:to>
                                    </p:set>
                                  </p:childTnLst>
                                </p:cTn>
                              </p:par>
                              <p:par>
                                <p:cTn id="330" presetID="1" presetClass="exit" presetSubtype="0" fill="hold" grpId="2" nodeType="withEffect">
                                  <p:stCondLst>
                                    <p:cond delay="0"/>
                                  </p:stCondLst>
                                  <p:childTnLst>
                                    <p:set>
                                      <p:cBhvr>
                                        <p:cTn id="331" dur="1" fill="hold">
                                          <p:stCondLst>
                                            <p:cond delay="0"/>
                                          </p:stCondLst>
                                        </p:cTn>
                                        <p:tgtEl>
                                          <p:spTgt spid="178"/>
                                        </p:tgtEl>
                                        <p:attrNameLst>
                                          <p:attrName>style.visibility</p:attrName>
                                        </p:attrNameLst>
                                      </p:cBhvr>
                                      <p:to>
                                        <p:strVal val="hidden"/>
                                      </p:to>
                                    </p:set>
                                  </p:childTnLst>
                                </p:cTn>
                              </p:par>
                              <p:par>
                                <p:cTn id="332" presetID="1" presetClass="exit" presetSubtype="0" fill="hold" nodeType="withEffect">
                                  <p:stCondLst>
                                    <p:cond delay="0"/>
                                  </p:stCondLst>
                                  <p:childTnLst>
                                    <p:set>
                                      <p:cBhvr>
                                        <p:cTn id="333" dur="1" fill="hold">
                                          <p:stCondLst>
                                            <p:cond delay="0"/>
                                          </p:stCondLst>
                                        </p:cTn>
                                        <p:tgtEl>
                                          <p:spTgt spid="179"/>
                                        </p:tgtEl>
                                        <p:attrNameLst>
                                          <p:attrName>style.visibility</p:attrName>
                                        </p:attrNameLst>
                                      </p:cBhvr>
                                      <p:to>
                                        <p:strVal val="hidden"/>
                                      </p:to>
                                    </p:set>
                                  </p:childTnLst>
                                </p:cTn>
                              </p:par>
                              <p:par>
                                <p:cTn id="334" presetID="1" presetClass="entr" presetSubtype="0" fill="hold" grpId="0" nodeType="withEffect">
                                  <p:stCondLst>
                                    <p:cond delay="0"/>
                                  </p:stCondLst>
                                  <p:childTnLst>
                                    <p:set>
                                      <p:cBhvr>
                                        <p:cTn id="335" dur="1" fill="hold">
                                          <p:stCondLst>
                                            <p:cond delay="0"/>
                                          </p:stCondLst>
                                        </p:cTn>
                                        <p:tgtEl>
                                          <p:spTgt spid="3"/>
                                        </p:tgtEl>
                                        <p:attrNameLst>
                                          <p:attrName>style.visibility</p:attrName>
                                        </p:attrNameLst>
                                      </p:cBhvr>
                                      <p:to>
                                        <p:strVal val="visible"/>
                                      </p:to>
                                    </p:set>
                                  </p:childTnLst>
                                </p:cTn>
                              </p:par>
                              <p:par>
                                <p:cTn id="336" presetID="1" presetClass="entr" presetSubtype="0" fill="hold" nodeType="withEffect">
                                  <p:stCondLst>
                                    <p:cond delay="0"/>
                                  </p:stCondLst>
                                  <p:childTnLst>
                                    <p:set>
                                      <p:cBhvr>
                                        <p:cTn id="337" dur="1" fill="hold">
                                          <p:stCondLst>
                                            <p:cond delay="0"/>
                                          </p:stCondLst>
                                        </p:cTn>
                                        <p:tgtEl>
                                          <p:spTgt spid="4"/>
                                        </p:tgtEl>
                                        <p:attrNameLst>
                                          <p:attrName>style.visibility</p:attrName>
                                        </p:attrNameLst>
                                      </p:cBhvr>
                                      <p:to>
                                        <p:strVal val="visible"/>
                                      </p:to>
                                    </p:set>
                                  </p:childTnLst>
                                </p:cTn>
                              </p:par>
                              <p:par>
                                <p:cTn id="338" presetID="1" presetClass="entr" presetSubtype="0" fill="hold" nodeType="withEffect">
                                  <p:stCondLst>
                                    <p:cond delay="0"/>
                                  </p:stCondLst>
                                  <p:childTnLst>
                                    <p:set>
                                      <p:cBhvr>
                                        <p:cTn id="339" dur="1" fill="hold">
                                          <p:stCondLst>
                                            <p:cond delay="0"/>
                                          </p:stCondLst>
                                        </p:cTn>
                                        <p:tgtEl>
                                          <p:spTgt spid="6"/>
                                        </p:tgtEl>
                                        <p:attrNameLst>
                                          <p:attrName>style.visibility</p:attrName>
                                        </p:attrNameLst>
                                      </p:cBhvr>
                                      <p:to>
                                        <p:strVal val="visible"/>
                                      </p:to>
                                    </p:set>
                                  </p:childTnLst>
                                </p:cTn>
                              </p:par>
                              <p:par>
                                <p:cTn id="340" presetID="1" presetClass="entr" presetSubtype="0" fill="hold" grpId="0" nodeType="withEffect">
                                  <p:stCondLst>
                                    <p:cond delay="0"/>
                                  </p:stCondLst>
                                  <p:childTnLst>
                                    <p:set>
                                      <p:cBhvr>
                                        <p:cTn id="341" dur="1" fill="hold">
                                          <p:stCondLst>
                                            <p:cond delay="0"/>
                                          </p:stCondLst>
                                        </p:cTn>
                                        <p:tgtEl>
                                          <p:spTgt spid="7"/>
                                        </p:tgtEl>
                                        <p:attrNameLst>
                                          <p:attrName>style.visibility</p:attrName>
                                        </p:attrNameLst>
                                      </p:cBhvr>
                                      <p:to>
                                        <p:strVal val="visible"/>
                                      </p:to>
                                    </p:set>
                                  </p:childTnLst>
                                </p:cTn>
                              </p:par>
                              <p:par>
                                <p:cTn id="342" presetID="1" presetClass="entr" presetSubtype="0" fill="hold" grpId="0" nodeType="withEffect">
                                  <p:stCondLst>
                                    <p:cond delay="0"/>
                                  </p:stCondLst>
                                  <p:childTnLst>
                                    <p:set>
                                      <p:cBhvr>
                                        <p:cTn id="343" dur="1" fill="hold">
                                          <p:stCondLst>
                                            <p:cond delay="0"/>
                                          </p:stCondLst>
                                        </p:cTn>
                                        <p:tgtEl>
                                          <p:spTgt spid="8"/>
                                        </p:tgtEl>
                                        <p:attrNameLst>
                                          <p:attrName>style.visibility</p:attrName>
                                        </p:attrNameLst>
                                      </p:cBhvr>
                                      <p:to>
                                        <p:strVal val="visible"/>
                                      </p:to>
                                    </p:set>
                                  </p:childTnLst>
                                </p:cTn>
                              </p:par>
                              <p:par>
                                <p:cTn id="344" presetID="1" presetClass="entr" presetSubtype="0" fill="hold" nodeType="withEffect">
                                  <p:stCondLst>
                                    <p:cond delay="0"/>
                                  </p:stCondLst>
                                  <p:childTnLst>
                                    <p:set>
                                      <p:cBhvr>
                                        <p:cTn id="345" dur="1" fill="hold">
                                          <p:stCondLst>
                                            <p:cond delay="0"/>
                                          </p:stCondLst>
                                        </p:cTn>
                                        <p:tgtEl>
                                          <p:spTgt spid="9"/>
                                        </p:tgtEl>
                                        <p:attrNameLst>
                                          <p:attrName>style.visibility</p:attrName>
                                        </p:attrNameLst>
                                      </p:cBhvr>
                                      <p:to>
                                        <p:strVal val="visible"/>
                                      </p:to>
                                    </p:set>
                                  </p:childTnLst>
                                </p:cTn>
                              </p:par>
                              <p:par>
                                <p:cTn id="346" presetID="1" presetClass="entr" presetSubtype="0" fill="hold" grpId="0" nodeType="withEffect">
                                  <p:stCondLst>
                                    <p:cond delay="0"/>
                                  </p:stCondLst>
                                  <p:childTnLst>
                                    <p:set>
                                      <p:cBhvr>
                                        <p:cTn id="347" dur="1" fill="hold">
                                          <p:stCondLst>
                                            <p:cond delay="0"/>
                                          </p:stCondLst>
                                        </p:cTn>
                                        <p:tgtEl>
                                          <p:spTgt spid="10"/>
                                        </p:tgtEl>
                                        <p:attrNameLst>
                                          <p:attrName>style.visibility</p:attrName>
                                        </p:attrNameLst>
                                      </p:cBhvr>
                                      <p:to>
                                        <p:strVal val="visible"/>
                                      </p:to>
                                    </p:set>
                                  </p:childTnLst>
                                </p:cTn>
                              </p:par>
                              <p:par>
                                <p:cTn id="348" presetID="1" presetClass="entr" presetSubtype="0" fill="hold" grpId="0" nodeType="withEffect">
                                  <p:stCondLst>
                                    <p:cond delay="0"/>
                                  </p:stCondLst>
                                  <p:childTnLst>
                                    <p:set>
                                      <p:cBhvr>
                                        <p:cTn id="349" dur="1" fill="hold">
                                          <p:stCondLst>
                                            <p:cond delay="0"/>
                                          </p:stCondLst>
                                        </p:cTn>
                                        <p:tgtEl>
                                          <p:spTgt spid="11"/>
                                        </p:tgtEl>
                                        <p:attrNameLst>
                                          <p:attrName>style.visibility</p:attrName>
                                        </p:attrNameLst>
                                      </p:cBhvr>
                                      <p:to>
                                        <p:strVal val="visible"/>
                                      </p:to>
                                    </p:set>
                                  </p:childTnLst>
                                </p:cTn>
                              </p:par>
                              <p:par>
                                <p:cTn id="350" presetID="1" presetClass="entr" presetSubtype="0" fill="hold" grpId="0" nodeType="withEffect">
                                  <p:stCondLst>
                                    <p:cond delay="0"/>
                                  </p:stCondLst>
                                  <p:childTnLst>
                                    <p:set>
                                      <p:cBhvr>
                                        <p:cTn id="351" dur="1" fill="hold">
                                          <p:stCondLst>
                                            <p:cond delay="0"/>
                                          </p:stCondLst>
                                        </p:cTn>
                                        <p:tgtEl>
                                          <p:spTgt spid="12"/>
                                        </p:tgtEl>
                                        <p:attrNameLst>
                                          <p:attrName>style.visibility</p:attrName>
                                        </p:attrNameLst>
                                      </p:cBhvr>
                                      <p:to>
                                        <p:strVal val="visible"/>
                                      </p:to>
                                    </p:set>
                                  </p:childTnLst>
                                </p:cTn>
                              </p:par>
                              <p:par>
                                <p:cTn id="352" presetID="1" presetClass="entr" presetSubtype="0" fill="hold" nodeType="withEffect">
                                  <p:stCondLst>
                                    <p:cond delay="0"/>
                                  </p:stCondLst>
                                  <p:childTnLst>
                                    <p:set>
                                      <p:cBhvr>
                                        <p:cTn id="353" dur="1" fill="hold">
                                          <p:stCondLst>
                                            <p:cond delay="0"/>
                                          </p:stCondLst>
                                        </p:cTn>
                                        <p:tgtEl>
                                          <p:spTgt spid="13"/>
                                        </p:tgtEl>
                                        <p:attrNameLst>
                                          <p:attrName>style.visibility</p:attrName>
                                        </p:attrNameLst>
                                      </p:cBhvr>
                                      <p:to>
                                        <p:strVal val="visible"/>
                                      </p:to>
                                    </p:set>
                                  </p:childTnLst>
                                </p:cTn>
                              </p:par>
                              <p:par>
                                <p:cTn id="354" presetID="1" presetClass="entr" presetSubtype="0" fill="hold" nodeType="withEffect">
                                  <p:stCondLst>
                                    <p:cond delay="0"/>
                                  </p:stCondLst>
                                  <p:childTnLst>
                                    <p:set>
                                      <p:cBhvr>
                                        <p:cTn id="355" dur="1" fill="hold">
                                          <p:stCondLst>
                                            <p:cond delay="0"/>
                                          </p:stCondLst>
                                        </p:cTn>
                                        <p:tgtEl>
                                          <p:spTgt spid="14"/>
                                        </p:tgtEl>
                                        <p:attrNameLst>
                                          <p:attrName>style.visibility</p:attrName>
                                        </p:attrNameLst>
                                      </p:cBhvr>
                                      <p:to>
                                        <p:strVal val="visible"/>
                                      </p:to>
                                    </p:set>
                                  </p:childTnLst>
                                </p:cTn>
                              </p:par>
                              <p:par>
                                <p:cTn id="356" presetID="1" presetClass="entr" presetSubtype="0" fill="hold" nodeType="withEffect">
                                  <p:stCondLst>
                                    <p:cond delay="0"/>
                                  </p:stCondLst>
                                  <p:childTnLst>
                                    <p:set>
                                      <p:cBhvr>
                                        <p:cTn id="357" dur="1" fill="hold">
                                          <p:stCondLst>
                                            <p:cond delay="0"/>
                                          </p:stCondLst>
                                        </p:cTn>
                                        <p:tgtEl>
                                          <p:spTgt spid="15"/>
                                        </p:tgtEl>
                                        <p:attrNameLst>
                                          <p:attrName>style.visibility</p:attrName>
                                        </p:attrNameLst>
                                      </p:cBhvr>
                                      <p:to>
                                        <p:strVal val="visible"/>
                                      </p:to>
                                    </p:set>
                                  </p:childTnLst>
                                </p:cTn>
                              </p:par>
                              <p:par>
                                <p:cTn id="358" presetID="1" presetClass="entr" presetSubtype="0" fill="hold" grpId="0" nodeType="withEffect">
                                  <p:stCondLst>
                                    <p:cond delay="0"/>
                                  </p:stCondLst>
                                  <p:childTnLst>
                                    <p:set>
                                      <p:cBhvr>
                                        <p:cTn id="359" dur="1" fill="hold">
                                          <p:stCondLst>
                                            <p:cond delay="0"/>
                                          </p:stCondLst>
                                        </p:cTn>
                                        <p:tgtEl>
                                          <p:spTgt spid="16"/>
                                        </p:tgtEl>
                                        <p:attrNameLst>
                                          <p:attrName>style.visibility</p:attrName>
                                        </p:attrNameLst>
                                      </p:cBhvr>
                                      <p:to>
                                        <p:strVal val="visible"/>
                                      </p:to>
                                    </p:set>
                                  </p:childTnLst>
                                </p:cTn>
                              </p:par>
                              <p:par>
                                <p:cTn id="360" presetID="1" presetClass="entr" presetSubtype="0" fill="hold" nodeType="withEffect">
                                  <p:stCondLst>
                                    <p:cond delay="0"/>
                                  </p:stCondLst>
                                  <p:childTnLst>
                                    <p:set>
                                      <p:cBhvr>
                                        <p:cTn id="361" dur="1" fill="hold">
                                          <p:stCondLst>
                                            <p:cond delay="0"/>
                                          </p:stCondLst>
                                        </p:cTn>
                                        <p:tgtEl>
                                          <p:spTgt spid="21"/>
                                        </p:tgtEl>
                                        <p:attrNameLst>
                                          <p:attrName>style.visibility</p:attrName>
                                        </p:attrNameLst>
                                      </p:cBhvr>
                                      <p:to>
                                        <p:strVal val="visible"/>
                                      </p:to>
                                    </p:set>
                                  </p:childTnLst>
                                </p:cTn>
                              </p:par>
                              <p:par>
                                <p:cTn id="362" presetID="1" presetClass="entr" presetSubtype="0" fill="hold" grpId="0" nodeType="withEffect">
                                  <p:stCondLst>
                                    <p:cond delay="0"/>
                                  </p:stCondLst>
                                  <p:childTnLst>
                                    <p:set>
                                      <p:cBhvr>
                                        <p:cTn id="363" dur="1" fill="hold">
                                          <p:stCondLst>
                                            <p:cond delay="0"/>
                                          </p:stCondLst>
                                        </p:cTn>
                                        <p:tgtEl>
                                          <p:spTgt spid="22"/>
                                        </p:tgtEl>
                                        <p:attrNameLst>
                                          <p:attrName>style.visibility</p:attrName>
                                        </p:attrNameLst>
                                      </p:cBhvr>
                                      <p:to>
                                        <p:strVal val="visible"/>
                                      </p:to>
                                    </p:set>
                                  </p:childTnLst>
                                </p:cTn>
                              </p:par>
                              <p:par>
                                <p:cTn id="364" presetID="1" presetClass="entr" presetSubtype="0" fill="hold" grpId="0" nodeType="withEffect">
                                  <p:stCondLst>
                                    <p:cond delay="0"/>
                                  </p:stCondLst>
                                  <p:childTnLst>
                                    <p:set>
                                      <p:cBhvr>
                                        <p:cTn id="365" dur="1" fill="hold">
                                          <p:stCondLst>
                                            <p:cond delay="0"/>
                                          </p:stCondLst>
                                        </p:cTn>
                                        <p:tgtEl>
                                          <p:spTgt spid="24"/>
                                        </p:tgtEl>
                                        <p:attrNameLst>
                                          <p:attrName>style.visibility</p:attrName>
                                        </p:attrNameLst>
                                      </p:cBhvr>
                                      <p:to>
                                        <p:strVal val="visible"/>
                                      </p:to>
                                    </p:set>
                                  </p:childTnLst>
                                </p:cTn>
                              </p:par>
                              <p:par>
                                <p:cTn id="366" presetID="1" presetClass="entr" presetSubtype="0" fill="hold" nodeType="withEffect">
                                  <p:stCondLst>
                                    <p:cond delay="0"/>
                                  </p:stCondLst>
                                  <p:childTnLst>
                                    <p:set>
                                      <p:cBhvr>
                                        <p:cTn id="367" dur="1" fill="hold">
                                          <p:stCondLst>
                                            <p:cond delay="0"/>
                                          </p:stCondLst>
                                        </p:cTn>
                                        <p:tgtEl>
                                          <p:spTgt spid="25"/>
                                        </p:tgtEl>
                                        <p:attrNameLst>
                                          <p:attrName>style.visibility</p:attrName>
                                        </p:attrNameLst>
                                      </p:cBhvr>
                                      <p:to>
                                        <p:strVal val="visible"/>
                                      </p:to>
                                    </p:set>
                                  </p:childTnLst>
                                </p:cTn>
                              </p:par>
                            </p:childTnLst>
                          </p:cTn>
                        </p:par>
                      </p:childTnLst>
                    </p:cTn>
                  </p:par>
                  <p:par>
                    <p:cTn id="368" fill="hold">
                      <p:stCondLst>
                        <p:cond delay="indefinite"/>
                      </p:stCondLst>
                      <p:childTnLst>
                        <p:par>
                          <p:cTn id="369" fill="hold">
                            <p:stCondLst>
                              <p:cond delay="0"/>
                            </p:stCondLst>
                            <p:childTnLst>
                              <p:par>
                                <p:cTn id="370" presetID="22" presetClass="entr" presetSubtype="4" fill="hold" nodeType="clickEffect">
                                  <p:stCondLst>
                                    <p:cond delay="0"/>
                                  </p:stCondLst>
                                  <p:childTnLst>
                                    <p:set>
                                      <p:cBhvr>
                                        <p:cTn id="371" dur="1" fill="hold">
                                          <p:stCondLst>
                                            <p:cond delay="0"/>
                                          </p:stCondLst>
                                        </p:cTn>
                                        <p:tgtEl>
                                          <p:spTgt spid="23"/>
                                        </p:tgtEl>
                                        <p:attrNameLst>
                                          <p:attrName>style.visibility</p:attrName>
                                        </p:attrNameLst>
                                      </p:cBhvr>
                                      <p:to>
                                        <p:strVal val="visible"/>
                                      </p:to>
                                    </p:set>
                                    <p:animEffect transition="in" filter="wipe(down)">
                                      <p:cBhvr>
                                        <p:cTn id="372" dur="500"/>
                                        <p:tgtEl>
                                          <p:spTgt spid="23"/>
                                        </p:tgtEl>
                                      </p:cBhvr>
                                    </p:animEffect>
                                  </p:childTnLst>
                                </p:cTn>
                              </p:par>
                              <p:par>
                                <p:cTn id="373" presetID="22" presetClass="entr" presetSubtype="4" fill="hold" grpId="0" nodeType="withEffect">
                                  <p:stCondLst>
                                    <p:cond delay="0"/>
                                  </p:stCondLst>
                                  <p:childTnLst>
                                    <p:set>
                                      <p:cBhvr>
                                        <p:cTn id="374" dur="1" fill="hold">
                                          <p:stCondLst>
                                            <p:cond delay="0"/>
                                          </p:stCondLst>
                                        </p:cTn>
                                        <p:tgtEl>
                                          <p:spTgt spid="26"/>
                                        </p:tgtEl>
                                        <p:attrNameLst>
                                          <p:attrName>style.visibility</p:attrName>
                                        </p:attrNameLst>
                                      </p:cBhvr>
                                      <p:to>
                                        <p:strVal val="visible"/>
                                      </p:to>
                                    </p:set>
                                    <p:animEffect transition="in" filter="wipe(down)">
                                      <p:cBhvr>
                                        <p:cTn id="375" dur="500"/>
                                        <p:tgtEl>
                                          <p:spTgt spid="26"/>
                                        </p:tgtEl>
                                      </p:cBhvr>
                                    </p:animEffect>
                                  </p:childTnLst>
                                </p:cTn>
                              </p:par>
                            </p:childTnLst>
                          </p:cTn>
                        </p:par>
                      </p:childTnLst>
                    </p:cTn>
                  </p:par>
                  <p:par>
                    <p:cTn id="376" fill="hold">
                      <p:stCondLst>
                        <p:cond delay="indefinite"/>
                      </p:stCondLst>
                      <p:childTnLst>
                        <p:par>
                          <p:cTn id="377" fill="hold">
                            <p:stCondLst>
                              <p:cond delay="0"/>
                            </p:stCondLst>
                            <p:childTnLst>
                              <p:par>
                                <p:cTn id="378" presetID="22" presetClass="entr" presetSubtype="4" fill="hold" grpId="0" nodeType="clickEffect">
                                  <p:stCondLst>
                                    <p:cond delay="0"/>
                                  </p:stCondLst>
                                  <p:childTnLst>
                                    <p:set>
                                      <p:cBhvr>
                                        <p:cTn id="379" dur="1" fill="hold">
                                          <p:stCondLst>
                                            <p:cond delay="0"/>
                                          </p:stCondLst>
                                        </p:cTn>
                                        <p:tgtEl>
                                          <p:spTgt spid="29"/>
                                        </p:tgtEl>
                                        <p:attrNameLst>
                                          <p:attrName>style.visibility</p:attrName>
                                        </p:attrNameLst>
                                      </p:cBhvr>
                                      <p:to>
                                        <p:strVal val="visible"/>
                                      </p:to>
                                    </p:set>
                                    <p:animEffect transition="in" filter="wipe(down)">
                                      <p:cBhvr>
                                        <p:cTn id="380" dur="500"/>
                                        <p:tgtEl>
                                          <p:spTgt spid="29"/>
                                        </p:tgtEl>
                                      </p:cBhvr>
                                    </p:animEffect>
                                  </p:childTnLst>
                                </p:cTn>
                              </p:par>
                            </p:childTnLst>
                          </p:cTn>
                        </p:par>
                      </p:childTnLst>
                    </p:cTn>
                  </p:par>
                  <p:par>
                    <p:cTn id="381" fill="hold">
                      <p:stCondLst>
                        <p:cond delay="indefinite"/>
                      </p:stCondLst>
                      <p:childTnLst>
                        <p:par>
                          <p:cTn id="382" fill="hold">
                            <p:stCondLst>
                              <p:cond delay="0"/>
                            </p:stCondLst>
                            <p:childTnLst>
                              <p:par>
                                <p:cTn id="383" presetID="22" presetClass="entr" presetSubtype="4" fill="hold" nodeType="clickEffect">
                                  <p:stCondLst>
                                    <p:cond delay="0"/>
                                  </p:stCondLst>
                                  <p:childTnLst>
                                    <p:set>
                                      <p:cBhvr>
                                        <p:cTn id="384" dur="1" fill="hold">
                                          <p:stCondLst>
                                            <p:cond delay="0"/>
                                          </p:stCondLst>
                                        </p:cTn>
                                        <p:tgtEl>
                                          <p:spTgt spid="27"/>
                                        </p:tgtEl>
                                        <p:attrNameLst>
                                          <p:attrName>style.visibility</p:attrName>
                                        </p:attrNameLst>
                                      </p:cBhvr>
                                      <p:to>
                                        <p:strVal val="visible"/>
                                      </p:to>
                                    </p:set>
                                    <p:animEffect transition="in" filter="wipe(down)">
                                      <p:cBhvr>
                                        <p:cTn id="385" dur="500"/>
                                        <p:tgtEl>
                                          <p:spTgt spid="27"/>
                                        </p:tgtEl>
                                      </p:cBhvr>
                                    </p:animEffect>
                                  </p:childTnLst>
                                </p:cTn>
                              </p:par>
                              <p:par>
                                <p:cTn id="386" presetID="22" presetClass="entr" presetSubtype="4" fill="hold" nodeType="withEffect">
                                  <p:stCondLst>
                                    <p:cond delay="0"/>
                                  </p:stCondLst>
                                  <p:childTnLst>
                                    <p:set>
                                      <p:cBhvr>
                                        <p:cTn id="387" dur="1" fill="hold">
                                          <p:stCondLst>
                                            <p:cond delay="0"/>
                                          </p:stCondLst>
                                        </p:cTn>
                                        <p:tgtEl>
                                          <p:spTgt spid="28"/>
                                        </p:tgtEl>
                                        <p:attrNameLst>
                                          <p:attrName>style.visibility</p:attrName>
                                        </p:attrNameLst>
                                      </p:cBhvr>
                                      <p:to>
                                        <p:strVal val="visible"/>
                                      </p:to>
                                    </p:set>
                                    <p:animEffect transition="in" filter="wipe(down)">
                                      <p:cBhvr>
                                        <p:cTn id="388" dur="500"/>
                                        <p:tgtEl>
                                          <p:spTgt spid="28"/>
                                        </p:tgtEl>
                                      </p:cBhvr>
                                    </p:animEffect>
                                  </p:childTnLst>
                                </p:cTn>
                              </p:par>
                              <p:par>
                                <p:cTn id="389" presetID="22" presetClass="exit" presetSubtype="4" fill="hold" nodeType="withEffect">
                                  <p:stCondLst>
                                    <p:cond delay="0"/>
                                  </p:stCondLst>
                                  <p:childTnLst>
                                    <p:animEffect transition="out" filter="wipe(down)">
                                      <p:cBhvr>
                                        <p:cTn id="390" dur="500"/>
                                        <p:tgtEl>
                                          <p:spTgt spid="25"/>
                                        </p:tgtEl>
                                      </p:cBhvr>
                                    </p:animEffect>
                                    <p:set>
                                      <p:cBhvr>
                                        <p:cTn id="391" dur="1" fill="hold">
                                          <p:stCondLst>
                                            <p:cond delay="499"/>
                                          </p:stCondLst>
                                        </p:cTn>
                                        <p:tgtEl>
                                          <p:spTgt spid="25"/>
                                        </p:tgtEl>
                                        <p:attrNameLst>
                                          <p:attrName>style.visibility</p:attrName>
                                        </p:attrNameLst>
                                      </p:cBhvr>
                                      <p:to>
                                        <p:strVal val="hidden"/>
                                      </p:to>
                                    </p:set>
                                  </p:childTnLst>
                                </p:cTn>
                              </p:par>
                              <p:par>
                                <p:cTn id="392" presetID="0" presetClass="path" presetSubtype="0" accel="50000" decel="50000" fill="hold" grpId="1" nodeType="withEffect">
                                  <p:stCondLst>
                                    <p:cond delay="0"/>
                                  </p:stCondLst>
                                  <p:childTnLst>
                                    <p:animMotion origin="layout" path="M 8.33333E-7 -1.48148E-6 L -0.03034 0.12593 " pathEditMode="relative" rAng="0" ptsTypes="AA">
                                      <p:cBhvr>
                                        <p:cTn id="393" dur="2000" fill="hold"/>
                                        <p:tgtEl>
                                          <p:spTgt spid="7"/>
                                        </p:tgtEl>
                                        <p:attrNameLst>
                                          <p:attrName>ppt_x</p:attrName>
                                          <p:attrName>ppt_y</p:attrName>
                                        </p:attrNameLst>
                                      </p:cBhvr>
                                      <p:rCtr x="-1523" y="6296"/>
                                    </p:animMotion>
                                  </p:childTnLst>
                                </p:cTn>
                              </p:par>
                              <p:par>
                                <p:cTn id="394" presetID="0" presetClass="path" presetSubtype="0" accel="50000" decel="50000" fill="hold" grpId="1" nodeType="withEffect">
                                  <p:stCondLst>
                                    <p:cond delay="0"/>
                                  </p:stCondLst>
                                  <p:childTnLst>
                                    <p:animMotion origin="layout" path="M 2.5E-6 4.81481E-6 L -0.05521 0.11527 " pathEditMode="relative" rAng="0" ptsTypes="AA">
                                      <p:cBhvr>
                                        <p:cTn id="395" dur="2000" fill="hold"/>
                                        <p:tgtEl>
                                          <p:spTgt spid="3"/>
                                        </p:tgtEl>
                                        <p:attrNameLst>
                                          <p:attrName>ppt_x</p:attrName>
                                          <p:attrName>ppt_y</p:attrName>
                                        </p:attrNameLst>
                                      </p:cBhvr>
                                      <p:rCtr x="-2760" y="5764"/>
                                    </p:animMotion>
                                  </p:childTnLst>
                                </p:cTn>
                              </p:par>
                              <p:par>
                                <p:cTn id="396" presetID="0" presetClass="path" presetSubtype="0" accel="50000" decel="50000" fill="hold" grpId="1" nodeType="withEffect">
                                  <p:stCondLst>
                                    <p:cond delay="0"/>
                                  </p:stCondLst>
                                  <p:childTnLst>
                                    <p:animMotion origin="layout" path="M 3.54167E-6 -3.7037E-6 L -0.03685 -0.1125 " pathEditMode="relative" rAng="0" ptsTypes="AA">
                                      <p:cBhvr>
                                        <p:cTn id="397" dur="2000" fill="hold"/>
                                        <p:tgtEl>
                                          <p:spTgt spid="22"/>
                                        </p:tgtEl>
                                        <p:attrNameLst>
                                          <p:attrName>ppt_x</p:attrName>
                                          <p:attrName>ppt_y</p:attrName>
                                        </p:attrNameLst>
                                      </p:cBhvr>
                                      <p:rCtr x="-1849" y="-5625"/>
                                    </p:animMotion>
                                  </p:childTnLst>
                                </p:cTn>
                              </p:par>
                              <p:par>
                                <p:cTn id="398" presetID="0" presetClass="path" presetSubtype="0" accel="50000" decel="50000" fill="hold" grpId="1" nodeType="withEffect">
                                  <p:stCondLst>
                                    <p:cond delay="0"/>
                                  </p:stCondLst>
                                  <p:childTnLst>
                                    <p:animMotion origin="layout" path="M 4.16667E-7 -2.96296E-6 L -0.0332 -0.12176 " pathEditMode="relative" rAng="0" ptsTypes="AA">
                                      <p:cBhvr>
                                        <p:cTn id="399" dur="2000" fill="hold"/>
                                        <p:tgtEl>
                                          <p:spTgt spid="24"/>
                                        </p:tgtEl>
                                        <p:attrNameLst>
                                          <p:attrName>ppt_x</p:attrName>
                                          <p:attrName>ppt_y</p:attrName>
                                        </p:attrNameLst>
                                      </p:cBhvr>
                                      <p:rCtr x="-1667" y="-6088"/>
                                    </p:animMotion>
                                  </p:childTnLst>
                                </p:cTn>
                              </p:par>
                              <p:par>
                                <p:cTn id="400" presetID="0" presetClass="path" presetSubtype="0" accel="50000" decel="50000" fill="hold" grpId="1" nodeType="withEffect">
                                  <p:stCondLst>
                                    <p:cond delay="0"/>
                                  </p:stCondLst>
                                  <p:childTnLst>
                                    <p:animMotion origin="layout" path="M 4.58333E-6 7.40741E-7 L -0.03503 -0.1213 " pathEditMode="relative" rAng="0" ptsTypes="AA">
                                      <p:cBhvr>
                                        <p:cTn id="401" dur="2000" fill="hold"/>
                                        <p:tgtEl>
                                          <p:spTgt spid="26"/>
                                        </p:tgtEl>
                                        <p:attrNameLst>
                                          <p:attrName>ppt_x</p:attrName>
                                          <p:attrName>ppt_y</p:attrName>
                                        </p:attrNameLst>
                                      </p:cBhvr>
                                      <p:rCtr x="-1758" y="-6065"/>
                                    </p:animMotion>
                                  </p:childTnLst>
                                </p:cTn>
                              </p:par>
                              <p:par>
                                <p:cTn id="402" presetID="22" presetClass="exit" presetSubtype="4" fill="hold" nodeType="withEffect">
                                  <p:stCondLst>
                                    <p:cond delay="0"/>
                                  </p:stCondLst>
                                  <p:childTnLst>
                                    <p:animEffect transition="out" filter="wipe(down)">
                                      <p:cBhvr>
                                        <p:cTn id="403" dur="500"/>
                                        <p:tgtEl>
                                          <p:spTgt spid="23"/>
                                        </p:tgtEl>
                                      </p:cBhvr>
                                    </p:animEffect>
                                    <p:set>
                                      <p:cBhvr>
                                        <p:cTn id="404" dur="1" fill="hold">
                                          <p:stCondLst>
                                            <p:cond delay="499"/>
                                          </p:stCondLst>
                                        </p:cTn>
                                        <p:tgtEl>
                                          <p:spTgt spid="23"/>
                                        </p:tgtEl>
                                        <p:attrNameLst>
                                          <p:attrName>style.visibility</p:attrName>
                                        </p:attrNameLst>
                                      </p:cBhvr>
                                      <p:to>
                                        <p:strVal val="hidden"/>
                                      </p:to>
                                    </p:set>
                                  </p:childTnLst>
                                </p:cTn>
                              </p:par>
                            </p:childTnLst>
                          </p:cTn>
                        </p:par>
                      </p:childTnLst>
                    </p:cTn>
                  </p:par>
                  <p:par>
                    <p:cTn id="405" fill="hold">
                      <p:stCondLst>
                        <p:cond delay="indefinite"/>
                      </p:stCondLst>
                      <p:childTnLst>
                        <p:par>
                          <p:cTn id="406" fill="hold">
                            <p:stCondLst>
                              <p:cond delay="0"/>
                            </p:stCondLst>
                            <p:childTnLst>
                              <p:par>
                                <p:cTn id="407" presetID="1" presetClass="exit" presetSubtype="0" fill="hold" grpId="2" nodeType="clickEffect">
                                  <p:stCondLst>
                                    <p:cond delay="0"/>
                                  </p:stCondLst>
                                  <p:childTnLst>
                                    <p:set>
                                      <p:cBhvr>
                                        <p:cTn id="408" dur="1" fill="hold">
                                          <p:stCondLst>
                                            <p:cond delay="0"/>
                                          </p:stCondLst>
                                        </p:cTn>
                                        <p:tgtEl>
                                          <p:spTgt spid="3"/>
                                        </p:tgtEl>
                                        <p:attrNameLst>
                                          <p:attrName>style.visibility</p:attrName>
                                        </p:attrNameLst>
                                      </p:cBhvr>
                                      <p:to>
                                        <p:strVal val="hidden"/>
                                      </p:to>
                                    </p:set>
                                  </p:childTnLst>
                                </p:cTn>
                              </p:par>
                              <p:par>
                                <p:cTn id="409" presetID="1" presetClass="exit" presetSubtype="0" fill="hold" nodeType="withEffect">
                                  <p:stCondLst>
                                    <p:cond delay="0"/>
                                  </p:stCondLst>
                                  <p:childTnLst>
                                    <p:set>
                                      <p:cBhvr>
                                        <p:cTn id="410" dur="1" fill="hold">
                                          <p:stCondLst>
                                            <p:cond delay="0"/>
                                          </p:stCondLst>
                                        </p:cTn>
                                        <p:tgtEl>
                                          <p:spTgt spid="4"/>
                                        </p:tgtEl>
                                        <p:attrNameLst>
                                          <p:attrName>style.visibility</p:attrName>
                                        </p:attrNameLst>
                                      </p:cBhvr>
                                      <p:to>
                                        <p:strVal val="hidden"/>
                                      </p:to>
                                    </p:set>
                                  </p:childTnLst>
                                </p:cTn>
                              </p:par>
                              <p:par>
                                <p:cTn id="411" presetID="1" presetClass="exit" presetSubtype="0" fill="hold" nodeType="withEffect">
                                  <p:stCondLst>
                                    <p:cond delay="0"/>
                                  </p:stCondLst>
                                  <p:childTnLst>
                                    <p:set>
                                      <p:cBhvr>
                                        <p:cTn id="412" dur="1" fill="hold">
                                          <p:stCondLst>
                                            <p:cond delay="0"/>
                                          </p:stCondLst>
                                        </p:cTn>
                                        <p:tgtEl>
                                          <p:spTgt spid="6"/>
                                        </p:tgtEl>
                                        <p:attrNameLst>
                                          <p:attrName>style.visibility</p:attrName>
                                        </p:attrNameLst>
                                      </p:cBhvr>
                                      <p:to>
                                        <p:strVal val="hidden"/>
                                      </p:to>
                                    </p:set>
                                  </p:childTnLst>
                                </p:cTn>
                              </p:par>
                              <p:par>
                                <p:cTn id="413" presetID="1" presetClass="exit" presetSubtype="0" fill="hold" grpId="2" nodeType="withEffect">
                                  <p:stCondLst>
                                    <p:cond delay="0"/>
                                  </p:stCondLst>
                                  <p:childTnLst>
                                    <p:set>
                                      <p:cBhvr>
                                        <p:cTn id="414" dur="1" fill="hold">
                                          <p:stCondLst>
                                            <p:cond delay="0"/>
                                          </p:stCondLst>
                                        </p:cTn>
                                        <p:tgtEl>
                                          <p:spTgt spid="7"/>
                                        </p:tgtEl>
                                        <p:attrNameLst>
                                          <p:attrName>style.visibility</p:attrName>
                                        </p:attrNameLst>
                                      </p:cBhvr>
                                      <p:to>
                                        <p:strVal val="hidden"/>
                                      </p:to>
                                    </p:set>
                                  </p:childTnLst>
                                </p:cTn>
                              </p:par>
                              <p:par>
                                <p:cTn id="415" presetID="1" presetClass="exit" presetSubtype="0" fill="hold" grpId="1" nodeType="withEffect">
                                  <p:stCondLst>
                                    <p:cond delay="0"/>
                                  </p:stCondLst>
                                  <p:childTnLst>
                                    <p:set>
                                      <p:cBhvr>
                                        <p:cTn id="416" dur="1" fill="hold">
                                          <p:stCondLst>
                                            <p:cond delay="0"/>
                                          </p:stCondLst>
                                        </p:cTn>
                                        <p:tgtEl>
                                          <p:spTgt spid="8"/>
                                        </p:tgtEl>
                                        <p:attrNameLst>
                                          <p:attrName>style.visibility</p:attrName>
                                        </p:attrNameLst>
                                      </p:cBhvr>
                                      <p:to>
                                        <p:strVal val="hidden"/>
                                      </p:to>
                                    </p:set>
                                  </p:childTnLst>
                                </p:cTn>
                              </p:par>
                              <p:par>
                                <p:cTn id="417" presetID="1" presetClass="exit" presetSubtype="0" fill="hold" nodeType="withEffect">
                                  <p:stCondLst>
                                    <p:cond delay="0"/>
                                  </p:stCondLst>
                                  <p:childTnLst>
                                    <p:set>
                                      <p:cBhvr>
                                        <p:cTn id="418" dur="1" fill="hold">
                                          <p:stCondLst>
                                            <p:cond delay="0"/>
                                          </p:stCondLst>
                                        </p:cTn>
                                        <p:tgtEl>
                                          <p:spTgt spid="9"/>
                                        </p:tgtEl>
                                        <p:attrNameLst>
                                          <p:attrName>style.visibility</p:attrName>
                                        </p:attrNameLst>
                                      </p:cBhvr>
                                      <p:to>
                                        <p:strVal val="hidden"/>
                                      </p:to>
                                    </p:set>
                                  </p:childTnLst>
                                </p:cTn>
                              </p:par>
                              <p:par>
                                <p:cTn id="419" presetID="1" presetClass="exit" presetSubtype="0" fill="hold" grpId="1" nodeType="withEffect">
                                  <p:stCondLst>
                                    <p:cond delay="0"/>
                                  </p:stCondLst>
                                  <p:childTnLst>
                                    <p:set>
                                      <p:cBhvr>
                                        <p:cTn id="420" dur="1" fill="hold">
                                          <p:stCondLst>
                                            <p:cond delay="0"/>
                                          </p:stCondLst>
                                        </p:cTn>
                                        <p:tgtEl>
                                          <p:spTgt spid="10"/>
                                        </p:tgtEl>
                                        <p:attrNameLst>
                                          <p:attrName>style.visibility</p:attrName>
                                        </p:attrNameLst>
                                      </p:cBhvr>
                                      <p:to>
                                        <p:strVal val="hidden"/>
                                      </p:to>
                                    </p:set>
                                  </p:childTnLst>
                                </p:cTn>
                              </p:par>
                              <p:par>
                                <p:cTn id="421" presetID="1" presetClass="exit" presetSubtype="0" fill="hold" grpId="1" nodeType="withEffect">
                                  <p:stCondLst>
                                    <p:cond delay="0"/>
                                  </p:stCondLst>
                                  <p:childTnLst>
                                    <p:set>
                                      <p:cBhvr>
                                        <p:cTn id="422" dur="1" fill="hold">
                                          <p:stCondLst>
                                            <p:cond delay="0"/>
                                          </p:stCondLst>
                                        </p:cTn>
                                        <p:tgtEl>
                                          <p:spTgt spid="11"/>
                                        </p:tgtEl>
                                        <p:attrNameLst>
                                          <p:attrName>style.visibility</p:attrName>
                                        </p:attrNameLst>
                                      </p:cBhvr>
                                      <p:to>
                                        <p:strVal val="hidden"/>
                                      </p:to>
                                    </p:set>
                                  </p:childTnLst>
                                </p:cTn>
                              </p:par>
                              <p:par>
                                <p:cTn id="423" presetID="1" presetClass="exit" presetSubtype="0" fill="hold" grpId="1" nodeType="withEffect">
                                  <p:stCondLst>
                                    <p:cond delay="0"/>
                                  </p:stCondLst>
                                  <p:childTnLst>
                                    <p:set>
                                      <p:cBhvr>
                                        <p:cTn id="424" dur="1" fill="hold">
                                          <p:stCondLst>
                                            <p:cond delay="0"/>
                                          </p:stCondLst>
                                        </p:cTn>
                                        <p:tgtEl>
                                          <p:spTgt spid="12"/>
                                        </p:tgtEl>
                                        <p:attrNameLst>
                                          <p:attrName>style.visibility</p:attrName>
                                        </p:attrNameLst>
                                      </p:cBhvr>
                                      <p:to>
                                        <p:strVal val="hidden"/>
                                      </p:to>
                                    </p:set>
                                  </p:childTnLst>
                                </p:cTn>
                              </p:par>
                              <p:par>
                                <p:cTn id="425" presetID="1" presetClass="exit" presetSubtype="0" fill="hold" nodeType="withEffect">
                                  <p:stCondLst>
                                    <p:cond delay="0"/>
                                  </p:stCondLst>
                                  <p:childTnLst>
                                    <p:set>
                                      <p:cBhvr>
                                        <p:cTn id="426" dur="1" fill="hold">
                                          <p:stCondLst>
                                            <p:cond delay="0"/>
                                          </p:stCondLst>
                                        </p:cTn>
                                        <p:tgtEl>
                                          <p:spTgt spid="13"/>
                                        </p:tgtEl>
                                        <p:attrNameLst>
                                          <p:attrName>style.visibility</p:attrName>
                                        </p:attrNameLst>
                                      </p:cBhvr>
                                      <p:to>
                                        <p:strVal val="hidden"/>
                                      </p:to>
                                    </p:set>
                                  </p:childTnLst>
                                </p:cTn>
                              </p:par>
                              <p:par>
                                <p:cTn id="427" presetID="1" presetClass="exit" presetSubtype="0" fill="hold" nodeType="withEffect">
                                  <p:stCondLst>
                                    <p:cond delay="0"/>
                                  </p:stCondLst>
                                  <p:childTnLst>
                                    <p:set>
                                      <p:cBhvr>
                                        <p:cTn id="428" dur="1" fill="hold">
                                          <p:stCondLst>
                                            <p:cond delay="0"/>
                                          </p:stCondLst>
                                        </p:cTn>
                                        <p:tgtEl>
                                          <p:spTgt spid="14"/>
                                        </p:tgtEl>
                                        <p:attrNameLst>
                                          <p:attrName>style.visibility</p:attrName>
                                        </p:attrNameLst>
                                      </p:cBhvr>
                                      <p:to>
                                        <p:strVal val="hidden"/>
                                      </p:to>
                                    </p:set>
                                  </p:childTnLst>
                                </p:cTn>
                              </p:par>
                              <p:par>
                                <p:cTn id="429" presetID="1" presetClass="exit" presetSubtype="0" fill="hold" nodeType="withEffect">
                                  <p:stCondLst>
                                    <p:cond delay="0"/>
                                  </p:stCondLst>
                                  <p:childTnLst>
                                    <p:set>
                                      <p:cBhvr>
                                        <p:cTn id="430" dur="1" fill="hold">
                                          <p:stCondLst>
                                            <p:cond delay="0"/>
                                          </p:stCondLst>
                                        </p:cTn>
                                        <p:tgtEl>
                                          <p:spTgt spid="15"/>
                                        </p:tgtEl>
                                        <p:attrNameLst>
                                          <p:attrName>style.visibility</p:attrName>
                                        </p:attrNameLst>
                                      </p:cBhvr>
                                      <p:to>
                                        <p:strVal val="hidden"/>
                                      </p:to>
                                    </p:set>
                                  </p:childTnLst>
                                </p:cTn>
                              </p:par>
                              <p:par>
                                <p:cTn id="431" presetID="1" presetClass="exit" presetSubtype="0" fill="hold" grpId="1" nodeType="withEffect">
                                  <p:stCondLst>
                                    <p:cond delay="0"/>
                                  </p:stCondLst>
                                  <p:childTnLst>
                                    <p:set>
                                      <p:cBhvr>
                                        <p:cTn id="432" dur="1" fill="hold">
                                          <p:stCondLst>
                                            <p:cond delay="0"/>
                                          </p:stCondLst>
                                        </p:cTn>
                                        <p:tgtEl>
                                          <p:spTgt spid="16"/>
                                        </p:tgtEl>
                                        <p:attrNameLst>
                                          <p:attrName>style.visibility</p:attrName>
                                        </p:attrNameLst>
                                      </p:cBhvr>
                                      <p:to>
                                        <p:strVal val="hidden"/>
                                      </p:to>
                                    </p:set>
                                  </p:childTnLst>
                                </p:cTn>
                              </p:par>
                              <p:par>
                                <p:cTn id="433" presetID="1" presetClass="exit" presetSubtype="0" fill="hold" nodeType="withEffect">
                                  <p:stCondLst>
                                    <p:cond delay="0"/>
                                  </p:stCondLst>
                                  <p:childTnLst>
                                    <p:set>
                                      <p:cBhvr>
                                        <p:cTn id="434" dur="1" fill="hold">
                                          <p:stCondLst>
                                            <p:cond delay="0"/>
                                          </p:stCondLst>
                                        </p:cTn>
                                        <p:tgtEl>
                                          <p:spTgt spid="21"/>
                                        </p:tgtEl>
                                        <p:attrNameLst>
                                          <p:attrName>style.visibility</p:attrName>
                                        </p:attrNameLst>
                                      </p:cBhvr>
                                      <p:to>
                                        <p:strVal val="hidden"/>
                                      </p:to>
                                    </p:set>
                                  </p:childTnLst>
                                </p:cTn>
                              </p:par>
                              <p:par>
                                <p:cTn id="435" presetID="1" presetClass="exit" presetSubtype="0" fill="hold" grpId="2" nodeType="withEffect">
                                  <p:stCondLst>
                                    <p:cond delay="0"/>
                                  </p:stCondLst>
                                  <p:childTnLst>
                                    <p:set>
                                      <p:cBhvr>
                                        <p:cTn id="436" dur="1" fill="hold">
                                          <p:stCondLst>
                                            <p:cond delay="0"/>
                                          </p:stCondLst>
                                        </p:cTn>
                                        <p:tgtEl>
                                          <p:spTgt spid="22"/>
                                        </p:tgtEl>
                                        <p:attrNameLst>
                                          <p:attrName>style.visibility</p:attrName>
                                        </p:attrNameLst>
                                      </p:cBhvr>
                                      <p:to>
                                        <p:strVal val="hidden"/>
                                      </p:to>
                                    </p:set>
                                  </p:childTnLst>
                                </p:cTn>
                              </p:par>
                              <p:par>
                                <p:cTn id="437" presetID="1" presetClass="exit" presetSubtype="0" fill="hold" nodeType="withEffect">
                                  <p:stCondLst>
                                    <p:cond delay="0"/>
                                  </p:stCondLst>
                                  <p:childTnLst>
                                    <p:set>
                                      <p:cBhvr>
                                        <p:cTn id="438" dur="1" fill="hold">
                                          <p:stCondLst>
                                            <p:cond delay="0"/>
                                          </p:stCondLst>
                                        </p:cTn>
                                        <p:tgtEl>
                                          <p:spTgt spid="23"/>
                                        </p:tgtEl>
                                        <p:attrNameLst>
                                          <p:attrName>style.visibility</p:attrName>
                                        </p:attrNameLst>
                                      </p:cBhvr>
                                      <p:to>
                                        <p:strVal val="hidden"/>
                                      </p:to>
                                    </p:set>
                                  </p:childTnLst>
                                </p:cTn>
                              </p:par>
                              <p:par>
                                <p:cTn id="439" presetID="1" presetClass="exit" presetSubtype="0" fill="hold" grpId="2" nodeType="withEffect">
                                  <p:stCondLst>
                                    <p:cond delay="0"/>
                                  </p:stCondLst>
                                  <p:childTnLst>
                                    <p:set>
                                      <p:cBhvr>
                                        <p:cTn id="440" dur="1" fill="hold">
                                          <p:stCondLst>
                                            <p:cond delay="0"/>
                                          </p:stCondLst>
                                        </p:cTn>
                                        <p:tgtEl>
                                          <p:spTgt spid="24"/>
                                        </p:tgtEl>
                                        <p:attrNameLst>
                                          <p:attrName>style.visibility</p:attrName>
                                        </p:attrNameLst>
                                      </p:cBhvr>
                                      <p:to>
                                        <p:strVal val="hidden"/>
                                      </p:to>
                                    </p:set>
                                  </p:childTnLst>
                                </p:cTn>
                              </p:par>
                              <p:par>
                                <p:cTn id="441" presetID="1" presetClass="exit" presetSubtype="0" fill="hold" nodeType="withEffect">
                                  <p:stCondLst>
                                    <p:cond delay="0"/>
                                  </p:stCondLst>
                                  <p:childTnLst>
                                    <p:set>
                                      <p:cBhvr>
                                        <p:cTn id="442" dur="1" fill="hold">
                                          <p:stCondLst>
                                            <p:cond delay="0"/>
                                          </p:stCondLst>
                                        </p:cTn>
                                        <p:tgtEl>
                                          <p:spTgt spid="25"/>
                                        </p:tgtEl>
                                        <p:attrNameLst>
                                          <p:attrName>style.visibility</p:attrName>
                                        </p:attrNameLst>
                                      </p:cBhvr>
                                      <p:to>
                                        <p:strVal val="hidden"/>
                                      </p:to>
                                    </p:set>
                                  </p:childTnLst>
                                </p:cTn>
                              </p:par>
                              <p:par>
                                <p:cTn id="443" presetID="1" presetClass="exit" presetSubtype="0" fill="hold" grpId="2" nodeType="withEffect">
                                  <p:stCondLst>
                                    <p:cond delay="0"/>
                                  </p:stCondLst>
                                  <p:childTnLst>
                                    <p:set>
                                      <p:cBhvr>
                                        <p:cTn id="444" dur="1" fill="hold">
                                          <p:stCondLst>
                                            <p:cond delay="0"/>
                                          </p:stCondLst>
                                        </p:cTn>
                                        <p:tgtEl>
                                          <p:spTgt spid="26"/>
                                        </p:tgtEl>
                                        <p:attrNameLst>
                                          <p:attrName>style.visibility</p:attrName>
                                        </p:attrNameLst>
                                      </p:cBhvr>
                                      <p:to>
                                        <p:strVal val="hidden"/>
                                      </p:to>
                                    </p:set>
                                  </p:childTnLst>
                                </p:cTn>
                              </p:par>
                              <p:par>
                                <p:cTn id="445" presetID="1" presetClass="exit" presetSubtype="0" fill="hold" nodeType="withEffect">
                                  <p:stCondLst>
                                    <p:cond delay="0"/>
                                  </p:stCondLst>
                                  <p:childTnLst>
                                    <p:set>
                                      <p:cBhvr>
                                        <p:cTn id="446" dur="1" fill="hold">
                                          <p:stCondLst>
                                            <p:cond delay="0"/>
                                          </p:stCondLst>
                                        </p:cTn>
                                        <p:tgtEl>
                                          <p:spTgt spid="27"/>
                                        </p:tgtEl>
                                        <p:attrNameLst>
                                          <p:attrName>style.visibility</p:attrName>
                                        </p:attrNameLst>
                                      </p:cBhvr>
                                      <p:to>
                                        <p:strVal val="hidden"/>
                                      </p:to>
                                    </p:set>
                                  </p:childTnLst>
                                </p:cTn>
                              </p:par>
                              <p:par>
                                <p:cTn id="447" presetID="1" presetClass="exit" presetSubtype="0" fill="hold" nodeType="withEffect">
                                  <p:stCondLst>
                                    <p:cond delay="0"/>
                                  </p:stCondLst>
                                  <p:childTnLst>
                                    <p:set>
                                      <p:cBhvr>
                                        <p:cTn id="448" dur="1" fill="hold">
                                          <p:stCondLst>
                                            <p:cond delay="0"/>
                                          </p:stCondLst>
                                        </p:cTn>
                                        <p:tgtEl>
                                          <p:spTgt spid="28"/>
                                        </p:tgtEl>
                                        <p:attrNameLst>
                                          <p:attrName>style.visibility</p:attrName>
                                        </p:attrNameLst>
                                      </p:cBhvr>
                                      <p:to>
                                        <p:strVal val="hidden"/>
                                      </p:to>
                                    </p:set>
                                  </p:childTnLst>
                                </p:cTn>
                              </p:par>
                              <p:par>
                                <p:cTn id="449" presetID="22" presetClass="exit" presetSubtype="4" fill="hold" grpId="1" nodeType="withEffect">
                                  <p:stCondLst>
                                    <p:cond delay="0"/>
                                  </p:stCondLst>
                                  <p:childTnLst>
                                    <p:animEffect transition="out" filter="wipe(down)">
                                      <p:cBhvr>
                                        <p:cTn id="450" dur="500"/>
                                        <p:tgtEl>
                                          <p:spTgt spid="29"/>
                                        </p:tgtEl>
                                      </p:cBhvr>
                                    </p:animEffect>
                                    <p:set>
                                      <p:cBhvr>
                                        <p:cTn id="451" dur="1" fill="hold">
                                          <p:stCondLst>
                                            <p:cond delay="499"/>
                                          </p:stCondLst>
                                        </p:cTn>
                                        <p:tgtEl>
                                          <p:spTgt spid="29"/>
                                        </p:tgtEl>
                                        <p:attrNameLst>
                                          <p:attrName>style.visibility</p:attrName>
                                        </p:attrNameLst>
                                      </p:cBhvr>
                                      <p:to>
                                        <p:strVal val="hidden"/>
                                      </p:to>
                                    </p:set>
                                  </p:childTnLst>
                                </p:cTn>
                              </p:par>
                              <p:par>
                                <p:cTn id="452" presetID="1" presetClass="entr" presetSubtype="0" fill="hold" grpId="0" nodeType="withEffect">
                                  <p:stCondLst>
                                    <p:cond delay="0"/>
                                  </p:stCondLst>
                                  <p:childTnLst>
                                    <p:set>
                                      <p:cBhvr>
                                        <p:cTn id="453" dur="1" fill="hold">
                                          <p:stCondLst>
                                            <p:cond delay="0"/>
                                          </p:stCondLst>
                                        </p:cTn>
                                        <p:tgtEl>
                                          <p:spTgt spid="30"/>
                                        </p:tgtEl>
                                        <p:attrNameLst>
                                          <p:attrName>style.visibility</p:attrName>
                                        </p:attrNameLst>
                                      </p:cBhvr>
                                      <p:to>
                                        <p:strVal val="visible"/>
                                      </p:to>
                                    </p:set>
                                  </p:childTnLst>
                                </p:cTn>
                              </p:par>
                              <p:par>
                                <p:cTn id="454" presetID="1" presetClass="entr" presetSubtype="0" fill="hold" nodeType="withEffect">
                                  <p:stCondLst>
                                    <p:cond delay="0"/>
                                  </p:stCondLst>
                                  <p:childTnLst>
                                    <p:set>
                                      <p:cBhvr>
                                        <p:cTn id="455" dur="1" fill="hold">
                                          <p:stCondLst>
                                            <p:cond delay="0"/>
                                          </p:stCondLst>
                                        </p:cTn>
                                        <p:tgtEl>
                                          <p:spTgt spid="31"/>
                                        </p:tgtEl>
                                        <p:attrNameLst>
                                          <p:attrName>style.visibility</p:attrName>
                                        </p:attrNameLst>
                                      </p:cBhvr>
                                      <p:to>
                                        <p:strVal val="visible"/>
                                      </p:to>
                                    </p:set>
                                  </p:childTnLst>
                                </p:cTn>
                              </p:par>
                              <p:par>
                                <p:cTn id="456" presetID="1" presetClass="entr" presetSubtype="0" fill="hold" nodeType="withEffect">
                                  <p:stCondLst>
                                    <p:cond delay="0"/>
                                  </p:stCondLst>
                                  <p:childTnLst>
                                    <p:set>
                                      <p:cBhvr>
                                        <p:cTn id="457" dur="1" fill="hold">
                                          <p:stCondLst>
                                            <p:cond delay="0"/>
                                          </p:stCondLst>
                                        </p:cTn>
                                        <p:tgtEl>
                                          <p:spTgt spid="32"/>
                                        </p:tgtEl>
                                        <p:attrNameLst>
                                          <p:attrName>style.visibility</p:attrName>
                                        </p:attrNameLst>
                                      </p:cBhvr>
                                      <p:to>
                                        <p:strVal val="visible"/>
                                      </p:to>
                                    </p:set>
                                  </p:childTnLst>
                                </p:cTn>
                              </p:par>
                              <p:par>
                                <p:cTn id="458" presetID="1" presetClass="entr" presetSubtype="0" fill="hold" grpId="0" nodeType="withEffect">
                                  <p:stCondLst>
                                    <p:cond delay="0"/>
                                  </p:stCondLst>
                                  <p:childTnLst>
                                    <p:set>
                                      <p:cBhvr>
                                        <p:cTn id="459" dur="1" fill="hold">
                                          <p:stCondLst>
                                            <p:cond delay="0"/>
                                          </p:stCondLst>
                                        </p:cTn>
                                        <p:tgtEl>
                                          <p:spTgt spid="33"/>
                                        </p:tgtEl>
                                        <p:attrNameLst>
                                          <p:attrName>style.visibility</p:attrName>
                                        </p:attrNameLst>
                                      </p:cBhvr>
                                      <p:to>
                                        <p:strVal val="visible"/>
                                      </p:to>
                                    </p:set>
                                  </p:childTnLst>
                                </p:cTn>
                              </p:par>
                              <p:par>
                                <p:cTn id="460" presetID="1" presetClass="entr" presetSubtype="0" fill="hold" grpId="0" nodeType="withEffect">
                                  <p:stCondLst>
                                    <p:cond delay="0"/>
                                  </p:stCondLst>
                                  <p:childTnLst>
                                    <p:set>
                                      <p:cBhvr>
                                        <p:cTn id="461" dur="1" fill="hold">
                                          <p:stCondLst>
                                            <p:cond delay="0"/>
                                          </p:stCondLst>
                                        </p:cTn>
                                        <p:tgtEl>
                                          <p:spTgt spid="34"/>
                                        </p:tgtEl>
                                        <p:attrNameLst>
                                          <p:attrName>style.visibility</p:attrName>
                                        </p:attrNameLst>
                                      </p:cBhvr>
                                      <p:to>
                                        <p:strVal val="visible"/>
                                      </p:to>
                                    </p:set>
                                  </p:childTnLst>
                                </p:cTn>
                              </p:par>
                              <p:par>
                                <p:cTn id="462" presetID="1" presetClass="entr" presetSubtype="0" fill="hold" nodeType="withEffect">
                                  <p:stCondLst>
                                    <p:cond delay="0"/>
                                  </p:stCondLst>
                                  <p:childTnLst>
                                    <p:set>
                                      <p:cBhvr>
                                        <p:cTn id="463" dur="1" fill="hold">
                                          <p:stCondLst>
                                            <p:cond delay="0"/>
                                          </p:stCondLst>
                                        </p:cTn>
                                        <p:tgtEl>
                                          <p:spTgt spid="35"/>
                                        </p:tgtEl>
                                        <p:attrNameLst>
                                          <p:attrName>style.visibility</p:attrName>
                                        </p:attrNameLst>
                                      </p:cBhvr>
                                      <p:to>
                                        <p:strVal val="visible"/>
                                      </p:to>
                                    </p:set>
                                  </p:childTnLst>
                                </p:cTn>
                              </p:par>
                              <p:par>
                                <p:cTn id="464" presetID="1" presetClass="entr" presetSubtype="0" fill="hold" grpId="0" nodeType="withEffect">
                                  <p:stCondLst>
                                    <p:cond delay="0"/>
                                  </p:stCondLst>
                                  <p:childTnLst>
                                    <p:set>
                                      <p:cBhvr>
                                        <p:cTn id="465" dur="1" fill="hold">
                                          <p:stCondLst>
                                            <p:cond delay="0"/>
                                          </p:stCondLst>
                                        </p:cTn>
                                        <p:tgtEl>
                                          <p:spTgt spid="37"/>
                                        </p:tgtEl>
                                        <p:attrNameLst>
                                          <p:attrName>style.visibility</p:attrName>
                                        </p:attrNameLst>
                                      </p:cBhvr>
                                      <p:to>
                                        <p:strVal val="visible"/>
                                      </p:to>
                                    </p:set>
                                  </p:childTnLst>
                                </p:cTn>
                              </p:par>
                              <p:par>
                                <p:cTn id="466" presetID="1" presetClass="entr" presetSubtype="0" fill="hold" grpId="0" nodeType="withEffect">
                                  <p:stCondLst>
                                    <p:cond delay="0"/>
                                  </p:stCondLst>
                                  <p:childTnLst>
                                    <p:set>
                                      <p:cBhvr>
                                        <p:cTn id="467" dur="1" fill="hold">
                                          <p:stCondLst>
                                            <p:cond delay="0"/>
                                          </p:stCondLst>
                                        </p:cTn>
                                        <p:tgtEl>
                                          <p:spTgt spid="38"/>
                                        </p:tgtEl>
                                        <p:attrNameLst>
                                          <p:attrName>style.visibility</p:attrName>
                                        </p:attrNameLst>
                                      </p:cBhvr>
                                      <p:to>
                                        <p:strVal val="visible"/>
                                      </p:to>
                                    </p:set>
                                  </p:childTnLst>
                                </p:cTn>
                              </p:par>
                              <p:par>
                                <p:cTn id="468" presetID="1" presetClass="entr" presetSubtype="0" fill="hold" grpId="0" nodeType="withEffect">
                                  <p:stCondLst>
                                    <p:cond delay="0"/>
                                  </p:stCondLst>
                                  <p:childTnLst>
                                    <p:set>
                                      <p:cBhvr>
                                        <p:cTn id="469" dur="1" fill="hold">
                                          <p:stCondLst>
                                            <p:cond delay="0"/>
                                          </p:stCondLst>
                                        </p:cTn>
                                        <p:tgtEl>
                                          <p:spTgt spid="39"/>
                                        </p:tgtEl>
                                        <p:attrNameLst>
                                          <p:attrName>style.visibility</p:attrName>
                                        </p:attrNameLst>
                                      </p:cBhvr>
                                      <p:to>
                                        <p:strVal val="visible"/>
                                      </p:to>
                                    </p:set>
                                  </p:childTnLst>
                                </p:cTn>
                              </p:par>
                              <p:par>
                                <p:cTn id="470" presetID="1" presetClass="entr" presetSubtype="0" fill="hold" nodeType="withEffect">
                                  <p:stCondLst>
                                    <p:cond delay="0"/>
                                  </p:stCondLst>
                                  <p:childTnLst>
                                    <p:set>
                                      <p:cBhvr>
                                        <p:cTn id="471" dur="1" fill="hold">
                                          <p:stCondLst>
                                            <p:cond delay="0"/>
                                          </p:stCondLst>
                                        </p:cTn>
                                        <p:tgtEl>
                                          <p:spTgt spid="40"/>
                                        </p:tgtEl>
                                        <p:attrNameLst>
                                          <p:attrName>style.visibility</p:attrName>
                                        </p:attrNameLst>
                                      </p:cBhvr>
                                      <p:to>
                                        <p:strVal val="visible"/>
                                      </p:to>
                                    </p:set>
                                  </p:childTnLst>
                                </p:cTn>
                              </p:par>
                              <p:par>
                                <p:cTn id="472" presetID="1" presetClass="entr" presetSubtype="0" fill="hold" nodeType="withEffect">
                                  <p:stCondLst>
                                    <p:cond delay="0"/>
                                  </p:stCondLst>
                                  <p:childTnLst>
                                    <p:set>
                                      <p:cBhvr>
                                        <p:cTn id="473" dur="1" fill="hold">
                                          <p:stCondLst>
                                            <p:cond delay="0"/>
                                          </p:stCondLst>
                                        </p:cTn>
                                        <p:tgtEl>
                                          <p:spTgt spid="41"/>
                                        </p:tgtEl>
                                        <p:attrNameLst>
                                          <p:attrName>style.visibility</p:attrName>
                                        </p:attrNameLst>
                                      </p:cBhvr>
                                      <p:to>
                                        <p:strVal val="visible"/>
                                      </p:to>
                                    </p:set>
                                  </p:childTnLst>
                                </p:cTn>
                              </p:par>
                              <p:par>
                                <p:cTn id="474" presetID="1" presetClass="entr" presetSubtype="0" fill="hold" nodeType="withEffect">
                                  <p:stCondLst>
                                    <p:cond delay="0"/>
                                  </p:stCondLst>
                                  <p:childTnLst>
                                    <p:set>
                                      <p:cBhvr>
                                        <p:cTn id="475" dur="1" fill="hold">
                                          <p:stCondLst>
                                            <p:cond delay="0"/>
                                          </p:stCondLst>
                                        </p:cTn>
                                        <p:tgtEl>
                                          <p:spTgt spid="42"/>
                                        </p:tgtEl>
                                        <p:attrNameLst>
                                          <p:attrName>style.visibility</p:attrName>
                                        </p:attrNameLst>
                                      </p:cBhvr>
                                      <p:to>
                                        <p:strVal val="visible"/>
                                      </p:to>
                                    </p:set>
                                  </p:childTnLst>
                                </p:cTn>
                              </p:par>
                              <p:par>
                                <p:cTn id="476" presetID="1" presetClass="entr" presetSubtype="0" fill="hold" grpId="0" nodeType="withEffect">
                                  <p:stCondLst>
                                    <p:cond delay="0"/>
                                  </p:stCondLst>
                                  <p:childTnLst>
                                    <p:set>
                                      <p:cBhvr>
                                        <p:cTn id="477" dur="1" fill="hold">
                                          <p:stCondLst>
                                            <p:cond delay="0"/>
                                          </p:stCondLst>
                                        </p:cTn>
                                        <p:tgtEl>
                                          <p:spTgt spid="43"/>
                                        </p:tgtEl>
                                        <p:attrNameLst>
                                          <p:attrName>style.visibility</p:attrName>
                                        </p:attrNameLst>
                                      </p:cBhvr>
                                      <p:to>
                                        <p:strVal val="visible"/>
                                      </p:to>
                                    </p:set>
                                  </p:childTnLst>
                                </p:cTn>
                              </p:par>
                              <p:par>
                                <p:cTn id="478" presetID="1" presetClass="entr" presetSubtype="0" fill="hold" nodeType="withEffect">
                                  <p:stCondLst>
                                    <p:cond delay="0"/>
                                  </p:stCondLst>
                                  <p:childTnLst>
                                    <p:set>
                                      <p:cBhvr>
                                        <p:cTn id="479" dur="1" fill="hold">
                                          <p:stCondLst>
                                            <p:cond delay="0"/>
                                          </p:stCondLst>
                                        </p:cTn>
                                        <p:tgtEl>
                                          <p:spTgt spid="44"/>
                                        </p:tgtEl>
                                        <p:attrNameLst>
                                          <p:attrName>style.visibility</p:attrName>
                                        </p:attrNameLst>
                                      </p:cBhvr>
                                      <p:to>
                                        <p:strVal val="visible"/>
                                      </p:to>
                                    </p:set>
                                  </p:childTnLst>
                                </p:cTn>
                              </p:par>
                              <p:par>
                                <p:cTn id="480" presetID="1" presetClass="entr" presetSubtype="0" fill="hold" grpId="0" nodeType="withEffect">
                                  <p:stCondLst>
                                    <p:cond delay="0"/>
                                  </p:stCondLst>
                                  <p:childTnLst>
                                    <p:set>
                                      <p:cBhvr>
                                        <p:cTn id="481" dur="1" fill="hold">
                                          <p:stCondLst>
                                            <p:cond delay="0"/>
                                          </p:stCondLst>
                                        </p:cTn>
                                        <p:tgtEl>
                                          <p:spTgt spid="45"/>
                                        </p:tgtEl>
                                        <p:attrNameLst>
                                          <p:attrName>style.visibility</p:attrName>
                                        </p:attrNameLst>
                                      </p:cBhvr>
                                      <p:to>
                                        <p:strVal val="visible"/>
                                      </p:to>
                                    </p:set>
                                  </p:childTnLst>
                                </p:cTn>
                              </p:par>
                              <p:par>
                                <p:cTn id="482" presetID="1" presetClass="entr" presetSubtype="0" fill="hold" grpId="0" nodeType="withEffect">
                                  <p:stCondLst>
                                    <p:cond delay="0"/>
                                  </p:stCondLst>
                                  <p:childTnLst>
                                    <p:set>
                                      <p:cBhvr>
                                        <p:cTn id="483" dur="1" fill="hold">
                                          <p:stCondLst>
                                            <p:cond delay="0"/>
                                          </p:stCondLst>
                                        </p:cTn>
                                        <p:tgtEl>
                                          <p:spTgt spid="47"/>
                                        </p:tgtEl>
                                        <p:attrNameLst>
                                          <p:attrName>style.visibility</p:attrName>
                                        </p:attrNameLst>
                                      </p:cBhvr>
                                      <p:to>
                                        <p:strVal val="visible"/>
                                      </p:to>
                                    </p:set>
                                  </p:childTnLst>
                                </p:cTn>
                              </p:par>
                              <p:par>
                                <p:cTn id="484" presetID="1" presetClass="entr" presetSubtype="0" fill="hold" grpId="0" nodeType="withEffect">
                                  <p:stCondLst>
                                    <p:cond delay="0"/>
                                  </p:stCondLst>
                                  <p:childTnLst>
                                    <p:set>
                                      <p:cBhvr>
                                        <p:cTn id="485" dur="1" fill="hold">
                                          <p:stCondLst>
                                            <p:cond delay="0"/>
                                          </p:stCondLst>
                                        </p:cTn>
                                        <p:tgtEl>
                                          <p:spTgt spid="48"/>
                                        </p:tgtEl>
                                        <p:attrNameLst>
                                          <p:attrName>style.visibility</p:attrName>
                                        </p:attrNameLst>
                                      </p:cBhvr>
                                      <p:to>
                                        <p:strVal val="visible"/>
                                      </p:to>
                                    </p:set>
                                  </p:childTnLst>
                                </p:cTn>
                              </p:par>
                              <p:par>
                                <p:cTn id="486" presetID="1" presetClass="entr" presetSubtype="0" fill="hold" nodeType="withEffect">
                                  <p:stCondLst>
                                    <p:cond delay="0"/>
                                  </p:stCondLst>
                                  <p:childTnLst>
                                    <p:set>
                                      <p:cBhvr>
                                        <p:cTn id="487" dur="1" fill="hold">
                                          <p:stCondLst>
                                            <p:cond delay="0"/>
                                          </p:stCondLst>
                                        </p:cTn>
                                        <p:tgtEl>
                                          <p:spTgt spid="49"/>
                                        </p:tgtEl>
                                        <p:attrNameLst>
                                          <p:attrName>style.visibility</p:attrName>
                                        </p:attrNameLst>
                                      </p:cBhvr>
                                      <p:to>
                                        <p:strVal val="visible"/>
                                      </p:to>
                                    </p:set>
                                  </p:childTnLst>
                                </p:cTn>
                              </p:par>
                              <p:par>
                                <p:cTn id="488" presetID="1" presetClass="entr" presetSubtype="0" fill="hold" nodeType="withEffect">
                                  <p:stCondLst>
                                    <p:cond delay="0"/>
                                  </p:stCondLst>
                                  <p:childTnLst>
                                    <p:set>
                                      <p:cBhvr>
                                        <p:cTn id="489" dur="1" fill="hold">
                                          <p:stCondLst>
                                            <p:cond delay="0"/>
                                          </p:stCondLst>
                                        </p:cTn>
                                        <p:tgtEl>
                                          <p:spTgt spid="50"/>
                                        </p:tgtEl>
                                        <p:attrNameLst>
                                          <p:attrName>style.visibility</p:attrName>
                                        </p:attrNameLst>
                                      </p:cBhvr>
                                      <p:to>
                                        <p:strVal val="visible"/>
                                      </p:to>
                                    </p:set>
                                  </p:childTnLst>
                                </p:cTn>
                              </p:par>
                            </p:childTnLst>
                          </p:cTn>
                        </p:par>
                      </p:childTnLst>
                    </p:cTn>
                  </p:par>
                  <p:par>
                    <p:cTn id="490" fill="hold">
                      <p:stCondLst>
                        <p:cond delay="indefinite"/>
                      </p:stCondLst>
                      <p:childTnLst>
                        <p:par>
                          <p:cTn id="491" fill="hold">
                            <p:stCondLst>
                              <p:cond delay="0"/>
                            </p:stCondLst>
                            <p:childTnLst>
                              <p:par>
                                <p:cTn id="492" presetID="22" presetClass="entr" presetSubtype="4" fill="hold" nodeType="clickEffect">
                                  <p:stCondLst>
                                    <p:cond delay="0"/>
                                  </p:stCondLst>
                                  <p:childTnLst>
                                    <p:set>
                                      <p:cBhvr>
                                        <p:cTn id="493" dur="1" fill="hold">
                                          <p:stCondLst>
                                            <p:cond delay="0"/>
                                          </p:stCondLst>
                                        </p:cTn>
                                        <p:tgtEl>
                                          <p:spTgt spid="46"/>
                                        </p:tgtEl>
                                        <p:attrNameLst>
                                          <p:attrName>style.visibility</p:attrName>
                                        </p:attrNameLst>
                                      </p:cBhvr>
                                      <p:to>
                                        <p:strVal val="visible"/>
                                      </p:to>
                                    </p:set>
                                    <p:animEffect transition="in" filter="wipe(down)">
                                      <p:cBhvr>
                                        <p:cTn id="494" dur="500"/>
                                        <p:tgtEl>
                                          <p:spTgt spid="46"/>
                                        </p:tgtEl>
                                      </p:cBhvr>
                                    </p:animEffect>
                                  </p:childTnLst>
                                </p:cTn>
                              </p:par>
                              <p:par>
                                <p:cTn id="495" presetID="22" presetClass="entr" presetSubtype="4" fill="hold" grpId="0" nodeType="withEffect">
                                  <p:stCondLst>
                                    <p:cond delay="0"/>
                                  </p:stCondLst>
                                  <p:childTnLst>
                                    <p:set>
                                      <p:cBhvr>
                                        <p:cTn id="496" dur="1" fill="hold">
                                          <p:stCondLst>
                                            <p:cond delay="0"/>
                                          </p:stCondLst>
                                        </p:cTn>
                                        <p:tgtEl>
                                          <p:spTgt spid="51"/>
                                        </p:tgtEl>
                                        <p:attrNameLst>
                                          <p:attrName>style.visibility</p:attrName>
                                        </p:attrNameLst>
                                      </p:cBhvr>
                                      <p:to>
                                        <p:strVal val="visible"/>
                                      </p:to>
                                    </p:set>
                                    <p:animEffect transition="in" filter="wipe(down)">
                                      <p:cBhvr>
                                        <p:cTn id="497" dur="500"/>
                                        <p:tgtEl>
                                          <p:spTgt spid="51"/>
                                        </p:tgtEl>
                                      </p:cBhvr>
                                    </p:animEffect>
                                  </p:childTnLst>
                                </p:cTn>
                              </p:par>
                            </p:childTnLst>
                          </p:cTn>
                        </p:par>
                      </p:childTnLst>
                    </p:cTn>
                  </p:par>
                  <p:par>
                    <p:cTn id="498" fill="hold">
                      <p:stCondLst>
                        <p:cond delay="indefinite"/>
                      </p:stCondLst>
                      <p:childTnLst>
                        <p:par>
                          <p:cTn id="499" fill="hold">
                            <p:stCondLst>
                              <p:cond delay="0"/>
                            </p:stCondLst>
                            <p:childTnLst>
                              <p:par>
                                <p:cTn id="500" presetID="0" presetClass="path" presetSubtype="0" accel="50000" decel="50000" fill="hold" grpId="1" nodeType="clickEffect">
                                  <p:stCondLst>
                                    <p:cond delay="0"/>
                                  </p:stCondLst>
                                  <p:childTnLst>
                                    <p:animMotion origin="layout" path="M 2.70833E-6 0 L 0.04271 0.10718 " pathEditMode="relative" rAng="0" ptsTypes="AA">
                                      <p:cBhvr>
                                        <p:cTn id="501" dur="2000" fill="hold"/>
                                        <p:tgtEl>
                                          <p:spTgt spid="48"/>
                                        </p:tgtEl>
                                        <p:attrNameLst>
                                          <p:attrName>ppt_x</p:attrName>
                                          <p:attrName>ppt_y</p:attrName>
                                        </p:attrNameLst>
                                      </p:cBhvr>
                                      <p:rCtr x="2135" y="5347"/>
                                    </p:animMotion>
                                  </p:childTnLst>
                                </p:cTn>
                              </p:par>
                              <p:par>
                                <p:cTn id="502" presetID="22" presetClass="exit" presetSubtype="4" fill="hold" nodeType="withEffect">
                                  <p:stCondLst>
                                    <p:cond delay="0"/>
                                  </p:stCondLst>
                                  <p:childTnLst>
                                    <p:animEffect transition="out" filter="wipe(down)">
                                      <p:cBhvr>
                                        <p:cTn id="503" dur="500"/>
                                        <p:tgtEl>
                                          <p:spTgt spid="46"/>
                                        </p:tgtEl>
                                      </p:cBhvr>
                                    </p:animEffect>
                                    <p:set>
                                      <p:cBhvr>
                                        <p:cTn id="504" dur="1" fill="hold">
                                          <p:stCondLst>
                                            <p:cond delay="499"/>
                                          </p:stCondLst>
                                        </p:cTn>
                                        <p:tgtEl>
                                          <p:spTgt spid="46"/>
                                        </p:tgtEl>
                                        <p:attrNameLst>
                                          <p:attrName>style.visibility</p:attrName>
                                        </p:attrNameLst>
                                      </p:cBhvr>
                                      <p:to>
                                        <p:strVal val="hidden"/>
                                      </p:to>
                                    </p:set>
                                  </p:childTnLst>
                                </p:cTn>
                              </p:par>
                              <p:par>
                                <p:cTn id="505" presetID="22" presetClass="entr" presetSubtype="4" fill="hold" nodeType="withEffect">
                                  <p:stCondLst>
                                    <p:cond delay="0"/>
                                  </p:stCondLst>
                                  <p:childTnLst>
                                    <p:set>
                                      <p:cBhvr>
                                        <p:cTn id="506" dur="1" fill="hold">
                                          <p:stCondLst>
                                            <p:cond delay="0"/>
                                          </p:stCondLst>
                                        </p:cTn>
                                        <p:tgtEl>
                                          <p:spTgt spid="52"/>
                                        </p:tgtEl>
                                        <p:attrNameLst>
                                          <p:attrName>style.visibility</p:attrName>
                                        </p:attrNameLst>
                                      </p:cBhvr>
                                      <p:to>
                                        <p:strVal val="visible"/>
                                      </p:to>
                                    </p:set>
                                    <p:animEffect transition="in" filter="wipe(down)">
                                      <p:cBhvr>
                                        <p:cTn id="507" dur="500"/>
                                        <p:tgtEl>
                                          <p:spTgt spid="52"/>
                                        </p:tgtEl>
                                      </p:cBhvr>
                                    </p:animEffect>
                                  </p:childTnLst>
                                </p:cTn>
                              </p:par>
                              <p:par>
                                <p:cTn id="508" presetID="0" presetClass="path" presetSubtype="0" accel="50000" decel="50000" fill="hold" grpId="1" nodeType="withEffect">
                                  <p:stCondLst>
                                    <p:cond delay="0"/>
                                  </p:stCondLst>
                                  <p:childTnLst>
                                    <p:animMotion origin="layout" path="M -3.54167E-6 -4.44444E-6 L 0.03425 -0.10949 " pathEditMode="relative" rAng="0" ptsTypes="AA">
                                      <p:cBhvr>
                                        <p:cTn id="509" dur="2000" fill="hold"/>
                                        <p:tgtEl>
                                          <p:spTgt spid="51"/>
                                        </p:tgtEl>
                                        <p:attrNameLst>
                                          <p:attrName>ppt_x</p:attrName>
                                          <p:attrName>ppt_y</p:attrName>
                                        </p:attrNameLst>
                                      </p:cBhvr>
                                      <p:rCtr x="1706" y="-5486"/>
                                    </p:animMotion>
                                  </p:childTnLst>
                                </p:cTn>
                              </p:par>
                            </p:childTnLst>
                          </p:cTn>
                        </p:par>
                      </p:childTnLst>
                    </p:cTn>
                  </p:par>
                  <p:par>
                    <p:cTn id="510" fill="hold">
                      <p:stCondLst>
                        <p:cond delay="indefinite"/>
                      </p:stCondLst>
                      <p:childTnLst>
                        <p:par>
                          <p:cTn id="511" fill="hold">
                            <p:stCondLst>
                              <p:cond delay="0"/>
                            </p:stCondLst>
                            <p:childTnLst>
                              <p:par>
                                <p:cTn id="512" presetID="0" presetClass="path" presetSubtype="0" accel="50000" decel="50000" fill="hold" grpId="2" nodeType="clickEffect">
                                  <p:stCondLst>
                                    <p:cond delay="0"/>
                                  </p:stCondLst>
                                  <p:childTnLst>
                                    <p:animMotion origin="layout" path="M 0.03425 -0.10949 L 0.00847 -0.2199 " pathEditMode="relative" rAng="0" ptsTypes="AA">
                                      <p:cBhvr>
                                        <p:cTn id="513" dur="2000" fill="hold"/>
                                        <p:tgtEl>
                                          <p:spTgt spid="51"/>
                                        </p:tgtEl>
                                        <p:attrNameLst>
                                          <p:attrName>ppt_x</p:attrName>
                                          <p:attrName>ppt_y</p:attrName>
                                        </p:attrNameLst>
                                      </p:cBhvr>
                                      <p:rCtr x="-1289" y="-5532"/>
                                    </p:animMotion>
                                  </p:childTnLst>
                                </p:cTn>
                              </p:par>
                              <p:par>
                                <p:cTn id="514" presetID="0" presetClass="path" presetSubtype="0" accel="50000" decel="50000" fill="hold" grpId="1" nodeType="withEffect">
                                  <p:stCondLst>
                                    <p:cond delay="0"/>
                                  </p:stCondLst>
                                  <p:childTnLst>
                                    <p:animMotion origin="layout" path="M 2.70833E-6 1.48148E-6 L -0.03998 0.11991 " pathEditMode="relative" rAng="0" ptsTypes="AA">
                                      <p:cBhvr>
                                        <p:cTn id="515" dur="2000" fill="hold"/>
                                        <p:tgtEl>
                                          <p:spTgt spid="47"/>
                                        </p:tgtEl>
                                        <p:attrNameLst>
                                          <p:attrName>ppt_x</p:attrName>
                                          <p:attrName>ppt_y</p:attrName>
                                        </p:attrNameLst>
                                      </p:cBhvr>
                                      <p:rCtr x="-2005" y="5995"/>
                                    </p:animMotion>
                                  </p:childTnLst>
                                </p:cTn>
                              </p:par>
                              <p:par>
                                <p:cTn id="516" presetID="22" presetClass="entr" presetSubtype="4" fill="hold" nodeType="withEffect">
                                  <p:stCondLst>
                                    <p:cond delay="0"/>
                                  </p:stCondLst>
                                  <p:childTnLst>
                                    <p:set>
                                      <p:cBhvr>
                                        <p:cTn id="517" dur="1" fill="hold">
                                          <p:stCondLst>
                                            <p:cond delay="0"/>
                                          </p:stCondLst>
                                        </p:cTn>
                                        <p:tgtEl>
                                          <p:spTgt spid="53"/>
                                        </p:tgtEl>
                                        <p:attrNameLst>
                                          <p:attrName>style.visibility</p:attrName>
                                        </p:attrNameLst>
                                      </p:cBhvr>
                                      <p:to>
                                        <p:strVal val="visible"/>
                                      </p:to>
                                    </p:set>
                                    <p:animEffect transition="in" filter="wipe(down)">
                                      <p:cBhvr>
                                        <p:cTn id="518" dur="500"/>
                                        <p:tgtEl>
                                          <p:spTgt spid="53"/>
                                        </p:tgtEl>
                                      </p:cBhvr>
                                    </p:animEffect>
                                  </p:childTnLst>
                                </p:cTn>
                              </p:par>
                              <p:par>
                                <p:cTn id="519" presetID="0" presetClass="path" presetSubtype="0" accel="50000" decel="50000" fill="hold" grpId="2" nodeType="withEffect">
                                  <p:stCondLst>
                                    <p:cond delay="0"/>
                                  </p:stCondLst>
                                  <p:childTnLst>
                                    <p:animMotion origin="layout" path="M 0.04271 0.10718 L 0.01732 0.00185 " pathEditMode="relative" rAng="0" ptsTypes="AA">
                                      <p:cBhvr>
                                        <p:cTn id="520" dur="2000" fill="hold"/>
                                        <p:tgtEl>
                                          <p:spTgt spid="48"/>
                                        </p:tgtEl>
                                        <p:attrNameLst>
                                          <p:attrName>ppt_x</p:attrName>
                                          <p:attrName>ppt_y</p:attrName>
                                        </p:attrNameLst>
                                      </p:cBhvr>
                                      <p:rCtr x="-1276" y="-5278"/>
                                    </p:animMotion>
                                  </p:childTnLst>
                                </p:cTn>
                              </p:par>
                              <p:par>
                                <p:cTn id="521" presetID="22" presetClass="exit" presetSubtype="4" fill="hold" nodeType="withEffect">
                                  <p:stCondLst>
                                    <p:cond delay="0"/>
                                  </p:stCondLst>
                                  <p:childTnLst>
                                    <p:animEffect transition="out" filter="wipe(down)">
                                      <p:cBhvr>
                                        <p:cTn id="522" dur="500"/>
                                        <p:tgtEl>
                                          <p:spTgt spid="52"/>
                                        </p:tgtEl>
                                      </p:cBhvr>
                                    </p:animEffect>
                                    <p:set>
                                      <p:cBhvr>
                                        <p:cTn id="523" dur="1" fill="hold">
                                          <p:stCondLst>
                                            <p:cond delay="499"/>
                                          </p:stCondLst>
                                        </p:cTn>
                                        <p:tgtEl>
                                          <p:spTgt spid="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104" grpId="1" animBg="1"/>
      <p:bldP spid="110" grpId="0" animBg="1"/>
      <p:bldP spid="110" grpId="1" animBg="1"/>
      <p:bldP spid="110" grpId="2" animBg="1"/>
      <p:bldP spid="111" grpId="1" animBg="1"/>
      <p:bldP spid="111" grpId="2" animBg="1"/>
      <p:bldP spid="114" grpId="0" animBg="1"/>
      <p:bldP spid="114" grpId="1" animBg="1"/>
      <p:bldP spid="114" grpId="2" animBg="1"/>
      <p:bldP spid="118" grpId="0" animBg="1"/>
      <p:bldP spid="118" grpId="1" animBg="1"/>
      <p:bldP spid="118" grpId="2" animBg="1"/>
      <p:bldP spid="124" grpId="0" animBg="1"/>
      <p:bldP spid="124" grpId="1" animBg="1"/>
      <p:bldP spid="124" grpId="2" animBg="1"/>
      <p:bldP spid="127" grpId="0" animBg="1"/>
      <p:bldP spid="127" grpId="1" animBg="1"/>
      <p:bldP spid="127" grpId="2" animBg="1"/>
      <p:bldP spid="128" grpId="0" animBg="1"/>
      <p:bldP spid="128" grpId="1" animBg="1"/>
      <p:bldP spid="128" grpId="2" animBg="1"/>
      <p:bldP spid="130" grpId="0" animBg="1"/>
      <p:bldP spid="130" grpId="1" animBg="1"/>
      <p:bldP spid="130" grpId="2" animBg="1"/>
      <p:bldP spid="131" grpId="0" animBg="1"/>
      <p:bldP spid="131" grpId="1" animBg="1"/>
      <p:bldP spid="131" grpId="2" animBg="1"/>
      <p:bldP spid="136" grpId="0" animBg="1"/>
      <p:bldP spid="136" grpId="1" animBg="1"/>
      <p:bldP spid="136" grpId="2" animBg="1"/>
      <p:bldP spid="139" grpId="0" animBg="1"/>
      <p:bldP spid="139" grpId="1" animBg="1"/>
      <p:bldP spid="142" grpId="0" animBg="1"/>
      <p:bldP spid="142" grpId="1" animBg="1"/>
      <p:bldP spid="143" grpId="0" animBg="1"/>
      <p:bldP spid="143" grpId="1" animBg="1"/>
      <p:bldP spid="145" grpId="0" animBg="1"/>
      <p:bldP spid="145" grpId="1" animBg="1"/>
      <p:bldP spid="146" grpId="0" animBg="1"/>
      <p:bldP spid="146" grpId="1" animBg="1"/>
      <p:bldP spid="146" grpId="2" animBg="1"/>
      <p:bldP spid="149" grpId="0" animBg="1"/>
      <p:bldP spid="149" grpId="1" animBg="1"/>
      <p:bldP spid="149" grpId="2" animBg="1"/>
      <p:bldP spid="154" grpId="0" animBg="1"/>
      <p:bldP spid="154" grpId="1" animBg="1"/>
      <p:bldP spid="154" grpId="2" animBg="1"/>
      <p:bldP spid="161" grpId="0" animBg="1"/>
      <p:bldP spid="161" grpId="1" animBg="1"/>
      <p:bldP spid="164" grpId="0" animBg="1"/>
      <p:bldP spid="164" grpId="1" animBg="1"/>
      <p:bldP spid="165" grpId="0" animBg="1"/>
      <p:bldP spid="165" grpId="1" animBg="1"/>
      <p:bldP spid="165" grpId="2" animBg="1"/>
      <p:bldP spid="167" grpId="0" animBg="1"/>
      <p:bldP spid="167" grpId="1" animBg="1"/>
      <p:bldP spid="168" grpId="0" animBg="1"/>
      <p:bldP spid="168" grpId="1" animBg="1"/>
      <p:bldP spid="169" grpId="0" animBg="1"/>
      <p:bldP spid="169" grpId="1" animBg="1"/>
      <p:bldP spid="173" grpId="0" animBg="1"/>
      <p:bldP spid="173" grpId="1" animBg="1"/>
      <p:bldP spid="175" grpId="0" animBg="1"/>
      <p:bldP spid="175" grpId="1" animBg="1"/>
      <p:bldP spid="175" grpId="2" animBg="1"/>
      <p:bldP spid="178" grpId="0" animBg="1"/>
      <p:bldP spid="178" grpId="1" animBg="1"/>
      <p:bldP spid="178" grpId="2" animBg="1"/>
      <p:bldP spid="3" grpId="0" animBg="1"/>
      <p:bldP spid="3" grpId="1" animBg="1"/>
      <p:bldP spid="3" grpId="2" animBg="1"/>
      <p:bldP spid="7" grpId="0" animBg="1"/>
      <p:bldP spid="7" grpId="1" animBg="1"/>
      <p:bldP spid="7" grpId="2" animBg="1"/>
      <p:bldP spid="8" grpId="0" animBg="1"/>
      <p:bldP spid="8" grpId="1" animBg="1"/>
      <p:bldP spid="10" grpId="0" animBg="1"/>
      <p:bldP spid="10" grpId="1" animBg="1"/>
      <p:bldP spid="11" grpId="0" animBg="1"/>
      <p:bldP spid="11" grpId="1" animBg="1"/>
      <p:bldP spid="12" grpId="0" animBg="1"/>
      <p:bldP spid="12" grpId="1" animBg="1"/>
      <p:bldP spid="16" grpId="0" animBg="1"/>
      <p:bldP spid="16" grpId="1" animBg="1"/>
      <p:bldP spid="22" grpId="0" animBg="1"/>
      <p:bldP spid="22" grpId="1" animBg="1"/>
      <p:bldP spid="22" grpId="2" animBg="1"/>
      <p:bldP spid="24" grpId="0" animBg="1"/>
      <p:bldP spid="24" grpId="1" animBg="1"/>
      <p:bldP spid="24" grpId="2" animBg="1"/>
      <p:bldP spid="26" grpId="0" animBg="1"/>
      <p:bldP spid="26" grpId="1" animBg="1"/>
      <p:bldP spid="26" grpId="2" animBg="1"/>
      <p:bldP spid="29" grpId="0"/>
      <p:bldP spid="29" grpId="1"/>
      <p:bldP spid="30" grpId="0" animBg="1"/>
      <p:bldP spid="33" grpId="0" animBg="1"/>
      <p:bldP spid="34" grpId="0" animBg="1"/>
      <p:bldP spid="37" grpId="0" animBg="1"/>
      <p:bldP spid="38" grpId="0" animBg="1"/>
      <p:bldP spid="39" grpId="0" animBg="1"/>
      <p:bldP spid="43" grpId="0" animBg="1"/>
      <p:bldP spid="45" grpId="0" animBg="1"/>
      <p:bldP spid="47" grpId="0" animBg="1"/>
      <p:bldP spid="47" grpId="1" animBg="1"/>
      <p:bldP spid="48" grpId="0" animBg="1"/>
      <p:bldP spid="48" grpId="1" animBg="1"/>
      <p:bldP spid="48" grpId="2" animBg="1"/>
      <p:bldP spid="51" grpId="0" animBg="1"/>
      <p:bldP spid="51" grpId="1" animBg="1"/>
      <p:bldP spid="51" grpId="2" animBg="1"/>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a:t>Delete a node from AVL</a:t>
            </a: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 name="TextBox 2">
            <a:extLst>
              <a:ext uri="{FF2B5EF4-FFF2-40B4-BE49-F238E27FC236}">
                <a16:creationId xmlns:a16="http://schemas.microsoft.com/office/drawing/2014/main" id="{5D0DBB5A-7DCA-0C92-9523-30F4403B844F}"/>
              </a:ext>
            </a:extLst>
          </p:cNvPr>
          <p:cNvSpPr txBox="1"/>
          <p:nvPr/>
        </p:nvSpPr>
        <p:spPr>
          <a:xfrm>
            <a:off x="1008993" y="1687489"/>
            <a:ext cx="10226566" cy="2800767"/>
          </a:xfrm>
          <a:prstGeom prst="rect">
            <a:avLst/>
          </a:prstGeom>
          <a:noFill/>
        </p:spPr>
        <p:txBody>
          <a:bodyPr wrap="square" rtlCol="0">
            <a:spAutoFit/>
          </a:bodyPr>
          <a:lstStyle/>
          <a:p>
            <a:r>
              <a:rPr lang="en-IN" sz="1600" dirty="0"/>
              <a:t>Case 1 : The node to be deleted is a leaf node.</a:t>
            </a:r>
          </a:p>
          <a:p>
            <a:pPr marL="742950" lvl="1" indent="-285750">
              <a:buFont typeface="Arial" panose="020B0604020202020204" pitchFamily="34" charset="0"/>
              <a:buChar char="•"/>
            </a:pPr>
            <a:r>
              <a:rPr lang="en-IN" sz="1600" dirty="0"/>
              <a:t>Step 1 : Find the node (traversal)</a:t>
            </a:r>
          </a:p>
          <a:p>
            <a:pPr marL="742950" lvl="1" indent="-285750">
              <a:buFont typeface="Arial" panose="020B0604020202020204" pitchFamily="34" charset="0"/>
              <a:buChar char="•"/>
            </a:pPr>
            <a:r>
              <a:rPr lang="en-IN" sz="1600" dirty="0"/>
              <a:t>Step 2 : Delete the node</a:t>
            </a:r>
          </a:p>
          <a:p>
            <a:r>
              <a:rPr lang="en-IN" sz="1600" dirty="0"/>
              <a:t>Case 2 : The node to be deleted has one child.</a:t>
            </a:r>
          </a:p>
          <a:p>
            <a:pPr marL="742950" lvl="1" indent="-285750">
              <a:buFont typeface="Arial" panose="020B0604020202020204" pitchFamily="34" charset="0"/>
              <a:buChar char="•"/>
            </a:pPr>
            <a:r>
              <a:rPr lang="en-IN" sz="1600" dirty="0"/>
              <a:t>Step 1 : Find the node (traversal)</a:t>
            </a:r>
          </a:p>
          <a:p>
            <a:pPr marL="742950" lvl="1" indent="-285750">
              <a:buFont typeface="Arial" panose="020B0604020202020204" pitchFamily="34" charset="0"/>
              <a:buChar char="•"/>
            </a:pPr>
            <a:r>
              <a:rPr lang="en-IN" sz="1600" dirty="0"/>
              <a:t>Step 2 : Connect the child of node to the parent node.</a:t>
            </a:r>
          </a:p>
          <a:p>
            <a:r>
              <a:rPr lang="en-IN" sz="1600" dirty="0"/>
              <a:t>Case 3 : The node to be deleted has two children.</a:t>
            </a:r>
          </a:p>
          <a:p>
            <a:pPr marL="742950" lvl="1" indent="-285750">
              <a:buFont typeface="Arial" panose="020B0604020202020204" pitchFamily="34" charset="0"/>
              <a:buChar char="•"/>
            </a:pPr>
            <a:r>
              <a:rPr lang="en-IN" sz="1600" dirty="0"/>
              <a:t>Step 1 : Find the node (traversal)</a:t>
            </a:r>
          </a:p>
          <a:p>
            <a:pPr marL="742950" lvl="1" indent="-285750">
              <a:buFont typeface="Arial" panose="020B0604020202020204" pitchFamily="34" charset="0"/>
              <a:buChar char="•"/>
            </a:pPr>
            <a:r>
              <a:rPr lang="en-IN" sz="1600" dirty="0"/>
              <a:t>Step 2 : Find the successor of the node, means the smallest node in the right subtree</a:t>
            </a:r>
          </a:p>
          <a:p>
            <a:pPr marL="742950" lvl="1" indent="-285750">
              <a:buFont typeface="Arial" panose="020B0604020202020204" pitchFamily="34" charset="0"/>
              <a:buChar char="•"/>
            </a:pPr>
            <a:r>
              <a:rPr lang="en-IN" sz="1600" dirty="0"/>
              <a:t>Step 3 : Replace the value of successor with the node.</a:t>
            </a:r>
          </a:p>
          <a:p>
            <a:pPr marL="742950" lvl="1" indent="-285750">
              <a:buFont typeface="Arial" panose="020B0604020202020204" pitchFamily="34" charset="0"/>
              <a:buChar char="•"/>
            </a:pPr>
            <a:r>
              <a:rPr lang="en-IN" sz="1600" dirty="0"/>
              <a:t>Step 4 : Connect the child of successor node to the parent of successor.</a:t>
            </a:r>
            <a:endParaRPr lang="en-US" sz="1600" dirty="0"/>
          </a:p>
        </p:txBody>
      </p:sp>
    </p:spTree>
    <p:extLst>
      <p:ext uri="{BB962C8B-B14F-4D97-AF65-F5344CB8AC3E}">
        <p14:creationId xmlns:p14="http://schemas.microsoft.com/office/powerpoint/2010/main" val="3212468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a:t>Create a Binary tree using LL</a:t>
            </a:r>
            <a:br>
              <a:rPr lang="en-US" sz="2800" dirty="0"/>
            </a:b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 name="TextBox 2">
            <a:extLst>
              <a:ext uri="{FF2B5EF4-FFF2-40B4-BE49-F238E27FC236}">
                <a16:creationId xmlns:a16="http://schemas.microsoft.com/office/drawing/2014/main" id="{5D0DBB5A-7DCA-0C92-9523-30F4403B844F}"/>
              </a:ext>
            </a:extLst>
          </p:cNvPr>
          <p:cNvSpPr txBox="1"/>
          <p:nvPr/>
        </p:nvSpPr>
        <p:spPr>
          <a:xfrm>
            <a:off x="4445876" y="1816505"/>
            <a:ext cx="2617076" cy="3108543"/>
          </a:xfrm>
          <a:prstGeom prst="rect">
            <a:avLst/>
          </a:prstGeom>
          <a:noFill/>
        </p:spPr>
        <p:txBody>
          <a:bodyPr wrap="square" rtlCol="0">
            <a:spAutoFit/>
          </a:bodyPr>
          <a:lstStyle/>
          <a:p>
            <a:r>
              <a:rPr lang="en-IN" sz="1400" dirty="0">
                <a:solidFill>
                  <a:srgbClr val="CC7832"/>
                </a:solidFill>
                <a:effectLst/>
              </a:rPr>
              <a:t>public class </a:t>
            </a:r>
            <a:r>
              <a:rPr lang="en-IN" sz="1400" dirty="0" err="1"/>
              <a:t>BinaryNode</a:t>
            </a:r>
            <a:r>
              <a:rPr lang="en-IN" sz="1400" dirty="0"/>
              <a:t> {</a:t>
            </a:r>
            <a:br>
              <a:rPr lang="en-IN" sz="1400" dirty="0"/>
            </a:br>
            <a:r>
              <a:rPr lang="en-IN" sz="1400" dirty="0"/>
              <a:t>    </a:t>
            </a:r>
            <a:r>
              <a:rPr lang="en-IN" sz="1400" dirty="0">
                <a:solidFill>
                  <a:srgbClr val="CC7832"/>
                </a:solidFill>
                <a:effectLst/>
              </a:rPr>
              <a:t>public </a:t>
            </a:r>
            <a:r>
              <a:rPr lang="en-IN" sz="1400" dirty="0"/>
              <a:t>String </a:t>
            </a:r>
            <a:r>
              <a:rPr lang="en-IN" sz="1400" dirty="0">
                <a:solidFill>
                  <a:srgbClr val="9876AA"/>
                </a:solidFill>
                <a:effectLst/>
              </a:rPr>
              <a:t>data</a:t>
            </a:r>
            <a:r>
              <a:rPr lang="en-IN" sz="1400" dirty="0">
                <a:solidFill>
                  <a:srgbClr val="CC7832"/>
                </a:solidFill>
                <a:effectLst/>
              </a:rPr>
              <a:t>;</a:t>
            </a:r>
            <a:br>
              <a:rPr lang="en-IN" sz="1400" dirty="0">
                <a:solidFill>
                  <a:srgbClr val="CC7832"/>
                </a:solidFill>
                <a:effectLst/>
              </a:rPr>
            </a:br>
            <a:r>
              <a:rPr lang="en-IN" sz="1400" dirty="0">
                <a:solidFill>
                  <a:srgbClr val="CC7832"/>
                </a:solidFill>
                <a:effectLst/>
              </a:rPr>
              <a:t>    public </a:t>
            </a:r>
            <a:r>
              <a:rPr lang="en-IN" sz="1400" dirty="0" err="1"/>
              <a:t>BinaryNode</a:t>
            </a:r>
            <a:r>
              <a:rPr lang="en-IN" sz="1400" dirty="0"/>
              <a:t> </a:t>
            </a:r>
            <a:r>
              <a:rPr lang="en-IN" sz="1400" dirty="0">
                <a:solidFill>
                  <a:srgbClr val="9876AA"/>
                </a:solidFill>
                <a:effectLst/>
              </a:rPr>
              <a:t>left</a:t>
            </a:r>
            <a:r>
              <a:rPr lang="en-IN" sz="1400" dirty="0">
                <a:solidFill>
                  <a:srgbClr val="CC7832"/>
                </a:solidFill>
                <a:effectLst/>
              </a:rPr>
              <a:t>;</a:t>
            </a:r>
            <a:br>
              <a:rPr lang="en-IN" sz="1400" dirty="0">
                <a:solidFill>
                  <a:srgbClr val="CC7832"/>
                </a:solidFill>
                <a:effectLst/>
              </a:rPr>
            </a:br>
            <a:r>
              <a:rPr lang="en-IN" sz="1400" dirty="0">
                <a:solidFill>
                  <a:srgbClr val="CC7832"/>
                </a:solidFill>
                <a:effectLst/>
              </a:rPr>
              <a:t>    public </a:t>
            </a:r>
            <a:r>
              <a:rPr lang="en-IN" sz="1400" dirty="0" err="1"/>
              <a:t>BinaryNode</a:t>
            </a:r>
            <a:r>
              <a:rPr lang="en-IN" sz="1400" dirty="0"/>
              <a:t> </a:t>
            </a:r>
            <a:r>
              <a:rPr lang="en-IN" sz="1400" dirty="0">
                <a:solidFill>
                  <a:srgbClr val="9876AA"/>
                </a:solidFill>
                <a:effectLst/>
              </a:rPr>
              <a:t>right</a:t>
            </a:r>
            <a:r>
              <a:rPr lang="en-IN" sz="1400" dirty="0">
                <a:solidFill>
                  <a:srgbClr val="CC7832"/>
                </a:solidFill>
                <a:effectLst/>
              </a:rPr>
              <a:t>;</a:t>
            </a:r>
            <a:br>
              <a:rPr lang="en-IN" sz="1400" dirty="0">
                <a:solidFill>
                  <a:srgbClr val="CC7832"/>
                </a:solidFill>
                <a:effectLst/>
              </a:rPr>
            </a:br>
            <a:r>
              <a:rPr lang="en-IN" sz="1400" dirty="0"/>
              <a:t>}</a:t>
            </a:r>
          </a:p>
          <a:p>
            <a:endParaRPr lang="en-IN" sz="1400" dirty="0"/>
          </a:p>
          <a:p>
            <a:endParaRPr lang="en-IN" sz="1400" dirty="0"/>
          </a:p>
          <a:p>
            <a:r>
              <a:rPr lang="en-IN" sz="1400" dirty="0">
                <a:solidFill>
                  <a:srgbClr val="CC7832"/>
                </a:solidFill>
                <a:effectLst/>
              </a:rPr>
              <a:t>public class </a:t>
            </a:r>
            <a:r>
              <a:rPr lang="en-IN" sz="1400" dirty="0" err="1"/>
              <a:t>BinaryTreeLL</a:t>
            </a:r>
            <a:r>
              <a:rPr lang="en-IN" sz="1400" dirty="0"/>
              <a:t> {</a:t>
            </a:r>
            <a:br>
              <a:rPr lang="en-IN" sz="1400" dirty="0"/>
            </a:br>
            <a:r>
              <a:rPr lang="en-IN" sz="1400" dirty="0"/>
              <a:t>    </a:t>
            </a:r>
            <a:r>
              <a:rPr lang="en-IN" sz="1400" dirty="0">
                <a:solidFill>
                  <a:srgbClr val="CC7832"/>
                </a:solidFill>
                <a:effectLst/>
              </a:rPr>
              <a:t>public </a:t>
            </a:r>
            <a:r>
              <a:rPr lang="en-IN" sz="1400" dirty="0" err="1"/>
              <a:t>BinaryNode</a:t>
            </a:r>
            <a:r>
              <a:rPr lang="en-IN" sz="1400" dirty="0"/>
              <a:t> </a:t>
            </a:r>
            <a:r>
              <a:rPr lang="en-IN" sz="1400" dirty="0">
                <a:solidFill>
                  <a:srgbClr val="9876AA"/>
                </a:solidFill>
                <a:effectLst/>
              </a:rPr>
              <a:t>root</a:t>
            </a:r>
            <a:r>
              <a:rPr lang="en-IN" sz="1400" dirty="0">
                <a:solidFill>
                  <a:srgbClr val="CC7832"/>
                </a:solidFill>
                <a:effectLst/>
              </a:rPr>
              <a:t>;</a:t>
            </a:r>
            <a:br>
              <a:rPr lang="en-IN" sz="1400" dirty="0">
                <a:solidFill>
                  <a:srgbClr val="CC7832"/>
                </a:solidFill>
                <a:effectLst/>
              </a:rPr>
            </a:br>
            <a:br>
              <a:rPr lang="en-IN" sz="1400" dirty="0">
                <a:solidFill>
                  <a:srgbClr val="CC7832"/>
                </a:solidFill>
                <a:effectLst/>
              </a:rPr>
            </a:br>
            <a:r>
              <a:rPr lang="en-IN" sz="1400" dirty="0">
                <a:solidFill>
                  <a:srgbClr val="CC7832"/>
                </a:solidFill>
                <a:effectLst/>
              </a:rPr>
              <a:t>    </a:t>
            </a:r>
            <a:r>
              <a:rPr lang="en-IN" sz="1400" dirty="0" err="1">
                <a:solidFill>
                  <a:srgbClr val="FFC66D"/>
                </a:solidFill>
                <a:effectLst/>
              </a:rPr>
              <a:t>BinaryTreeLL</a:t>
            </a:r>
            <a:r>
              <a:rPr lang="en-IN" sz="1400" dirty="0"/>
              <a:t>() {</a:t>
            </a:r>
            <a:br>
              <a:rPr lang="en-IN" sz="1400" dirty="0"/>
            </a:br>
            <a:r>
              <a:rPr lang="en-IN" sz="1400" dirty="0"/>
              <a:t>        </a:t>
            </a:r>
            <a:r>
              <a:rPr lang="en-IN" sz="1400" dirty="0" err="1">
                <a:solidFill>
                  <a:srgbClr val="CC7832"/>
                </a:solidFill>
                <a:effectLst/>
              </a:rPr>
              <a:t>this</a:t>
            </a:r>
            <a:r>
              <a:rPr lang="en-IN" sz="1400" dirty="0" err="1"/>
              <a:t>.</a:t>
            </a:r>
            <a:r>
              <a:rPr lang="en-IN" sz="1400" dirty="0" err="1">
                <a:solidFill>
                  <a:srgbClr val="9876AA"/>
                </a:solidFill>
                <a:effectLst/>
              </a:rPr>
              <a:t>root</a:t>
            </a:r>
            <a:r>
              <a:rPr lang="en-IN" sz="1400" dirty="0">
                <a:solidFill>
                  <a:srgbClr val="9876AA"/>
                </a:solidFill>
                <a:effectLst/>
              </a:rPr>
              <a:t> </a:t>
            </a:r>
            <a:r>
              <a:rPr lang="en-IN" sz="1400" dirty="0"/>
              <a:t>= </a:t>
            </a:r>
            <a:r>
              <a:rPr lang="en-IN" sz="1400" dirty="0">
                <a:solidFill>
                  <a:srgbClr val="CC7832"/>
                </a:solidFill>
                <a:effectLst/>
              </a:rPr>
              <a:t>null;</a:t>
            </a:r>
            <a:br>
              <a:rPr lang="en-IN" sz="1400" dirty="0">
                <a:solidFill>
                  <a:srgbClr val="CC7832"/>
                </a:solidFill>
                <a:effectLst/>
              </a:rPr>
            </a:br>
            <a:r>
              <a:rPr lang="en-IN" sz="1400" dirty="0">
                <a:solidFill>
                  <a:srgbClr val="CC7832"/>
                </a:solidFill>
                <a:effectLst/>
              </a:rPr>
              <a:t>    </a:t>
            </a:r>
            <a:r>
              <a:rPr lang="en-IN" sz="1400" dirty="0"/>
              <a:t>}</a:t>
            </a:r>
          </a:p>
          <a:p>
            <a:r>
              <a:rPr lang="en-IN" sz="1400" dirty="0"/>
              <a:t>}</a:t>
            </a:r>
            <a:endParaRPr lang="en-US" sz="1400" dirty="0"/>
          </a:p>
        </p:txBody>
      </p:sp>
    </p:spTree>
    <p:extLst>
      <p:ext uri="{BB962C8B-B14F-4D97-AF65-F5344CB8AC3E}">
        <p14:creationId xmlns:p14="http://schemas.microsoft.com/office/powerpoint/2010/main" val="936079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a:t>Traverse a tree</a:t>
            </a: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 name="TextBox 2">
            <a:extLst>
              <a:ext uri="{FF2B5EF4-FFF2-40B4-BE49-F238E27FC236}">
                <a16:creationId xmlns:a16="http://schemas.microsoft.com/office/drawing/2014/main" id="{5D0DBB5A-7DCA-0C92-9523-30F4403B844F}"/>
              </a:ext>
            </a:extLst>
          </p:cNvPr>
          <p:cNvSpPr txBox="1"/>
          <p:nvPr/>
        </p:nvSpPr>
        <p:spPr>
          <a:xfrm>
            <a:off x="1008993" y="1687489"/>
            <a:ext cx="10226566" cy="1569660"/>
          </a:xfrm>
          <a:prstGeom prst="rect">
            <a:avLst/>
          </a:prstGeom>
          <a:noFill/>
        </p:spPr>
        <p:txBody>
          <a:bodyPr wrap="square" rtlCol="0">
            <a:spAutoFit/>
          </a:bodyPr>
          <a:lstStyle/>
          <a:p>
            <a:r>
              <a:rPr lang="en-US" sz="1600" dirty="0"/>
              <a:t>Depth first search</a:t>
            </a:r>
          </a:p>
          <a:p>
            <a:r>
              <a:rPr lang="en-US" sz="1600" dirty="0"/>
              <a:t>	Pre-order    :  In every sub tree = Root -&gt; Left   -&gt; Right</a:t>
            </a:r>
          </a:p>
          <a:p>
            <a:r>
              <a:rPr lang="en-US" sz="1600" dirty="0"/>
              <a:t>	In-order      :  In every sub tree = Left  -&gt; Root  -&gt; Right</a:t>
            </a:r>
          </a:p>
          <a:p>
            <a:r>
              <a:rPr lang="en-US" sz="1600" dirty="0"/>
              <a:t>	Post-order  :  In every sub tree = Left  -&gt; Right -&gt; Root</a:t>
            </a:r>
          </a:p>
          <a:p>
            <a:r>
              <a:rPr lang="en-US" sz="1600" dirty="0"/>
              <a:t>Breadth first search</a:t>
            </a:r>
          </a:p>
          <a:p>
            <a:r>
              <a:rPr lang="en-US" sz="1600" dirty="0"/>
              <a:t>	Level order : Level by level starting from left to right</a:t>
            </a:r>
          </a:p>
        </p:txBody>
      </p:sp>
    </p:spTree>
    <p:extLst>
      <p:ext uri="{BB962C8B-B14F-4D97-AF65-F5344CB8AC3E}">
        <p14:creationId xmlns:p14="http://schemas.microsoft.com/office/powerpoint/2010/main" val="44521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A1C32-E146-82C2-1F20-E305D9DD7CF6}"/>
              </a:ext>
            </a:extLst>
          </p:cNvPr>
          <p:cNvSpPr>
            <a:spLocks noGrp="1"/>
          </p:cNvSpPr>
          <p:nvPr>
            <p:ph type="ctrTitle"/>
          </p:nvPr>
        </p:nvSpPr>
        <p:spPr>
          <a:xfrm>
            <a:off x="1524000" y="1293338"/>
            <a:ext cx="9144000" cy="104538"/>
          </a:xfrm>
        </p:spPr>
        <p:txBody>
          <a:bodyPr anchor="ctr">
            <a:normAutofit fontScale="90000"/>
          </a:bodyPr>
          <a:lstStyle/>
          <a:p>
            <a:r>
              <a:rPr lang="en-US" sz="4400" dirty="0"/>
              <a:t>Pre Order</a:t>
            </a:r>
            <a:endParaRPr lang="en-US" sz="1600" dirty="0"/>
          </a:p>
        </p:txBody>
      </p:sp>
      <p:cxnSp>
        <p:nvCxnSpPr>
          <p:cNvPr id="20"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A13099-0B99-F5F0-0B11-60284EE431F4}"/>
              </a:ext>
            </a:extLst>
          </p:cNvPr>
          <p:cNvSpPr txBox="1"/>
          <p:nvPr/>
        </p:nvSpPr>
        <p:spPr>
          <a:xfrm>
            <a:off x="595305" y="6421371"/>
            <a:ext cx="11000231" cy="369332"/>
          </a:xfrm>
          <a:prstGeom prst="rect">
            <a:avLst/>
          </a:prstGeom>
          <a:noFill/>
        </p:spPr>
        <p:txBody>
          <a:bodyPr wrap="square" rtlCol="0">
            <a:spAutoFit/>
          </a:bodyPr>
          <a:lstStyle/>
          <a:p>
            <a:pPr algn="ctr"/>
            <a:r>
              <a:rPr lang="en-US" dirty="0"/>
              <a:t>© Mixer Labs IT Services Pvt. Ltd. </a:t>
            </a:r>
          </a:p>
        </p:txBody>
      </p:sp>
      <p:sp>
        <p:nvSpPr>
          <p:cNvPr id="3" name="TextBox 2">
            <a:extLst>
              <a:ext uri="{FF2B5EF4-FFF2-40B4-BE49-F238E27FC236}">
                <a16:creationId xmlns:a16="http://schemas.microsoft.com/office/drawing/2014/main" id="{5D0DBB5A-7DCA-0C92-9523-30F4403B844F}"/>
              </a:ext>
            </a:extLst>
          </p:cNvPr>
          <p:cNvSpPr txBox="1"/>
          <p:nvPr/>
        </p:nvSpPr>
        <p:spPr>
          <a:xfrm>
            <a:off x="1008993" y="1687489"/>
            <a:ext cx="10226566" cy="338554"/>
          </a:xfrm>
          <a:prstGeom prst="rect">
            <a:avLst/>
          </a:prstGeom>
          <a:noFill/>
        </p:spPr>
        <p:txBody>
          <a:bodyPr wrap="square" rtlCol="0">
            <a:spAutoFit/>
          </a:bodyPr>
          <a:lstStyle/>
          <a:p>
            <a:r>
              <a:rPr lang="en-US" sz="1600" dirty="0"/>
              <a:t>Pre-order    :  In every sub tree = </a:t>
            </a:r>
            <a:r>
              <a:rPr lang="en-US" sz="1600" b="1" dirty="0"/>
              <a:t>Root</a:t>
            </a:r>
            <a:r>
              <a:rPr lang="en-US" sz="1600" dirty="0"/>
              <a:t> -&gt; </a:t>
            </a:r>
            <a:r>
              <a:rPr lang="en-US" sz="1600" b="1" dirty="0"/>
              <a:t>Left</a:t>
            </a:r>
            <a:r>
              <a:rPr lang="en-US" sz="1600" dirty="0"/>
              <a:t> -&gt; </a:t>
            </a:r>
            <a:r>
              <a:rPr lang="en-US" sz="1600" b="1" dirty="0"/>
              <a:t>Right</a:t>
            </a:r>
          </a:p>
        </p:txBody>
      </p:sp>
      <p:sp>
        <p:nvSpPr>
          <p:cNvPr id="4" name="Oval 3">
            <a:extLst>
              <a:ext uri="{FF2B5EF4-FFF2-40B4-BE49-F238E27FC236}">
                <a16:creationId xmlns:a16="http://schemas.microsoft.com/office/drawing/2014/main" id="{3698A3E5-B785-1005-5311-64F6862A808C}"/>
              </a:ext>
            </a:extLst>
          </p:cNvPr>
          <p:cNvSpPr/>
          <p:nvPr/>
        </p:nvSpPr>
        <p:spPr>
          <a:xfrm>
            <a:off x="7788160" y="1563588"/>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N1</a:t>
            </a:r>
          </a:p>
        </p:txBody>
      </p:sp>
      <p:sp>
        <p:nvSpPr>
          <p:cNvPr id="6" name="Oval 5">
            <a:extLst>
              <a:ext uri="{FF2B5EF4-FFF2-40B4-BE49-F238E27FC236}">
                <a16:creationId xmlns:a16="http://schemas.microsoft.com/office/drawing/2014/main" id="{6603BFA2-86A7-E607-57BD-BDF07B905A6A}"/>
              </a:ext>
            </a:extLst>
          </p:cNvPr>
          <p:cNvSpPr/>
          <p:nvPr/>
        </p:nvSpPr>
        <p:spPr>
          <a:xfrm>
            <a:off x="6542689" y="260061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N2</a:t>
            </a:r>
          </a:p>
        </p:txBody>
      </p:sp>
      <p:sp>
        <p:nvSpPr>
          <p:cNvPr id="7" name="Oval 6">
            <a:extLst>
              <a:ext uri="{FF2B5EF4-FFF2-40B4-BE49-F238E27FC236}">
                <a16:creationId xmlns:a16="http://schemas.microsoft.com/office/drawing/2014/main" id="{2CDA8D2C-CFEF-DF21-3FDB-D608F8943211}"/>
              </a:ext>
            </a:extLst>
          </p:cNvPr>
          <p:cNvSpPr/>
          <p:nvPr/>
        </p:nvSpPr>
        <p:spPr>
          <a:xfrm>
            <a:off x="8912771" y="2623855"/>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N3</a:t>
            </a:r>
          </a:p>
        </p:txBody>
      </p:sp>
      <p:sp>
        <p:nvSpPr>
          <p:cNvPr id="8" name="Oval 7">
            <a:extLst>
              <a:ext uri="{FF2B5EF4-FFF2-40B4-BE49-F238E27FC236}">
                <a16:creationId xmlns:a16="http://schemas.microsoft.com/office/drawing/2014/main" id="{362FE1D3-1E60-E1BF-09F2-4568398BB37D}"/>
              </a:ext>
            </a:extLst>
          </p:cNvPr>
          <p:cNvSpPr/>
          <p:nvPr/>
        </p:nvSpPr>
        <p:spPr>
          <a:xfrm>
            <a:off x="5636169" y="3411247"/>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N4</a:t>
            </a:r>
          </a:p>
        </p:txBody>
      </p:sp>
      <p:sp>
        <p:nvSpPr>
          <p:cNvPr id="9" name="Oval 8">
            <a:extLst>
              <a:ext uri="{FF2B5EF4-FFF2-40B4-BE49-F238E27FC236}">
                <a16:creationId xmlns:a16="http://schemas.microsoft.com/office/drawing/2014/main" id="{7A0E5B51-44D9-8AB9-F513-EA7433CB217C}"/>
              </a:ext>
            </a:extLst>
          </p:cNvPr>
          <p:cNvSpPr/>
          <p:nvPr/>
        </p:nvSpPr>
        <p:spPr>
          <a:xfrm>
            <a:off x="7217976" y="340641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N5</a:t>
            </a:r>
          </a:p>
        </p:txBody>
      </p:sp>
      <p:sp>
        <p:nvSpPr>
          <p:cNvPr id="10" name="Oval 9">
            <a:extLst>
              <a:ext uri="{FF2B5EF4-FFF2-40B4-BE49-F238E27FC236}">
                <a16:creationId xmlns:a16="http://schemas.microsoft.com/office/drawing/2014/main" id="{18BC4B25-82BC-11CE-FBAD-97E6BA455077}"/>
              </a:ext>
            </a:extLst>
          </p:cNvPr>
          <p:cNvSpPr/>
          <p:nvPr/>
        </p:nvSpPr>
        <p:spPr>
          <a:xfrm>
            <a:off x="8192812" y="341558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N6</a:t>
            </a:r>
          </a:p>
        </p:txBody>
      </p:sp>
      <p:sp>
        <p:nvSpPr>
          <p:cNvPr id="11" name="Oval 10">
            <a:extLst>
              <a:ext uri="{FF2B5EF4-FFF2-40B4-BE49-F238E27FC236}">
                <a16:creationId xmlns:a16="http://schemas.microsoft.com/office/drawing/2014/main" id="{FA71F40D-D0D2-87EB-2797-CA750C293F1C}"/>
              </a:ext>
            </a:extLst>
          </p:cNvPr>
          <p:cNvSpPr/>
          <p:nvPr/>
        </p:nvSpPr>
        <p:spPr>
          <a:xfrm>
            <a:off x="9669516" y="3406416"/>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N7</a:t>
            </a:r>
          </a:p>
        </p:txBody>
      </p:sp>
      <p:sp>
        <p:nvSpPr>
          <p:cNvPr id="12" name="Oval 11">
            <a:extLst>
              <a:ext uri="{FF2B5EF4-FFF2-40B4-BE49-F238E27FC236}">
                <a16:creationId xmlns:a16="http://schemas.microsoft.com/office/drawing/2014/main" id="{5D1FDF47-F008-F213-00F3-F8DC8F76A137}"/>
              </a:ext>
            </a:extLst>
          </p:cNvPr>
          <p:cNvSpPr/>
          <p:nvPr/>
        </p:nvSpPr>
        <p:spPr>
          <a:xfrm>
            <a:off x="4590390" y="4201457"/>
            <a:ext cx="756745"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N8</a:t>
            </a:r>
          </a:p>
        </p:txBody>
      </p:sp>
      <p:sp>
        <p:nvSpPr>
          <p:cNvPr id="13" name="Oval 12">
            <a:extLst>
              <a:ext uri="{FF2B5EF4-FFF2-40B4-BE49-F238E27FC236}">
                <a16:creationId xmlns:a16="http://schemas.microsoft.com/office/drawing/2014/main" id="{5480A69A-741E-9370-C7B1-859B8F4BE2FC}"/>
              </a:ext>
            </a:extLst>
          </p:cNvPr>
          <p:cNvSpPr/>
          <p:nvPr/>
        </p:nvSpPr>
        <p:spPr>
          <a:xfrm>
            <a:off x="6392914" y="4201457"/>
            <a:ext cx="825062" cy="4624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N9</a:t>
            </a:r>
          </a:p>
        </p:txBody>
      </p:sp>
      <p:cxnSp>
        <p:nvCxnSpPr>
          <p:cNvPr id="16" name="Straight Connector 15">
            <a:extLst>
              <a:ext uri="{FF2B5EF4-FFF2-40B4-BE49-F238E27FC236}">
                <a16:creationId xmlns:a16="http://schemas.microsoft.com/office/drawing/2014/main" id="{5040BC9B-4029-3151-4F23-7A504F5FF225}"/>
              </a:ext>
            </a:extLst>
          </p:cNvPr>
          <p:cNvCxnSpPr>
            <a:stCxn id="4" idx="3"/>
            <a:endCxn id="6" idx="7"/>
          </p:cNvCxnSpPr>
          <p:nvPr/>
        </p:nvCxnSpPr>
        <p:spPr>
          <a:xfrm flipH="1">
            <a:off x="7188611" y="1958318"/>
            <a:ext cx="710372" cy="710023"/>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D39A52F7-A30A-7B64-BE40-F29715752AEE}"/>
              </a:ext>
            </a:extLst>
          </p:cNvPr>
          <p:cNvCxnSpPr>
            <a:cxnSpLocks/>
          </p:cNvCxnSpPr>
          <p:nvPr/>
        </p:nvCxnSpPr>
        <p:spPr>
          <a:xfrm flipH="1">
            <a:off x="6192518" y="2985136"/>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81E74F88-7D37-F008-AA38-34161E71CD38}"/>
              </a:ext>
            </a:extLst>
          </p:cNvPr>
          <p:cNvCxnSpPr>
            <a:cxnSpLocks/>
          </p:cNvCxnSpPr>
          <p:nvPr/>
        </p:nvCxnSpPr>
        <p:spPr>
          <a:xfrm flipH="1">
            <a:off x="5255841" y="3783852"/>
            <a:ext cx="445695" cy="443546"/>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DE759C57-1058-C23B-A0B5-943F15DFAA98}"/>
              </a:ext>
            </a:extLst>
          </p:cNvPr>
          <p:cNvCxnSpPr>
            <a:cxnSpLocks/>
            <a:stCxn id="8" idx="5"/>
          </p:cNvCxnSpPr>
          <p:nvPr/>
        </p:nvCxnSpPr>
        <p:spPr>
          <a:xfrm>
            <a:off x="6282091" y="3805977"/>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32CA39DE-2530-2104-7C3B-F5AEE4498EFE}"/>
              </a:ext>
            </a:extLst>
          </p:cNvPr>
          <p:cNvCxnSpPr>
            <a:cxnSpLocks/>
          </p:cNvCxnSpPr>
          <p:nvPr/>
        </p:nvCxnSpPr>
        <p:spPr>
          <a:xfrm>
            <a:off x="7217975" y="2968570"/>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Connector 30">
            <a:extLst>
              <a:ext uri="{FF2B5EF4-FFF2-40B4-BE49-F238E27FC236}">
                <a16:creationId xmlns:a16="http://schemas.microsoft.com/office/drawing/2014/main" id="{82019343-1F15-D617-0244-2B5C43008756}"/>
              </a:ext>
            </a:extLst>
          </p:cNvPr>
          <p:cNvCxnSpPr>
            <a:cxnSpLocks/>
          </p:cNvCxnSpPr>
          <p:nvPr/>
        </p:nvCxnSpPr>
        <p:spPr>
          <a:xfrm>
            <a:off x="9546021" y="3031977"/>
            <a:ext cx="356122" cy="440330"/>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45483940-C74E-0838-A714-DAA1C441A5EE}"/>
              </a:ext>
            </a:extLst>
          </p:cNvPr>
          <p:cNvCxnSpPr>
            <a:cxnSpLocks/>
            <a:endCxn id="7" idx="1"/>
          </p:cNvCxnSpPr>
          <p:nvPr/>
        </p:nvCxnSpPr>
        <p:spPr>
          <a:xfrm>
            <a:off x="8429062" y="1963518"/>
            <a:ext cx="594532" cy="728062"/>
          </a:xfrm>
          <a:prstGeom prst="line">
            <a:avLst/>
          </a:prstGeom>
        </p:spPr>
        <p:style>
          <a:lnRef idx="3">
            <a:schemeClr val="dk1"/>
          </a:lnRef>
          <a:fillRef idx="0">
            <a:schemeClr val="dk1"/>
          </a:fillRef>
          <a:effectRef idx="2">
            <a:schemeClr val="dk1"/>
          </a:effectRef>
          <a:fontRef idx="minor">
            <a:schemeClr val="tx1"/>
          </a:fontRef>
        </p:style>
      </p:cxnSp>
      <p:cxnSp>
        <p:nvCxnSpPr>
          <p:cNvPr id="35" name="Straight Connector 34">
            <a:extLst>
              <a:ext uri="{FF2B5EF4-FFF2-40B4-BE49-F238E27FC236}">
                <a16:creationId xmlns:a16="http://schemas.microsoft.com/office/drawing/2014/main" id="{D37A1349-6E51-EFF2-36A8-0ED3E547783A}"/>
              </a:ext>
            </a:extLst>
          </p:cNvPr>
          <p:cNvCxnSpPr>
            <a:cxnSpLocks/>
          </p:cNvCxnSpPr>
          <p:nvPr/>
        </p:nvCxnSpPr>
        <p:spPr>
          <a:xfrm flipH="1">
            <a:off x="8714883" y="3010554"/>
            <a:ext cx="349291" cy="430314"/>
          </a:xfrm>
          <a:prstGeom prst="line">
            <a:avLst/>
          </a:prstGeom>
        </p:spPr>
        <p:style>
          <a:lnRef idx="3">
            <a:schemeClr val="dk1"/>
          </a:lnRef>
          <a:fillRef idx="0">
            <a:schemeClr val="dk1"/>
          </a:fillRef>
          <a:effectRef idx="2">
            <a:schemeClr val="dk1"/>
          </a:effectRef>
          <a:fontRef idx="minor">
            <a:schemeClr val="tx1"/>
          </a:fontRef>
        </p:style>
      </p:cxnSp>
      <p:sp>
        <p:nvSpPr>
          <p:cNvPr id="50" name="Arc 49">
            <a:extLst>
              <a:ext uri="{FF2B5EF4-FFF2-40B4-BE49-F238E27FC236}">
                <a16:creationId xmlns:a16="http://schemas.microsoft.com/office/drawing/2014/main" id="{2AC122B5-56AD-B92D-19DC-9FF7D06D1E8B}"/>
              </a:ext>
            </a:extLst>
          </p:cNvPr>
          <p:cNvSpPr/>
          <p:nvPr/>
        </p:nvSpPr>
        <p:spPr>
          <a:xfrm rot="8307724">
            <a:off x="6681134" y="1599074"/>
            <a:ext cx="1246698" cy="1271544"/>
          </a:xfrm>
          <a:prstGeom prst="arc">
            <a:avLst>
              <a:gd name="adj1" fmla="val 426314"/>
              <a:gd name="adj2" fmla="val 10762113"/>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51" name="Arc 50">
            <a:extLst>
              <a:ext uri="{FF2B5EF4-FFF2-40B4-BE49-F238E27FC236}">
                <a16:creationId xmlns:a16="http://schemas.microsoft.com/office/drawing/2014/main" id="{34115A95-DA97-50EA-9598-356D43E8E944}"/>
              </a:ext>
            </a:extLst>
          </p:cNvPr>
          <p:cNvSpPr/>
          <p:nvPr/>
        </p:nvSpPr>
        <p:spPr>
          <a:xfrm rot="8307724">
            <a:off x="5581580" y="2459759"/>
            <a:ext cx="1246698" cy="1271544"/>
          </a:xfrm>
          <a:prstGeom prst="arc">
            <a:avLst>
              <a:gd name="adj1" fmla="val 21012"/>
              <a:gd name="adj2" fmla="val 10691283"/>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52" name="Arc 51">
            <a:extLst>
              <a:ext uri="{FF2B5EF4-FFF2-40B4-BE49-F238E27FC236}">
                <a16:creationId xmlns:a16="http://schemas.microsoft.com/office/drawing/2014/main" id="{D1A452E7-1607-69F8-7126-B836E05BC984}"/>
              </a:ext>
            </a:extLst>
          </p:cNvPr>
          <p:cNvSpPr/>
          <p:nvPr/>
        </p:nvSpPr>
        <p:spPr>
          <a:xfrm rot="8307724">
            <a:off x="4712406" y="3413259"/>
            <a:ext cx="1246698" cy="1271544"/>
          </a:xfrm>
          <a:prstGeom prst="arc">
            <a:avLst>
              <a:gd name="adj1" fmla="val 1438455"/>
              <a:gd name="adj2" fmla="val 9891671"/>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53" name="Arc 52">
            <a:extLst>
              <a:ext uri="{FF2B5EF4-FFF2-40B4-BE49-F238E27FC236}">
                <a16:creationId xmlns:a16="http://schemas.microsoft.com/office/drawing/2014/main" id="{47D665C1-62E7-EC87-36D8-F1967B799D22}"/>
              </a:ext>
            </a:extLst>
          </p:cNvPr>
          <p:cNvSpPr/>
          <p:nvPr/>
        </p:nvSpPr>
        <p:spPr>
          <a:xfrm rot="21395516">
            <a:off x="5241190" y="3740353"/>
            <a:ext cx="1246698" cy="1271544"/>
          </a:xfrm>
          <a:prstGeom prst="arc">
            <a:avLst>
              <a:gd name="adj1" fmla="val 1438455"/>
              <a:gd name="adj2" fmla="val 9891671"/>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54" name="Arc 53">
            <a:extLst>
              <a:ext uri="{FF2B5EF4-FFF2-40B4-BE49-F238E27FC236}">
                <a16:creationId xmlns:a16="http://schemas.microsoft.com/office/drawing/2014/main" id="{E544008F-F496-692D-A1DD-AA02075A15C6}"/>
              </a:ext>
            </a:extLst>
          </p:cNvPr>
          <p:cNvSpPr/>
          <p:nvPr/>
        </p:nvSpPr>
        <p:spPr>
          <a:xfrm rot="19406377">
            <a:off x="7082564" y="3741253"/>
            <a:ext cx="918404" cy="947006"/>
          </a:xfrm>
          <a:prstGeom prst="arc">
            <a:avLst>
              <a:gd name="adj1" fmla="val 20583337"/>
              <a:gd name="adj2" fmla="val 10691283"/>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55" name="Arc 54">
            <a:extLst>
              <a:ext uri="{FF2B5EF4-FFF2-40B4-BE49-F238E27FC236}">
                <a16:creationId xmlns:a16="http://schemas.microsoft.com/office/drawing/2014/main" id="{C04EB78C-A72E-69A6-9EE9-0504794577CF}"/>
              </a:ext>
            </a:extLst>
          </p:cNvPr>
          <p:cNvSpPr/>
          <p:nvPr/>
        </p:nvSpPr>
        <p:spPr>
          <a:xfrm rot="8307724">
            <a:off x="7646845" y="2541308"/>
            <a:ext cx="1397388" cy="1081146"/>
          </a:xfrm>
          <a:prstGeom prst="arc">
            <a:avLst>
              <a:gd name="adj1" fmla="val 820776"/>
              <a:gd name="adj2" fmla="val 11638754"/>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56" name="Arc 55">
            <a:extLst>
              <a:ext uri="{FF2B5EF4-FFF2-40B4-BE49-F238E27FC236}">
                <a16:creationId xmlns:a16="http://schemas.microsoft.com/office/drawing/2014/main" id="{1B93424D-1F25-1AFB-E495-F50B8C45DE59}"/>
              </a:ext>
            </a:extLst>
          </p:cNvPr>
          <p:cNvSpPr/>
          <p:nvPr/>
        </p:nvSpPr>
        <p:spPr>
          <a:xfrm rot="8307724">
            <a:off x="8221175" y="2584461"/>
            <a:ext cx="996680" cy="1271544"/>
          </a:xfrm>
          <a:prstGeom prst="arc">
            <a:avLst>
              <a:gd name="adj1" fmla="val 582781"/>
              <a:gd name="adj2" fmla="val 9293664"/>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57" name="Arc 56">
            <a:extLst>
              <a:ext uri="{FF2B5EF4-FFF2-40B4-BE49-F238E27FC236}">
                <a16:creationId xmlns:a16="http://schemas.microsoft.com/office/drawing/2014/main" id="{47A72AD3-ABCD-99EE-FD31-5577BC9D0BA4}"/>
              </a:ext>
            </a:extLst>
          </p:cNvPr>
          <p:cNvSpPr/>
          <p:nvPr/>
        </p:nvSpPr>
        <p:spPr>
          <a:xfrm rot="21395516">
            <a:off x="8669436" y="3036723"/>
            <a:ext cx="1246698" cy="1271544"/>
          </a:xfrm>
          <a:prstGeom prst="arc">
            <a:avLst>
              <a:gd name="adj1" fmla="val 1438455"/>
              <a:gd name="adj2" fmla="val 9891671"/>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58" name="Ink 57">
                <a:extLst>
                  <a:ext uri="{FF2B5EF4-FFF2-40B4-BE49-F238E27FC236}">
                    <a16:creationId xmlns:a16="http://schemas.microsoft.com/office/drawing/2014/main" id="{DBBDB4A3-E5F3-9B76-D1F7-251D8D70257D}"/>
                  </a:ext>
                </a:extLst>
              </p14:cNvPr>
              <p14:cNvContentPartPr/>
              <p14:nvPr/>
            </p14:nvContentPartPr>
            <p14:xfrm>
              <a:off x="9799228" y="3861661"/>
              <a:ext cx="114840" cy="96480"/>
            </p14:xfrm>
          </p:contentPart>
        </mc:Choice>
        <mc:Fallback xmlns="">
          <p:pic>
            <p:nvPicPr>
              <p:cNvPr id="58" name="Ink 57">
                <a:extLst>
                  <a:ext uri="{FF2B5EF4-FFF2-40B4-BE49-F238E27FC236}">
                    <a16:creationId xmlns:a16="http://schemas.microsoft.com/office/drawing/2014/main" id="{DBBDB4A3-E5F3-9B76-D1F7-251D8D70257D}"/>
                  </a:ext>
                </a:extLst>
              </p:cNvPr>
              <p:cNvPicPr/>
              <p:nvPr/>
            </p:nvPicPr>
            <p:blipFill>
              <a:blip r:embed="rId3"/>
              <a:stretch>
                <a:fillRect/>
              </a:stretch>
            </p:blipFill>
            <p:spPr>
              <a:xfrm>
                <a:off x="9790228" y="3853021"/>
                <a:ext cx="132480" cy="114120"/>
              </a:xfrm>
              <a:prstGeom prst="rect">
                <a:avLst/>
              </a:prstGeom>
            </p:spPr>
          </p:pic>
        </mc:Fallback>
      </mc:AlternateContent>
    </p:spTree>
    <p:extLst>
      <p:ext uri="{BB962C8B-B14F-4D97-AF65-F5344CB8AC3E}">
        <p14:creationId xmlns:p14="http://schemas.microsoft.com/office/powerpoint/2010/main" val="1897797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up)">
                                      <p:cBhvr>
                                        <p:cTn id="7" dur="750"/>
                                        <p:tgtEl>
                                          <p:spTgt spid="50"/>
                                        </p:tgtEl>
                                      </p:cBhvr>
                                    </p:animEffect>
                                  </p:childTnLst>
                                </p:cTn>
                              </p:par>
                            </p:childTnLst>
                          </p:cTn>
                        </p:par>
                        <p:par>
                          <p:cTn id="8" fill="hold">
                            <p:stCondLst>
                              <p:cond delay="750"/>
                            </p:stCondLst>
                            <p:childTnLst>
                              <p:par>
                                <p:cTn id="9" presetID="22" presetClass="entr" presetSubtype="1"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up)">
                                      <p:cBhvr>
                                        <p:cTn id="11" dur="750"/>
                                        <p:tgtEl>
                                          <p:spTgt spid="51"/>
                                        </p:tgtEl>
                                      </p:cBhvr>
                                    </p:animEffect>
                                  </p:childTnLst>
                                </p:cTn>
                              </p:par>
                            </p:childTnLst>
                          </p:cTn>
                        </p:par>
                        <p:par>
                          <p:cTn id="12" fill="hold">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up)">
                                      <p:cBhvr>
                                        <p:cTn id="15" dur="750"/>
                                        <p:tgtEl>
                                          <p:spTgt spid="52"/>
                                        </p:tgtEl>
                                      </p:cBhvr>
                                    </p:animEffect>
                                  </p:childTnLst>
                                </p:cTn>
                              </p:par>
                            </p:childTnLst>
                          </p:cTn>
                        </p:par>
                        <p:par>
                          <p:cTn id="16" fill="hold">
                            <p:stCondLst>
                              <p:cond delay="2250"/>
                            </p:stCondLst>
                            <p:childTnLst>
                              <p:par>
                                <p:cTn id="17" presetID="22" presetClass="entr" presetSubtype="8" fill="hold" grpId="0" nodeType="after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wipe(left)">
                                      <p:cBhvr>
                                        <p:cTn id="19" dur="750"/>
                                        <p:tgtEl>
                                          <p:spTgt spid="53"/>
                                        </p:tgtEl>
                                      </p:cBhvr>
                                    </p:animEffect>
                                  </p:childTnLst>
                                </p:cTn>
                              </p:par>
                            </p:childTnLst>
                          </p:cTn>
                        </p:par>
                        <p:par>
                          <p:cTn id="20" fill="hold">
                            <p:stCondLst>
                              <p:cond delay="3000"/>
                            </p:stCondLst>
                            <p:childTnLst>
                              <p:par>
                                <p:cTn id="21" presetID="22" presetClass="entr" presetSubtype="4" fill="hold" grpId="0" nodeType="after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wipe(down)">
                                      <p:cBhvr>
                                        <p:cTn id="23" dur="750"/>
                                        <p:tgtEl>
                                          <p:spTgt spid="54"/>
                                        </p:tgtEl>
                                      </p:cBhvr>
                                    </p:animEffect>
                                  </p:childTnLst>
                                </p:cTn>
                              </p:par>
                            </p:childTnLst>
                          </p:cTn>
                        </p:par>
                        <p:par>
                          <p:cTn id="24" fill="hold">
                            <p:stCondLst>
                              <p:cond delay="3750"/>
                            </p:stCondLst>
                            <p:childTnLst>
                              <p:par>
                                <p:cTn id="25" presetID="22" presetClass="entr" presetSubtype="4" fill="hold" grpId="0" nodeType="after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wipe(down)">
                                      <p:cBhvr>
                                        <p:cTn id="27" dur="750"/>
                                        <p:tgtEl>
                                          <p:spTgt spid="55"/>
                                        </p:tgtEl>
                                      </p:cBhvr>
                                    </p:animEffect>
                                  </p:childTnLst>
                                </p:cTn>
                              </p:par>
                            </p:childTnLst>
                          </p:cTn>
                        </p:par>
                        <p:par>
                          <p:cTn id="28" fill="hold">
                            <p:stCondLst>
                              <p:cond delay="4500"/>
                            </p:stCondLst>
                            <p:childTnLst>
                              <p:par>
                                <p:cTn id="29" presetID="22" presetClass="entr" presetSubtype="1" fill="hold" grpId="0" nodeType="after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wipe(up)">
                                      <p:cBhvr>
                                        <p:cTn id="31" dur="750"/>
                                        <p:tgtEl>
                                          <p:spTgt spid="56"/>
                                        </p:tgtEl>
                                      </p:cBhvr>
                                    </p:animEffect>
                                  </p:childTnLst>
                                </p:cTn>
                              </p:par>
                            </p:childTnLst>
                          </p:cTn>
                        </p:par>
                        <p:par>
                          <p:cTn id="32" fill="hold">
                            <p:stCondLst>
                              <p:cond delay="5250"/>
                            </p:stCondLst>
                            <p:childTnLst>
                              <p:par>
                                <p:cTn id="33" presetID="22" presetClass="entr" presetSubtype="8" fill="hold" grpId="0" nodeType="afterEffect">
                                  <p:stCondLst>
                                    <p:cond delay="0"/>
                                  </p:stCondLst>
                                  <p:childTnLst>
                                    <p:set>
                                      <p:cBhvr>
                                        <p:cTn id="34" dur="1" fill="hold">
                                          <p:stCondLst>
                                            <p:cond delay="0"/>
                                          </p:stCondLst>
                                        </p:cTn>
                                        <p:tgtEl>
                                          <p:spTgt spid="57"/>
                                        </p:tgtEl>
                                        <p:attrNameLst>
                                          <p:attrName>style.visibility</p:attrName>
                                        </p:attrNameLst>
                                      </p:cBhvr>
                                      <p:to>
                                        <p:strVal val="visible"/>
                                      </p:to>
                                    </p:set>
                                    <p:animEffect transition="in" filter="wipe(left)">
                                      <p:cBhvr>
                                        <p:cTn id="35" dur="750"/>
                                        <p:tgtEl>
                                          <p:spTgt spid="57"/>
                                        </p:tgtEl>
                                      </p:cBhvr>
                                    </p:animEffect>
                                  </p:childTnLst>
                                </p:cTn>
                              </p:par>
                            </p:childTnLst>
                          </p:cTn>
                        </p:par>
                        <p:par>
                          <p:cTn id="36" fill="hold">
                            <p:stCondLst>
                              <p:cond delay="6000"/>
                            </p:stCondLst>
                            <p:childTnLst>
                              <p:par>
                                <p:cTn id="37" presetID="1" presetClass="entr" presetSubtype="0" fill="hold" nodeType="after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2" grpId="0" animBg="1"/>
      <p:bldP spid="53" grpId="0" animBg="1"/>
      <p:bldP spid="54" grpId="0" animBg="1"/>
      <p:bldP spid="55" grpId="0" animBg="1"/>
      <p:bldP spid="56" grpId="0" animBg="1"/>
      <p:bldP spid="5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54352</TotalTime>
  <Words>4443</Words>
  <Application>Microsoft Macintosh PowerPoint</Application>
  <PresentationFormat>Widescreen</PresentationFormat>
  <Paragraphs>901</Paragraphs>
  <Slides>63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63</vt:i4>
      </vt:variant>
    </vt:vector>
  </HeadingPairs>
  <TitlesOfParts>
    <vt:vector size="67" baseType="lpstr">
      <vt:lpstr>Arial</vt:lpstr>
      <vt:lpstr>Calibri</vt:lpstr>
      <vt:lpstr>Calibri Light</vt:lpstr>
      <vt:lpstr>Office Theme</vt:lpstr>
      <vt:lpstr>Trees</vt:lpstr>
      <vt:lpstr>Tree </vt:lpstr>
      <vt:lpstr>Tree terminologies </vt:lpstr>
      <vt:lpstr>Binary tree </vt:lpstr>
      <vt:lpstr>Types of Binary tree </vt:lpstr>
      <vt:lpstr>Create a Binary tree </vt:lpstr>
      <vt:lpstr>Create a Binary tree using LL </vt:lpstr>
      <vt:lpstr>Traverse a tree</vt:lpstr>
      <vt:lpstr>Pre Order</vt:lpstr>
      <vt:lpstr>In Order</vt:lpstr>
      <vt:lpstr>Post Order</vt:lpstr>
      <vt:lpstr>Level Order</vt:lpstr>
      <vt:lpstr>Search in a tree</vt:lpstr>
      <vt:lpstr>Insert in a tree</vt:lpstr>
      <vt:lpstr>Delete node from tree</vt:lpstr>
      <vt:lpstr>Delete node N3 from tree</vt:lpstr>
      <vt:lpstr>Delete Binary Tree</vt:lpstr>
      <vt:lpstr>Create Binary Tree (Using Array)</vt:lpstr>
      <vt:lpstr>Binary Tree (Using Array)</vt:lpstr>
      <vt:lpstr>Insert node in Binary Tree (Using Array)</vt:lpstr>
      <vt:lpstr>Traversal of Binary Tree (Using Array)</vt:lpstr>
      <vt:lpstr>Pre Order Traversal BT (Using Array)</vt:lpstr>
      <vt:lpstr>In Order Traversal BT (Using Array)</vt:lpstr>
      <vt:lpstr>Post Order Traversal BT (Using Array)</vt:lpstr>
      <vt:lpstr>Level Order Traversal BT (Using Array)</vt:lpstr>
      <vt:lpstr>Search in BT (Using Array)</vt:lpstr>
      <vt:lpstr>Delete from BT (Using Array)</vt:lpstr>
      <vt:lpstr>Delete BT (Using Array)</vt:lpstr>
      <vt:lpstr>What is BST?</vt:lpstr>
      <vt:lpstr>Create a BST?</vt:lpstr>
      <vt:lpstr>Insert a node in BST</vt:lpstr>
      <vt:lpstr>Traversal of BST</vt:lpstr>
      <vt:lpstr>PreOrder Traversal of BST</vt:lpstr>
      <vt:lpstr>InOrder Traversal of BST</vt:lpstr>
      <vt:lpstr>PostOrderTraversal of BST</vt:lpstr>
      <vt:lpstr>LevelOrder Traversal of BST</vt:lpstr>
      <vt:lpstr>Search an element in BST</vt:lpstr>
      <vt:lpstr>Delete a node from BST</vt:lpstr>
      <vt:lpstr>Case 1 : Delete a leaf node.</vt:lpstr>
      <vt:lpstr>Case 2 : Node to Delete has one child.</vt:lpstr>
      <vt:lpstr>Case 3 : Node to delete has two children.</vt:lpstr>
      <vt:lpstr>Delete BST</vt:lpstr>
      <vt:lpstr>AVL Tree</vt:lpstr>
      <vt:lpstr>Understanding the balancing in AVL Tree</vt:lpstr>
      <vt:lpstr>Why do we need AVL tree ?</vt:lpstr>
      <vt:lpstr>Traversal for AVL Tree</vt:lpstr>
      <vt:lpstr>PreOrder Traversal of AVL</vt:lpstr>
      <vt:lpstr>InOrder Traversal of AVL</vt:lpstr>
      <vt:lpstr>PostOrderTraversal of AVL</vt:lpstr>
      <vt:lpstr>LevelOrder Traversal of AVL</vt:lpstr>
      <vt:lpstr>Insert a node in AVL</vt:lpstr>
      <vt:lpstr>Insert a node in AVL</vt:lpstr>
      <vt:lpstr>Insert a node in AVL - LL</vt:lpstr>
      <vt:lpstr>Algorithm – LL – O(1) / O(1)</vt:lpstr>
      <vt:lpstr>Insert a node in AVL - LR</vt:lpstr>
      <vt:lpstr>Algorithm – LR – O(1) / O(1)</vt:lpstr>
      <vt:lpstr>Insert a node in AVL - RR</vt:lpstr>
      <vt:lpstr>Insert a node in AVL - RR</vt:lpstr>
      <vt:lpstr>Algorithm – RR – O(1) / O(1)</vt:lpstr>
      <vt:lpstr>Insert a node in AVL - RL</vt:lpstr>
      <vt:lpstr>Algorithm – RL – O(1) / O(1)</vt:lpstr>
      <vt:lpstr>AVL – Insert (All Together)</vt:lpstr>
      <vt:lpstr>Delete a node from AVL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- 1</dc:title>
  <dc:creator>Ashish Gupta (asgupta6)</dc:creator>
  <cp:lastModifiedBy>Ashish Gupta (asgupta6)</cp:lastModifiedBy>
  <cp:revision>36</cp:revision>
  <dcterms:created xsi:type="dcterms:W3CDTF">2022-07-01T16:20:45Z</dcterms:created>
  <dcterms:modified xsi:type="dcterms:W3CDTF">2022-12-25T18:17:29Z</dcterms:modified>
</cp:coreProperties>
</file>