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1" d="100"/>
          <a:sy n="61" d="100"/>
        </p:scale>
        <p:origin x="5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06/01/2019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06/01/2019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06/01/2019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06/01/2019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06/01/2019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06/01/2019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06/01/2019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06/01/2019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06/01/2019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06/01/2019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06/01/2019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06/01/2019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8662" y="1582507"/>
            <a:ext cx="7772570" cy="707611"/>
          </a:xfrm>
        </p:spPr>
        <p:txBody>
          <a:bodyPr/>
          <a:lstStyle/>
          <a:p>
            <a:r>
              <a:rPr lang="en-US" sz="4400" smtClean="0">
                <a:latin typeface="Tahoma" panose="020B0604030504040204" pitchFamily="34" charset="0"/>
                <a:ea typeface="Tahoma" panose="020B0604030504040204" pitchFamily="34" charset="0"/>
                <a:cs typeface="Tahoma" panose="020B0604030504040204" pitchFamily="34" charset="0"/>
              </a:rPr>
              <a:t>Quản lý giáo dục</a:t>
            </a:r>
            <a:endParaRPr lang="vi-VN" sz="440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2062067" y="2819457"/>
            <a:ext cx="8045760" cy="2411570"/>
          </a:xfrm>
        </p:spPr>
        <p:txBody>
          <a:bodyPr>
            <a:normAutofit/>
          </a:bodyPr>
          <a:lstStyle/>
          <a:p>
            <a:pPr algn="l"/>
            <a:r>
              <a:rPr lang="en-US" sz="2000" smtClean="0">
                <a:latin typeface="Tahoma" panose="020B0604030504040204" pitchFamily="34" charset="0"/>
                <a:ea typeface="Tahoma" panose="020B0604030504040204" pitchFamily="34" charset="0"/>
                <a:cs typeface="Tahoma" panose="020B0604030504040204" pitchFamily="34" charset="0"/>
              </a:rPr>
              <a:t>Hệ thống web quản lý giáo dục giúp nhà trường quản lý được các thông tin của sinh viên và giảng viên chặt chẽ hơn cũng như thao tác kết nối và truyền tải thông tin nhanh gọn thông qua môi trường mạng kết nối. </a:t>
            </a:r>
            <a:endParaRPr lang="vi-VN" sz="20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0863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Chức năng xoá môn học</a:t>
            </a:r>
            <a:endParaRPr lang="vi-VN"/>
          </a:p>
        </p:txBody>
      </p:sp>
      <p:pic>
        <p:nvPicPr>
          <p:cNvPr id="5" name="Content Placeholder 3"/>
          <p:cNvPicPr>
            <a:picLocks noChangeAspect="1"/>
          </p:cNvPicPr>
          <p:nvPr/>
        </p:nvPicPr>
        <p:blipFill>
          <a:blip r:embed="rId2"/>
          <a:stretch>
            <a:fillRect/>
          </a:stretch>
        </p:blipFill>
        <p:spPr>
          <a:xfrm>
            <a:off x="5398301" y="2286000"/>
            <a:ext cx="6366933" cy="3581400"/>
          </a:xfrm>
          <a:prstGeom prst="rect">
            <a:avLst/>
          </a:prstGeom>
        </p:spPr>
      </p:pic>
      <p:sp>
        <p:nvSpPr>
          <p:cNvPr id="6" name="Content Placeholder 5"/>
          <p:cNvSpPr>
            <a:spLocks noGrp="1"/>
          </p:cNvSpPr>
          <p:nvPr>
            <p:ph idx="1"/>
          </p:nvPr>
        </p:nvSpPr>
        <p:spPr>
          <a:xfrm>
            <a:off x="1371600" y="2286000"/>
            <a:ext cx="3917092" cy="3581400"/>
          </a:xfrm>
        </p:spPr>
        <p:txBody>
          <a:bodyPr/>
          <a:lstStyle/>
          <a:p>
            <a:r>
              <a:rPr lang="vi-VN" smtClean="0"/>
              <a:t>Phòng đào tạo tìm kiếm môn học có sai sót và xoá ra khỏi danh sách cho phép đăng ký</a:t>
            </a:r>
            <a:endParaRPr lang="vi-VN"/>
          </a:p>
        </p:txBody>
      </p:sp>
    </p:spTree>
    <p:extLst>
      <p:ext uri="{BB962C8B-B14F-4D97-AF65-F5344CB8AC3E}">
        <p14:creationId xmlns:p14="http://schemas.microsoft.com/office/powerpoint/2010/main" val="116292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Dừng đăng ký môn học</a:t>
            </a:r>
            <a:endParaRPr lang="vi-VN"/>
          </a:p>
        </p:txBody>
      </p:sp>
      <p:sp>
        <p:nvSpPr>
          <p:cNvPr id="6" name="Content Placeholder 5"/>
          <p:cNvSpPr>
            <a:spLocks noGrp="1"/>
          </p:cNvSpPr>
          <p:nvPr>
            <p:ph idx="1"/>
          </p:nvPr>
        </p:nvSpPr>
        <p:spPr>
          <a:xfrm>
            <a:off x="1371600" y="2286000"/>
            <a:ext cx="4047295" cy="3581400"/>
          </a:xfrm>
        </p:spPr>
        <p:txBody>
          <a:bodyPr/>
          <a:lstStyle/>
          <a:p>
            <a:r>
              <a:rPr lang="vi-VN" smtClean="0"/>
              <a:t>Phòng đào tạo dừng đăng ký để kết thúc quá trình đăng ký môn học, bắt đầu giai đoạn phân lớp cho giảng viên</a:t>
            </a:r>
            <a:endParaRPr lang="vi-VN"/>
          </a:p>
        </p:txBody>
      </p:sp>
      <p:pic>
        <p:nvPicPr>
          <p:cNvPr id="8" name="Content Placeholder 3"/>
          <p:cNvPicPr>
            <a:picLocks noChangeAspect="1"/>
          </p:cNvPicPr>
          <p:nvPr/>
        </p:nvPicPr>
        <p:blipFill>
          <a:blip r:embed="rId2"/>
          <a:stretch>
            <a:fillRect/>
          </a:stretch>
        </p:blipFill>
        <p:spPr>
          <a:xfrm>
            <a:off x="5501273" y="2286000"/>
            <a:ext cx="6366933" cy="3581400"/>
          </a:xfrm>
          <a:prstGeom prst="rect">
            <a:avLst/>
          </a:prstGeom>
        </p:spPr>
      </p:pic>
    </p:spTree>
    <p:extLst>
      <p:ext uri="{BB962C8B-B14F-4D97-AF65-F5344CB8AC3E}">
        <p14:creationId xmlns:p14="http://schemas.microsoft.com/office/powerpoint/2010/main" val="1598507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Đăng ký trễ cho sinh viên</a:t>
            </a:r>
            <a:endParaRPr lang="vi-VN"/>
          </a:p>
        </p:txBody>
      </p:sp>
      <p:sp>
        <p:nvSpPr>
          <p:cNvPr id="3" name="Content Placeholder 2"/>
          <p:cNvSpPr>
            <a:spLocks noGrp="1"/>
          </p:cNvSpPr>
          <p:nvPr>
            <p:ph idx="1"/>
          </p:nvPr>
        </p:nvSpPr>
        <p:spPr>
          <a:xfrm>
            <a:off x="1371600" y="2286000"/>
            <a:ext cx="3340443" cy="3581400"/>
          </a:xfrm>
        </p:spPr>
        <p:txBody>
          <a:bodyPr/>
          <a:lstStyle/>
          <a:p>
            <a:r>
              <a:rPr lang="vi-VN" smtClean="0"/>
              <a:t>Trường hợp có lý do chính đáng, phòng đào tạo có thể thêm một hoặc nhiều sinh viên vào lớp học đã kết thúc quá trình đăng ký</a:t>
            </a:r>
            <a:endParaRPr lang="vi-VN"/>
          </a:p>
        </p:txBody>
      </p:sp>
      <p:sp>
        <p:nvSpPr>
          <p:cNvPr id="4" name="Content Placeholder 2"/>
          <p:cNvSpPr txBox="1">
            <a:spLocks/>
          </p:cNvSpPr>
          <p:nvPr/>
        </p:nvSpPr>
        <p:spPr>
          <a:xfrm>
            <a:off x="1524000" y="2438400"/>
            <a:ext cx="3340443"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vi-VN"/>
          </a:p>
        </p:txBody>
      </p:sp>
      <p:pic>
        <p:nvPicPr>
          <p:cNvPr id="9" name="Picture 8"/>
          <p:cNvPicPr>
            <a:picLocks noChangeAspect="1"/>
          </p:cNvPicPr>
          <p:nvPr/>
        </p:nvPicPr>
        <p:blipFill>
          <a:blip r:embed="rId2"/>
          <a:stretch>
            <a:fillRect/>
          </a:stretch>
        </p:blipFill>
        <p:spPr>
          <a:xfrm>
            <a:off x="5528841" y="2171700"/>
            <a:ext cx="6163733" cy="3467100"/>
          </a:xfrm>
          <a:prstGeom prst="rect">
            <a:avLst/>
          </a:prstGeom>
        </p:spPr>
      </p:pic>
    </p:spTree>
    <p:extLst>
      <p:ext uri="{BB962C8B-B14F-4D97-AF65-F5344CB8AC3E}">
        <p14:creationId xmlns:p14="http://schemas.microsoft.com/office/powerpoint/2010/main" val="3921380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smtClean="0"/>
              <a:t>Thông tin cá nhân của sinh viên - giảng viên</a:t>
            </a:r>
            <a:endParaRPr lang="vi-VN" sz="3600"/>
          </a:p>
        </p:txBody>
      </p:sp>
      <p:pic>
        <p:nvPicPr>
          <p:cNvPr id="5" name="Content Placeholder 3"/>
          <p:cNvPicPr>
            <a:picLocks noChangeAspect="1"/>
          </p:cNvPicPr>
          <p:nvPr/>
        </p:nvPicPr>
        <p:blipFill>
          <a:blip r:embed="rId2"/>
          <a:stretch>
            <a:fillRect/>
          </a:stretch>
        </p:blipFill>
        <p:spPr>
          <a:xfrm>
            <a:off x="6697133" y="1428750"/>
            <a:ext cx="4275667" cy="2405063"/>
          </a:xfrm>
          <a:prstGeom prst="rect">
            <a:avLst/>
          </a:prstGeom>
        </p:spPr>
      </p:pic>
      <p:sp>
        <p:nvSpPr>
          <p:cNvPr id="6" name="Content Placeholder 5"/>
          <p:cNvSpPr>
            <a:spLocks noGrp="1"/>
          </p:cNvSpPr>
          <p:nvPr>
            <p:ph idx="1"/>
          </p:nvPr>
        </p:nvSpPr>
        <p:spPr>
          <a:xfrm>
            <a:off x="1493520" y="2043113"/>
            <a:ext cx="3728720" cy="3581400"/>
          </a:xfrm>
        </p:spPr>
        <p:txBody>
          <a:bodyPr/>
          <a:lstStyle/>
          <a:p>
            <a:r>
              <a:rPr lang="vi-VN" smtClean="0"/>
              <a:t>Sinh viên và giảng viên có thể kiểm tra lại thông tin cá nhân của mình, nếu có sai sót có thể thay đổi</a:t>
            </a:r>
            <a:endParaRPr lang="vi-VN"/>
          </a:p>
        </p:txBody>
      </p:sp>
      <p:pic>
        <p:nvPicPr>
          <p:cNvPr id="10" name="Picture 9"/>
          <p:cNvPicPr>
            <a:picLocks noChangeAspect="1"/>
          </p:cNvPicPr>
          <p:nvPr/>
        </p:nvPicPr>
        <p:blipFill>
          <a:blip r:embed="rId3"/>
          <a:stretch>
            <a:fillRect/>
          </a:stretch>
        </p:blipFill>
        <p:spPr>
          <a:xfrm>
            <a:off x="6697133" y="4066540"/>
            <a:ext cx="4298528" cy="2417922"/>
          </a:xfrm>
          <a:prstGeom prst="rect">
            <a:avLst/>
          </a:prstGeom>
        </p:spPr>
      </p:pic>
    </p:spTree>
    <p:extLst>
      <p:ext uri="{BB962C8B-B14F-4D97-AF65-F5344CB8AC3E}">
        <p14:creationId xmlns:p14="http://schemas.microsoft.com/office/powerpoint/2010/main" val="1533467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Đăng ký môn học</a:t>
            </a:r>
          </a:p>
        </p:txBody>
      </p:sp>
      <p:sp>
        <p:nvSpPr>
          <p:cNvPr id="6" name="Content Placeholder 5"/>
          <p:cNvSpPr>
            <a:spLocks noGrp="1"/>
          </p:cNvSpPr>
          <p:nvPr>
            <p:ph idx="1"/>
          </p:nvPr>
        </p:nvSpPr>
        <p:spPr>
          <a:xfrm>
            <a:off x="1371600" y="2286000"/>
            <a:ext cx="4370493" cy="3581400"/>
          </a:xfrm>
        </p:spPr>
        <p:txBody>
          <a:bodyPr/>
          <a:lstStyle/>
          <a:p>
            <a:r>
              <a:rPr lang="vi-VN" smtClean="0"/>
              <a:t>Đăng ký môn học, sinh viên tìm một hoặc nhiều môn học để đăng ký.</a:t>
            </a:r>
          </a:p>
          <a:p>
            <a:r>
              <a:rPr lang="vi-VN" smtClean="0"/>
              <a:t>Huỷ môn học, sinh viên chọn môn học đã đăng ký để huỷ đi lịch sử.</a:t>
            </a:r>
            <a:endParaRPr lang="vi-VN"/>
          </a:p>
        </p:txBody>
      </p:sp>
      <p:pic>
        <p:nvPicPr>
          <p:cNvPr id="7" name="Picture 6"/>
          <p:cNvPicPr>
            <a:picLocks noChangeAspect="1"/>
          </p:cNvPicPr>
          <p:nvPr/>
        </p:nvPicPr>
        <p:blipFill>
          <a:blip r:embed="rId2"/>
          <a:stretch>
            <a:fillRect/>
          </a:stretch>
        </p:blipFill>
        <p:spPr>
          <a:xfrm>
            <a:off x="6172200" y="1245141"/>
            <a:ext cx="4611007" cy="2593692"/>
          </a:xfrm>
          <a:prstGeom prst="rect">
            <a:avLst/>
          </a:prstGeom>
        </p:spPr>
      </p:pic>
      <p:pic>
        <p:nvPicPr>
          <p:cNvPr id="8" name="Picture 7"/>
          <p:cNvPicPr>
            <a:picLocks noChangeAspect="1"/>
          </p:cNvPicPr>
          <p:nvPr/>
        </p:nvPicPr>
        <p:blipFill>
          <a:blip r:embed="rId3"/>
          <a:stretch>
            <a:fillRect/>
          </a:stretch>
        </p:blipFill>
        <p:spPr>
          <a:xfrm>
            <a:off x="6172200" y="3988144"/>
            <a:ext cx="4611356" cy="2593888"/>
          </a:xfrm>
          <a:prstGeom prst="rect">
            <a:avLst/>
          </a:prstGeom>
        </p:spPr>
      </p:pic>
    </p:spTree>
    <p:extLst>
      <p:ext uri="{BB962C8B-B14F-4D97-AF65-F5344CB8AC3E}">
        <p14:creationId xmlns:p14="http://schemas.microsoft.com/office/powerpoint/2010/main" val="2172340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71600" y="68580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vi-VN" smtClean="0"/>
              <a:t>Trang của tôi</a:t>
            </a:r>
            <a:endParaRPr lang="vi-VN"/>
          </a:p>
        </p:txBody>
      </p:sp>
      <p:pic>
        <p:nvPicPr>
          <p:cNvPr id="5" name="Content Placeholder 3"/>
          <p:cNvPicPr>
            <a:picLocks noChangeAspect="1"/>
          </p:cNvPicPr>
          <p:nvPr/>
        </p:nvPicPr>
        <p:blipFill>
          <a:blip r:embed="rId2"/>
          <a:stretch>
            <a:fillRect/>
          </a:stretch>
        </p:blipFill>
        <p:spPr>
          <a:xfrm>
            <a:off x="6172200" y="1503704"/>
            <a:ext cx="4574215" cy="2572996"/>
          </a:xfrm>
          <a:prstGeom prst="rect">
            <a:avLst/>
          </a:prstGeom>
        </p:spPr>
      </p:pic>
      <p:sp>
        <p:nvSpPr>
          <p:cNvPr id="6" name="Content Placeholder 5"/>
          <p:cNvSpPr txBox="1">
            <a:spLocks/>
          </p:cNvSpPr>
          <p:nvPr/>
        </p:nvSpPr>
        <p:spPr>
          <a:xfrm>
            <a:off x="1100667" y="2286000"/>
            <a:ext cx="4370493"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vi-VN" smtClean="0"/>
              <a:t>Trang của tôi  - sinh viên: Chứa các điều hướng đến Danh sách lớp hay tài liệu lớp học được giảng viên cung cấp</a:t>
            </a:r>
            <a:endParaRPr lang="vi-VN"/>
          </a:p>
        </p:txBody>
      </p:sp>
    </p:spTree>
    <p:extLst>
      <p:ext uri="{BB962C8B-B14F-4D97-AF65-F5344CB8AC3E}">
        <p14:creationId xmlns:p14="http://schemas.microsoft.com/office/powerpoint/2010/main" val="713878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Kết quả học tập</a:t>
            </a:r>
            <a:endParaRPr lang="vi-VN"/>
          </a:p>
        </p:txBody>
      </p:sp>
      <p:pic>
        <p:nvPicPr>
          <p:cNvPr id="5" name="Content Placeholder 3"/>
          <p:cNvPicPr>
            <a:picLocks noChangeAspect="1"/>
          </p:cNvPicPr>
          <p:nvPr/>
        </p:nvPicPr>
        <p:blipFill>
          <a:blip r:embed="rId2"/>
          <a:stretch>
            <a:fillRect/>
          </a:stretch>
        </p:blipFill>
        <p:spPr>
          <a:xfrm>
            <a:off x="5703100" y="2286000"/>
            <a:ext cx="6366933" cy="3581400"/>
          </a:xfrm>
          <a:prstGeom prst="rect">
            <a:avLst/>
          </a:prstGeom>
        </p:spPr>
      </p:pic>
      <p:sp>
        <p:nvSpPr>
          <p:cNvPr id="6" name="Content Placeholder 5"/>
          <p:cNvSpPr>
            <a:spLocks noGrp="1"/>
          </p:cNvSpPr>
          <p:nvPr>
            <p:ph idx="1"/>
          </p:nvPr>
        </p:nvSpPr>
        <p:spPr>
          <a:xfrm>
            <a:off x="1371600" y="2286000"/>
            <a:ext cx="4213654" cy="2038865"/>
          </a:xfrm>
        </p:spPr>
        <p:txBody>
          <a:bodyPr/>
          <a:lstStyle/>
          <a:p>
            <a:r>
              <a:rPr lang="vi-VN" smtClean="0"/>
              <a:t>Chứa các thông tin điểm số của các môn học theo từng học kì</a:t>
            </a:r>
            <a:endParaRPr lang="vi-VN"/>
          </a:p>
        </p:txBody>
      </p:sp>
    </p:spTree>
    <p:extLst>
      <p:ext uri="{BB962C8B-B14F-4D97-AF65-F5344CB8AC3E}">
        <p14:creationId xmlns:p14="http://schemas.microsoft.com/office/powerpoint/2010/main" val="156610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Trang của tôi – Giảng viên</a:t>
            </a:r>
            <a:endParaRPr lang="vi-VN"/>
          </a:p>
        </p:txBody>
      </p:sp>
      <p:pic>
        <p:nvPicPr>
          <p:cNvPr id="5" name="Content Placeholder 3"/>
          <p:cNvPicPr>
            <a:picLocks noChangeAspect="1"/>
          </p:cNvPicPr>
          <p:nvPr/>
        </p:nvPicPr>
        <p:blipFill>
          <a:blip r:embed="rId2"/>
          <a:stretch>
            <a:fillRect/>
          </a:stretch>
        </p:blipFill>
        <p:spPr>
          <a:xfrm>
            <a:off x="5892571" y="2171700"/>
            <a:ext cx="6366933" cy="3581400"/>
          </a:xfrm>
          <a:prstGeom prst="rect">
            <a:avLst/>
          </a:prstGeom>
        </p:spPr>
      </p:pic>
      <p:sp>
        <p:nvSpPr>
          <p:cNvPr id="6" name="Content Placeholder 5"/>
          <p:cNvSpPr>
            <a:spLocks noGrp="1"/>
          </p:cNvSpPr>
          <p:nvPr>
            <p:ph idx="1"/>
          </p:nvPr>
        </p:nvSpPr>
        <p:spPr>
          <a:xfrm>
            <a:off x="1371600" y="2171700"/>
            <a:ext cx="4452551" cy="3695700"/>
          </a:xfrm>
        </p:spPr>
        <p:txBody>
          <a:bodyPr/>
          <a:lstStyle/>
          <a:p>
            <a:r>
              <a:rPr lang="vi-VN" smtClean="0"/>
              <a:t>Giảng viên vô trang của tôi để tải bài giảng lên các lớp, tổng kết điểm cho sinh viên.</a:t>
            </a:r>
            <a:endParaRPr lang="vi-VN"/>
          </a:p>
        </p:txBody>
      </p:sp>
    </p:spTree>
    <p:extLst>
      <p:ext uri="{BB962C8B-B14F-4D97-AF65-F5344CB8AC3E}">
        <p14:creationId xmlns:p14="http://schemas.microsoft.com/office/powerpoint/2010/main" val="1488755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8054" y="603422"/>
            <a:ext cx="2269524" cy="1485900"/>
          </a:xfrm>
        </p:spPr>
        <p:txBody>
          <a:bodyPr/>
          <a:lstStyle/>
          <a:p>
            <a:r>
              <a:rPr lang="vi-VN" smtClean="0"/>
              <a:t>Lời kết</a:t>
            </a:r>
            <a:endParaRPr lang="vi-VN"/>
          </a:p>
        </p:txBody>
      </p:sp>
      <p:sp>
        <p:nvSpPr>
          <p:cNvPr id="3" name="Content Placeholder 2"/>
          <p:cNvSpPr>
            <a:spLocks noGrp="1"/>
          </p:cNvSpPr>
          <p:nvPr>
            <p:ph idx="1"/>
          </p:nvPr>
        </p:nvSpPr>
        <p:spPr/>
        <p:txBody>
          <a:bodyPr/>
          <a:lstStyle/>
          <a:p>
            <a:r>
              <a:rPr lang="vi-VN" smtClean="0"/>
              <a:t>Web app vẫn đang trong quá trình hoàn thiện để đáp ứng được nhu cầu ngày càng cao của các trường học trong tương lai.</a:t>
            </a:r>
            <a:endParaRPr lang="vi-VN"/>
          </a:p>
        </p:txBody>
      </p:sp>
    </p:spTree>
    <p:extLst>
      <p:ext uri="{BB962C8B-B14F-4D97-AF65-F5344CB8AC3E}">
        <p14:creationId xmlns:p14="http://schemas.microsoft.com/office/powerpoint/2010/main" val="44685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319" y="199767"/>
            <a:ext cx="6207211" cy="772297"/>
          </a:xfrm>
        </p:spPr>
        <p:txBody>
          <a:bodyPr/>
          <a:lstStyle/>
          <a:p>
            <a:r>
              <a:rPr lang="en-US" smtClean="0">
                <a:latin typeface="Tahoma" panose="020B0604030504040204" pitchFamily="34" charset="0"/>
                <a:ea typeface="Tahoma" panose="020B0604030504040204" pitchFamily="34" charset="0"/>
                <a:cs typeface="Tahoma" panose="020B0604030504040204" pitchFamily="34" charset="0"/>
              </a:rPr>
              <a:t>Giao diện trang chủ</a:t>
            </a:r>
            <a:endParaRPr lang="vi-VN">
              <a:latin typeface="Tahoma" panose="020B0604030504040204" pitchFamily="34" charset="0"/>
              <a:ea typeface="Tahoma" panose="020B0604030504040204" pitchFamily="34" charset="0"/>
              <a:cs typeface="Tahoma" panose="020B0604030504040204" pitchFamily="34" charset="0"/>
            </a:endParaRPr>
          </a:p>
        </p:txBody>
      </p:sp>
      <p:pic>
        <p:nvPicPr>
          <p:cNvPr id="4" name="Content Placeholder 3"/>
          <p:cNvPicPr>
            <a:picLocks noGrp="1" noChangeAspect="1"/>
          </p:cNvPicPr>
          <p:nvPr>
            <p:ph idx="1"/>
          </p:nvPr>
        </p:nvPicPr>
        <p:blipFill>
          <a:blip r:embed="rId2"/>
          <a:stretch>
            <a:fillRect/>
          </a:stretch>
        </p:blipFill>
        <p:spPr>
          <a:xfrm>
            <a:off x="1439247" y="1758564"/>
            <a:ext cx="6366933" cy="3581400"/>
          </a:xfrm>
          <a:prstGeom prst="rect">
            <a:avLst/>
          </a:prstGeom>
        </p:spPr>
      </p:pic>
      <p:cxnSp>
        <p:nvCxnSpPr>
          <p:cNvPr id="9" name="Straight Arrow Connector 8"/>
          <p:cNvCxnSpPr>
            <a:stCxn id="10" idx="1"/>
          </p:cNvCxnSpPr>
          <p:nvPr/>
        </p:nvCxnSpPr>
        <p:spPr>
          <a:xfrm flipH="1">
            <a:off x="7076303" y="1331096"/>
            <a:ext cx="1553351" cy="168395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8629654" y="1146430"/>
            <a:ext cx="3071675" cy="369332"/>
          </a:xfrm>
          <a:prstGeom prst="rect">
            <a:avLst/>
          </a:prstGeom>
        </p:spPr>
        <p:txBody>
          <a:bodyPr wrap="none">
            <a:spAutoFit/>
          </a:bodyPr>
          <a:lstStyle/>
          <a:p>
            <a:r>
              <a:rPr lang="vi-VN"/>
              <a:t>Tên đăng nhập và mật khẩu</a:t>
            </a:r>
          </a:p>
        </p:txBody>
      </p:sp>
      <p:cxnSp>
        <p:nvCxnSpPr>
          <p:cNvPr id="11" name="Straight Arrow Connector 10"/>
          <p:cNvCxnSpPr/>
          <p:nvPr/>
        </p:nvCxnSpPr>
        <p:spPr>
          <a:xfrm flipH="1">
            <a:off x="7076303" y="2509523"/>
            <a:ext cx="471306" cy="83549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19" idx="1"/>
          </p:cNvCxnSpPr>
          <p:nvPr/>
        </p:nvCxnSpPr>
        <p:spPr>
          <a:xfrm flipH="1" flipV="1">
            <a:off x="5928361" y="3558748"/>
            <a:ext cx="2478402" cy="148112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8406763" y="4855205"/>
            <a:ext cx="3348994" cy="369332"/>
          </a:xfrm>
          <a:prstGeom prst="rect">
            <a:avLst/>
          </a:prstGeom>
        </p:spPr>
        <p:txBody>
          <a:bodyPr wrap="none">
            <a:spAutoFit/>
          </a:bodyPr>
          <a:lstStyle/>
          <a:p>
            <a:r>
              <a:rPr lang="vi-VN"/>
              <a:t>Mật khẩu hiển thị hoặc mã hoá</a:t>
            </a:r>
          </a:p>
        </p:txBody>
      </p:sp>
      <p:cxnSp>
        <p:nvCxnSpPr>
          <p:cNvPr id="20" name="Straight Arrow Connector 19"/>
          <p:cNvCxnSpPr>
            <a:stCxn id="22" idx="1"/>
          </p:cNvCxnSpPr>
          <p:nvPr/>
        </p:nvCxnSpPr>
        <p:spPr>
          <a:xfrm flipH="1" flipV="1">
            <a:off x="7082792" y="3600780"/>
            <a:ext cx="1381004" cy="12447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8463796" y="3540584"/>
            <a:ext cx="3570208" cy="369332"/>
          </a:xfrm>
          <a:prstGeom prst="rect">
            <a:avLst/>
          </a:prstGeom>
        </p:spPr>
        <p:txBody>
          <a:bodyPr wrap="none">
            <a:spAutoFit/>
          </a:bodyPr>
          <a:lstStyle/>
          <a:p>
            <a:r>
              <a:rPr lang="vi-VN"/>
              <a:t>Yêu cầu đăng nhập cho hệ thống</a:t>
            </a:r>
          </a:p>
        </p:txBody>
      </p:sp>
    </p:spTree>
    <p:extLst>
      <p:ext uri="{BB962C8B-B14F-4D97-AF65-F5344CB8AC3E}">
        <p14:creationId xmlns:p14="http://schemas.microsoft.com/office/powerpoint/2010/main" val="2276021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440" y="213360"/>
            <a:ext cx="9601200" cy="1485900"/>
          </a:xfrm>
        </p:spPr>
        <p:txBody>
          <a:bodyPr/>
          <a:lstStyle/>
          <a:p>
            <a:r>
              <a:rPr lang="vi-VN" smtClean="0"/>
              <a:t>Trang công việc</a:t>
            </a:r>
            <a:endParaRPr lang="vi-VN"/>
          </a:p>
        </p:txBody>
      </p:sp>
      <p:pic>
        <p:nvPicPr>
          <p:cNvPr id="6" name="Content Placeholder 5"/>
          <p:cNvPicPr>
            <a:picLocks noGrp="1" noChangeAspect="1"/>
          </p:cNvPicPr>
          <p:nvPr>
            <p:ph idx="1"/>
          </p:nvPr>
        </p:nvPicPr>
        <p:blipFill>
          <a:blip r:embed="rId2"/>
          <a:stretch>
            <a:fillRect/>
          </a:stretch>
        </p:blipFill>
        <p:spPr>
          <a:xfrm>
            <a:off x="1814337" y="1925240"/>
            <a:ext cx="6366933" cy="3581400"/>
          </a:xfrm>
          <a:prstGeom prst="rect">
            <a:avLst/>
          </a:prstGeom>
        </p:spPr>
      </p:pic>
      <p:cxnSp>
        <p:nvCxnSpPr>
          <p:cNvPr id="8" name="Straight Arrow Connector 7"/>
          <p:cNvCxnSpPr/>
          <p:nvPr/>
        </p:nvCxnSpPr>
        <p:spPr>
          <a:xfrm flipH="1" flipV="1">
            <a:off x="7924800" y="2011680"/>
            <a:ext cx="2164080" cy="3581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8437741" y="2369820"/>
            <a:ext cx="3113353" cy="338554"/>
          </a:xfrm>
          <a:prstGeom prst="rect">
            <a:avLst/>
          </a:prstGeom>
        </p:spPr>
        <p:txBody>
          <a:bodyPr wrap="none">
            <a:spAutoFit/>
          </a:bodyPr>
          <a:lstStyle/>
          <a:p>
            <a:r>
              <a:rPr lang="vi-VN" sz="1600"/>
              <a:t>Người dùng đăng xuất </a:t>
            </a:r>
            <a:r>
              <a:rPr lang="vi-VN" sz="1600"/>
              <a:t>tài </a:t>
            </a:r>
            <a:r>
              <a:rPr lang="vi-VN" sz="1600" smtClean="0"/>
              <a:t>khoản</a:t>
            </a:r>
            <a:endParaRPr lang="vi-VN" sz="1600"/>
          </a:p>
        </p:txBody>
      </p:sp>
      <p:cxnSp>
        <p:nvCxnSpPr>
          <p:cNvPr id="13" name="Straight Arrow Connector 12"/>
          <p:cNvCxnSpPr>
            <a:stCxn id="15" idx="2"/>
          </p:cNvCxnSpPr>
          <p:nvPr/>
        </p:nvCxnSpPr>
        <p:spPr>
          <a:xfrm flipH="1">
            <a:off x="2286000" y="1586686"/>
            <a:ext cx="754564" cy="967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981346" y="1248132"/>
            <a:ext cx="4118435" cy="338554"/>
          </a:xfrm>
          <a:prstGeom prst="rect">
            <a:avLst/>
          </a:prstGeom>
        </p:spPr>
        <p:txBody>
          <a:bodyPr wrap="none">
            <a:spAutoFit/>
          </a:bodyPr>
          <a:lstStyle/>
          <a:p>
            <a:r>
              <a:rPr lang="vi-VN" sz="1600"/>
              <a:t>Công việc có thể thực hiện ứng với chức vụ</a:t>
            </a:r>
          </a:p>
        </p:txBody>
      </p:sp>
      <p:sp>
        <p:nvSpPr>
          <p:cNvPr id="17" name="Rectangle 16"/>
          <p:cNvSpPr/>
          <p:nvPr/>
        </p:nvSpPr>
        <p:spPr>
          <a:xfrm>
            <a:off x="3538493" y="5888474"/>
            <a:ext cx="2569934" cy="369332"/>
          </a:xfrm>
          <a:prstGeom prst="rect">
            <a:avLst/>
          </a:prstGeom>
        </p:spPr>
        <p:txBody>
          <a:bodyPr wrap="none">
            <a:spAutoFit/>
          </a:bodyPr>
          <a:lstStyle/>
          <a:p>
            <a:r>
              <a:rPr lang="vi-VN"/>
              <a:t>Đổi mật khẩu tài khoản</a:t>
            </a:r>
          </a:p>
        </p:txBody>
      </p:sp>
      <p:cxnSp>
        <p:nvCxnSpPr>
          <p:cNvPr id="18" name="Straight Arrow Connector 17"/>
          <p:cNvCxnSpPr>
            <a:stCxn id="17" idx="1"/>
          </p:cNvCxnSpPr>
          <p:nvPr/>
        </p:nvCxnSpPr>
        <p:spPr>
          <a:xfrm flipH="1" flipV="1">
            <a:off x="2430781" y="3955732"/>
            <a:ext cx="1107712" cy="21174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06359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Chức năng tạo tài khoản</a:t>
            </a:r>
            <a:endParaRPr lang="vi-VN"/>
          </a:p>
        </p:txBody>
      </p:sp>
      <p:pic>
        <p:nvPicPr>
          <p:cNvPr id="4" name="Content Placeholder 3"/>
          <p:cNvPicPr>
            <a:picLocks noGrp="1" noChangeAspect="1"/>
          </p:cNvPicPr>
          <p:nvPr>
            <p:ph idx="1"/>
          </p:nvPr>
        </p:nvPicPr>
        <p:blipFill>
          <a:blip r:embed="rId2"/>
          <a:stretch>
            <a:fillRect/>
          </a:stretch>
        </p:blipFill>
        <p:spPr>
          <a:xfrm>
            <a:off x="2988733" y="2286000"/>
            <a:ext cx="6366933" cy="3581400"/>
          </a:xfrm>
          <a:prstGeom prst="rect">
            <a:avLst/>
          </a:prstGeom>
        </p:spPr>
      </p:pic>
      <p:cxnSp>
        <p:nvCxnSpPr>
          <p:cNvPr id="6" name="Straight Arrow Connector 5"/>
          <p:cNvCxnSpPr/>
          <p:nvPr/>
        </p:nvCxnSpPr>
        <p:spPr>
          <a:xfrm>
            <a:off x="2415540" y="2095500"/>
            <a:ext cx="929640" cy="5867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a:stCxn id="15" idx="1"/>
          </p:cNvCxnSpPr>
          <p:nvPr/>
        </p:nvCxnSpPr>
        <p:spPr>
          <a:xfrm flipH="1" flipV="1">
            <a:off x="9044940" y="4533900"/>
            <a:ext cx="708658" cy="426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1287106" y="1726168"/>
            <a:ext cx="2896947" cy="369332"/>
          </a:xfrm>
          <a:prstGeom prst="rect">
            <a:avLst/>
          </a:prstGeom>
        </p:spPr>
        <p:txBody>
          <a:bodyPr wrap="none">
            <a:spAutoFit/>
          </a:bodyPr>
          <a:lstStyle/>
          <a:p>
            <a:r>
              <a:rPr lang="vi-VN" smtClean="0"/>
              <a:t>Thông tin để tạo tài khoản</a:t>
            </a:r>
            <a:endParaRPr lang="vi-VN"/>
          </a:p>
        </p:txBody>
      </p:sp>
      <p:sp>
        <p:nvSpPr>
          <p:cNvPr id="15" name="Rectangle 14"/>
          <p:cNvSpPr/>
          <p:nvPr/>
        </p:nvSpPr>
        <p:spPr>
          <a:xfrm>
            <a:off x="9753598" y="4545121"/>
            <a:ext cx="2583181" cy="830997"/>
          </a:xfrm>
          <a:prstGeom prst="rect">
            <a:avLst/>
          </a:prstGeom>
        </p:spPr>
        <p:txBody>
          <a:bodyPr wrap="square">
            <a:spAutoFit/>
          </a:bodyPr>
          <a:lstStyle/>
          <a:p>
            <a:r>
              <a:rPr lang="vi-VN" sz="1200"/>
              <a:t>Tài khoản chưa đăng nhập( gồm các tài khoản mới được tạo và các tài khoản chưa truy cập hệ thống sau khi được tạo)</a:t>
            </a:r>
          </a:p>
        </p:txBody>
      </p:sp>
    </p:spTree>
    <p:extLst>
      <p:ext uri="{BB962C8B-B14F-4D97-AF65-F5344CB8AC3E}">
        <p14:creationId xmlns:p14="http://schemas.microsoft.com/office/powerpoint/2010/main" val="607725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Chức năng tạo tài khoản – điều kiện</a:t>
            </a:r>
            <a:endParaRPr lang="vi-VN"/>
          </a:p>
        </p:txBody>
      </p:sp>
      <p:sp>
        <p:nvSpPr>
          <p:cNvPr id="3" name="Content Placeholder 2"/>
          <p:cNvSpPr>
            <a:spLocks noGrp="1"/>
          </p:cNvSpPr>
          <p:nvPr>
            <p:ph idx="1"/>
          </p:nvPr>
        </p:nvSpPr>
        <p:spPr>
          <a:xfrm>
            <a:off x="1249680" y="1859280"/>
            <a:ext cx="9547860" cy="3581400"/>
          </a:xfrm>
        </p:spPr>
        <p:txBody>
          <a:bodyPr/>
          <a:lstStyle/>
          <a:p>
            <a:r>
              <a:rPr lang="vi-VN"/>
              <a:t> </a:t>
            </a:r>
            <a:r>
              <a:rPr lang="vi-VN" smtClean="0"/>
              <a:t>Mã tạo tài khoản và số lượng tài khoản được tạo không được phép trống.</a:t>
            </a:r>
          </a:p>
          <a:p>
            <a:r>
              <a:rPr lang="vi-VN" smtClean="0"/>
              <a:t>Số lượng tài khoản buộc phải là số nguyên.</a:t>
            </a:r>
            <a:endParaRPr lang="vi-VN"/>
          </a:p>
        </p:txBody>
      </p:sp>
      <p:pic>
        <p:nvPicPr>
          <p:cNvPr id="4" name="Picture 3"/>
          <p:cNvPicPr>
            <a:picLocks noChangeAspect="1"/>
          </p:cNvPicPr>
          <p:nvPr/>
        </p:nvPicPr>
        <p:blipFill>
          <a:blip r:embed="rId2"/>
          <a:stretch>
            <a:fillRect/>
          </a:stretch>
        </p:blipFill>
        <p:spPr>
          <a:xfrm>
            <a:off x="2350770" y="3276372"/>
            <a:ext cx="7035165" cy="2773908"/>
          </a:xfrm>
          <a:prstGeom prst="rect">
            <a:avLst/>
          </a:prstGeom>
        </p:spPr>
      </p:pic>
    </p:spTree>
    <p:extLst>
      <p:ext uri="{BB962C8B-B14F-4D97-AF65-F5344CB8AC3E}">
        <p14:creationId xmlns:p14="http://schemas.microsoft.com/office/powerpoint/2010/main" val="110959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Chức năng xoá tài khoản</a:t>
            </a:r>
            <a:endParaRPr lang="vi-VN"/>
          </a:p>
        </p:txBody>
      </p:sp>
      <p:sp>
        <p:nvSpPr>
          <p:cNvPr id="5" name="Content Placeholder 4"/>
          <p:cNvSpPr>
            <a:spLocks noGrp="1"/>
          </p:cNvSpPr>
          <p:nvPr>
            <p:ph idx="1"/>
          </p:nvPr>
        </p:nvSpPr>
        <p:spPr>
          <a:xfrm>
            <a:off x="1371600" y="2286000"/>
            <a:ext cx="3368040" cy="3581400"/>
          </a:xfrm>
        </p:spPr>
        <p:txBody>
          <a:bodyPr/>
          <a:lstStyle/>
          <a:p>
            <a:r>
              <a:rPr lang="vi-VN" smtClean="0"/>
              <a:t>Tất cả những tài khoản được chọn sẽ chuyển sang màu đen.</a:t>
            </a:r>
          </a:p>
          <a:p>
            <a:r>
              <a:rPr lang="vi-VN" smtClean="0"/>
              <a:t>Khi chọn “Xoá tất cả”, tất cả thông tin của tài khoản đó sẽ bị xoá sạch khỏi hệ thống.</a:t>
            </a:r>
          </a:p>
          <a:p>
            <a:r>
              <a:rPr lang="vi-VN" smtClean="0"/>
              <a:t>Có thể tìm kiếm tài khoản theo mã số được cấp.</a:t>
            </a:r>
            <a:endParaRPr lang="vi-VN"/>
          </a:p>
        </p:txBody>
      </p:sp>
      <p:pic>
        <p:nvPicPr>
          <p:cNvPr id="6" name="Content Placeholder 3"/>
          <p:cNvPicPr>
            <a:picLocks noChangeAspect="1"/>
          </p:cNvPicPr>
          <p:nvPr/>
        </p:nvPicPr>
        <p:blipFill>
          <a:blip r:embed="rId2"/>
          <a:stretch>
            <a:fillRect/>
          </a:stretch>
        </p:blipFill>
        <p:spPr>
          <a:xfrm>
            <a:off x="5015653" y="2286000"/>
            <a:ext cx="6366933" cy="3581400"/>
          </a:xfrm>
          <a:prstGeom prst="rect">
            <a:avLst/>
          </a:prstGeom>
        </p:spPr>
      </p:pic>
    </p:spTree>
    <p:extLst>
      <p:ext uri="{BB962C8B-B14F-4D97-AF65-F5344CB8AC3E}">
        <p14:creationId xmlns:p14="http://schemas.microsoft.com/office/powerpoint/2010/main" val="2770804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Chức năng tìm kiếm tài khoản</a:t>
            </a:r>
            <a:endParaRPr lang="vi-VN"/>
          </a:p>
        </p:txBody>
      </p:sp>
      <p:sp>
        <p:nvSpPr>
          <p:cNvPr id="3" name="Content Placeholder 2"/>
          <p:cNvSpPr>
            <a:spLocks noGrp="1"/>
          </p:cNvSpPr>
          <p:nvPr>
            <p:ph idx="1"/>
          </p:nvPr>
        </p:nvSpPr>
        <p:spPr>
          <a:xfrm>
            <a:off x="1371601" y="2286000"/>
            <a:ext cx="3703320" cy="3581400"/>
          </a:xfrm>
        </p:spPr>
        <p:txBody>
          <a:bodyPr/>
          <a:lstStyle/>
          <a:p>
            <a:r>
              <a:rPr lang="vi-VN" smtClean="0"/>
              <a:t>Chọn một tài khoản trong danh sách sau khi tìm kiếm, hệ thống sẽ đưa ra những thông tin cơ bản nhất về người đó.</a:t>
            </a:r>
            <a:endParaRPr lang="vi-VN"/>
          </a:p>
        </p:txBody>
      </p:sp>
      <p:pic>
        <p:nvPicPr>
          <p:cNvPr id="5" name="Picture 4"/>
          <p:cNvPicPr>
            <a:picLocks noChangeAspect="1"/>
          </p:cNvPicPr>
          <p:nvPr/>
        </p:nvPicPr>
        <p:blipFill>
          <a:blip r:embed="rId2"/>
          <a:stretch>
            <a:fillRect/>
          </a:stretch>
        </p:blipFill>
        <p:spPr>
          <a:xfrm>
            <a:off x="5074920" y="2286000"/>
            <a:ext cx="6827520" cy="3840480"/>
          </a:xfrm>
          <a:prstGeom prst="rect">
            <a:avLst/>
          </a:prstGeom>
        </p:spPr>
      </p:pic>
    </p:spTree>
    <p:extLst>
      <p:ext uri="{BB962C8B-B14F-4D97-AF65-F5344CB8AC3E}">
        <p14:creationId xmlns:p14="http://schemas.microsoft.com/office/powerpoint/2010/main" val="1746737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Chức năng cấp lại mật khẩu</a:t>
            </a:r>
            <a:endParaRPr lang="vi-VN"/>
          </a:p>
        </p:txBody>
      </p:sp>
      <p:sp>
        <p:nvSpPr>
          <p:cNvPr id="3" name="Content Placeholder 2"/>
          <p:cNvSpPr>
            <a:spLocks noGrp="1"/>
          </p:cNvSpPr>
          <p:nvPr>
            <p:ph idx="1"/>
          </p:nvPr>
        </p:nvSpPr>
        <p:spPr>
          <a:xfrm>
            <a:off x="1371600" y="2286000"/>
            <a:ext cx="2825262" cy="3581400"/>
          </a:xfrm>
        </p:spPr>
        <p:txBody>
          <a:bodyPr/>
          <a:lstStyle/>
          <a:p>
            <a:r>
              <a:rPr lang="vi-VN" smtClean="0"/>
              <a:t>Chọn một tài khoản trong danh sách sau tìm kiếm, hệ thống sẽ cho phép phòng đào tạo tìm cấp một mật khẩu mới cho người dùng</a:t>
            </a:r>
          </a:p>
        </p:txBody>
      </p:sp>
      <p:pic>
        <p:nvPicPr>
          <p:cNvPr id="5" name="Picture 4"/>
          <p:cNvPicPr>
            <a:picLocks noChangeAspect="1"/>
          </p:cNvPicPr>
          <p:nvPr/>
        </p:nvPicPr>
        <p:blipFill>
          <a:blip r:embed="rId2"/>
          <a:stretch>
            <a:fillRect/>
          </a:stretch>
        </p:blipFill>
        <p:spPr>
          <a:xfrm>
            <a:off x="5022690" y="2297725"/>
            <a:ext cx="6346089" cy="3569675"/>
          </a:xfrm>
          <a:prstGeom prst="rect">
            <a:avLst/>
          </a:prstGeom>
        </p:spPr>
      </p:pic>
    </p:spTree>
    <p:extLst>
      <p:ext uri="{BB962C8B-B14F-4D97-AF65-F5344CB8AC3E}">
        <p14:creationId xmlns:p14="http://schemas.microsoft.com/office/powerpoint/2010/main" val="2262522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800"/>
            <a:ext cx="7105135" cy="731108"/>
          </a:xfrm>
        </p:spPr>
        <p:txBody>
          <a:bodyPr>
            <a:normAutofit/>
          </a:bodyPr>
          <a:lstStyle/>
          <a:p>
            <a:r>
              <a:rPr lang="vi-VN" smtClean="0"/>
              <a:t>Chức năng mở môn học</a:t>
            </a:r>
            <a:endParaRPr lang="vi-VN"/>
          </a:p>
        </p:txBody>
      </p:sp>
      <p:pic>
        <p:nvPicPr>
          <p:cNvPr id="5" name="Content Placeholder 3"/>
          <p:cNvPicPr>
            <a:picLocks noChangeAspect="1"/>
          </p:cNvPicPr>
          <p:nvPr/>
        </p:nvPicPr>
        <p:blipFill>
          <a:blip r:embed="rId2"/>
          <a:stretch>
            <a:fillRect/>
          </a:stretch>
        </p:blipFill>
        <p:spPr>
          <a:xfrm>
            <a:off x="5554821" y="2286000"/>
            <a:ext cx="6366933" cy="3581400"/>
          </a:xfrm>
          <a:prstGeom prst="rect">
            <a:avLst/>
          </a:prstGeom>
        </p:spPr>
      </p:pic>
      <p:sp>
        <p:nvSpPr>
          <p:cNvPr id="6" name="Content Placeholder 5"/>
          <p:cNvSpPr>
            <a:spLocks noGrp="1"/>
          </p:cNvSpPr>
          <p:nvPr>
            <p:ph idx="1"/>
          </p:nvPr>
        </p:nvSpPr>
        <p:spPr>
          <a:xfrm>
            <a:off x="1371600" y="2286000"/>
            <a:ext cx="3903134" cy="3581400"/>
          </a:xfrm>
        </p:spPr>
        <p:txBody>
          <a:bodyPr/>
          <a:lstStyle/>
          <a:p>
            <a:r>
              <a:rPr lang="vi-VN" smtClean="0"/>
              <a:t>Phòng đào tạo sẽ cung cấp những thông tin để sinh viên có thể tìm kiếm môn học và đăng ký trong các đợt đăng ký môn học</a:t>
            </a:r>
            <a:endParaRPr lang="vi-VN"/>
          </a:p>
        </p:txBody>
      </p:sp>
    </p:spTree>
    <p:extLst>
      <p:ext uri="{BB962C8B-B14F-4D97-AF65-F5344CB8AC3E}">
        <p14:creationId xmlns:p14="http://schemas.microsoft.com/office/powerpoint/2010/main" val="373892156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62</TotalTime>
  <Words>589</Words>
  <Application>Microsoft Office PowerPoint</Application>
  <PresentationFormat>Widescreen</PresentationFormat>
  <Paragraphs>45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Franklin Gothic Book</vt:lpstr>
      <vt:lpstr>Tahoma</vt:lpstr>
      <vt:lpstr>Crop</vt:lpstr>
      <vt:lpstr>Quản lý giáo dục</vt:lpstr>
      <vt:lpstr>Giao diện trang chủ</vt:lpstr>
      <vt:lpstr>Trang công việc</vt:lpstr>
      <vt:lpstr>Chức năng tạo tài khoản</vt:lpstr>
      <vt:lpstr>Chức năng tạo tài khoản – điều kiện</vt:lpstr>
      <vt:lpstr>Chức năng xoá tài khoản</vt:lpstr>
      <vt:lpstr>Chức năng tìm kiếm tài khoản</vt:lpstr>
      <vt:lpstr>Chức năng cấp lại mật khẩu</vt:lpstr>
      <vt:lpstr>Chức năng mở môn học</vt:lpstr>
      <vt:lpstr>Chức năng xoá môn học</vt:lpstr>
      <vt:lpstr>Dừng đăng ký môn học</vt:lpstr>
      <vt:lpstr>Đăng ký trễ cho sinh viên</vt:lpstr>
      <vt:lpstr>Thông tin cá nhân của sinh viên - giảng viên</vt:lpstr>
      <vt:lpstr>Đăng ký môn học</vt:lpstr>
      <vt:lpstr>PowerPoint Presentation</vt:lpstr>
      <vt:lpstr>Kết quả học tập</vt:lpstr>
      <vt:lpstr>Trang của tôi – Giảng viên</vt:lpstr>
      <vt:lpstr>Lời kết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 lý giáo dục</dc:title>
  <dc:creator>Bui Long</dc:creator>
  <cp:lastModifiedBy>Bui Long</cp:lastModifiedBy>
  <cp:revision>7</cp:revision>
  <dcterms:created xsi:type="dcterms:W3CDTF">2019-06-01T01:40:57Z</dcterms:created>
  <dcterms:modified xsi:type="dcterms:W3CDTF">2019-06-01T02:43:52Z</dcterms:modified>
</cp:coreProperties>
</file>