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91" r:id="rId11"/>
    <p:sldId id="293" r:id="rId12"/>
    <p:sldId id="294" r:id="rId13"/>
    <p:sldId id="292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84361" autoAdjust="0"/>
  </p:normalViewPr>
  <p:slideViewPr>
    <p:cSldViewPr snapToGrid="0">
      <p:cViewPr varScale="1">
        <p:scale>
          <a:sx n="102" d="100"/>
          <a:sy n="102" d="100"/>
        </p:scale>
        <p:origin x="1476" y="96"/>
      </p:cViewPr>
      <p:guideLst/>
    </p:cSldViewPr>
  </p:slideViewPr>
  <p:outlineViewPr>
    <p:cViewPr>
      <p:scale>
        <a:sx n="33" d="100"/>
        <a:sy n="33" d="100"/>
      </p:scale>
      <p:origin x="0" y="-48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other classes for state (but our </a:t>
            </a:r>
            <a:r>
              <a:rPr lang="en-US" baseline="0" dirty="0" err="1" smtClean="0"/>
              <a:t>statechart</a:t>
            </a:r>
            <a:r>
              <a:rPr lang="en-US" baseline="0" dirty="0" smtClean="0"/>
              <a:t> doesn’t use)</a:t>
            </a:r>
            <a:endParaRPr lang="en-US" dirty="0" smtClean="0"/>
          </a:p>
          <a:p>
            <a:r>
              <a:rPr lang="en-US" dirty="0" err="1" smtClean="0"/>
              <a:t>OMAndState</a:t>
            </a:r>
            <a:r>
              <a:rPr lang="en-US" dirty="0" smtClean="0"/>
              <a:t> don’t have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=&gt; Cannot using history for 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0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We</a:t>
            </a:r>
            <a:r>
              <a:rPr lang="en-US" baseline="0" dirty="0" smtClean="0"/>
              <a:t> use a map instead of switch case: </a:t>
            </a:r>
            <a:r>
              <a:rPr lang="en-US" baseline="0" dirty="0" err="1" smtClean="0"/>
              <a:t>mComponentState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8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</a:t>
            </a:r>
            <a:r>
              <a:rPr lang="en-US" baseline="0" dirty="0" smtClean="0"/>
              <a:t>n we back to </a:t>
            </a:r>
            <a:r>
              <a:rPr lang="en-US" baseline="0" dirty="0" err="1" smtClean="0"/>
              <a:t>laste</a:t>
            </a:r>
            <a:r>
              <a:rPr lang="en-US" baseline="0" dirty="0" smtClean="0"/>
              <a:t> State, we also need to reset current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of parent State.</a:t>
            </a:r>
          </a:p>
          <a:p>
            <a:r>
              <a:rPr lang="en-US" baseline="0" dirty="0" smtClean="0"/>
              <a:t>When event Home-&gt; clear all stack same as Module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OMComponentState</a:t>
            </a:r>
            <a:r>
              <a:rPr lang="en-US" baseline="0" dirty="0" smtClean="0"/>
              <a:t>: always for </a:t>
            </a:r>
            <a:r>
              <a:rPr lang="en-US" baseline="0" dirty="0" err="1" smtClean="0"/>
              <a:t>RootState</a:t>
            </a:r>
            <a:r>
              <a:rPr lang="en-US" baseline="0" dirty="0" smtClean="0"/>
              <a:t> and for </a:t>
            </a:r>
            <a:r>
              <a:rPr lang="en-US" baseline="0" dirty="0" err="1" smtClean="0"/>
              <a:t>subRootState</a:t>
            </a:r>
            <a:r>
              <a:rPr lang="en-US" baseline="0" dirty="0" smtClean="0"/>
              <a:t> in case of using And line.</a:t>
            </a:r>
          </a:p>
          <a:p>
            <a:r>
              <a:rPr lang="en-US" baseline="0" dirty="0" err="1" smtClean="0"/>
              <a:t>OMAndState</a:t>
            </a:r>
            <a:r>
              <a:rPr lang="en-US" baseline="0" dirty="0" smtClean="0"/>
              <a:t>: States have and-line</a:t>
            </a:r>
          </a:p>
          <a:p>
            <a:r>
              <a:rPr lang="en-US" baseline="0" dirty="0" err="1" smtClean="0"/>
              <a:t>OMOrState</a:t>
            </a:r>
            <a:r>
              <a:rPr lang="en-US" baseline="0" dirty="0" smtClean="0"/>
              <a:t>: States have sub states</a:t>
            </a:r>
          </a:p>
          <a:p>
            <a:r>
              <a:rPr lang="en-US" baseline="0" dirty="0" err="1" smtClean="0"/>
              <a:t>OMLeafState</a:t>
            </a:r>
            <a:r>
              <a:rPr lang="en-US" baseline="0" dirty="0" smtClean="0"/>
              <a:t>: States have no sub states (lowest level of </a:t>
            </a:r>
            <a:r>
              <a:rPr lang="en-US" baseline="0" dirty="0" err="1" smtClean="0"/>
              <a:t>statechart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</a:t>
            </a:r>
            <a:r>
              <a:rPr lang="en-US" baseline="0" dirty="0" smtClean="0"/>
              <a:t> if else function to call suitable method to handle event, each method is a set of </a:t>
            </a:r>
            <a:r>
              <a:rPr lang="en-US" baseline="0" dirty="0" err="1" smtClean="0"/>
              <a:t>ExitState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EnterState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Endef</a:t>
            </a:r>
            <a:r>
              <a:rPr lang="en-US" baseline="0" dirty="0" smtClean="0"/>
              <a:t>(),…..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Object Diagram with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5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Parent</a:t>
            </a:r>
            <a:r>
              <a:rPr lang="en-US" baseline="0" dirty="0" smtClean="0"/>
              <a:t> is fix for each state of </a:t>
            </a:r>
            <a:r>
              <a:rPr lang="en-US" baseline="0" dirty="0" err="1" smtClean="0"/>
              <a:t>statechart</a:t>
            </a:r>
            <a:r>
              <a:rPr lang="en-US" baseline="0" dirty="0" smtClean="0"/>
              <a:t> (We can change, but don’t do it). We only get but not set.</a:t>
            </a:r>
          </a:p>
          <a:p>
            <a:r>
              <a:rPr lang="en-US" baseline="0" dirty="0" smtClean="0"/>
              <a:t>- Each </a:t>
            </a:r>
            <a:r>
              <a:rPr lang="en-US" baseline="0" dirty="0" err="1" smtClean="0"/>
              <a:t>OMOrState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OMComponentState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attribute to store pointer (</a:t>
            </a:r>
            <a:r>
              <a:rPr lang="en-US" baseline="0" dirty="0" err="1" smtClean="0"/>
              <a:t>OMState</a:t>
            </a:r>
            <a:r>
              <a:rPr lang="en-US" baseline="0" dirty="0" smtClean="0"/>
              <a:t>) of current active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in that state. These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determine current only and only active configuration of an object.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OMState</a:t>
            </a:r>
            <a:r>
              <a:rPr lang="en-US" baseline="0" dirty="0" smtClean="0"/>
              <a:t>* Active of </a:t>
            </a:r>
            <a:r>
              <a:rPr lang="en-US" baseline="0" dirty="0" err="1" smtClean="0"/>
              <a:t>OMLeafState</a:t>
            </a:r>
            <a:r>
              <a:rPr lang="en-US" baseline="0" dirty="0" smtClean="0"/>
              <a:t> is the current active (lowest level) State of </a:t>
            </a:r>
            <a:r>
              <a:rPr lang="en-US" baseline="0" dirty="0" err="1" smtClean="0"/>
              <a:t>OMComponentState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EntDef</a:t>
            </a:r>
            <a:r>
              <a:rPr lang="en-US" dirty="0" smtClean="0"/>
              <a:t>: is</a:t>
            </a:r>
            <a:r>
              <a:rPr lang="en-US" baseline="0" dirty="0" smtClean="0"/>
              <a:t> also a function that need to concern about, but it just only use to call </a:t>
            </a:r>
            <a:r>
              <a:rPr lang="en-US" baseline="0" dirty="0" err="1" smtClean="0"/>
              <a:t>enterState</a:t>
            </a:r>
            <a:r>
              <a:rPr lang="en-US" baseline="0" dirty="0" smtClean="0"/>
              <a:t> or use to go to Default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Actually,</a:t>
            </a:r>
            <a:r>
              <a:rPr lang="en-US" baseline="0" dirty="0" smtClean="0"/>
              <a:t> this action is only for the purpose of erase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of State (and call action on exit)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command in this method is</a:t>
            </a:r>
            <a:r>
              <a:rPr lang="en-US" baseline="0" dirty="0" smtClean="0"/>
              <a:t> to set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 of parent state (from outside to inside) to make the active configuration of </a:t>
            </a:r>
            <a:r>
              <a:rPr lang="en-US" baseline="0" dirty="0" err="1" smtClean="0"/>
              <a:t>statechart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3A3CC-9B3E-471A-B207-B2E5C7370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Location, Month Year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E880F5-5C80-47C6-B7FD-20243775875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D6D770-7F32-4A99-92AC-FD0E1053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StateChart</a:t>
            </a:r>
            <a:r>
              <a:rPr lang="en-US" dirty="0" smtClean="0"/>
              <a:t> work 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handleEvent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9353" y="812800"/>
            <a:ext cx="6059270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associate between Component objects and Core part ???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0899" y="1564848"/>
            <a:ext cx="7415867" cy="35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for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638" y="2097881"/>
            <a:ext cx="6362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Rhapsody deal with NULL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HandleEvent</a:t>
            </a:r>
            <a:r>
              <a:rPr lang="en-US" dirty="0" smtClean="0"/>
              <a:t> method, there is a function </a:t>
            </a:r>
            <a:r>
              <a:rPr lang="en-US" dirty="0"/>
              <a:t>call </a:t>
            </a:r>
            <a:r>
              <a:rPr lang="en-US" dirty="0" err="1" smtClean="0"/>
              <a:t>runToCompletion</a:t>
            </a:r>
            <a:r>
              <a:rPr lang="en-US" dirty="0" smtClean="0"/>
              <a:t> method to take Null transition right after normal transition.</a:t>
            </a:r>
          </a:p>
          <a:p>
            <a:r>
              <a:rPr lang="en-US" dirty="0" smtClean="0"/>
              <a:t>What if there is a NULL transition right after Default transition -&gt; a dummy event will be sent to </a:t>
            </a:r>
            <a:r>
              <a:rPr lang="en-US" dirty="0" err="1" smtClean="0"/>
              <a:t>eventQueue</a:t>
            </a:r>
            <a:r>
              <a:rPr lang="en-US" dirty="0"/>
              <a:t> </a:t>
            </a:r>
            <a:r>
              <a:rPr lang="en-US" dirty="0" smtClean="0"/>
              <a:t>(maybe to trigger the NULL transition) -&gt; need to avoid because relating queue won’t be updated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45" y="3886642"/>
            <a:ext cx="7743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flow of change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root of handling event is based on following methods and attributes: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Attributes: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OMState</a:t>
            </a:r>
            <a:r>
              <a:rPr lang="en-US" dirty="0" smtClean="0"/>
              <a:t>* Parent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OMState</a:t>
            </a:r>
            <a:r>
              <a:rPr lang="en-US" dirty="0" smtClean="0"/>
              <a:t>* </a:t>
            </a:r>
            <a:r>
              <a:rPr lang="en-US" dirty="0" err="1" smtClean="0"/>
              <a:t>subState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OMState</a:t>
            </a:r>
            <a:r>
              <a:rPr lang="en-US" dirty="0" smtClean="0"/>
              <a:t>* Active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EnterState</a:t>
            </a:r>
            <a:r>
              <a:rPr lang="en-US" dirty="0" smtClean="0"/>
              <a:t>()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ExitState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EntDef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91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 State (From inside)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4411" y="3602604"/>
            <a:ext cx="4700588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21" y="2299579"/>
            <a:ext cx="5207794" cy="112871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9" y="3602605"/>
            <a:ext cx="3474020" cy="128491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48940" y="2696442"/>
            <a:ext cx="791787" cy="218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4436" y="2914651"/>
            <a:ext cx="1016231" cy="642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58248" y="4560570"/>
            <a:ext cx="361604" cy="180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5163100" y="2683972"/>
            <a:ext cx="1648103" cy="1903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11" y="4933311"/>
            <a:ext cx="3526948" cy="8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a State (From outside)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0" y="2046035"/>
            <a:ext cx="5279231" cy="120729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8357" y="3718906"/>
            <a:ext cx="4605619" cy="188706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353002" y="4280015"/>
            <a:ext cx="486295" cy="268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25291" y="2251860"/>
            <a:ext cx="1425566" cy="2209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35" y="3280084"/>
            <a:ext cx="2939432" cy="9462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60" y="4900053"/>
            <a:ext cx="3586469" cy="1045618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830484" y="2440825"/>
            <a:ext cx="716973" cy="268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stCxn id="17" idx="4"/>
          </p:cNvCxnSpPr>
          <p:nvPr/>
        </p:nvCxnSpPr>
        <p:spPr>
          <a:xfrm flipH="1">
            <a:off x="1970116" y="2708910"/>
            <a:ext cx="1218854" cy="57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32" y="4294535"/>
            <a:ext cx="1810672" cy="6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2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Rhapsody just only creates another attribute to each state to store </a:t>
            </a:r>
            <a:r>
              <a:rPr lang="en-US" dirty="0" err="1" smtClean="0"/>
              <a:t>subState</a:t>
            </a:r>
            <a:r>
              <a:rPr lang="en-US" dirty="0" smtClean="0"/>
              <a:t> and the active configuration of the state chart call: </a:t>
            </a:r>
            <a:r>
              <a:rPr lang="en-US" dirty="0" err="1" smtClean="0"/>
              <a:t>OMState</a:t>
            </a:r>
            <a:r>
              <a:rPr lang="en-US" dirty="0" smtClean="0"/>
              <a:t>* </a:t>
            </a:r>
            <a:r>
              <a:rPr lang="en-US" dirty="0" err="1" smtClean="0"/>
              <a:t>lastState</a:t>
            </a:r>
            <a:endParaRPr lang="en-US" dirty="0" smtClean="0"/>
          </a:p>
          <a:p>
            <a:r>
              <a:rPr lang="en-US" dirty="0" err="1" smtClean="0"/>
              <a:t>lastState</a:t>
            </a:r>
            <a:r>
              <a:rPr lang="en-US" dirty="0" smtClean="0"/>
              <a:t> will be update in </a:t>
            </a:r>
            <a:r>
              <a:rPr lang="en-US" dirty="0" err="1" smtClean="0"/>
              <a:t>exitState</a:t>
            </a:r>
            <a:r>
              <a:rPr lang="en-US" dirty="0" smtClean="0"/>
              <a:t>()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97" y="2540020"/>
            <a:ext cx="4745103" cy="349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877" y="2771482"/>
            <a:ext cx="378779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Using history connector, we enter (of course sequentially from outside to inside) to state stored in </a:t>
            </a:r>
            <a:r>
              <a:rPr lang="en-US" sz="1350" dirty="0" err="1"/>
              <a:t>lastState</a:t>
            </a:r>
            <a:r>
              <a:rPr lang="en-US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27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/>
              <a:t>Can we go directly to a state without go through parent </a:t>
            </a:r>
            <a:r>
              <a:rPr lang="en-US" sz="3300" dirty="0" smtClean="0"/>
              <a:t>states???</a:t>
            </a:r>
            <a:endParaRPr lang="en-US" sz="3300" dirty="0"/>
          </a:p>
          <a:p>
            <a:pPr algn="ctr"/>
            <a:endParaRPr lang="en-US" sz="3300" dirty="0"/>
          </a:p>
          <a:p>
            <a:pPr marL="0" indent="0" algn="ctr">
              <a:buNone/>
            </a:pPr>
            <a:r>
              <a:rPr lang="en-US" sz="4950" dirty="0">
                <a:solidFill>
                  <a:srgbClr val="FF0000"/>
                </a:solidFill>
              </a:rPr>
              <a:t>YES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rgbClr val="FF0000"/>
                </a:solidFill>
              </a:rPr>
              <a:t>(But by this way we break the flow of Rhapsody and make a side effect)</a:t>
            </a:r>
          </a:p>
        </p:txBody>
      </p:sp>
    </p:spTree>
    <p:extLst>
      <p:ext uri="{BB962C8B-B14F-4D97-AF65-F5344CB8AC3E}">
        <p14:creationId xmlns:p14="http://schemas.microsoft.com/office/powerpoint/2010/main" val="82403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from A3 to B3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196" y="2210146"/>
            <a:ext cx="8310650" cy="36970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198769" y="2244639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8650" y="2659034"/>
            <a:ext cx="2562398" cy="291776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072342" y="3038302"/>
            <a:ext cx="1675014" cy="21592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1374718" y="3457055"/>
            <a:ext cx="1055716" cy="13414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2748" y="2659034"/>
            <a:ext cx="2562398" cy="291776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5806440" y="3038302"/>
            <a:ext cx="1675014" cy="2159231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108816" y="3457055"/>
            <a:ext cx="1055716" cy="134146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B3</a:t>
            </a:r>
          </a:p>
        </p:txBody>
      </p:sp>
      <p:cxnSp>
        <p:nvCxnSpPr>
          <p:cNvPr id="37" name="Straight Arrow Connector 36"/>
          <p:cNvCxnSpPr>
            <a:stCxn id="33" idx="3"/>
            <a:endCxn id="36" idx="1"/>
          </p:cNvCxnSpPr>
          <p:nvPr/>
        </p:nvCxnSpPr>
        <p:spPr>
          <a:xfrm>
            <a:off x="2430433" y="4127788"/>
            <a:ext cx="36783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7023" y="3077785"/>
            <a:ext cx="372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331" y="2659033"/>
            <a:ext cx="3722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07430" y="2659033"/>
            <a:ext cx="3674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3457" y="3058042"/>
            <a:ext cx="3674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8685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for States in Rhapsody</a:t>
            </a:r>
          </a:p>
          <a:p>
            <a:r>
              <a:rPr lang="en-US" dirty="0" smtClean="0"/>
              <a:t>Principle of changing states in Rhapsody</a:t>
            </a:r>
          </a:p>
          <a:p>
            <a:r>
              <a:rPr lang="en-US" dirty="0" smtClean="0"/>
              <a:t>Implementation in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flows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Rhapsody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Exit A3 -&gt; </a:t>
            </a:r>
            <a:r>
              <a:rPr lang="en-US" sz="1800" dirty="0" err="1"/>
              <a:t>setSubState</a:t>
            </a:r>
            <a:r>
              <a:rPr lang="en-US" sz="1800" dirty="0"/>
              <a:t> of A2 = NULL</a:t>
            </a:r>
          </a:p>
          <a:p>
            <a:r>
              <a:rPr lang="en-US" sz="1800" dirty="0"/>
              <a:t>Exit A2 -&gt; </a:t>
            </a:r>
            <a:r>
              <a:rPr lang="en-US" sz="1800" dirty="0" err="1"/>
              <a:t>setSubState</a:t>
            </a:r>
            <a:r>
              <a:rPr lang="en-US" sz="1800" dirty="0"/>
              <a:t> of A1 = NULL</a:t>
            </a:r>
          </a:p>
          <a:p>
            <a:r>
              <a:rPr lang="en-US" sz="1800" dirty="0"/>
              <a:t>Exit A1 -&gt; </a:t>
            </a:r>
            <a:r>
              <a:rPr lang="en-US" sz="1800" dirty="0" err="1"/>
              <a:t>setSubState</a:t>
            </a:r>
            <a:r>
              <a:rPr lang="en-US" sz="1800" dirty="0"/>
              <a:t> of C = NULL</a:t>
            </a:r>
          </a:p>
          <a:p>
            <a:endParaRPr lang="en-US" sz="1800" dirty="0"/>
          </a:p>
          <a:p>
            <a:r>
              <a:rPr lang="en-US" sz="1800" dirty="0"/>
              <a:t>Enter B1 -&gt; </a:t>
            </a:r>
            <a:r>
              <a:rPr lang="en-US" sz="1800" dirty="0" err="1"/>
              <a:t>setSubState</a:t>
            </a:r>
            <a:r>
              <a:rPr lang="en-US" sz="1800" dirty="0"/>
              <a:t> of C = B1</a:t>
            </a:r>
          </a:p>
          <a:p>
            <a:r>
              <a:rPr lang="en-US" sz="1800" dirty="0"/>
              <a:t>Enter B2 -&gt; </a:t>
            </a:r>
            <a:r>
              <a:rPr lang="en-US" sz="1800" dirty="0" err="1"/>
              <a:t>setSubState</a:t>
            </a:r>
            <a:r>
              <a:rPr lang="en-US" sz="1800" dirty="0"/>
              <a:t> of B1 = B2</a:t>
            </a:r>
          </a:p>
          <a:p>
            <a:r>
              <a:rPr lang="en-US" sz="1800" dirty="0"/>
              <a:t>Enter B3 -&gt; </a:t>
            </a:r>
            <a:r>
              <a:rPr lang="en-US" sz="1800" dirty="0" err="1"/>
              <a:t>setSubState</a:t>
            </a:r>
            <a:r>
              <a:rPr lang="en-US" sz="1800" dirty="0"/>
              <a:t> of B2 = </a:t>
            </a:r>
            <a:r>
              <a:rPr lang="en-US" sz="1800" dirty="0" smtClean="0"/>
              <a:t>B3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Broken 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Exit A3 -&gt; </a:t>
            </a:r>
            <a:r>
              <a:rPr lang="en-US" sz="1800" dirty="0" err="1"/>
              <a:t>setSubState</a:t>
            </a:r>
            <a:r>
              <a:rPr lang="en-US" sz="1800" dirty="0"/>
              <a:t> of A2 = NULL</a:t>
            </a:r>
          </a:p>
          <a:p>
            <a:r>
              <a:rPr lang="en-US" sz="1800" dirty="0"/>
              <a:t>Exit A2 -&gt; </a:t>
            </a:r>
            <a:r>
              <a:rPr lang="en-US" sz="1800" dirty="0" err="1"/>
              <a:t>setSubState</a:t>
            </a:r>
            <a:r>
              <a:rPr lang="en-US" sz="1800" dirty="0"/>
              <a:t> of A1 = NULL</a:t>
            </a:r>
          </a:p>
          <a:p>
            <a:r>
              <a:rPr lang="en-US" sz="1800" dirty="0"/>
              <a:t>Exit A1 -&gt; </a:t>
            </a:r>
            <a:r>
              <a:rPr lang="en-US" sz="1800" dirty="0" err="1"/>
              <a:t>setSubState</a:t>
            </a:r>
            <a:r>
              <a:rPr lang="en-US" sz="1800" dirty="0"/>
              <a:t> of C = </a:t>
            </a:r>
            <a:r>
              <a:rPr lang="en-US" sz="1800" dirty="0" smtClean="0"/>
              <a:t>NULL</a:t>
            </a:r>
          </a:p>
          <a:p>
            <a:endParaRPr lang="en-US" dirty="0" smtClean="0"/>
          </a:p>
          <a:p>
            <a:r>
              <a:rPr lang="en-US" sz="1800" dirty="0"/>
              <a:t>Enter B3 -&gt; </a:t>
            </a:r>
            <a:r>
              <a:rPr lang="en-US" sz="1800" dirty="0" err="1"/>
              <a:t>setSubState</a:t>
            </a:r>
            <a:r>
              <a:rPr lang="en-US" sz="1800" dirty="0"/>
              <a:t> of B2 = B3</a:t>
            </a:r>
          </a:p>
        </p:txBody>
      </p:sp>
    </p:spTree>
    <p:extLst>
      <p:ext uri="{BB962C8B-B14F-4D97-AF65-F5344CB8AC3E}">
        <p14:creationId xmlns:p14="http://schemas.microsoft.com/office/powerpoint/2010/main" val="405959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after state transition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Rhapsody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Active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Before: C-A1-A2-A3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After: C-B1-B2-B3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Broken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8182" y="1637753"/>
            <a:ext cx="4018360" cy="27634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Active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Before: C-A1-A2-A3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After: C-NULL … B2-B3</a:t>
            </a:r>
          </a:p>
          <a:p>
            <a:r>
              <a:rPr lang="en-US" dirty="0" smtClean="0"/>
              <a:t>Side effects: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SubState</a:t>
            </a:r>
            <a:r>
              <a:rPr lang="en-US" dirty="0" smtClean="0"/>
              <a:t> of C is NULL instead of B1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Disorder active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from A3 to B3 (by broken flow)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196" y="2210146"/>
            <a:ext cx="8310650" cy="36970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198769" y="2244639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8650" y="2659034"/>
            <a:ext cx="2562398" cy="29177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072342" y="3038302"/>
            <a:ext cx="1675014" cy="21592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1374718" y="3457055"/>
            <a:ext cx="1055716" cy="13414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2748" y="2659034"/>
            <a:ext cx="2562398" cy="291776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5806440" y="3038302"/>
            <a:ext cx="1675014" cy="2159231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>
          <a:xfrm>
            <a:off x="6108816" y="3457055"/>
            <a:ext cx="1055716" cy="1341466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B3</a:t>
            </a:r>
          </a:p>
        </p:txBody>
      </p:sp>
      <p:cxnSp>
        <p:nvCxnSpPr>
          <p:cNvPr id="37" name="Straight Arrow Connector 36"/>
          <p:cNvCxnSpPr>
            <a:stCxn id="33" idx="3"/>
            <a:endCxn id="36" idx="1"/>
          </p:cNvCxnSpPr>
          <p:nvPr/>
        </p:nvCxnSpPr>
        <p:spPr>
          <a:xfrm>
            <a:off x="2430433" y="4127788"/>
            <a:ext cx="36783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7023" y="3077785"/>
            <a:ext cx="372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331" y="2659033"/>
            <a:ext cx="37221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07430" y="2659033"/>
            <a:ext cx="3674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33457" y="3058042"/>
            <a:ext cx="3674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13002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Substate</a:t>
            </a:r>
            <a:r>
              <a:rPr lang="en-US" dirty="0" smtClean="0"/>
              <a:t> of Parent State by </a:t>
            </a:r>
            <a:r>
              <a:rPr lang="en-US" dirty="0" err="1" smtClean="0"/>
              <a:t>ourself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issue: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A(screen1-State1)-&gt;Component B-&gt;Component A(screen2-State2)</a:t>
            </a:r>
          </a:p>
          <a:p>
            <a:r>
              <a:rPr lang="en-US" dirty="0" smtClean="0"/>
              <a:t>Back 1</a:t>
            </a:r>
            <a:r>
              <a:rPr lang="en-US" baseline="30000" dirty="0" smtClean="0"/>
              <a:t>st</a:t>
            </a:r>
            <a:r>
              <a:rPr lang="en-US" dirty="0" smtClean="0"/>
              <a:t> time: ok</a:t>
            </a:r>
          </a:p>
          <a:p>
            <a:pPr marL="171450" lvl="1">
              <a:spcBef>
                <a:spcPts val="750"/>
              </a:spcBef>
            </a:pPr>
            <a:r>
              <a:rPr lang="en-US" dirty="0" smtClean="0"/>
              <a:t>Back 2</a:t>
            </a:r>
            <a:r>
              <a:rPr lang="en-US" baseline="30000" dirty="0" smtClean="0"/>
              <a:t>nd</a:t>
            </a:r>
            <a:r>
              <a:rPr lang="en-US" dirty="0" smtClean="0"/>
              <a:t> time: screen1-State2 =&gt; Incorrect State</a:t>
            </a:r>
          </a:p>
        </p:txBody>
      </p:sp>
    </p:spTree>
    <p:extLst>
      <p:ext uri="{BB962C8B-B14F-4D97-AF65-F5344CB8AC3E}">
        <p14:creationId xmlns:p14="http://schemas.microsoft.com/office/powerpoint/2010/main" val="292554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flow for state transition of Rhapsody</a:t>
            </a:r>
          </a:p>
          <a:p>
            <a:r>
              <a:rPr lang="en-US" dirty="0" smtClean="0"/>
              <a:t>Change state without event transition</a:t>
            </a:r>
          </a:p>
          <a:p>
            <a:r>
              <a:rPr lang="en-US" dirty="0" smtClean="0"/>
              <a:t>Store the last state of </a:t>
            </a:r>
            <a:r>
              <a:rPr lang="en-US" dirty="0" err="1" smtClean="0"/>
              <a:t>statechart</a:t>
            </a:r>
            <a:r>
              <a:rPr lang="en-US" dirty="0" smtClean="0"/>
              <a:t> each time change component</a:t>
            </a:r>
          </a:p>
          <a:p>
            <a:pPr lvl="1"/>
            <a:r>
              <a:rPr lang="en-US" dirty="0" smtClean="0"/>
              <a:t>Example: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ModuleStack</a:t>
            </a:r>
            <a:r>
              <a:rPr lang="en-US" dirty="0" smtClean="0"/>
              <a:t>:	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StateStack</a:t>
            </a:r>
            <a:r>
              <a:rPr lang="en-US" dirty="0" smtClean="0"/>
              <a:t>: 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84483"/>
              </p:ext>
            </p:extLst>
          </p:nvPr>
        </p:nvGraphicFramePr>
        <p:xfrm>
          <a:off x="1929437" y="4102749"/>
          <a:ext cx="524436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090"/>
                <a:gridCol w="1311090"/>
                <a:gridCol w="1311090"/>
                <a:gridCol w="1311090"/>
              </a:tblGrid>
              <a:tr h="27432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H_state1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S_State1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P_State1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S_State2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41024"/>
              </p:ext>
            </p:extLst>
          </p:nvPr>
        </p:nvGraphicFramePr>
        <p:xfrm>
          <a:off x="1923070" y="3356146"/>
          <a:ext cx="6538605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21"/>
                <a:gridCol w="1307721"/>
                <a:gridCol w="1307721"/>
                <a:gridCol w="1307721"/>
                <a:gridCol w="1307721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Settings(State1)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Settings(State2)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Audio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8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4382" y="3709929"/>
            <a:ext cx="3980468" cy="23456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start with </a:t>
            </a:r>
            <a:r>
              <a:rPr lang="en-US" dirty="0" err="1" smtClean="0"/>
              <a:t>Setting_State</a:t>
            </a:r>
            <a:r>
              <a:rPr lang="en-US" dirty="0" smtClean="0"/>
              <a:t> because cannot access to root state as well as </a:t>
            </a:r>
            <a:r>
              <a:rPr lang="en-US" dirty="0" err="1" smtClean="0"/>
              <a:t>OMAndState</a:t>
            </a:r>
            <a:r>
              <a:rPr lang="en-US" dirty="0" smtClean="0"/>
              <a:t> doesn’t have </a:t>
            </a:r>
            <a:r>
              <a:rPr lang="en-US" dirty="0" err="1" smtClean="0"/>
              <a:t>subState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79321" y="4019169"/>
            <a:ext cx="953886" cy="286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0" y="1105549"/>
            <a:ext cx="4280590" cy="17477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2765021" y="2498129"/>
            <a:ext cx="591243" cy="152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1374" y="3340597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1: Use </a:t>
            </a:r>
            <a:r>
              <a:rPr lang="en-US" dirty="0" err="1" smtClean="0"/>
              <a:t>subState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2960" y="3308807"/>
            <a:ext cx="28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2: Use Active (state)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978" y="3752717"/>
            <a:ext cx="4452637" cy="244650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476677" y="4162564"/>
            <a:ext cx="953886" cy="24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871901" y="2498129"/>
            <a:ext cx="5081720" cy="166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03695" y="5260157"/>
            <a:ext cx="3729512" cy="93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3152" y="2110630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OMComponentState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639" y="3466285"/>
            <a:ext cx="712937" cy="1793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74972" y="5835192"/>
            <a:ext cx="3729512" cy="562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17057" y="3583449"/>
            <a:ext cx="1297812" cy="2390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last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954088" y="1112364"/>
            <a:ext cx="8189912" cy="4377212"/>
          </a:xfrm>
        </p:spPr>
        <p:txBody>
          <a:bodyPr>
            <a:normAutofit/>
          </a:bodyPr>
          <a:lstStyle/>
          <a:p>
            <a:r>
              <a:rPr lang="en-US" dirty="0" smtClean="0"/>
              <a:t>Back (go) to last (a </a:t>
            </a:r>
            <a:r>
              <a:rPr lang="en-US" dirty="0" err="1" smtClean="0"/>
              <a:t>specifice</a:t>
            </a:r>
            <a:r>
              <a:rPr lang="en-US" dirty="0" smtClean="0"/>
              <a:t>) state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Clear Stack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96" y="4912538"/>
            <a:ext cx="6350238" cy="90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42" y="1611982"/>
            <a:ext cx="3367946" cy="25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4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 smtClean="0"/>
              <a:t>OMAndState</a:t>
            </a:r>
            <a:r>
              <a:rPr lang="en-US" dirty="0" smtClean="0"/>
              <a:t> doesn’t have </a:t>
            </a:r>
            <a:r>
              <a:rPr lang="en-US" dirty="0" err="1" smtClean="0"/>
              <a:t>subState</a:t>
            </a:r>
            <a:r>
              <a:rPr lang="en-US" dirty="0" smtClean="0"/>
              <a:t> =&gt; need to move all and line to the outermost (</a:t>
            </a:r>
            <a:r>
              <a:rPr lang="en-US" dirty="0" err="1" smtClean="0"/>
              <a:t>Topview</a:t>
            </a:r>
            <a:r>
              <a:rPr lang="en-US" dirty="0" smtClean="0"/>
              <a:t>) State of </a:t>
            </a:r>
            <a:r>
              <a:rPr lang="en-US" dirty="0" err="1" smtClean="0"/>
              <a:t>Statechart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State with </a:t>
            </a:r>
            <a:r>
              <a:rPr lang="en-US" dirty="0" err="1" smtClean="0"/>
              <a:t>startcomponent</a:t>
            </a:r>
            <a:r>
              <a:rPr lang="en-US" dirty="0" smtClean="0"/>
              <a:t> MUST be remove (using internal transition as proposed by </a:t>
            </a:r>
            <a:r>
              <a:rPr lang="en-US" dirty="0" err="1" smtClean="0"/>
              <a:t>Mr.Viet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and header file </a:t>
            </a:r>
            <a:r>
              <a:rPr lang="en-US" dirty="0"/>
              <a:t>in C:\</a:t>
            </a:r>
            <a:r>
              <a:rPr lang="en-US" dirty="0" smtClean="0"/>
              <a:t>ProgramData\IBM\Rational\Rhapsody\8.1.5\Share\LangCpp\oxf</a:t>
            </a:r>
          </a:p>
          <a:p>
            <a:r>
              <a:rPr lang="en-US" dirty="0"/>
              <a:t>https://www.ibm.com/support/knowledgecenter/SSB2MU_7.6.1/com.ibm.rhp.frameworks.doc/topics/rhp_r_fw_oxf_classes_methods.html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0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for State in Rhapsody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991" y="1892920"/>
            <a:ext cx="3100649" cy="6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OMState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3162993" y="2899537"/>
            <a:ext cx="1103515" cy="6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OMOrState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160126" y="2899537"/>
            <a:ext cx="1103515" cy="6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OMLeafState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162993" y="3906154"/>
            <a:ext cx="1675426" cy="6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OMComponentState</a:t>
            </a: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5160125" y="3906154"/>
            <a:ext cx="1103515" cy="66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OMAndState</a:t>
            </a:r>
            <a:endParaRPr lang="en-US" sz="135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14750" y="2560017"/>
            <a:ext cx="1039" cy="339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11883" y="2560017"/>
            <a:ext cx="1039" cy="339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13710" y="3566634"/>
            <a:ext cx="1039" cy="339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11882" y="3566634"/>
            <a:ext cx="1039" cy="339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4818" y="4329892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3214" y="2065642"/>
            <a:ext cx="1399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OMState</a:t>
            </a:r>
            <a:r>
              <a:rPr lang="en-US" sz="1350" dirty="0"/>
              <a:t>* parent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2222" y="3094586"/>
            <a:ext cx="154247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OMState</a:t>
            </a:r>
            <a:r>
              <a:rPr lang="en-US" sz="1350" dirty="0"/>
              <a:t>* </a:t>
            </a:r>
            <a:r>
              <a:rPr lang="en-US" sz="1350" dirty="0" err="1"/>
              <a:t>subState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1522222" y="4052893"/>
            <a:ext cx="13668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OMState</a:t>
            </a:r>
            <a:r>
              <a:rPr lang="en-US" sz="1350" dirty="0"/>
              <a:t>* Active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33214" y="3094586"/>
            <a:ext cx="25725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OMComponentState</a:t>
            </a:r>
            <a:r>
              <a:rPr lang="en-US" sz="1350" dirty="0"/>
              <a:t>* </a:t>
            </a:r>
            <a:r>
              <a:rPr lang="en-US" sz="1350" dirty="0" smtClean="0"/>
              <a:t>component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2373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1351006"/>
            <a:ext cx="5206313" cy="4014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statechart</a:t>
            </a:r>
            <a:r>
              <a:rPr lang="en-US" dirty="0" smtClean="0"/>
              <a:t> and State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739" y="2016876"/>
            <a:ext cx="7849292" cy="3690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10738" y="4959582"/>
            <a:ext cx="7849293" cy="12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14995" y="2289280"/>
            <a:ext cx="2356658" cy="207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375362" y="2902181"/>
            <a:ext cx="947651" cy="779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8079971" y="2008356"/>
            <a:ext cx="5351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A1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9972" y="4935904"/>
            <a:ext cx="543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A2</a:t>
            </a:r>
            <a:endParaRPr 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1612" y="2354604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24055" y="2477279"/>
            <a:ext cx="1535777" cy="1260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6639793" y="2452060"/>
            <a:ext cx="3674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5795" y="2564239"/>
            <a:ext cx="471747" cy="4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1680372" y="2545059"/>
            <a:ext cx="365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81321" y="2901768"/>
            <a:ext cx="365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72151" y="5097133"/>
            <a:ext cx="839585" cy="48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6306529" y="5097133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21156" y="1772309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0738" y="1828563"/>
            <a:ext cx="3524430" cy="194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5695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7970" y="1530581"/>
            <a:ext cx="2707872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RootState</a:t>
            </a:r>
            <a:r>
              <a:rPr lang="en-US" sz="1350" dirty="0"/>
              <a:t> (</a:t>
            </a:r>
            <a:r>
              <a:rPr lang="en-US" sz="1350" dirty="0" err="1"/>
              <a:t>OMComponentState</a:t>
            </a:r>
            <a:r>
              <a:rPr lang="en-US" sz="13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7927" y="2269895"/>
            <a:ext cx="1400696" cy="3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 (</a:t>
            </a:r>
            <a:r>
              <a:rPr lang="en-US" sz="1350" dirty="0" err="1"/>
              <a:t>OMAndState</a:t>
            </a:r>
            <a:r>
              <a:rPr lang="en-US" sz="135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7585" y="2997777"/>
            <a:ext cx="1945177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A1 (</a:t>
            </a:r>
            <a:r>
              <a:rPr lang="en-US" sz="1350" dirty="0" err="1"/>
              <a:t>OMComponentState</a:t>
            </a:r>
            <a:r>
              <a:rPr lang="en-US" sz="135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8930" y="2997777"/>
            <a:ext cx="1965960" cy="34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A2 (</a:t>
            </a:r>
            <a:r>
              <a:rPr lang="en-US" sz="1350" dirty="0" err="1"/>
              <a:t>OMComponentState</a:t>
            </a:r>
            <a:r>
              <a:rPr lang="en-US" sz="135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347" y="3725919"/>
            <a:ext cx="1309254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B1 (</a:t>
            </a:r>
            <a:r>
              <a:rPr lang="en-US" sz="1350" dirty="0" err="1"/>
              <a:t>OMOrState</a:t>
            </a:r>
            <a:r>
              <a:rPr lang="en-US" sz="135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8103" y="3725919"/>
            <a:ext cx="1492135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B2 (</a:t>
            </a:r>
            <a:r>
              <a:rPr lang="en-US" sz="1350" dirty="0" err="1"/>
              <a:t>OMLeafState</a:t>
            </a:r>
            <a:r>
              <a:rPr lang="en-US" sz="135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007" y="4554724"/>
            <a:ext cx="1424594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C1 (</a:t>
            </a:r>
            <a:r>
              <a:rPr lang="en-US" sz="1350" dirty="0" err="1"/>
              <a:t>OMLeafState</a:t>
            </a:r>
            <a:r>
              <a:rPr lang="en-US" sz="135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6144" y="4554724"/>
            <a:ext cx="157734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C2 (</a:t>
            </a:r>
            <a:r>
              <a:rPr lang="en-US" sz="1350" dirty="0" err="1"/>
              <a:t>OMLeafState</a:t>
            </a:r>
            <a:r>
              <a:rPr lang="en-US" sz="135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3240" y="3702541"/>
            <a:ext cx="157734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D1 (</a:t>
            </a:r>
            <a:r>
              <a:rPr lang="en-US" sz="1350" dirty="0" err="1"/>
              <a:t>OMLeafState</a:t>
            </a:r>
            <a:r>
              <a:rPr lang="en-US" sz="1350" dirty="0"/>
              <a:t>)</a:t>
            </a:r>
          </a:p>
        </p:txBody>
      </p:sp>
      <p:cxnSp>
        <p:nvCxnSpPr>
          <p:cNvPr id="13" name="Straight Connector 12"/>
          <p:cNvCxnSpPr>
            <a:stCxn id="3" idx="2"/>
            <a:endCxn id="4" idx="0"/>
          </p:cNvCxnSpPr>
          <p:nvPr/>
        </p:nvCxnSpPr>
        <p:spPr>
          <a:xfrm>
            <a:off x="4861906" y="1946218"/>
            <a:ext cx="36369" cy="32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460173" y="2615911"/>
            <a:ext cx="1438102" cy="3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6" idx="0"/>
          </p:cNvCxnSpPr>
          <p:nvPr/>
        </p:nvCxnSpPr>
        <p:spPr>
          <a:xfrm>
            <a:off x="4898275" y="2615911"/>
            <a:ext cx="2063635" cy="38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7" idx="0"/>
          </p:cNvCxnSpPr>
          <p:nvPr/>
        </p:nvCxnSpPr>
        <p:spPr>
          <a:xfrm flipH="1">
            <a:off x="2178973" y="3329247"/>
            <a:ext cx="1281200" cy="39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8" idx="0"/>
          </p:cNvCxnSpPr>
          <p:nvPr/>
        </p:nvCxnSpPr>
        <p:spPr>
          <a:xfrm>
            <a:off x="3460174" y="3329247"/>
            <a:ext cx="823997" cy="39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0" idx="0"/>
          </p:cNvCxnSpPr>
          <p:nvPr/>
        </p:nvCxnSpPr>
        <p:spPr>
          <a:xfrm>
            <a:off x="2178974" y="4114021"/>
            <a:ext cx="1005840" cy="44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 flipH="1">
            <a:off x="1390304" y="4114021"/>
            <a:ext cx="788670" cy="44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2"/>
            <a:endCxn id="11" idx="0"/>
          </p:cNvCxnSpPr>
          <p:nvPr/>
        </p:nvCxnSpPr>
        <p:spPr>
          <a:xfrm>
            <a:off x="6961910" y="3344834"/>
            <a:ext cx="0" cy="35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9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Rhapsody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always a state call </a:t>
            </a:r>
            <a:r>
              <a:rPr lang="en-US" dirty="0" err="1" smtClean="0"/>
              <a:t>rootState</a:t>
            </a:r>
            <a:r>
              <a:rPr lang="en-US" dirty="0" smtClean="0"/>
              <a:t> (Rhapsody doesn’t allow us to access to this state :3)</a:t>
            </a:r>
          </a:p>
          <a:p>
            <a:r>
              <a:rPr lang="en-US" dirty="0" smtClean="0"/>
              <a:t>Parent of this State is NULL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93" y="2635095"/>
            <a:ext cx="6654287" cy="16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Rhapsody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It create for each state a class that inherit from Basic state Classes in previous slide.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1" y="2202791"/>
            <a:ext cx="7612094" cy="1256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1" y="3959223"/>
            <a:ext cx="6796166" cy="16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state is an object.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4" y="2064471"/>
            <a:ext cx="8133618" cy="22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Rhapsody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event, Rhapsody auto generate an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6" y="2413263"/>
            <a:ext cx="7914224" cy="17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1335</TotalTime>
  <Words>1006</Words>
  <Application>Microsoft Office PowerPoint</Application>
  <PresentationFormat>On-screen Show (4:3)</PresentationFormat>
  <Paragraphs>186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How StateChart work ???</vt:lpstr>
      <vt:lpstr>Content</vt:lpstr>
      <vt:lpstr>Classes for State in Rhapsody</vt:lpstr>
      <vt:lpstr>Example of a statechart and State classes</vt:lpstr>
      <vt:lpstr>PowerPoint Presentation</vt:lpstr>
      <vt:lpstr>In Rhapsody</vt:lpstr>
      <vt:lpstr>In Rhapsody</vt:lpstr>
      <vt:lpstr>PowerPoint Presentation</vt:lpstr>
      <vt:lpstr>In Rhapsody</vt:lpstr>
      <vt:lpstr>handleEvent()</vt:lpstr>
      <vt:lpstr>How to associate between Component objects and Core part ???</vt:lpstr>
      <vt:lpstr>Initiate for associations</vt:lpstr>
      <vt:lpstr>How Rhapsody deal with NULL transition</vt:lpstr>
      <vt:lpstr>Normal flow of change State</vt:lpstr>
      <vt:lpstr>Exit a State (From inside)</vt:lpstr>
      <vt:lpstr>Enter a State (From outside)</vt:lpstr>
      <vt:lpstr>History connector</vt:lpstr>
      <vt:lpstr>PowerPoint Presentation</vt:lpstr>
      <vt:lpstr>Go from A3 to B3</vt:lpstr>
      <vt:lpstr>Compare flows</vt:lpstr>
      <vt:lpstr>Result after state transition</vt:lpstr>
      <vt:lpstr>Go from A3 to B3 (by broken flow)</vt:lpstr>
      <vt:lpstr>How to fix it</vt:lpstr>
      <vt:lpstr>Review issue:</vt:lpstr>
      <vt:lpstr>Idea</vt:lpstr>
      <vt:lpstr>Store</vt:lpstr>
      <vt:lpstr>Back to last state</vt:lpstr>
      <vt:lpstr>Limitation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Document Template</dc:title>
  <dc:creator>DUONG NGUYEN〉LGEVH VC IVI DEVELOPMENT CENTER VIETNAM(vietduong.nguyen@lge.com)</dc:creator>
  <cp:lastModifiedBy>TUNG NGUYEN BUI/LGEVH VC SOFTWARE DEVELOPMENT 1(tung.bui@lge.com)</cp:lastModifiedBy>
  <cp:revision>468</cp:revision>
  <dcterms:created xsi:type="dcterms:W3CDTF">2016-06-08T06:20:02Z</dcterms:created>
  <dcterms:modified xsi:type="dcterms:W3CDTF">2017-08-22T06:56:57Z</dcterms:modified>
</cp:coreProperties>
</file>