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6" r:id="rId4"/>
    <p:sldId id="296" r:id="rId5"/>
    <p:sldId id="282" r:id="rId6"/>
    <p:sldId id="283" r:id="rId7"/>
    <p:sldId id="287" r:id="rId8"/>
    <p:sldId id="288" r:id="rId9"/>
    <p:sldId id="298" r:id="rId10"/>
    <p:sldId id="299" r:id="rId11"/>
    <p:sldId id="300" r:id="rId12"/>
    <p:sldId id="301" r:id="rId13"/>
    <p:sldId id="273" r:id="rId14"/>
    <p:sldId id="290" r:id="rId15"/>
    <p:sldId id="291" r:id="rId16"/>
    <p:sldId id="292" r:id="rId17"/>
    <p:sldId id="295" r:id="rId18"/>
    <p:sldId id="293" r:id="rId19"/>
    <p:sldId id="297" r:id="rId20"/>
    <p:sldId id="289" r:id="rId21"/>
    <p:sldId id="286" r:id="rId22"/>
    <p:sldId id="266" r:id="rId23"/>
    <p:sldId id="285" r:id="rId24"/>
    <p:sldId id="284" r:id="rId25"/>
    <p:sldId id="262" r:id="rId26"/>
    <p:sldId id="281" r:id="rId27"/>
    <p:sldId id="294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01" autoAdjust="0"/>
  </p:normalViewPr>
  <p:slideViewPr>
    <p:cSldViewPr snapToGrid="0">
      <p:cViewPr varScale="1">
        <p:scale>
          <a:sx n="88" d="100"/>
          <a:sy n="88" d="100"/>
        </p:scale>
        <p:origin x="23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CE4C1-ED51-48CD-B71C-CB491FD0472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E700F6-5DE9-4EA4-BCDA-63361F47789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say you have 6 factors that can change the characteristics of your object, in that case you will have factorial of 6 which is, 6! = 720, so there can be 720 objects with different characteristics.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Price changes for condiments will force us to alter existing code.</a:t>
            </a:r>
          </a:p>
          <a:p>
            <a:r>
              <a:rPr lang="en-US" dirty="0" smtClean="0"/>
              <a:t>New condiments will force us to add new methods and alter the cost method in the superclass.</a:t>
            </a:r>
          </a:p>
          <a:p>
            <a:r>
              <a:rPr lang="en-US" dirty="0" smtClean="0"/>
              <a:t>We may have new beverages. For some of these beverages (iced tea?), the condiments may not be appropriate, yet the Tea subclass will still inherit methods like </a:t>
            </a:r>
            <a:r>
              <a:rPr lang="en-US" dirty="0" err="1" smtClean="0"/>
              <a:t>hasWhip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What if a customer wants a double mocha?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Java, a classical example of the decorator pattern is the Java I/O Streams implementation.</a:t>
            </a:r>
          </a:p>
          <a:p>
            <a:r>
              <a:rPr lang="en-US" dirty="0" err="1" smtClean="0"/>
              <a:t>FileReader</a:t>
            </a:r>
            <a:r>
              <a:rPr lang="en-US" dirty="0" smtClean="0"/>
              <a:t>       </a:t>
            </a:r>
            <a:r>
              <a:rPr lang="en-US" dirty="0" err="1" smtClean="0"/>
              <a:t>frdr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(filename);</a:t>
            </a:r>
          </a:p>
          <a:p>
            <a:r>
              <a:rPr lang="en-US" dirty="0" err="1" smtClean="0"/>
              <a:t>LineNumberReader</a:t>
            </a:r>
            <a:r>
              <a:rPr lang="en-US" dirty="0" smtClean="0"/>
              <a:t> </a:t>
            </a:r>
            <a:r>
              <a:rPr lang="en-US" dirty="0" err="1" smtClean="0"/>
              <a:t>lrdr</a:t>
            </a:r>
            <a:r>
              <a:rPr lang="en-US" dirty="0" smtClean="0"/>
              <a:t> = new </a:t>
            </a:r>
            <a:r>
              <a:rPr lang="en-US" dirty="0" err="1" smtClean="0"/>
              <a:t>LineNumberReader</a:t>
            </a:r>
            <a:r>
              <a:rPr lang="en-US" dirty="0" smtClean="0"/>
              <a:t>(</a:t>
            </a:r>
            <a:r>
              <a:rPr lang="en-US" dirty="0" err="1" smtClean="0"/>
              <a:t>frdr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preceding code creates a reader -- </a:t>
            </a:r>
            <a:r>
              <a:rPr lang="en-US" dirty="0" err="1" smtClean="0"/>
              <a:t>lrdr</a:t>
            </a:r>
            <a:r>
              <a:rPr lang="en-US" dirty="0" smtClean="0"/>
              <a:t> -- that reads from a file and tracks line numbers. Line 1 creates a file reader (</a:t>
            </a:r>
            <a:r>
              <a:rPr lang="en-US" dirty="0" err="1" smtClean="0"/>
              <a:t>frdr</a:t>
            </a:r>
            <a:r>
              <a:rPr lang="en-US" dirty="0" smtClean="0"/>
              <a:t>), and line 2 adds line-number tracking.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easy to add functionality to an entire class of objects by sub-classing an object, but it is impossible to extend a single object this way. </a:t>
            </a:r>
          </a:p>
          <a:p>
            <a:r>
              <a:rPr lang="en-US" dirty="0" smtClean="0"/>
              <a:t>With the Decorator Pattern, you can add functionality to a single object and leave others like it unmodified.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2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pattern helps to modify the characteristics of an object at runtime. </a:t>
            </a:r>
          </a:p>
          <a:p>
            <a:r>
              <a:rPr lang="en-US" dirty="0" smtClean="0"/>
              <a:t>It provides different </a:t>
            </a:r>
            <a:r>
              <a:rPr lang="en-US" dirty="0" err="1" smtClean="0"/>
              <a:t>flavours</a:t>
            </a:r>
            <a:r>
              <a:rPr lang="en-US" dirty="0" smtClean="0"/>
              <a:t> to an object and gives flexibility to choose what ingredients we want to use in that </a:t>
            </a:r>
            <a:r>
              <a:rPr lang="en-US" dirty="0" err="1" smtClean="0"/>
              <a:t>flavour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2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easy to add functionality to an entire class of objects by sub-classing an object, but it is impossible to extend a single object this way. </a:t>
            </a:r>
          </a:p>
          <a:p>
            <a:r>
              <a:rPr lang="en-US" dirty="0" smtClean="0"/>
              <a:t>With the Decorator Pattern, you can add functionality to a single object and leave others like it unmodified.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if a user chooses </a:t>
            </a:r>
            <a:r>
              <a:rPr lang="en-US" dirty="0" err="1" smtClean="0"/>
              <a:t>wi-fi</a:t>
            </a:r>
            <a:r>
              <a:rPr lang="en-US" dirty="0" smtClean="0"/>
              <a:t> and Head Phone, he/she will be charged for seat + </a:t>
            </a:r>
            <a:r>
              <a:rPr lang="en-US" dirty="0" err="1" smtClean="0"/>
              <a:t>wi-fi</a:t>
            </a:r>
            <a:r>
              <a:rPr lang="en-US" dirty="0" smtClean="0"/>
              <a:t> + head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 smtClean="0"/>
              <a:t>Room(Component)</a:t>
            </a:r>
          </a:p>
          <a:p>
            <a:r>
              <a:rPr lang="en-US" sz="1000" dirty="0" smtClean="0"/>
              <a:t>It is an interface which creates a blue print for the class which will have decorators</a:t>
            </a:r>
          </a:p>
          <a:p>
            <a:r>
              <a:rPr lang="en-US" sz="1000" b="1" dirty="0" err="1" smtClean="0"/>
              <a:t>SimpleRoom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ConcreteComponent</a:t>
            </a:r>
            <a:r>
              <a:rPr lang="en-US" sz="1000" b="1" dirty="0" smtClean="0"/>
              <a:t>)</a:t>
            </a:r>
          </a:p>
          <a:p>
            <a:r>
              <a:rPr lang="en-US" sz="1000" dirty="0" smtClean="0"/>
              <a:t>Object of </a:t>
            </a:r>
            <a:r>
              <a:rPr lang="en-US" sz="1000" dirty="0" err="1" smtClean="0"/>
              <a:t>SimpleRoom</a:t>
            </a:r>
            <a:r>
              <a:rPr lang="en-US" sz="1000" dirty="0" smtClean="0"/>
              <a:t> class will be decorated. Additional responsibilities will be attached to it dynamically.</a:t>
            </a:r>
          </a:p>
          <a:p>
            <a:r>
              <a:rPr lang="en-US" sz="1000" b="1" dirty="0" err="1" smtClean="0"/>
              <a:t>RoomDecorator</a:t>
            </a:r>
            <a:r>
              <a:rPr lang="en-US" sz="1000" b="1" dirty="0" smtClean="0"/>
              <a:t>(Decorator)</a:t>
            </a:r>
          </a:p>
          <a:p>
            <a:r>
              <a:rPr lang="en-US" sz="1000" dirty="0" smtClean="0"/>
              <a:t>It contains reference to Room class which will be decorated.</a:t>
            </a:r>
          </a:p>
          <a:p>
            <a:r>
              <a:rPr lang="en-US" sz="1000" b="1" dirty="0" err="1" smtClean="0"/>
              <a:t>ColorDecorator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ConcreteDecorator</a:t>
            </a:r>
            <a:r>
              <a:rPr lang="en-US" sz="1000" b="1" dirty="0" smtClean="0"/>
              <a:t>)</a:t>
            </a:r>
          </a:p>
          <a:p>
            <a:r>
              <a:rPr lang="en-US" sz="1000" dirty="0" err="1" smtClean="0"/>
              <a:t>ColorDecorator</a:t>
            </a:r>
            <a:r>
              <a:rPr lang="en-US" sz="1000" dirty="0" smtClean="0"/>
              <a:t> will add additional responsibility i.e., add color to room.</a:t>
            </a:r>
          </a:p>
          <a:p>
            <a:r>
              <a:rPr lang="en-US" sz="1000" b="1" dirty="0" err="1" smtClean="0"/>
              <a:t>CurtainDecorator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ConcreteDecorator</a:t>
            </a:r>
            <a:r>
              <a:rPr lang="en-US" sz="1000" b="1" dirty="0" smtClean="0"/>
              <a:t>)</a:t>
            </a:r>
          </a:p>
          <a:p>
            <a:r>
              <a:rPr lang="en-US" sz="1000" dirty="0" err="1" smtClean="0"/>
              <a:t>CurtainDecorator</a:t>
            </a:r>
            <a:r>
              <a:rPr lang="en-US" sz="1000" dirty="0" smtClean="0"/>
              <a:t> will add additional responsibility i.e., add curtains to room.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The Client calls operation() on Decorator1, which forwards the request to Decorator2. </a:t>
            </a:r>
          </a:p>
          <a:p>
            <a:r>
              <a:rPr lang="en-US" sz="1000" dirty="0" smtClean="0"/>
              <a:t>Decorator2 performs </a:t>
            </a:r>
            <a:r>
              <a:rPr lang="en-US" sz="1000" dirty="0" err="1" smtClean="0"/>
              <a:t>addBehavior</a:t>
            </a:r>
            <a:r>
              <a:rPr lang="en-US" sz="1000" dirty="0" smtClean="0"/>
              <a:t>() after forwarding the request to Component1 and returns to Decorator1, which performs </a:t>
            </a:r>
            <a:r>
              <a:rPr lang="en-US" sz="1000" dirty="0" err="1" smtClean="0"/>
              <a:t>addBehavior</a:t>
            </a:r>
            <a:r>
              <a:rPr lang="en-US" sz="1000" dirty="0" smtClean="0"/>
              <a:t>() and returns to the Client.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should be open to extension, but closed to modification. Well, we've modified Person in a big way. We've changed a class. We've changed a constructor. We will have to change all the Unit Tests to reflect that. If any other teams are using Person in their code, somebody better tell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quick. And hope they are not on an urgent release deadline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 baseline="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0" indent="0">
              <a:buFont typeface="+mj-lt"/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err="1" smtClean="0"/>
              <a:t>Quoc</a:t>
            </a:r>
            <a:r>
              <a:rPr lang="en-US" dirty="0" smtClean="0"/>
              <a:t> 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 baseline="0"/>
            </a:lvl1pPr>
          </a:lstStyle>
          <a:p>
            <a:pPr lvl="0"/>
            <a:r>
              <a:rPr lang="en-US" dirty="0" smtClean="0"/>
              <a:t>30 June 2017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Tips/468951/Decorator-Design-Pattern-in-Java" TargetMode="External"/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ora.com/Can-you-give-a-real-world-example-of-the-usefulness-of-Decorator-pattern" TargetMode="External"/><Relationship Id="rId4" Type="http://schemas.openxmlformats.org/officeDocument/2006/relationships/hyperlink" Target="http://www.singhajit.com/decorator-design-patter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September 2017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89" y="2067961"/>
            <a:ext cx="4563752" cy="22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implementation (I)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Now we have a change request: We would like to add the person’s first name to our records</a:t>
            </a:r>
          </a:p>
          <a:p>
            <a:pPr lvl="1"/>
            <a:r>
              <a:rPr lang="en-US" dirty="0" smtClean="0"/>
              <a:t>Our first instinct is to go straight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9026" y="5717208"/>
            <a:ext cx="516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Breaks Open Closed Principle!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98" y="2353407"/>
            <a:ext cx="5832410" cy="28183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89200" y="2781300"/>
            <a:ext cx="2260600" cy="26875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59100" y="3721100"/>
            <a:ext cx="2654300" cy="2921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9100" y="4684250"/>
            <a:ext cx="3467100" cy="2921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5100" y="4156575"/>
            <a:ext cx="2100427" cy="33227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implementation (I)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The Decorator pattern comes to rescue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62087"/>
            <a:ext cx="7432252" cy="297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4624779"/>
            <a:ext cx="4897967" cy="2131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185" y="5210175"/>
            <a:ext cx="1371600" cy="1647825"/>
          </a:xfrm>
          <a:prstGeom prst="rect">
            <a:avLst/>
          </a:prstGeom>
        </p:spPr>
      </p:pic>
      <p:sp>
        <p:nvSpPr>
          <p:cNvPr id="8" name="Flowchart: Sequential Access Storage 7"/>
          <p:cNvSpPr/>
          <p:nvPr/>
        </p:nvSpPr>
        <p:spPr>
          <a:xfrm>
            <a:off x="5379085" y="4957233"/>
            <a:ext cx="1689100" cy="9525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surname is …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7484112" y="3798358"/>
            <a:ext cx="1651001" cy="1158875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my first name 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implementation (I)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The result is:</a:t>
            </a:r>
          </a:p>
          <a:p>
            <a:pPr lvl="1"/>
            <a:r>
              <a:rPr lang="en-US" dirty="0" smtClean="0"/>
              <a:t>Our original Person class is completely unchanged</a:t>
            </a:r>
          </a:p>
          <a:p>
            <a:pPr lvl="1"/>
            <a:r>
              <a:rPr lang="en-US" dirty="0" smtClean="0"/>
              <a:t>Method .</a:t>
            </a:r>
            <a:r>
              <a:rPr lang="en-US" dirty="0" err="1" smtClean="0"/>
              <a:t>displayAllWeKnow</a:t>
            </a:r>
            <a:r>
              <a:rPr lang="en-US" dirty="0" smtClean="0"/>
              <a:t>() is unchanged because the inheritance Person makes the polymorphism.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implementation (II)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err="1" smtClean="0"/>
              <a:t>Starbuzz</a:t>
            </a:r>
            <a:r>
              <a:rPr lang="en-US" dirty="0" smtClean="0"/>
              <a:t> Coffee: 4 main coffee types</a:t>
            </a:r>
          </a:p>
          <a:p>
            <a:pPr lvl="1"/>
            <a:r>
              <a:rPr lang="en-US" dirty="0" smtClean="0"/>
              <a:t>Customer can ask for several condiments like </a:t>
            </a:r>
            <a:r>
              <a:rPr lang="en-US" i="1" dirty="0" smtClean="0"/>
              <a:t>milk, soy, and mocha</a:t>
            </a:r>
            <a:r>
              <a:rPr lang="en-US" dirty="0" smtClean="0"/>
              <a:t>. Each of these has its own cost.</a:t>
            </a:r>
          </a:p>
          <a:p>
            <a:pPr lvl="1"/>
            <a:r>
              <a:rPr lang="en-US" dirty="0" err="1" smtClean="0"/>
              <a:t>Starbuzz</a:t>
            </a:r>
            <a:r>
              <a:rPr lang="en-US" dirty="0" smtClean="0"/>
              <a:t> need to change their order system to calculate cost?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2571750"/>
            <a:ext cx="8077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1. Using sub-class</a:t>
            </a:r>
          </a:p>
          <a:p>
            <a:pPr lvl="1"/>
            <a:r>
              <a:rPr lang="en-US" dirty="0" smtClean="0"/>
              <a:t>Espresso + Milk + Mocha = 1 class</a:t>
            </a:r>
          </a:p>
          <a:p>
            <a:pPr lvl="1"/>
            <a:r>
              <a:rPr lang="en-US" dirty="0" smtClean="0"/>
              <a:t>Espresso + Milk + Caramel = 1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51" y="2240295"/>
            <a:ext cx="6648450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1839624"/>
            <a:ext cx="25241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2. Adding new </a:t>
            </a:r>
            <a:r>
              <a:rPr lang="en-US" dirty="0" err="1" smtClean="0"/>
              <a:t>boolean</a:t>
            </a:r>
            <a:r>
              <a:rPr lang="en-US" dirty="0" smtClean="0"/>
              <a:t> values for each condiment</a:t>
            </a:r>
          </a:p>
          <a:p>
            <a:pPr lvl="1"/>
            <a:r>
              <a:rPr lang="en-US" dirty="0" smtClean="0"/>
              <a:t>How we calculated the cost?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1" y="1776846"/>
            <a:ext cx="6873297" cy="45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3. Decorator design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364275"/>
            <a:ext cx="7993160" cy="54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3. Decorate an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05" y="1650855"/>
            <a:ext cx="96202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25" y="2654827"/>
            <a:ext cx="217170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749" y="4431238"/>
            <a:ext cx="24669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370" y="2227261"/>
            <a:ext cx="368617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252" y="4024210"/>
            <a:ext cx="3419475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22" y="1374703"/>
            <a:ext cx="26860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3.</a:t>
            </a:r>
          </a:p>
          <a:p>
            <a:pPr lvl="1"/>
            <a:r>
              <a:rPr lang="en-US" dirty="0" smtClean="0"/>
              <a:t>Customer ordered </a:t>
            </a:r>
            <a:r>
              <a:rPr lang="en-US" dirty="0" err="1" smtClean="0"/>
              <a:t>DarkRoast</a:t>
            </a:r>
            <a:r>
              <a:rPr lang="en-US" dirty="0" smtClean="0"/>
              <a:t>, with some Mocha and Whip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70" y="1765778"/>
            <a:ext cx="719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Method 3.</a:t>
            </a:r>
          </a:p>
          <a:p>
            <a:pPr lvl="1"/>
            <a:r>
              <a:rPr lang="en-US" dirty="0" smtClean="0"/>
              <a:t>What if customer want double or triple Whip?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Study real life implementation</a:t>
            </a:r>
          </a:p>
          <a:p>
            <a:r>
              <a:rPr lang="en-US" dirty="0" smtClean="0"/>
              <a:t>Make a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Demo on </a:t>
            </a:r>
            <a:r>
              <a:rPr lang="en-US" dirty="0" err="1" smtClean="0"/>
              <a:t>CodeBlocks</a:t>
            </a:r>
            <a:r>
              <a:rPr lang="en-US" dirty="0" smtClean="0"/>
              <a:t> (Appendix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summary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Decorator design pattern versus Sub-classing</a:t>
            </a:r>
          </a:p>
          <a:p>
            <a:pPr lvl="1"/>
            <a:r>
              <a:rPr lang="en-US" dirty="0" smtClean="0"/>
              <a:t>Inheritance requires creating a new class for each additional responsibility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EspressoWithMilkMocha</a:t>
            </a:r>
            <a:r>
              <a:rPr lang="en-US" dirty="0" smtClean="0"/>
              <a:t>, </a:t>
            </a:r>
            <a:r>
              <a:rPr lang="en-US" dirty="0" err="1" smtClean="0"/>
              <a:t>EspressoWithMilkCaramel</a:t>
            </a:r>
            <a:endParaRPr lang="en-US" dirty="0" smtClean="0"/>
          </a:p>
          <a:p>
            <a:pPr lvl="2"/>
            <a:r>
              <a:rPr lang="en-US" dirty="0" smtClean="0"/>
              <a:t>This gives rise to many classes</a:t>
            </a:r>
          </a:p>
          <a:p>
            <a:pPr lvl="1"/>
            <a:r>
              <a:rPr lang="en-US" dirty="0" smtClean="0"/>
              <a:t>Decorators make it easy to add a property twice or more.</a:t>
            </a:r>
          </a:p>
          <a:p>
            <a:pPr lvl="2"/>
            <a:r>
              <a:rPr lang="en-US" dirty="0" smtClean="0"/>
              <a:t>E.g., to give an Espresso a double Milk and triple Mocha.</a:t>
            </a:r>
          </a:p>
          <a:p>
            <a:pPr lvl="2"/>
            <a:r>
              <a:rPr lang="en-US" dirty="0"/>
              <a:t>Inheriting from a </a:t>
            </a:r>
            <a:r>
              <a:rPr lang="en-US" dirty="0" smtClean="0"/>
              <a:t>class </a:t>
            </a:r>
            <a:r>
              <a:rPr lang="en-US" dirty="0"/>
              <a:t>twice is error-prone at best.</a:t>
            </a:r>
          </a:p>
        </p:txBody>
      </p:sp>
    </p:spTree>
    <p:extLst>
      <p:ext uri="{BB962C8B-B14F-4D97-AF65-F5344CB8AC3E}">
        <p14:creationId xmlns:p14="http://schemas.microsoft.com/office/powerpoint/2010/main" val="26080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summary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Modify the characteristics of an object at runtime</a:t>
            </a:r>
          </a:p>
          <a:p>
            <a:pPr lvl="1"/>
            <a:r>
              <a:rPr lang="en-US" dirty="0" smtClean="0"/>
              <a:t>Provide different flavors to an object</a:t>
            </a:r>
          </a:p>
          <a:p>
            <a:pPr lvl="1"/>
            <a:r>
              <a:rPr lang="en-US" dirty="0" smtClean="0"/>
              <a:t>Give flexibility to choose what ingredients we want to use</a:t>
            </a:r>
          </a:p>
          <a:p>
            <a:pPr lvl="1"/>
            <a:r>
              <a:rPr lang="en-US" dirty="0" smtClean="0"/>
              <a:t>Extend functionality of object without affecting any other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summary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Code maintainability because this pattern creates lots of similar decorators which are sometimes hard to maintain and distinguish</a:t>
            </a:r>
          </a:p>
          <a:p>
            <a:pPr lvl="1"/>
            <a:r>
              <a:rPr lang="en-US" dirty="0" smtClean="0"/>
              <a:t>Another danger is </a:t>
            </a:r>
            <a:r>
              <a:rPr lang="en-US" dirty="0"/>
              <a:t>that </a:t>
            </a:r>
            <a:r>
              <a:rPr lang="en-US" dirty="0" smtClean="0"/>
              <a:t>the Single Responsibility Principle gets violated. </a:t>
            </a:r>
          </a:p>
          <a:p>
            <a:pPr lvl="2"/>
            <a:r>
              <a:rPr lang="en-US" dirty="0" err="1" smtClean="0"/>
              <a:t>Behaviour</a:t>
            </a:r>
            <a:r>
              <a:rPr lang="en-US" dirty="0" smtClean="0"/>
              <a:t> is sliced across many objects</a:t>
            </a:r>
          </a:p>
          <a:p>
            <a:pPr lvl="2"/>
            <a:r>
              <a:rPr lang="en-US" dirty="0" smtClean="0"/>
              <a:t>Many tiny objects, none of which really do anything on their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What problems can the Decorator design pattern solve?</a:t>
            </a:r>
          </a:p>
          <a:p>
            <a:pPr lvl="1"/>
            <a:r>
              <a:rPr lang="en-US" dirty="0" smtClean="0"/>
              <a:t>Add additional functionalities / responsibilities dynamically</a:t>
            </a:r>
          </a:p>
          <a:p>
            <a:pPr lvl="1"/>
            <a:r>
              <a:rPr lang="en-US" dirty="0" smtClean="0"/>
              <a:t>Remove functionalities / responsibilities dynamically</a:t>
            </a:r>
          </a:p>
          <a:p>
            <a:pPr lvl="1"/>
            <a:r>
              <a:rPr lang="en-US" dirty="0" smtClean="0"/>
              <a:t>Provide a flexible alternative to sub-classing for extending functionality.</a:t>
            </a:r>
          </a:p>
          <a:p>
            <a:pPr lvl="2"/>
            <a:r>
              <a:rPr lang="en-US" dirty="0" smtClean="0"/>
              <a:t>When using sub-classing, different sub-classes extend a class in different ways. But extension is bound to the class at compile time and can’t be changed at run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7" y="1495514"/>
            <a:ext cx="5369056" cy="3547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en.wikipedia.org/wiki/Decorator_pattern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www.codeproject.com/Tips/468951/Decorator-Design-Pattern-in-Java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http://www.singhajit.com/decorator-design-pattern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www.quora.com/Can-you-give-a-real-world-example-of-the-usefulness-of-Decorator-pattern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24577"/>
            <a:ext cx="248948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// Decorator Pattern</a:t>
            </a:r>
          </a:p>
          <a:p>
            <a:endParaRPr lang="en-US" sz="1050" dirty="0"/>
          </a:p>
          <a:p>
            <a:r>
              <a:rPr lang="en-US" sz="1050" dirty="0"/>
              <a:t>#include &lt;</a:t>
            </a:r>
            <a:r>
              <a:rPr lang="en-US" sz="1050" dirty="0" err="1"/>
              <a:t>iostream</a:t>
            </a:r>
            <a:r>
              <a:rPr lang="en-US" sz="1050" dirty="0"/>
              <a:t>&gt;</a:t>
            </a:r>
          </a:p>
          <a:p>
            <a:r>
              <a:rPr lang="en-US" sz="1050" dirty="0"/>
              <a:t>#include &lt;string&gt;</a:t>
            </a:r>
          </a:p>
          <a:p>
            <a:r>
              <a:rPr lang="en-US" sz="1050" dirty="0"/>
              <a:t>using namespace </a:t>
            </a:r>
            <a:r>
              <a:rPr lang="en-US" sz="1050" dirty="0" err="1"/>
              <a:t>std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class Beverage {</a:t>
            </a:r>
          </a:p>
          <a:p>
            <a:r>
              <a:rPr lang="en-US" sz="1050" dirty="0"/>
              <a:t>public:</a:t>
            </a:r>
          </a:p>
          <a:p>
            <a:r>
              <a:rPr lang="en-US" sz="1050" dirty="0"/>
              <a:t>    string name = "Unknown Beverage";</a:t>
            </a:r>
          </a:p>
          <a:p>
            <a:r>
              <a:rPr lang="en-US" sz="1050" dirty="0"/>
              <a:t>    virtual string </a:t>
            </a:r>
            <a:r>
              <a:rPr lang="en-US" sz="1050" dirty="0" err="1"/>
              <a:t>getName</a:t>
            </a:r>
            <a:r>
              <a:rPr lang="en-US" sz="1050" dirty="0"/>
              <a:t>() {</a:t>
            </a:r>
          </a:p>
          <a:p>
            <a:r>
              <a:rPr lang="en-US" sz="1050" dirty="0"/>
              <a:t>        return name;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virtual double cost() = 0;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  <a:p>
            <a:r>
              <a:rPr lang="en-US" sz="1050" dirty="0"/>
              <a:t>class Espresso: public Beverage {</a:t>
            </a:r>
          </a:p>
          <a:p>
            <a:r>
              <a:rPr lang="en-US" sz="1050" dirty="0"/>
              <a:t>public:</a:t>
            </a:r>
          </a:p>
          <a:p>
            <a:r>
              <a:rPr lang="en-US" sz="1050" dirty="0"/>
              <a:t>    Espresso() {</a:t>
            </a:r>
          </a:p>
          <a:p>
            <a:r>
              <a:rPr lang="en-US" sz="1050" dirty="0"/>
              <a:t>        name = "Espresso";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double cost() {</a:t>
            </a:r>
          </a:p>
          <a:p>
            <a:r>
              <a:rPr lang="en-US" sz="1050" dirty="0"/>
              <a:t>        return 1.99;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2639292" y="1434460"/>
            <a:ext cx="2951018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class </a:t>
            </a:r>
            <a:r>
              <a:rPr lang="en-US" sz="1050" dirty="0" err="1"/>
              <a:t>CondimentDecorator</a:t>
            </a:r>
            <a:r>
              <a:rPr lang="en-US" sz="1050" dirty="0"/>
              <a:t>: public Beverage {</a:t>
            </a:r>
          </a:p>
          <a:p>
            <a:r>
              <a:rPr lang="en-US" sz="1050" dirty="0"/>
              <a:t>public:</a:t>
            </a:r>
          </a:p>
          <a:p>
            <a:r>
              <a:rPr lang="en-US" sz="1050" dirty="0"/>
              <a:t>    //virtual string </a:t>
            </a:r>
            <a:r>
              <a:rPr lang="en-US" sz="1050" dirty="0" err="1"/>
              <a:t>getName</a:t>
            </a:r>
            <a:r>
              <a:rPr lang="en-US" sz="1050" dirty="0"/>
              <a:t>() = 0;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  <a:p>
            <a:r>
              <a:rPr lang="en-US" sz="1050" dirty="0"/>
              <a:t>class Mocha: public </a:t>
            </a:r>
            <a:r>
              <a:rPr lang="en-US" sz="1050" dirty="0" err="1"/>
              <a:t>CondimentDecorator</a:t>
            </a:r>
            <a:r>
              <a:rPr lang="en-US" sz="1050" dirty="0"/>
              <a:t> {</a:t>
            </a:r>
          </a:p>
          <a:p>
            <a:r>
              <a:rPr lang="en-US" sz="1050" dirty="0"/>
              <a:t>public:</a:t>
            </a:r>
          </a:p>
          <a:p>
            <a:r>
              <a:rPr lang="en-US" sz="1050" dirty="0"/>
              <a:t>    Beverage* beverage;</a:t>
            </a:r>
          </a:p>
          <a:p>
            <a:r>
              <a:rPr lang="en-US" sz="1050" dirty="0"/>
              <a:t>    Mocha(Beverage* b) {</a:t>
            </a:r>
          </a:p>
          <a:p>
            <a:r>
              <a:rPr lang="en-US" sz="1050" dirty="0"/>
              <a:t>        beverage = b;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string </a:t>
            </a:r>
            <a:r>
              <a:rPr lang="en-US" sz="1050" dirty="0" err="1"/>
              <a:t>getName</a:t>
            </a:r>
            <a:r>
              <a:rPr lang="en-US" sz="1050" dirty="0"/>
              <a:t>() {</a:t>
            </a:r>
          </a:p>
          <a:p>
            <a:r>
              <a:rPr lang="en-US" sz="1050" dirty="0"/>
              <a:t>        return beverage-&gt;</a:t>
            </a:r>
            <a:r>
              <a:rPr lang="en-US" sz="1050" dirty="0" err="1"/>
              <a:t>getName</a:t>
            </a:r>
            <a:r>
              <a:rPr lang="en-US" sz="1050" dirty="0"/>
              <a:t>() + ", Mocha";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double cost() {</a:t>
            </a:r>
          </a:p>
          <a:p>
            <a:r>
              <a:rPr lang="en-US" sz="1050" dirty="0"/>
              <a:t>        return .20 + beverage-&gt;cost();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  <a:p>
            <a:r>
              <a:rPr lang="en-US" sz="1050" dirty="0"/>
              <a:t>class Milk: public </a:t>
            </a:r>
            <a:r>
              <a:rPr lang="en-US" sz="1050" dirty="0" err="1"/>
              <a:t>CondimentDecorator</a:t>
            </a:r>
            <a:r>
              <a:rPr lang="en-US" sz="1050" dirty="0"/>
              <a:t> {</a:t>
            </a:r>
          </a:p>
          <a:p>
            <a:r>
              <a:rPr lang="en-US" sz="1050" dirty="0"/>
              <a:t>public:</a:t>
            </a:r>
          </a:p>
          <a:p>
            <a:r>
              <a:rPr lang="en-US" sz="1050" dirty="0"/>
              <a:t>    Beverage* beverage;</a:t>
            </a:r>
          </a:p>
          <a:p>
            <a:r>
              <a:rPr lang="en-US" sz="1050" dirty="0"/>
              <a:t>    Milk(Beverage* b) {</a:t>
            </a:r>
          </a:p>
          <a:p>
            <a:r>
              <a:rPr lang="en-US" sz="1050" dirty="0"/>
              <a:t>        beverage = b;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string </a:t>
            </a:r>
            <a:r>
              <a:rPr lang="en-US" sz="1050" dirty="0" err="1"/>
              <a:t>getName</a:t>
            </a:r>
            <a:r>
              <a:rPr lang="en-US" sz="1050" dirty="0"/>
              <a:t>() {</a:t>
            </a:r>
          </a:p>
          <a:p>
            <a:r>
              <a:rPr lang="en-US" sz="1050" dirty="0"/>
              <a:t>        return beverage-&gt;</a:t>
            </a:r>
            <a:r>
              <a:rPr lang="en-US" sz="1050" dirty="0" err="1"/>
              <a:t>getName</a:t>
            </a:r>
            <a:r>
              <a:rPr lang="en-US" sz="1050" dirty="0"/>
              <a:t>() + ", Milk";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double cost() {</a:t>
            </a:r>
          </a:p>
          <a:p>
            <a:r>
              <a:rPr lang="en-US" sz="1050" dirty="0"/>
              <a:t>        return .15 + beverage-&gt;cost();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 smtClean="0"/>
              <a:t>};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293908" y="1424577"/>
            <a:ext cx="25812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int</a:t>
            </a:r>
            <a:r>
              <a:rPr lang="en-US" sz="1050" dirty="0"/>
              <a:t> main() {</a:t>
            </a:r>
          </a:p>
          <a:p>
            <a:r>
              <a:rPr lang="en-US" sz="1050" dirty="0"/>
              <a:t>    Beverage* </a:t>
            </a:r>
            <a:r>
              <a:rPr lang="en-US" sz="1050" dirty="0" err="1"/>
              <a:t>nb</a:t>
            </a:r>
            <a:r>
              <a:rPr lang="en-US" sz="1050" dirty="0"/>
              <a:t> = new Espresso();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cout</a:t>
            </a:r>
            <a:r>
              <a:rPr lang="en-US" sz="1050" dirty="0"/>
              <a:t> &lt;&lt; </a:t>
            </a:r>
            <a:r>
              <a:rPr lang="en-US" sz="1050" dirty="0" err="1"/>
              <a:t>nb</a:t>
            </a:r>
            <a:r>
              <a:rPr lang="en-US" sz="1050" dirty="0"/>
              <a:t>-&gt;</a:t>
            </a:r>
            <a:r>
              <a:rPr lang="en-US" sz="1050" dirty="0" err="1"/>
              <a:t>getName</a:t>
            </a:r>
            <a:r>
              <a:rPr lang="en-US" sz="1050" dirty="0"/>
              <a:t>() &lt;&lt; </a:t>
            </a:r>
            <a:r>
              <a:rPr lang="en-US" sz="1050" dirty="0" err="1"/>
              <a:t>endl</a:t>
            </a:r>
            <a:r>
              <a:rPr lang="en-US" sz="1050" dirty="0"/>
              <a:t>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cout</a:t>
            </a:r>
            <a:r>
              <a:rPr lang="en-US" sz="1050" dirty="0"/>
              <a:t> &lt;&lt; </a:t>
            </a:r>
            <a:r>
              <a:rPr lang="en-US" sz="1050" dirty="0" err="1"/>
              <a:t>nb</a:t>
            </a:r>
            <a:r>
              <a:rPr lang="en-US" sz="1050" dirty="0"/>
              <a:t>-&gt;cost() &lt;&lt; </a:t>
            </a:r>
            <a:r>
              <a:rPr lang="en-US" sz="1050" dirty="0" err="1"/>
              <a:t>endl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    // Add some </a:t>
            </a:r>
            <a:r>
              <a:rPr lang="en-US" sz="1050" dirty="0" err="1"/>
              <a:t>flavours</a:t>
            </a:r>
            <a:endParaRPr lang="en-US" sz="1050" dirty="0"/>
          </a:p>
          <a:p>
            <a:r>
              <a:rPr lang="en-US" sz="1050" dirty="0"/>
              <a:t>    </a:t>
            </a:r>
            <a:r>
              <a:rPr lang="en-US" sz="1050" dirty="0" err="1"/>
              <a:t>nb</a:t>
            </a:r>
            <a:r>
              <a:rPr lang="en-US" sz="1050" dirty="0"/>
              <a:t> = new Mocha(</a:t>
            </a:r>
            <a:r>
              <a:rPr lang="en-US" sz="1050" dirty="0" err="1"/>
              <a:t>nb</a:t>
            </a:r>
            <a:r>
              <a:rPr lang="en-US" sz="1050" dirty="0"/>
              <a:t>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nb</a:t>
            </a:r>
            <a:r>
              <a:rPr lang="en-US" sz="1050" dirty="0"/>
              <a:t> = new Milk(</a:t>
            </a:r>
            <a:r>
              <a:rPr lang="en-US" sz="1050" dirty="0" err="1"/>
              <a:t>nb</a:t>
            </a:r>
            <a:r>
              <a:rPr lang="en-US" sz="1050" dirty="0"/>
              <a:t>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nb</a:t>
            </a:r>
            <a:r>
              <a:rPr lang="en-US" sz="1050" dirty="0"/>
              <a:t> = new Mocha(</a:t>
            </a:r>
            <a:r>
              <a:rPr lang="en-US" sz="1050" dirty="0" err="1"/>
              <a:t>nb</a:t>
            </a:r>
            <a:r>
              <a:rPr lang="en-US" sz="1050" dirty="0"/>
              <a:t>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cout</a:t>
            </a:r>
            <a:r>
              <a:rPr lang="en-US" sz="1050" dirty="0"/>
              <a:t> &lt;&lt; </a:t>
            </a:r>
            <a:r>
              <a:rPr lang="en-US" sz="1050" dirty="0" err="1"/>
              <a:t>nb</a:t>
            </a:r>
            <a:r>
              <a:rPr lang="en-US" sz="1050" dirty="0"/>
              <a:t>-&gt;</a:t>
            </a:r>
            <a:r>
              <a:rPr lang="en-US" sz="1050" dirty="0" err="1"/>
              <a:t>getName</a:t>
            </a:r>
            <a:r>
              <a:rPr lang="en-US" sz="1050" dirty="0"/>
              <a:t>() &lt;&lt; </a:t>
            </a:r>
            <a:r>
              <a:rPr lang="en-US" sz="1050" dirty="0" err="1"/>
              <a:t>endl</a:t>
            </a:r>
            <a:r>
              <a:rPr lang="en-US" sz="1050" dirty="0"/>
              <a:t>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cout</a:t>
            </a:r>
            <a:r>
              <a:rPr lang="en-US" sz="1050" dirty="0"/>
              <a:t> &lt;&lt; </a:t>
            </a:r>
            <a:r>
              <a:rPr lang="en-US" sz="1050" dirty="0" err="1"/>
              <a:t>nb</a:t>
            </a:r>
            <a:r>
              <a:rPr lang="en-US" sz="1050" dirty="0"/>
              <a:t>-&gt;cost() &lt;&lt; </a:t>
            </a:r>
            <a:r>
              <a:rPr lang="en-US" sz="1050" dirty="0" err="1"/>
              <a:t>endl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    return 0;</a:t>
            </a:r>
          </a:p>
          <a:p>
            <a:r>
              <a:rPr lang="en-US" sz="1050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5706139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Decorator Design Pattern</a:t>
            </a:r>
          </a:p>
          <a:p>
            <a:pPr lvl="1"/>
            <a:r>
              <a:rPr lang="en-US" dirty="0" smtClean="0"/>
              <a:t>Also known as </a:t>
            </a:r>
            <a:r>
              <a:rPr lang="en-US" u="sng" dirty="0" smtClean="0"/>
              <a:t>Wrapper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behavior</a:t>
            </a:r>
            <a:r>
              <a:rPr lang="en-US" dirty="0" smtClean="0"/>
              <a:t> to be added to </a:t>
            </a:r>
            <a:r>
              <a:rPr lang="en-US" u="sng" dirty="0" smtClean="0"/>
              <a:t>an individual object</a:t>
            </a:r>
            <a:r>
              <a:rPr lang="en-US" dirty="0" smtClean="0"/>
              <a:t> at </a:t>
            </a:r>
            <a:r>
              <a:rPr lang="en-US" u="sng" dirty="0" smtClean="0"/>
              <a:t>runtime</a:t>
            </a:r>
            <a:r>
              <a:rPr lang="en-US" dirty="0" smtClean="0"/>
              <a:t>, without affecting the behavior of other objects from the same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8" y="2757426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/>
              <a:t>Adding </a:t>
            </a:r>
            <a:r>
              <a:rPr lang="en-US" dirty="0" smtClean="0"/>
              <a:t>behaviors </a:t>
            </a:r>
            <a:r>
              <a:rPr lang="en-US" smtClean="0"/>
              <a:t>to an object </a:t>
            </a:r>
            <a:r>
              <a:rPr lang="en-US" dirty="0" smtClean="0"/>
              <a:t>at </a:t>
            </a:r>
            <a:r>
              <a:rPr lang="en-US" dirty="0"/>
              <a:t>runtime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any order</a:t>
            </a:r>
          </a:p>
          <a:p>
            <a:pPr lvl="1"/>
            <a:r>
              <a:rPr lang="en-US" dirty="0" smtClean="0"/>
              <a:t>Without changing the original object or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052887"/>
            <a:ext cx="2238375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408" y="2600325"/>
            <a:ext cx="1162050" cy="11239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flipH="1">
            <a:off x="2222500" y="3724275"/>
            <a:ext cx="2048933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7" idx="0"/>
          </p:cNvCxnSpPr>
          <p:nvPr/>
        </p:nvCxnSpPr>
        <p:spPr>
          <a:xfrm>
            <a:off x="4271433" y="3724275"/>
            <a:ext cx="2037484" cy="45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329" y="4178299"/>
            <a:ext cx="2065176" cy="19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A Real Life Example</a:t>
            </a:r>
          </a:p>
          <a:p>
            <a:pPr lvl="1"/>
            <a:r>
              <a:rPr lang="en-US" dirty="0" smtClean="0"/>
              <a:t>You have a </a:t>
            </a:r>
            <a:r>
              <a:rPr lang="en-US" u="sng" dirty="0" smtClean="0"/>
              <a:t>main cabin seat </a:t>
            </a:r>
            <a:r>
              <a:rPr lang="en-US" dirty="0" smtClean="0"/>
              <a:t>in a flight</a:t>
            </a:r>
            <a:endParaRPr lang="en-US" u="sng" dirty="0" smtClean="0"/>
          </a:p>
          <a:p>
            <a:pPr lvl="1"/>
            <a:r>
              <a:rPr lang="en-US" dirty="0" smtClean="0"/>
              <a:t>You are allowed to choose multiple amenities. Each amenity has its own cost associated with it. </a:t>
            </a:r>
          </a:p>
          <a:p>
            <a:pPr lvl="2"/>
            <a:r>
              <a:rPr lang="en-US" dirty="0" smtClean="0"/>
              <a:t>Main cabin seat ($500) + </a:t>
            </a:r>
            <a:r>
              <a:rPr lang="en-US" dirty="0" err="1" smtClean="0"/>
              <a:t>WiFi</a:t>
            </a:r>
            <a:r>
              <a:rPr lang="en-US" dirty="0" smtClean="0"/>
              <a:t> ($10) = $510</a:t>
            </a:r>
          </a:p>
          <a:p>
            <a:pPr lvl="2"/>
            <a:r>
              <a:rPr lang="en-US" dirty="0" smtClean="0"/>
              <a:t>Main cabin seat ($500) + </a:t>
            </a:r>
            <a:r>
              <a:rPr lang="en-US" dirty="0" err="1" smtClean="0"/>
              <a:t>LiveTV</a:t>
            </a:r>
            <a:r>
              <a:rPr lang="en-US" dirty="0" smtClean="0"/>
              <a:t> ($8) = $508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600"/>
            <a:ext cx="9144000" cy="354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0100" y="3459690"/>
            <a:ext cx="299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Not an UML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Component: defines interface for objects</a:t>
            </a:r>
          </a:p>
          <a:p>
            <a:pPr lvl="1"/>
            <a:r>
              <a:rPr lang="en-US" dirty="0" err="1" smtClean="0"/>
              <a:t>ConcreteComponent</a:t>
            </a:r>
            <a:r>
              <a:rPr lang="en-US" dirty="0" smtClean="0"/>
              <a:t>: defines object on which additional responsibilities can be added</a:t>
            </a:r>
          </a:p>
          <a:p>
            <a:pPr lvl="1"/>
            <a:r>
              <a:rPr lang="en-US" dirty="0" smtClean="0"/>
              <a:t>Decorator: maintains a reference to component object</a:t>
            </a:r>
          </a:p>
          <a:p>
            <a:pPr lvl="1"/>
            <a:r>
              <a:rPr lang="en-US" dirty="0" err="1" smtClean="0"/>
              <a:t>ConcreteDecorator</a:t>
            </a:r>
            <a:r>
              <a:rPr lang="en-US" dirty="0" smtClean="0"/>
              <a:t>: add responsibilities to the object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34" y="3400425"/>
            <a:ext cx="40767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Example: Decorate simple room with color and curtains</a:t>
            </a:r>
          </a:p>
          <a:p>
            <a:pPr lvl="1"/>
            <a:r>
              <a:rPr lang="en-US" dirty="0" smtClean="0"/>
              <a:t>We first create </a:t>
            </a:r>
            <a:r>
              <a:rPr lang="en-US" dirty="0" err="1" smtClean="0"/>
              <a:t>SimpleRoom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Then decorate it with </a:t>
            </a:r>
            <a:r>
              <a:rPr lang="en-US" dirty="0" err="1" smtClean="0"/>
              <a:t>ColorDecorator</a:t>
            </a:r>
            <a:endParaRPr lang="en-US" dirty="0" smtClean="0"/>
          </a:p>
          <a:p>
            <a:pPr lvl="1"/>
            <a:r>
              <a:rPr lang="en-US" dirty="0" smtClean="0"/>
              <a:t>Then decorate resultant object with </a:t>
            </a:r>
            <a:r>
              <a:rPr lang="en-US" dirty="0" err="1" smtClean="0"/>
              <a:t>CurtainDecorator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28" y="2578789"/>
            <a:ext cx="3771900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21" y="3264588"/>
            <a:ext cx="2600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The Client object works through Decorator1 and Decorator2 objects to extend the functionality of a Component1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8" y="2636520"/>
            <a:ext cx="800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real life </a:t>
            </a:r>
            <a:r>
              <a:rPr lang="en-US" dirty="0"/>
              <a:t>implementation (I)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553452" cy="5293779"/>
          </a:xfrm>
        </p:spPr>
        <p:txBody>
          <a:bodyPr/>
          <a:lstStyle/>
          <a:p>
            <a:r>
              <a:rPr lang="en-US" dirty="0" smtClean="0"/>
              <a:t>We got a Person class, simply holds a surname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2005012"/>
            <a:ext cx="4362490" cy="2884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5210175"/>
            <a:ext cx="1371600" cy="164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651" y="2005012"/>
            <a:ext cx="4103533" cy="1347788"/>
          </a:xfrm>
          <a:prstGeom prst="rect">
            <a:avLst/>
          </a:prstGeom>
        </p:spPr>
      </p:pic>
      <p:sp>
        <p:nvSpPr>
          <p:cNvPr id="9" name="Flowchart: Sequential Access Storage 8"/>
          <p:cNvSpPr/>
          <p:nvPr/>
        </p:nvSpPr>
        <p:spPr>
          <a:xfrm>
            <a:off x="3962400" y="4957233"/>
            <a:ext cx="1689100" cy="95250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surname 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2922</TotalTime>
  <Words>1554</Words>
  <Application>Microsoft Office PowerPoint</Application>
  <PresentationFormat>On-screen Show (4:3)</PresentationFormat>
  <Paragraphs>230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Decorator Pattern</vt:lpstr>
      <vt:lpstr>Content</vt:lpstr>
      <vt:lpstr>Introduction</vt:lpstr>
      <vt:lpstr>Introduction</vt:lpstr>
      <vt:lpstr>Introduction</vt:lpstr>
      <vt:lpstr>UML Diagrams</vt:lpstr>
      <vt:lpstr>UML Diagrams</vt:lpstr>
      <vt:lpstr>UML Diagrams</vt:lpstr>
      <vt:lpstr>Study real life implementation (I)</vt:lpstr>
      <vt:lpstr>Study real life implementation (I)</vt:lpstr>
      <vt:lpstr>Study real life implementation (I)</vt:lpstr>
      <vt:lpstr>Study real life implementation (I)</vt:lpstr>
      <vt:lpstr>Study real life implementation (II)</vt:lpstr>
      <vt:lpstr>Study real life implementation (II)</vt:lpstr>
      <vt:lpstr>Study real life implementation (II)</vt:lpstr>
      <vt:lpstr>Study real life implementation (II)</vt:lpstr>
      <vt:lpstr>Study real life implementation (II)</vt:lpstr>
      <vt:lpstr>Study real life implementation (II)</vt:lpstr>
      <vt:lpstr>Study real life implementation (II)</vt:lpstr>
      <vt:lpstr>Code</vt:lpstr>
      <vt:lpstr>Make a summary</vt:lpstr>
      <vt:lpstr>Make a summary</vt:lpstr>
      <vt:lpstr>Make a summary</vt:lpstr>
      <vt:lpstr>Use case</vt:lpstr>
      <vt:lpstr>PowerPoint Presentation</vt:lpstr>
      <vt:lpstr>Q&amp;A</vt:lpstr>
      <vt:lpstr>Appendix 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Queue</dc:title>
  <dc:creator>QUOC SY LE/LGEVH VC SOFTWARE DEVELOPMENT 1(quoc.le@lge.com)</dc:creator>
  <cp:lastModifiedBy>TUNG NGUYEN BUI/LGEVH VC SOFTWARE DEVELOPMENT 1(tung.bui@lge.com)</cp:lastModifiedBy>
  <cp:revision>377</cp:revision>
  <cp:lastPrinted>2017-06-30T03:27:00Z</cp:lastPrinted>
  <dcterms:created xsi:type="dcterms:W3CDTF">2017-06-30T01:14:36Z</dcterms:created>
  <dcterms:modified xsi:type="dcterms:W3CDTF">2017-09-28T07:25:51Z</dcterms:modified>
</cp:coreProperties>
</file>