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handoutMasterIdLst>
    <p:handoutMasterId r:id="rId18"/>
  </p:handoutMasterIdLst>
  <p:sldIdLst>
    <p:sldId id="256" r:id="rId2"/>
    <p:sldId id="257" r:id="rId3"/>
    <p:sldId id="263" r:id="rId4"/>
    <p:sldId id="272" r:id="rId5"/>
    <p:sldId id="264" r:id="rId6"/>
    <p:sldId id="265" r:id="rId7"/>
    <p:sldId id="266" r:id="rId8"/>
    <p:sldId id="271" r:id="rId9"/>
    <p:sldId id="273" r:id="rId10"/>
    <p:sldId id="274" r:id="rId11"/>
    <p:sldId id="267" r:id="rId12"/>
    <p:sldId id="269" r:id="rId13"/>
    <p:sldId id="270" r:id="rId14"/>
    <p:sldId id="275" r:id="rId15"/>
    <p:sldId id="262" r:id="rId1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739" autoAdjust="0"/>
  </p:normalViewPr>
  <p:slideViewPr>
    <p:cSldViewPr snapToGrid="0">
      <p:cViewPr varScale="1">
        <p:scale>
          <a:sx n="96" d="100"/>
          <a:sy n="96" d="100"/>
        </p:scale>
        <p:origin x="2070" y="90"/>
      </p:cViewPr>
      <p:guideLst/>
    </p:cSldViewPr>
  </p:slideViewPr>
  <p:notesTextViewPr>
    <p:cViewPr>
      <p:scale>
        <a:sx n="3" d="2"/>
        <a:sy n="3" d="2"/>
      </p:scale>
      <p:origin x="0" y="0"/>
    </p:cViewPr>
  </p:notesTextViewPr>
  <p:notesViewPr>
    <p:cSldViewPr snapToGrid="0">
      <p:cViewPr varScale="1">
        <p:scale>
          <a:sx n="68" d="100"/>
          <a:sy n="68" d="100"/>
        </p:scale>
        <p:origin x="222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2A5CE4C1-ED51-48CD-B71C-CB491FD0472C}" type="datetimeFigureOut">
              <a:rPr lang="en-US" smtClean="0"/>
              <a:t>10/20/2017</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35F6D9D3-0D35-4330-8A79-32B65B19D17C}" type="slidenum">
              <a:rPr lang="en-US" smtClean="0"/>
              <a:t>‹#›</a:t>
            </a:fld>
            <a:endParaRPr lang="en-US"/>
          </a:p>
        </p:txBody>
      </p:sp>
    </p:spTree>
    <p:extLst>
      <p:ext uri="{BB962C8B-B14F-4D97-AF65-F5344CB8AC3E}">
        <p14:creationId xmlns:p14="http://schemas.microsoft.com/office/powerpoint/2010/main" val="3955744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5E700F6-5DE9-4EA4-BCDA-63361F47789C}" type="datetimeFigureOut">
              <a:rPr lang="en-US" smtClean="0"/>
              <a:t>10/20/2017</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63DB7137-448F-4F48-9090-F5E0889B4137}" type="slidenum">
              <a:rPr lang="en-US" smtClean="0"/>
              <a:t>‹#›</a:t>
            </a:fld>
            <a:endParaRPr lang="en-US"/>
          </a:p>
        </p:txBody>
      </p:sp>
    </p:spTree>
    <p:extLst>
      <p:ext uri="{BB962C8B-B14F-4D97-AF65-F5344CB8AC3E}">
        <p14:creationId xmlns:p14="http://schemas.microsoft.com/office/powerpoint/2010/main" val="310726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B7137-448F-4F48-9090-F5E0889B4137}" type="slidenum">
              <a:rPr lang="en-US" smtClean="0"/>
              <a:t>1</a:t>
            </a:fld>
            <a:endParaRPr lang="en-US"/>
          </a:p>
        </p:txBody>
      </p:sp>
    </p:spTree>
    <p:extLst>
      <p:ext uri="{BB962C8B-B14F-4D97-AF65-F5344CB8AC3E}">
        <p14:creationId xmlns:p14="http://schemas.microsoft.com/office/powerpoint/2010/main" val="1844425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11</a:t>
            </a:fld>
            <a:endParaRPr lang="en-US"/>
          </a:p>
        </p:txBody>
      </p:sp>
    </p:spTree>
    <p:extLst>
      <p:ext uri="{BB962C8B-B14F-4D97-AF65-F5344CB8AC3E}">
        <p14:creationId xmlns:p14="http://schemas.microsoft.com/office/powerpoint/2010/main" val="3426564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12</a:t>
            </a:fld>
            <a:endParaRPr lang="en-US"/>
          </a:p>
        </p:txBody>
      </p:sp>
    </p:spTree>
    <p:extLst>
      <p:ext uri="{BB962C8B-B14F-4D97-AF65-F5344CB8AC3E}">
        <p14:creationId xmlns:p14="http://schemas.microsoft.com/office/powerpoint/2010/main" val="1582617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13</a:t>
            </a:fld>
            <a:endParaRPr lang="en-US"/>
          </a:p>
        </p:txBody>
      </p:sp>
    </p:spTree>
    <p:extLst>
      <p:ext uri="{BB962C8B-B14F-4D97-AF65-F5344CB8AC3E}">
        <p14:creationId xmlns:p14="http://schemas.microsoft.com/office/powerpoint/2010/main" val="3408052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14</a:t>
            </a:fld>
            <a:endParaRPr lang="en-US"/>
          </a:p>
        </p:txBody>
      </p:sp>
    </p:spTree>
    <p:extLst>
      <p:ext uri="{BB962C8B-B14F-4D97-AF65-F5344CB8AC3E}">
        <p14:creationId xmlns:p14="http://schemas.microsoft.com/office/powerpoint/2010/main" val="2638820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They say</a:t>
            </a:r>
            <a:r>
              <a:rPr lang="en-US" baseline="0" dirty="0" smtClean="0"/>
              <a:t> “decides” not because the pattern allows subclasses themselves to decide at runtime, but because the creator class is written without the knowledge of the actual products that will be created, which is decided purely by the choice of the subclass that is used.</a:t>
            </a:r>
            <a:endParaRPr lang="en-US" i="0" dirty="0" smtClean="0"/>
          </a:p>
          <a:p>
            <a:endParaRPr lang="en-US" i="1" dirty="0"/>
          </a:p>
        </p:txBody>
      </p:sp>
      <p:sp>
        <p:nvSpPr>
          <p:cNvPr id="4" name="Slide Number Placeholder 3"/>
          <p:cNvSpPr>
            <a:spLocks noGrp="1"/>
          </p:cNvSpPr>
          <p:nvPr>
            <p:ph type="sldNum" sz="quarter" idx="10"/>
          </p:nvPr>
        </p:nvSpPr>
        <p:spPr/>
        <p:txBody>
          <a:bodyPr/>
          <a:lstStyle/>
          <a:p>
            <a:fld id="{63DB7137-448F-4F48-9090-F5E0889B4137}" type="slidenum">
              <a:rPr lang="en-US" smtClean="0"/>
              <a:t>3</a:t>
            </a:fld>
            <a:endParaRPr lang="en-US"/>
          </a:p>
        </p:txBody>
      </p:sp>
    </p:spTree>
    <p:extLst>
      <p:ext uri="{BB962C8B-B14F-4D97-AF65-F5344CB8AC3E}">
        <p14:creationId xmlns:p14="http://schemas.microsoft.com/office/powerpoint/2010/main" val="944972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fld id="{63DB7137-448F-4F48-9090-F5E0889B4137}" type="slidenum">
              <a:rPr lang="en-US" smtClean="0"/>
              <a:t>4</a:t>
            </a:fld>
            <a:endParaRPr lang="en-US"/>
          </a:p>
        </p:txBody>
      </p:sp>
    </p:spTree>
    <p:extLst>
      <p:ext uri="{BB962C8B-B14F-4D97-AF65-F5344CB8AC3E}">
        <p14:creationId xmlns:p14="http://schemas.microsoft.com/office/powerpoint/2010/main" val="285045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 The Creator class</a:t>
            </a:r>
            <a:r>
              <a:rPr lang="en-US" i="0" baseline="0" dirty="0" smtClean="0"/>
              <a:t> that requires a Product object doesn’t instantiate the Product1 class directly.</a:t>
            </a:r>
            <a:endParaRPr lang="en-US" i="0" dirty="0" smtClean="0"/>
          </a:p>
          <a:p>
            <a:r>
              <a:rPr lang="en-US" i="0" dirty="0" smtClean="0"/>
              <a:t>+ </a:t>
            </a:r>
            <a:r>
              <a:rPr lang="en-US" i="0" dirty="0" smtClean="0"/>
              <a:t>The </a:t>
            </a:r>
            <a:r>
              <a:rPr lang="en-US" i="0" dirty="0" smtClean="0"/>
              <a:t>Creator refers to a separate </a:t>
            </a:r>
            <a:r>
              <a:rPr lang="en-US" i="0" dirty="0" err="1" smtClean="0"/>
              <a:t>factoryMethod</a:t>
            </a:r>
            <a:r>
              <a:rPr lang="en-US" i="0" dirty="0" smtClean="0"/>
              <a:t>()</a:t>
            </a:r>
            <a:r>
              <a:rPr lang="en-US" i="0" baseline="0" dirty="0" smtClean="0"/>
              <a:t> to create a product object, which makes the Creator independent of which concrete class </a:t>
            </a:r>
            <a:r>
              <a:rPr lang="en-US" i="0" baseline="0" smtClean="0"/>
              <a:t>is instantiated.</a:t>
            </a:r>
            <a:endParaRPr lang="en-US" i="0" baseline="0" dirty="0" smtClean="0"/>
          </a:p>
          <a:p>
            <a:r>
              <a:rPr lang="en-US" i="0" baseline="0" dirty="0" smtClean="0"/>
              <a:t>+ All products must implement the same interface so that the classes which use the products can refer to the interface, not the concrete class.</a:t>
            </a:r>
            <a:endParaRPr lang="en-US" i="0" dirty="0"/>
          </a:p>
        </p:txBody>
      </p:sp>
      <p:sp>
        <p:nvSpPr>
          <p:cNvPr id="4" name="Slide Number Placeholder 3"/>
          <p:cNvSpPr>
            <a:spLocks noGrp="1"/>
          </p:cNvSpPr>
          <p:nvPr>
            <p:ph type="sldNum" sz="quarter" idx="10"/>
          </p:nvPr>
        </p:nvSpPr>
        <p:spPr/>
        <p:txBody>
          <a:bodyPr/>
          <a:lstStyle/>
          <a:p>
            <a:fld id="{63DB7137-448F-4F48-9090-F5E0889B4137}" type="slidenum">
              <a:rPr lang="en-US" smtClean="0"/>
              <a:t>5</a:t>
            </a:fld>
            <a:endParaRPr lang="en-US"/>
          </a:p>
        </p:txBody>
      </p:sp>
    </p:spTree>
    <p:extLst>
      <p:ext uri="{BB962C8B-B14F-4D97-AF65-F5344CB8AC3E}">
        <p14:creationId xmlns:p14="http://schemas.microsoft.com/office/powerpoint/2010/main" val="3597703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Problem = Not close for modification</a:t>
            </a:r>
          </a:p>
          <a:p>
            <a:r>
              <a:rPr lang="en-US" baseline="0" dirty="0" smtClean="0"/>
              <a:t>What if we add more button types? </a:t>
            </a:r>
          </a:p>
          <a:p>
            <a:r>
              <a:rPr lang="en-US" baseline="0" dirty="0" smtClean="0"/>
              <a:t>What if we have 2 factories, which procedure different kind of the same button type? E.g. input argument (“factory1”, “windows“), (“factory2”, “windows”),…</a:t>
            </a:r>
          </a:p>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6</a:t>
            </a:fld>
            <a:endParaRPr lang="en-US"/>
          </a:p>
        </p:txBody>
      </p:sp>
    </p:spTree>
    <p:extLst>
      <p:ext uri="{BB962C8B-B14F-4D97-AF65-F5344CB8AC3E}">
        <p14:creationId xmlns:p14="http://schemas.microsoft.com/office/powerpoint/2010/main" val="272827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Factory provides interface</a:t>
            </a:r>
            <a:r>
              <a:rPr lang="en-US" baseline="0" dirty="0" smtClean="0"/>
              <a:t> for creating an object, but it doesn’t know what concrete product will be created.</a:t>
            </a:r>
          </a:p>
          <a:p>
            <a:r>
              <a:rPr lang="en-US" baseline="0" dirty="0" smtClean="0"/>
              <a:t>Client decides which product will be created, and it will not be modified if we add new type of product.</a:t>
            </a:r>
          </a:p>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7</a:t>
            </a:fld>
            <a:endParaRPr lang="en-US"/>
          </a:p>
        </p:txBody>
      </p:sp>
    </p:spTree>
    <p:extLst>
      <p:ext uri="{BB962C8B-B14F-4D97-AF65-F5344CB8AC3E}">
        <p14:creationId xmlns:p14="http://schemas.microsoft.com/office/powerpoint/2010/main" val="2880291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8</a:t>
            </a:fld>
            <a:endParaRPr lang="en-US"/>
          </a:p>
        </p:txBody>
      </p:sp>
    </p:spTree>
    <p:extLst>
      <p:ext uri="{BB962C8B-B14F-4D97-AF65-F5344CB8AC3E}">
        <p14:creationId xmlns:p14="http://schemas.microsoft.com/office/powerpoint/2010/main" val="1506065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9</a:t>
            </a:fld>
            <a:endParaRPr lang="en-US"/>
          </a:p>
        </p:txBody>
      </p:sp>
    </p:spTree>
    <p:extLst>
      <p:ext uri="{BB962C8B-B14F-4D97-AF65-F5344CB8AC3E}">
        <p14:creationId xmlns:p14="http://schemas.microsoft.com/office/powerpoint/2010/main" val="3330190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10</a:t>
            </a:fld>
            <a:endParaRPr lang="en-US"/>
          </a:p>
        </p:txBody>
      </p:sp>
    </p:spTree>
    <p:extLst>
      <p:ext uri="{BB962C8B-B14F-4D97-AF65-F5344CB8AC3E}">
        <p14:creationId xmlns:p14="http://schemas.microsoft.com/office/powerpoint/2010/main" val="369208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6533" y="385762"/>
            <a:ext cx="7857067" cy="1578504"/>
          </a:xfrm>
        </p:spPr>
        <p:txBody>
          <a:bodyPr anchor="b">
            <a:normAutofit/>
          </a:bodyPr>
          <a:lstStyle>
            <a:lvl1pPr algn="ctr">
              <a:defRPr sz="3600" baseline="0">
                <a:ln>
                  <a:noFill/>
                </a:ln>
                <a:latin typeface="Arial Black" panose="020B0A04020102020204" pitchFamily="34" charset="0"/>
              </a:defRPr>
            </a:lvl1pPr>
          </a:lstStyle>
          <a:p>
            <a:r>
              <a:rPr lang="en-US" dirty="0" smtClean="0"/>
              <a:t>Event Queue</a:t>
            </a:r>
            <a:endParaRPr lang="en-US" dirty="0"/>
          </a:p>
        </p:txBody>
      </p:sp>
      <p:cxnSp>
        <p:nvCxnSpPr>
          <p:cNvPr id="9" name="Straight Connector 8"/>
          <p:cNvCxnSpPr/>
          <p:nvPr userDrawn="1"/>
        </p:nvCxnSpPr>
        <p:spPr>
          <a:xfrm>
            <a:off x="1930399" y="1964266"/>
            <a:ext cx="5249334" cy="84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ubtitle 2"/>
          <p:cNvSpPr txBox="1">
            <a:spLocks/>
          </p:cNvSpPr>
          <p:nvPr userDrawn="1"/>
        </p:nvSpPr>
        <p:spPr>
          <a:xfrm>
            <a:off x="1985432" y="4648201"/>
            <a:ext cx="5249334" cy="394229"/>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latin typeface="Arial" panose="020B0604020202020204" pitchFamily="34" charset="0"/>
                <a:cs typeface="Arial" panose="020B0604020202020204" pitchFamily="34" charset="0"/>
              </a:rPr>
              <a:t>VC IVI</a:t>
            </a:r>
            <a:r>
              <a:rPr lang="en-US" b="1" baseline="0" dirty="0" smtClean="0">
                <a:latin typeface="Arial" panose="020B0604020202020204" pitchFamily="34" charset="0"/>
                <a:cs typeface="Arial" panose="020B0604020202020204" pitchFamily="34" charset="0"/>
              </a:rPr>
              <a:t> Development Center Vietnam</a:t>
            </a:r>
            <a:endParaRPr lang="en-US" b="1" dirty="0">
              <a:latin typeface="Arial" panose="020B0604020202020204" pitchFamily="34" charset="0"/>
              <a:cs typeface="Arial" panose="020B0604020202020204" pitchFamily="34" charset="0"/>
            </a:endParaRPr>
          </a:p>
        </p:txBody>
      </p:sp>
      <p:sp>
        <p:nvSpPr>
          <p:cNvPr id="15" name="Text Placeholder 14"/>
          <p:cNvSpPr>
            <a:spLocks noGrp="1"/>
          </p:cNvSpPr>
          <p:nvPr>
            <p:ph type="body" sz="quarter" idx="10" hasCustomPrompt="1"/>
          </p:nvPr>
        </p:nvSpPr>
        <p:spPr>
          <a:xfrm>
            <a:off x="2531269" y="2709069"/>
            <a:ext cx="4157662" cy="1666875"/>
          </a:xfrm>
        </p:spPr>
        <p:txBody>
          <a:bodyPr/>
          <a:lstStyle>
            <a:lvl1pPr marL="0" indent="0">
              <a:buFont typeface="+mj-lt"/>
              <a:buNone/>
              <a:defRPr sz="2200" baseline="0"/>
            </a:lvl1pPr>
            <a:lvl2pPr>
              <a:defRPr sz="2000"/>
            </a:lvl2pPr>
            <a:lvl3pPr>
              <a:defRPr sz="1800"/>
            </a:lvl3pPr>
          </a:lstStyle>
          <a:p>
            <a:pPr lvl="0"/>
            <a:r>
              <a:rPr lang="en-US" dirty="0" err="1" smtClean="0"/>
              <a:t>Quoc</a:t>
            </a:r>
            <a:r>
              <a:rPr lang="en-US" dirty="0" smtClean="0"/>
              <a:t> Le</a:t>
            </a:r>
          </a:p>
        </p:txBody>
      </p:sp>
      <p:sp>
        <p:nvSpPr>
          <p:cNvPr id="18" name="Text Placeholder 17"/>
          <p:cNvSpPr>
            <a:spLocks noGrp="1"/>
          </p:cNvSpPr>
          <p:nvPr>
            <p:ph type="body" sz="quarter" idx="11" hasCustomPrompt="1"/>
          </p:nvPr>
        </p:nvSpPr>
        <p:spPr>
          <a:xfrm>
            <a:off x="1957916" y="5088732"/>
            <a:ext cx="5194299" cy="457200"/>
          </a:xfrm>
        </p:spPr>
        <p:txBody>
          <a:bodyPr>
            <a:normAutofit/>
          </a:bodyPr>
          <a:lstStyle>
            <a:lvl1pPr marL="0" indent="0" algn="ctr">
              <a:buNone/>
              <a:defRPr sz="2000" b="0" i="1" baseline="0"/>
            </a:lvl1pPr>
          </a:lstStyle>
          <a:p>
            <a:pPr lvl="0"/>
            <a:r>
              <a:rPr lang="en-US" dirty="0" smtClean="0"/>
              <a:t>30 June 2017</a:t>
            </a:r>
          </a:p>
        </p:txBody>
      </p:sp>
    </p:spTree>
    <p:extLst>
      <p:ext uri="{BB962C8B-B14F-4D97-AF65-F5344CB8AC3E}">
        <p14:creationId xmlns:p14="http://schemas.microsoft.com/office/powerpoint/2010/main" val="1186969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004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atin typeface="Arial Black" panose="020B0A040201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321733" y="745068"/>
            <a:ext cx="85534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375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21733" y="930807"/>
            <a:ext cx="4193117" cy="5342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930806"/>
            <a:ext cx="4246034" cy="53429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07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599" y="1"/>
            <a:ext cx="8652933" cy="6858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8599" y="749829"/>
            <a:ext cx="426958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599" y="1637769"/>
            <a:ext cx="4269583" cy="4627564"/>
          </a:xfrm>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749821"/>
            <a:ext cx="425238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1637753"/>
            <a:ext cx="4252382" cy="4627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flipV="1">
            <a:off x="228599" y="702733"/>
            <a:ext cx="8646585" cy="4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52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cxnSp>
        <p:nvCxnSpPr>
          <p:cNvPr id="3" name="Straight Connector 2"/>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6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374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96650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4768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65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1733" y="76202"/>
            <a:ext cx="8553451" cy="6688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21733" y="812801"/>
            <a:ext cx="8553451" cy="52937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a:off x="7289799" y="85715"/>
            <a:ext cx="1585385" cy="215444"/>
          </a:xfrm>
          <a:prstGeom prst="rect">
            <a:avLst/>
          </a:prstGeom>
          <a:noFill/>
        </p:spPr>
        <p:txBody>
          <a:bodyPr wrap="square" lIns="0" tIns="0" rIns="0" bIns="0" rtlCol="0">
            <a:spAutoFit/>
          </a:bodyPr>
          <a:lstStyle/>
          <a:p>
            <a:pPr algn="r"/>
            <a:r>
              <a:rPr lang="en-US" sz="1400" dirty="0" smtClean="0">
                <a:solidFill>
                  <a:schemeClr val="bg1">
                    <a:lumMod val="50000"/>
                  </a:schemeClr>
                </a:solidFill>
                <a:latin typeface="Arial" panose="020B0604020202020204" pitchFamily="34" charset="0"/>
                <a:cs typeface="Arial" panose="020B0604020202020204" pitchFamily="34" charset="0"/>
              </a:rPr>
              <a:t>Internal</a:t>
            </a:r>
            <a:r>
              <a:rPr lang="en-US" sz="1400" baseline="0" dirty="0" smtClean="0">
                <a:solidFill>
                  <a:schemeClr val="bg1">
                    <a:lumMod val="50000"/>
                  </a:schemeClr>
                </a:solidFill>
                <a:latin typeface="Arial" panose="020B0604020202020204" pitchFamily="34" charset="0"/>
                <a:cs typeface="Arial" panose="020B0604020202020204" pitchFamily="34" charset="0"/>
              </a:rPr>
              <a:t>-used only</a:t>
            </a:r>
            <a:endParaRPr lang="en-US" sz="1400" dirty="0">
              <a:solidFill>
                <a:schemeClr val="bg1">
                  <a:lumMod val="50000"/>
                </a:schemeClr>
              </a:solidFill>
              <a:latin typeface="Arial" panose="020B0604020202020204" pitchFamily="34" charset="0"/>
              <a:cs typeface="Arial" panose="020B0604020202020204" pitchFamily="34" charset="0"/>
            </a:endParaRPr>
          </a:p>
        </p:txBody>
      </p:sp>
      <p:grpSp>
        <p:nvGrpSpPr>
          <p:cNvPr id="5" name="Group 4"/>
          <p:cNvGrpSpPr/>
          <p:nvPr userDrawn="1"/>
        </p:nvGrpSpPr>
        <p:grpSpPr>
          <a:xfrm>
            <a:off x="407457" y="6106580"/>
            <a:ext cx="8467727" cy="736600"/>
            <a:chOff x="407457" y="6225118"/>
            <a:chExt cx="8467727" cy="736600"/>
          </a:xfrm>
        </p:grpSpPr>
        <p:pic>
          <p:nvPicPr>
            <p:cNvPr id="7" name="Picture 15" descr="C:\Users\Administrator\Desktop\BCG\BCG 3.0\로고\LG_CI_3D_RGB_Standard.png"/>
            <p:cNvPicPr>
              <a:picLocks noChangeAspect="1" noChangeArrowheads="1"/>
            </p:cNvPicPr>
            <p:nvPr userDrawn="1"/>
          </p:nvPicPr>
          <p:blipFill>
            <a:blip r:embed="rId12" cstate="print"/>
            <a:srcRect/>
            <a:stretch>
              <a:fillRect/>
            </a:stretch>
          </p:blipFill>
          <p:spPr bwMode="auto">
            <a:xfrm>
              <a:off x="7833784" y="6225118"/>
              <a:ext cx="1041400" cy="736600"/>
            </a:xfrm>
            <a:prstGeom prst="rect">
              <a:avLst/>
            </a:prstGeom>
            <a:noFill/>
            <a:ln w="9525">
              <a:noFill/>
              <a:miter lim="800000"/>
              <a:headEnd/>
              <a:tailEnd/>
            </a:ln>
          </p:spPr>
        </p:pic>
        <p:sp>
          <p:nvSpPr>
            <p:cNvPr id="9" name="TextBox 8"/>
            <p:cNvSpPr txBox="1"/>
            <p:nvPr userDrawn="1"/>
          </p:nvSpPr>
          <p:spPr>
            <a:xfrm>
              <a:off x="407457" y="6482821"/>
              <a:ext cx="2446868" cy="221193"/>
            </a:xfrm>
            <a:prstGeom prst="rect">
              <a:avLst/>
            </a:prstGeom>
            <a:noFill/>
          </p:spPr>
          <p:txBody>
            <a:bodyPr wrap="square" rtlCol="0" anchor="ctr" anchorCtr="0">
              <a:noAutofit/>
              <a:scene3d>
                <a:camera prst="orthographicFront"/>
                <a:lightRig rig="soft" dir="t">
                  <a:rot lat="0" lon="0" rev="15600000"/>
                </a:lightRig>
              </a:scene3d>
              <a:sp3d extrusionH="57150" prstMaterial="softEdge">
                <a:bevelT w="25400" h="38100"/>
              </a:sp3d>
            </a:bodyPr>
            <a:lstStyle/>
            <a:p>
              <a:pPr algn="l"/>
              <a:r>
                <a:rPr lang="en-US" sz="1800" b="1" cap="none" spc="0" dirty="0" smtClean="0">
                  <a:ln>
                    <a:solidFill>
                      <a:srgbClr val="FF0000"/>
                    </a:solidFill>
                  </a:ln>
                  <a:solidFill>
                    <a:srgbClr val="FF0000"/>
                  </a:solidFill>
                  <a:effectLst/>
                  <a:latin typeface="Freestyle Script" panose="030804020302050B0404" pitchFamily="66" charset="0"/>
                  <a:ea typeface="MS Gothic" panose="020B0609070205080204" pitchFamily="49" charset="-128"/>
                </a:rPr>
                <a:t>Be First, Do It Right, Work Smart</a:t>
              </a:r>
              <a:endParaRPr lang="en-US" sz="1800" b="1" cap="none" spc="0" dirty="0">
                <a:ln>
                  <a:solidFill>
                    <a:srgbClr val="FF0000"/>
                  </a:solidFill>
                </a:ln>
                <a:solidFill>
                  <a:srgbClr val="FF0000"/>
                </a:solidFill>
                <a:effectLst/>
                <a:latin typeface="Freestyle Script" panose="030804020302050B0404" pitchFamily="66" charset="0"/>
                <a:ea typeface="MS Gothic" panose="020B0609070205080204" pitchFamily="49" charset="-128"/>
              </a:endParaRPr>
            </a:p>
          </p:txBody>
        </p:sp>
      </p:grpSp>
    </p:spTree>
    <p:extLst>
      <p:ext uri="{BB962C8B-B14F-4D97-AF65-F5344CB8AC3E}">
        <p14:creationId xmlns:p14="http://schemas.microsoft.com/office/powerpoint/2010/main" val="175552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dt="0"/>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600"/>
        </a:spcBef>
        <a:buFont typeface="Calibri" panose="020F050202020403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600"/>
        </a:spcBef>
        <a:buFont typeface="Calibri" panose="020F050202020403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Factory Pattern</a:t>
            </a:r>
            <a:endParaRPr lang="en-US" dirty="0"/>
          </a:p>
        </p:txBody>
      </p:sp>
      <p:sp>
        <p:nvSpPr>
          <p:cNvPr id="5" name="Text Placeholder 4"/>
          <p:cNvSpPr>
            <a:spLocks noGrp="1"/>
          </p:cNvSpPr>
          <p:nvPr>
            <p:ph type="body" sz="quarter" idx="11"/>
          </p:nvPr>
        </p:nvSpPr>
        <p:spPr/>
        <p:txBody>
          <a:bodyPr/>
          <a:lstStyle/>
          <a:p>
            <a:r>
              <a:rPr lang="en-US" dirty="0" smtClean="0"/>
              <a:t>Hanoi, October 2017</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4717" y="2377208"/>
            <a:ext cx="2600696" cy="1950522"/>
          </a:xfrm>
          <a:prstGeom prst="rect">
            <a:avLst/>
          </a:prstGeom>
        </p:spPr>
      </p:pic>
    </p:spTree>
    <p:extLst>
      <p:ext uri="{BB962C8B-B14F-4D97-AF65-F5344CB8AC3E}">
        <p14:creationId xmlns:p14="http://schemas.microsoft.com/office/powerpoint/2010/main" val="339421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II</a:t>
            </a:r>
            <a:endParaRPr lang="en-US" dirty="0"/>
          </a:p>
        </p:txBody>
      </p:sp>
      <p:sp>
        <p:nvSpPr>
          <p:cNvPr id="3" name="Content Placeholder 2"/>
          <p:cNvSpPr>
            <a:spLocks noGrp="1"/>
          </p:cNvSpPr>
          <p:nvPr>
            <p:ph idx="1"/>
          </p:nvPr>
        </p:nvSpPr>
        <p:spPr/>
        <p:txBody>
          <a:bodyPr>
            <a:normAutofit/>
          </a:bodyPr>
          <a:lstStyle/>
          <a:p>
            <a:r>
              <a:rPr lang="en-US" dirty="0" smtClean="0"/>
              <a:t>Code </a:t>
            </a:r>
            <a:r>
              <a:rPr lang="en-US" dirty="0" err="1" smtClean="0"/>
              <a:t>LGFactory</a:t>
            </a:r>
            <a:endParaRPr lang="en-US" dirty="0" smtClean="0"/>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10</a:t>
            </a:fld>
            <a:endParaRPr lang="en-US" dirty="0"/>
          </a:p>
        </p:txBody>
      </p:sp>
      <p:pic>
        <p:nvPicPr>
          <p:cNvPr id="5" name="Picture 4"/>
          <p:cNvPicPr>
            <a:picLocks noChangeAspect="1"/>
          </p:cNvPicPr>
          <p:nvPr/>
        </p:nvPicPr>
        <p:blipFill>
          <a:blip r:embed="rId3"/>
          <a:stretch>
            <a:fillRect/>
          </a:stretch>
        </p:blipFill>
        <p:spPr>
          <a:xfrm>
            <a:off x="1197251" y="1570796"/>
            <a:ext cx="4324350" cy="4133850"/>
          </a:xfrm>
          <a:prstGeom prst="rect">
            <a:avLst/>
          </a:prstGeom>
        </p:spPr>
      </p:pic>
      <p:pic>
        <p:nvPicPr>
          <p:cNvPr id="8" name="Picture 7"/>
          <p:cNvPicPr>
            <a:picLocks noChangeAspect="1"/>
          </p:cNvPicPr>
          <p:nvPr/>
        </p:nvPicPr>
        <p:blipFill>
          <a:blip r:embed="rId4"/>
          <a:stretch>
            <a:fillRect/>
          </a:stretch>
        </p:blipFill>
        <p:spPr>
          <a:xfrm>
            <a:off x="5369984" y="1570796"/>
            <a:ext cx="3505200" cy="638175"/>
          </a:xfrm>
          <a:prstGeom prst="rect">
            <a:avLst/>
          </a:prstGeom>
        </p:spPr>
      </p:pic>
    </p:spTree>
    <p:extLst>
      <p:ext uri="{BB962C8B-B14F-4D97-AF65-F5344CB8AC3E}">
        <p14:creationId xmlns:p14="http://schemas.microsoft.com/office/powerpoint/2010/main" val="2810668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Info3.5L - </a:t>
            </a:r>
            <a:r>
              <a:rPr lang="en-US" dirty="0" err="1" smtClean="0"/>
              <a:t>HMIEventFactory</a:t>
            </a:r>
            <a:endParaRPr lang="en-US" dirty="0"/>
          </a:p>
        </p:txBody>
      </p:sp>
      <p:sp>
        <p:nvSpPr>
          <p:cNvPr id="3" name="Content Placeholder 2"/>
          <p:cNvSpPr>
            <a:spLocks noGrp="1"/>
          </p:cNvSpPr>
          <p:nvPr>
            <p:ph idx="1"/>
          </p:nvPr>
        </p:nvSpPr>
        <p:spPr/>
        <p:txBody>
          <a:bodyPr>
            <a:normAutofit/>
          </a:bodyPr>
          <a:lstStyle/>
          <a:p>
            <a:r>
              <a:rPr lang="en-US" dirty="0" err="1" smtClean="0"/>
              <a:t>HMIEventFactory</a:t>
            </a:r>
            <a:r>
              <a:rPr lang="en-US" dirty="0" smtClean="0"/>
              <a:t>: provides function to create </a:t>
            </a:r>
            <a:r>
              <a:rPr lang="en-US" dirty="0" err="1" smtClean="0"/>
              <a:t>OMEvent</a:t>
            </a:r>
            <a:r>
              <a:rPr lang="en-US" dirty="0" smtClean="0"/>
              <a:t>, but let other class decides which concrete </a:t>
            </a:r>
            <a:r>
              <a:rPr lang="en-US" dirty="0" err="1" smtClean="0"/>
              <a:t>OMEvent</a:t>
            </a:r>
            <a:r>
              <a:rPr lang="en-US" dirty="0" smtClean="0"/>
              <a:t> is created</a:t>
            </a:r>
          </a:p>
          <a:p>
            <a:pPr lvl="1"/>
            <a:r>
              <a:rPr lang="en-US" dirty="0" smtClean="0"/>
              <a:t>Receive 2 input arguments</a:t>
            </a:r>
          </a:p>
          <a:p>
            <a:pPr lvl="2"/>
            <a:r>
              <a:rPr lang="en-US" dirty="0" err="1" smtClean="0"/>
              <a:t>componentID</a:t>
            </a:r>
            <a:endParaRPr lang="en-US" dirty="0" smtClean="0"/>
          </a:p>
          <a:p>
            <a:pPr lvl="2"/>
            <a:r>
              <a:rPr lang="en-US" dirty="0" err="1" smtClean="0"/>
              <a:t>eventString</a:t>
            </a:r>
            <a:r>
              <a:rPr lang="en-US" dirty="0" smtClean="0"/>
              <a:t>: event name in string type</a:t>
            </a:r>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11</a:t>
            </a:fld>
            <a:endParaRPr lang="en-US" dirty="0"/>
          </a:p>
        </p:txBody>
      </p:sp>
      <p:sp>
        <p:nvSpPr>
          <p:cNvPr id="5" name="Rectangle 4"/>
          <p:cNvSpPr/>
          <p:nvPr/>
        </p:nvSpPr>
        <p:spPr>
          <a:xfrm>
            <a:off x="3911042" y="3419058"/>
            <a:ext cx="2131943" cy="745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HMIEventFactory</a:t>
            </a:r>
            <a:endParaRPr lang="en-US" dirty="0"/>
          </a:p>
        </p:txBody>
      </p:sp>
      <p:cxnSp>
        <p:nvCxnSpPr>
          <p:cNvPr id="7" name="Straight Arrow Connector 6"/>
          <p:cNvCxnSpPr>
            <a:endCxn id="5" idx="1"/>
          </p:cNvCxnSpPr>
          <p:nvPr/>
        </p:nvCxnSpPr>
        <p:spPr>
          <a:xfrm>
            <a:off x="1585286" y="3788390"/>
            <a:ext cx="2325756" cy="3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p:cNvCxnSpPr>
          <p:nvPr/>
        </p:nvCxnSpPr>
        <p:spPr>
          <a:xfrm flipV="1">
            <a:off x="6042985" y="3788390"/>
            <a:ext cx="536715" cy="3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79700" y="3603724"/>
            <a:ext cx="2415209" cy="369332"/>
          </a:xfrm>
          <a:prstGeom prst="rect">
            <a:avLst/>
          </a:prstGeom>
          <a:noFill/>
        </p:spPr>
        <p:txBody>
          <a:bodyPr wrap="square" rtlCol="0">
            <a:spAutoFit/>
          </a:bodyPr>
          <a:lstStyle/>
          <a:p>
            <a:r>
              <a:rPr lang="en-US" dirty="0" err="1" smtClean="0"/>
              <a:t>evG_Home</a:t>
            </a:r>
            <a:r>
              <a:rPr lang="en-US" dirty="0" smtClean="0"/>
              <a:t>: </a:t>
            </a:r>
            <a:r>
              <a:rPr lang="en-US" dirty="0" err="1" smtClean="0"/>
              <a:t>OMEvent</a:t>
            </a:r>
            <a:r>
              <a:rPr lang="en-US" dirty="0" smtClean="0"/>
              <a:t>*</a:t>
            </a:r>
            <a:endParaRPr lang="en-US" dirty="0"/>
          </a:p>
        </p:txBody>
      </p:sp>
      <p:sp>
        <p:nvSpPr>
          <p:cNvPr id="12" name="TextBox 11"/>
          <p:cNvSpPr txBox="1"/>
          <p:nvPr/>
        </p:nvSpPr>
        <p:spPr>
          <a:xfrm>
            <a:off x="1779099" y="3419058"/>
            <a:ext cx="1938130" cy="369332"/>
          </a:xfrm>
          <a:prstGeom prst="rect">
            <a:avLst/>
          </a:prstGeom>
          <a:noFill/>
        </p:spPr>
        <p:txBody>
          <a:bodyPr wrap="square" rtlCol="0">
            <a:spAutoFit/>
          </a:bodyPr>
          <a:lstStyle/>
          <a:p>
            <a:r>
              <a:rPr lang="en-US" dirty="0" smtClean="0"/>
              <a:t>GMODULE_HOME</a:t>
            </a:r>
            <a:endParaRPr lang="en-US" dirty="0"/>
          </a:p>
        </p:txBody>
      </p:sp>
      <p:sp>
        <p:nvSpPr>
          <p:cNvPr id="14" name="TextBox 13"/>
          <p:cNvSpPr txBox="1"/>
          <p:nvPr/>
        </p:nvSpPr>
        <p:spPr>
          <a:xfrm>
            <a:off x="1715625" y="3856123"/>
            <a:ext cx="2056269" cy="369332"/>
          </a:xfrm>
          <a:prstGeom prst="rect">
            <a:avLst/>
          </a:prstGeom>
          <a:noFill/>
        </p:spPr>
        <p:txBody>
          <a:bodyPr wrap="none" rtlCol="0">
            <a:spAutoFit/>
          </a:bodyPr>
          <a:lstStyle/>
          <a:p>
            <a:r>
              <a:rPr lang="en-US" dirty="0" smtClean="0"/>
              <a:t>“</a:t>
            </a:r>
            <a:r>
              <a:rPr lang="en-US" dirty="0" err="1" smtClean="0"/>
              <a:t>evG_Home</a:t>
            </a:r>
            <a:r>
              <a:rPr lang="en-US" dirty="0" smtClean="0"/>
              <a:t>”: string</a:t>
            </a:r>
            <a:endParaRPr lang="en-US" dirty="0"/>
          </a:p>
        </p:txBody>
      </p:sp>
      <p:sp>
        <p:nvSpPr>
          <p:cNvPr id="15" name="Rectangle 14"/>
          <p:cNvSpPr/>
          <p:nvPr/>
        </p:nvSpPr>
        <p:spPr>
          <a:xfrm>
            <a:off x="190938" y="3109105"/>
            <a:ext cx="1319803" cy="1272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ComponentDispatcher</a:t>
            </a:r>
            <a:endParaRPr lang="en-US" dirty="0"/>
          </a:p>
        </p:txBody>
      </p:sp>
      <p:sp>
        <p:nvSpPr>
          <p:cNvPr id="17" name="TextBox 16"/>
          <p:cNvSpPr txBox="1"/>
          <p:nvPr/>
        </p:nvSpPr>
        <p:spPr>
          <a:xfrm>
            <a:off x="492722" y="2711797"/>
            <a:ext cx="725968" cy="369332"/>
          </a:xfrm>
          <a:prstGeom prst="rect">
            <a:avLst/>
          </a:prstGeom>
          <a:noFill/>
        </p:spPr>
        <p:txBody>
          <a:bodyPr wrap="none" rtlCol="0">
            <a:spAutoFit/>
          </a:bodyPr>
          <a:lstStyle/>
          <a:p>
            <a:r>
              <a:rPr lang="en-US" dirty="0" smtClean="0">
                <a:solidFill>
                  <a:srgbClr val="00B050"/>
                </a:solidFill>
              </a:rPr>
              <a:t>Client</a:t>
            </a:r>
            <a:endParaRPr lang="en-US" dirty="0">
              <a:solidFill>
                <a:srgbClr val="00B050"/>
              </a:solidFill>
            </a:endParaRPr>
          </a:p>
        </p:txBody>
      </p:sp>
      <p:sp>
        <p:nvSpPr>
          <p:cNvPr id="18" name="TextBox 17"/>
          <p:cNvSpPr txBox="1"/>
          <p:nvPr/>
        </p:nvSpPr>
        <p:spPr>
          <a:xfrm>
            <a:off x="4539681" y="2711797"/>
            <a:ext cx="874663" cy="369332"/>
          </a:xfrm>
          <a:prstGeom prst="rect">
            <a:avLst/>
          </a:prstGeom>
          <a:noFill/>
        </p:spPr>
        <p:txBody>
          <a:bodyPr wrap="none" rtlCol="0">
            <a:spAutoFit/>
          </a:bodyPr>
          <a:lstStyle/>
          <a:p>
            <a:r>
              <a:rPr lang="en-US" dirty="0" smtClean="0">
                <a:solidFill>
                  <a:srgbClr val="00B050"/>
                </a:solidFill>
              </a:rPr>
              <a:t>Factory</a:t>
            </a:r>
            <a:endParaRPr lang="en-US" dirty="0">
              <a:solidFill>
                <a:srgbClr val="00B050"/>
              </a:solidFill>
            </a:endParaRPr>
          </a:p>
        </p:txBody>
      </p:sp>
      <p:pic>
        <p:nvPicPr>
          <p:cNvPr id="19" name="Picture 18"/>
          <p:cNvPicPr>
            <a:picLocks noChangeAspect="1"/>
          </p:cNvPicPr>
          <p:nvPr/>
        </p:nvPicPr>
        <p:blipFill>
          <a:blip r:embed="rId3"/>
          <a:stretch>
            <a:fillRect/>
          </a:stretch>
        </p:blipFill>
        <p:spPr>
          <a:xfrm>
            <a:off x="0" y="5019675"/>
            <a:ext cx="7734300" cy="1838325"/>
          </a:xfrm>
          <a:prstGeom prst="rect">
            <a:avLst/>
          </a:prstGeom>
        </p:spPr>
      </p:pic>
    </p:spTree>
    <p:extLst>
      <p:ext uri="{BB962C8B-B14F-4D97-AF65-F5344CB8AC3E}">
        <p14:creationId xmlns:p14="http://schemas.microsoft.com/office/powerpoint/2010/main" val="1125116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Info3.5L - </a:t>
            </a:r>
            <a:r>
              <a:rPr lang="en-US" dirty="0" err="1" smtClean="0"/>
              <a:t>HMIEventFactory</a:t>
            </a:r>
            <a:endParaRPr lang="en-US" dirty="0"/>
          </a:p>
        </p:txBody>
      </p:sp>
      <p:sp>
        <p:nvSpPr>
          <p:cNvPr id="3" name="Content Placeholder 2"/>
          <p:cNvSpPr>
            <a:spLocks noGrp="1"/>
          </p:cNvSpPr>
          <p:nvPr>
            <p:ph idx="1"/>
          </p:nvPr>
        </p:nvSpPr>
        <p:spPr>
          <a:xfrm>
            <a:off x="321733" y="812801"/>
            <a:ext cx="8553451" cy="5293779"/>
          </a:xfrm>
        </p:spPr>
        <p:txBody>
          <a:bodyPr>
            <a:normAutofit/>
          </a:bodyPr>
          <a:lstStyle/>
          <a:p>
            <a:r>
              <a:rPr lang="en-US" dirty="0" err="1" smtClean="0"/>
              <a:t>HMIEventFactory</a:t>
            </a:r>
            <a:r>
              <a:rPr lang="en-US" dirty="0" smtClean="0"/>
              <a:t> – initialization</a:t>
            </a:r>
          </a:p>
          <a:p>
            <a:pPr lvl="1"/>
            <a:r>
              <a:rPr lang="en-US" dirty="0" smtClean="0"/>
              <a:t>Map of &lt;</a:t>
            </a:r>
            <a:r>
              <a:rPr lang="en-US" dirty="0" err="1" smtClean="0"/>
              <a:t>std:string</a:t>
            </a:r>
            <a:r>
              <a:rPr lang="en-US" dirty="0" smtClean="0"/>
              <a:t> </a:t>
            </a:r>
            <a:r>
              <a:rPr lang="en-US" dirty="0" err="1" smtClean="0"/>
              <a:t>eventString</a:t>
            </a:r>
            <a:r>
              <a:rPr lang="en-US" dirty="0" smtClean="0"/>
              <a:t>, </a:t>
            </a:r>
            <a:r>
              <a:rPr lang="en-US" dirty="0" err="1" smtClean="0"/>
              <a:t>OMEvent</a:t>
            </a:r>
            <a:r>
              <a:rPr lang="en-US" dirty="0" smtClean="0"/>
              <a:t>*&gt; for each components</a:t>
            </a:r>
            <a:endParaRPr lang="en-US" dirty="0" smtClean="0"/>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12</a:t>
            </a:fld>
            <a:endParaRPr lang="en-US" dirty="0"/>
          </a:p>
        </p:txBody>
      </p:sp>
      <p:pic>
        <p:nvPicPr>
          <p:cNvPr id="5" name="Picture 4"/>
          <p:cNvPicPr>
            <a:picLocks noChangeAspect="1"/>
          </p:cNvPicPr>
          <p:nvPr/>
        </p:nvPicPr>
        <p:blipFill>
          <a:blip r:embed="rId3"/>
          <a:stretch>
            <a:fillRect/>
          </a:stretch>
        </p:blipFill>
        <p:spPr>
          <a:xfrm>
            <a:off x="788296" y="2403657"/>
            <a:ext cx="6772275" cy="1543050"/>
          </a:xfrm>
          <a:prstGeom prst="rect">
            <a:avLst/>
          </a:prstGeom>
        </p:spPr>
      </p:pic>
    </p:spTree>
    <p:extLst>
      <p:ext uri="{BB962C8B-B14F-4D97-AF65-F5344CB8AC3E}">
        <p14:creationId xmlns:p14="http://schemas.microsoft.com/office/powerpoint/2010/main" val="4271661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Info3.5L - </a:t>
            </a:r>
            <a:r>
              <a:rPr lang="en-US" dirty="0" err="1" smtClean="0"/>
              <a:t>HMIEventFactory</a:t>
            </a:r>
            <a:endParaRPr lang="en-US" dirty="0"/>
          </a:p>
        </p:txBody>
      </p:sp>
      <p:sp>
        <p:nvSpPr>
          <p:cNvPr id="3" name="Content Placeholder 2"/>
          <p:cNvSpPr>
            <a:spLocks noGrp="1"/>
          </p:cNvSpPr>
          <p:nvPr>
            <p:ph idx="1"/>
          </p:nvPr>
        </p:nvSpPr>
        <p:spPr/>
        <p:txBody>
          <a:bodyPr>
            <a:normAutofit/>
          </a:bodyPr>
          <a:lstStyle/>
          <a:p>
            <a:r>
              <a:rPr lang="en-US" dirty="0" err="1" smtClean="0"/>
              <a:t>HMIEventFactory</a:t>
            </a:r>
            <a:r>
              <a:rPr lang="en-US" dirty="0" smtClean="0"/>
              <a:t> – </a:t>
            </a:r>
            <a:r>
              <a:rPr lang="en-US" dirty="0" err="1" smtClean="0"/>
              <a:t>createEvent</a:t>
            </a:r>
            <a:r>
              <a:rPr lang="en-US" dirty="0" smtClean="0"/>
              <a:t>(</a:t>
            </a:r>
            <a:r>
              <a:rPr lang="en-US" dirty="0" err="1" smtClean="0"/>
              <a:t>moduleId</a:t>
            </a:r>
            <a:r>
              <a:rPr lang="en-US" dirty="0" smtClean="0"/>
              <a:t>, </a:t>
            </a:r>
            <a:r>
              <a:rPr lang="en-US" dirty="0" err="1" smtClean="0"/>
              <a:t>eventString</a:t>
            </a:r>
            <a:r>
              <a:rPr lang="en-US" dirty="0" smtClean="0"/>
              <a:t>)</a:t>
            </a:r>
          </a:p>
          <a:p>
            <a:pPr lvl="1"/>
            <a:r>
              <a:rPr lang="en-US" dirty="0" smtClean="0"/>
              <a:t>Invoke the corresponding operation of </a:t>
            </a:r>
            <a:r>
              <a:rPr lang="en-US" dirty="0" err="1" smtClean="0"/>
              <a:t>moduleid</a:t>
            </a:r>
            <a:endParaRPr lang="en-US" dirty="0" smtClean="0"/>
          </a:p>
          <a:p>
            <a:pPr lvl="1"/>
            <a:r>
              <a:rPr lang="en-US" dirty="0" smtClean="0"/>
              <a:t>Then, return the mapping </a:t>
            </a:r>
            <a:r>
              <a:rPr lang="en-US" dirty="0" err="1" smtClean="0"/>
              <a:t>OMEvent</a:t>
            </a:r>
            <a:r>
              <a:rPr lang="en-US" dirty="0" smtClean="0"/>
              <a:t> of </a:t>
            </a:r>
            <a:r>
              <a:rPr lang="en-US" dirty="0" err="1" smtClean="0"/>
              <a:t>eventString</a:t>
            </a:r>
            <a:endParaRPr lang="en-US" dirty="0" smtClean="0"/>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13</a:t>
            </a:fld>
            <a:endParaRPr lang="en-US" dirty="0"/>
          </a:p>
        </p:txBody>
      </p:sp>
      <p:pic>
        <p:nvPicPr>
          <p:cNvPr id="5" name="Picture 4"/>
          <p:cNvPicPr>
            <a:picLocks noChangeAspect="1"/>
          </p:cNvPicPr>
          <p:nvPr/>
        </p:nvPicPr>
        <p:blipFill>
          <a:blip r:embed="rId3"/>
          <a:stretch>
            <a:fillRect/>
          </a:stretch>
        </p:blipFill>
        <p:spPr>
          <a:xfrm>
            <a:off x="369358" y="2436124"/>
            <a:ext cx="4229100" cy="2562225"/>
          </a:xfrm>
          <a:prstGeom prst="rect">
            <a:avLst/>
          </a:prstGeom>
        </p:spPr>
      </p:pic>
      <p:pic>
        <p:nvPicPr>
          <p:cNvPr id="6" name="Picture 5"/>
          <p:cNvPicPr>
            <a:picLocks noChangeAspect="1"/>
          </p:cNvPicPr>
          <p:nvPr/>
        </p:nvPicPr>
        <p:blipFill>
          <a:blip r:embed="rId4"/>
          <a:stretch>
            <a:fillRect/>
          </a:stretch>
        </p:blipFill>
        <p:spPr>
          <a:xfrm>
            <a:off x="3803327" y="4520471"/>
            <a:ext cx="5238750" cy="2324100"/>
          </a:xfrm>
          <a:prstGeom prst="rect">
            <a:avLst/>
          </a:prstGeom>
        </p:spPr>
      </p:pic>
    </p:spTree>
    <p:extLst>
      <p:ext uri="{BB962C8B-B14F-4D97-AF65-F5344CB8AC3E}">
        <p14:creationId xmlns:p14="http://schemas.microsoft.com/office/powerpoint/2010/main" val="2068007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The Factory Method design pattern solves problems like:</a:t>
            </a:r>
          </a:p>
          <a:p>
            <a:pPr lvl="1"/>
            <a:r>
              <a:rPr lang="en-US" dirty="0" smtClean="0"/>
              <a:t>How can an object be created so that subclasses can redefine which class to instantiate?</a:t>
            </a:r>
          </a:p>
          <a:p>
            <a:pPr lvl="1"/>
            <a:r>
              <a:rPr lang="en-US" dirty="0" smtClean="0"/>
              <a:t>How can a class defer instantiation to subclasses?</a:t>
            </a:r>
          </a:p>
          <a:p>
            <a:pPr lvl="1"/>
            <a:endParaRPr lang="en-US" dirty="0"/>
          </a:p>
          <a:p>
            <a:r>
              <a:rPr lang="en-US" dirty="0" smtClean="0"/>
              <a:t>The Factory Method describes how to solve such problems:</a:t>
            </a:r>
          </a:p>
          <a:p>
            <a:pPr lvl="1"/>
            <a:r>
              <a:rPr lang="en-US" dirty="0" smtClean="0"/>
              <a:t>Define a separate operation (factory method) for creating an object</a:t>
            </a:r>
          </a:p>
          <a:p>
            <a:pPr lvl="1"/>
            <a:r>
              <a:rPr lang="en-US" dirty="0" smtClean="0"/>
              <a:t>Create an object by calling a factory method</a:t>
            </a:r>
            <a:endParaRPr lang="en-US" dirty="0" smtClean="0"/>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14</a:t>
            </a:fld>
            <a:endParaRPr lang="en-US" dirty="0"/>
          </a:p>
        </p:txBody>
      </p:sp>
    </p:spTree>
    <p:extLst>
      <p:ext uri="{BB962C8B-B14F-4D97-AF65-F5344CB8AC3E}">
        <p14:creationId xmlns:p14="http://schemas.microsoft.com/office/powerpoint/2010/main" val="3066168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107" y="1495514"/>
            <a:ext cx="5369056" cy="3547973"/>
          </a:xfrm>
          <a:prstGeom prst="rect">
            <a:avLst/>
          </a:prstGeom>
        </p:spPr>
      </p:pic>
      <p:sp>
        <p:nvSpPr>
          <p:cNvPr id="6" name="Slide Number Placeholder 5"/>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15</a:t>
            </a:fld>
            <a:endParaRPr lang="en-US" dirty="0"/>
          </a:p>
        </p:txBody>
      </p:sp>
    </p:spTree>
    <p:extLst>
      <p:ext uri="{BB962C8B-B14F-4D97-AF65-F5344CB8AC3E}">
        <p14:creationId xmlns:p14="http://schemas.microsoft.com/office/powerpoint/2010/main" val="2758704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r>
              <a:rPr lang="en-US" dirty="0" smtClean="0"/>
              <a:t>Introduction</a:t>
            </a:r>
          </a:p>
          <a:p>
            <a:r>
              <a:rPr lang="en-US" dirty="0" smtClean="0"/>
              <a:t>Example I</a:t>
            </a:r>
          </a:p>
          <a:p>
            <a:r>
              <a:rPr lang="en-US" dirty="0" smtClean="0"/>
              <a:t>Example II</a:t>
            </a:r>
          </a:p>
          <a:p>
            <a:r>
              <a:rPr lang="en-US" dirty="0" smtClean="0"/>
              <a:t>INFO3.5L - </a:t>
            </a:r>
            <a:r>
              <a:rPr lang="en-US" dirty="0" err="1" smtClean="0"/>
              <a:t>HMIEventFactory</a:t>
            </a:r>
            <a:endParaRPr lang="en-US" dirty="0" smtClean="0"/>
          </a:p>
          <a:p>
            <a:r>
              <a:rPr lang="en-US" dirty="0" smtClean="0"/>
              <a:t>Summary</a:t>
            </a:r>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2</a:t>
            </a:fld>
            <a:endParaRPr lang="en-US" dirty="0"/>
          </a:p>
        </p:txBody>
      </p:sp>
    </p:spTree>
    <p:extLst>
      <p:ext uri="{BB962C8B-B14F-4D97-AF65-F5344CB8AC3E}">
        <p14:creationId xmlns:p14="http://schemas.microsoft.com/office/powerpoint/2010/main" val="528099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Factory Pattern: defines an interface for creating an object, but lets subclasses decide which class to instantiate.</a:t>
            </a:r>
          </a:p>
          <a:p>
            <a:endParaRPr lang="en-US" dirty="0" smtClean="0"/>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3</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505" y="2291843"/>
            <a:ext cx="6161905" cy="3438095"/>
          </a:xfrm>
          <a:prstGeom prst="rect">
            <a:avLst/>
          </a:prstGeom>
        </p:spPr>
      </p:pic>
    </p:spTree>
    <p:extLst>
      <p:ext uri="{BB962C8B-B14F-4D97-AF65-F5344CB8AC3E}">
        <p14:creationId xmlns:p14="http://schemas.microsoft.com/office/powerpoint/2010/main" val="2904334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a:t>How does it work?</a:t>
            </a:r>
          </a:p>
          <a:p>
            <a:pPr lvl="1"/>
            <a:r>
              <a:rPr lang="en-US" dirty="0"/>
              <a:t>The Factory returns an instance of one of several possible classes depending on the data provided to </a:t>
            </a:r>
            <a:r>
              <a:rPr lang="en-US" dirty="0" smtClean="0"/>
              <a:t>it</a:t>
            </a:r>
          </a:p>
          <a:p>
            <a:endParaRPr lang="en-US" dirty="0" smtClean="0"/>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4</a:t>
            </a:fld>
            <a:endParaRPr lang="en-US" dirty="0"/>
          </a:p>
        </p:txBody>
      </p:sp>
      <p:pic>
        <p:nvPicPr>
          <p:cNvPr id="7" name="Picture 6"/>
          <p:cNvPicPr>
            <a:picLocks noChangeAspect="1"/>
          </p:cNvPicPr>
          <p:nvPr/>
        </p:nvPicPr>
        <p:blipFill>
          <a:blip r:embed="rId3"/>
          <a:stretch>
            <a:fillRect/>
          </a:stretch>
        </p:blipFill>
        <p:spPr>
          <a:xfrm>
            <a:off x="2094555" y="2403864"/>
            <a:ext cx="4467225" cy="1495425"/>
          </a:xfrm>
          <a:prstGeom prst="rect">
            <a:avLst/>
          </a:prstGeom>
        </p:spPr>
      </p:pic>
      <p:sp>
        <p:nvSpPr>
          <p:cNvPr id="5" name="Rectangle 4"/>
          <p:cNvSpPr/>
          <p:nvPr/>
        </p:nvSpPr>
        <p:spPr>
          <a:xfrm>
            <a:off x="1192695" y="4207402"/>
            <a:ext cx="7553740" cy="1754326"/>
          </a:xfrm>
          <a:prstGeom prst="rect">
            <a:avLst/>
          </a:prstGeom>
        </p:spPr>
        <p:txBody>
          <a:bodyPr wrap="square">
            <a:spAutoFit/>
          </a:bodyPr>
          <a:lstStyle/>
          <a:p>
            <a:r>
              <a:rPr lang="en-US" dirty="0"/>
              <a:t>+ x is a base class and classes </a:t>
            </a:r>
            <a:r>
              <a:rPr lang="en-US" dirty="0" err="1"/>
              <a:t>xy</a:t>
            </a:r>
            <a:r>
              <a:rPr lang="en-US" dirty="0"/>
              <a:t>, </a:t>
            </a:r>
            <a:r>
              <a:rPr lang="en-US" dirty="0" err="1"/>
              <a:t>xz</a:t>
            </a:r>
            <a:r>
              <a:rPr lang="en-US" dirty="0"/>
              <a:t> are derived from it</a:t>
            </a:r>
          </a:p>
          <a:p>
            <a:r>
              <a:rPr lang="en-US" dirty="0"/>
              <a:t>+ The Factory is a class that decides which of these subclasses to return depending on the arguments you give </a:t>
            </a:r>
            <a:r>
              <a:rPr lang="en-US" dirty="0" smtClean="0"/>
              <a:t>it (e.g. “</a:t>
            </a:r>
            <a:r>
              <a:rPr lang="en-US" dirty="0" err="1" smtClean="0"/>
              <a:t>xy</a:t>
            </a:r>
            <a:r>
              <a:rPr lang="en-US" dirty="0" smtClean="0"/>
              <a:t>” for </a:t>
            </a:r>
            <a:r>
              <a:rPr lang="en-US" dirty="0" err="1" smtClean="0"/>
              <a:t>xy</a:t>
            </a:r>
            <a:r>
              <a:rPr lang="en-US" dirty="0" smtClean="0"/>
              <a:t>)</a:t>
            </a:r>
            <a:endParaRPr lang="en-US" dirty="0"/>
          </a:p>
          <a:p>
            <a:r>
              <a:rPr lang="en-US" dirty="0"/>
              <a:t>+ The </a:t>
            </a:r>
            <a:r>
              <a:rPr lang="en-US" dirty="0" err="1"/>
              <a:t>getClass</a:t>
            </a:r>
            <a:r>
              <a:rPr lang="en-US" dirty="0"/>
              <a:t>() method passes in some value </a:t>
            </a:r>
            <a:r>
              <a:rPr lang="en-US" dirty="0" err="1"/>
              <a:t>abc</a:t>
            </a:r>
            <a:r>
              <a:rPr lang="en-US" dirty="0"/>
              <a:t>, and return some instances of the class x. </a:t>
            </a:r>
            <a:r>
              <a:rPr lang="en-US" i="1" dirty="0"/>
              <a:t>Which one it returns doesn’t matter to the programmer since they all have the same methods, but different implementations.</a:t>
            </a:r>
          </a:p>
        </p:txBody>
      </p:sp>
    </p:spTree>
    <p:extLst>
      <p:ext uri="{BB962C8B-B14F-4D97-AF65-F5344CB8AC3E}">
        <p14:creationId xmlns:p14="http://schemas.microsoft.com/office/powerpoint/2010/main" val="1103294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UML diagram</a:t>
            </a:r>
          </a:p>
          <a:p>
            <a:pPr lvl="1"/>
            <a:r>
              <a:rPr lang="en-US" dirty="0" smtClean="0"/>
              <a:t>The </a:t>
            </a:r>
            <a:r>
              <a:rPr lang="en-US" dirty="0" smtClean="0"/>
              <a:t>Creator1 is </a:t>
            </a:r>
            <a:r>
              <a:rPr lang="en-US" dirty="0" smtClean="0"/>
              <a:t>the only class that has the knowledge of how to create products</a:t>
            </a:r>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000" y="2322444"/>
            <a:ext cx="6350000" cy="3048000"/>
          </a:xfrm>
          <a:prstGeom prst="rect">
            <a:avLst/>
          </a:prstGeom>
        </p:spPr>
      </p:pic>
    </p:spTree>
    <p:extLst>
      <p:ext uri="{BB962C8B-B14F-4D97-AF65-F5344CB8AC3E}">
        <p14:creationId xmlns:p14="http://schemas.microsoft.com/office/powerpoint/2010/main" val="1362930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a:t>
            </a:r>
            <a:endParaRPr lang="en-US" dirty="0"/>
          </a:p>
        </p:txBody>
      </p:sp>
      <p:sp>
        <p:nvSpPr>
          <p:cNvPr id="3" name="Content Placeholder 2"/>
          <p:cNvSpPr>
            <a:spLocks noGrp="1"/>
          </p:cNvSpPr>
          <p:nvPr>
            <p:ph idx="1"/>
          </p:nvPr>
        </p:nvSpPr>
        <p:spPr/>
        <p:txBody>
          <a:bodyPr>
            <a:normAutofit/>
          </a:bodyPr>
          <a:lstStyle/>
          <a:p>
            <a:r>
              <a:rPr lang="en-US" dirty="0" smtClean="0"/>
              <a:t>We produce buttons for OS</a:t>
            </a:r>
          </a:p>
          <a:p>
            <a:pPr lvl="1"/>
            <a:r>
              <a:rPr lang="en-US" dirty="0" smtClean="0"/>
              <a:t>2 types of button: Windows and OS X</a:t>
            </a:r>
          </a:p>
          <a:p>
            <a:pPr lvl="1"/>
            <a:r>
              <a:rPr lang="en-US" dirty="0" smtClean="0"/>
              <a:t>Think </a:t>
            </a:r>
            <a:r>
              <a:rPr lang="en-US" smtClean="0"/>
              <a:t>about the disadvantages </a:t>
            </a:r>
            <a:r>
              <a:rPr lang="en-US" dirty="0" smtClean="0"/>
              <a:t>of below code</a:t>
            </a:r>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6</a:t>
            </a:fld>
            <a:endParaRPr lang="en-US" dirty="0"/>
          </a:p>
        </p:txBody>
      </p:sp>
      <p:pic>
        <p:nvPicPr>
          <p:cNvPr id="5" name="Picture 4"/>
          <p:cNvPicPr>
            <a:picLocks noChangeAspect="1"/>
          </p:cNvPicPr>
          <p:nvPr/>
        </p:nvPicPr>
        <p:blipFill>
          <a:blip r:embed="rId3"/>
          <a:stretch>
            <a:fillRect/>
          </a:stretch>
        </p:blipFill>
        <p:spPr>
          <a:xfrm>
            <a:off x="482621" y="2394191"/>
            <a:ext cx="3286125" cy="2962275"/>
          </a:xfrm>
          <a:prstGeom prst="rect">
            <a:avLst/>
          </a:prstGeom>
        </p:spPr>
      </p:pic>
      <p:pic>
        <p:nvPicPr>
          <p:cNvPr id="6" name="Picture 5"/>
          <p:cNvPicPr>
            <a:picLocks noChangeAspect="1"/>
          </p:cNvPicPr>
          <p:nvPr/>
        </p:nvPicPr>
        <p:blipFill>
          <a:blip r:embed="rId4"/>
          <a:stretch>
            <a:fillRect/>
          </a:stretch>
        </p:blipFill>
        <p:spPr>
          <a:xfrm>
            <a:off x="4783306" y="2406065"/>
            <a:ext cx="3362325" cy="2962275"/>
          </a:xfrm>
          <a:prstGeom prst="rect">
            <a:avLst/>
          </a:prstGeom>
        </p:spPr>
      </p:pic>
      <p:pic>
        <p:nvPicPr>
          <p:cNvPr id="7" name="Picture 6"/>
          <p:cNvPicPr>
            <a:picLocks noChangeAspect="1"/>
          </p:cNvPicPr>
          <p:nvPr/>
        </p:nvPicPr>
        <p:blipFill>
          <a:blip r:embed="rId5"/>
          <a:stretch>
            <a:fillRect/>
          </a:stretch>
        </p:blipFill>
        <p:spPr>
          <a:xfrm>
            <a:off x="4783306" y="5750168"/>
            <a:ext cx="2762250" cy="600075"/>
          </a:xfrm>
          <a:prstGeom prst="rect">
            <a:avLst/>
          </a:prstGeom>
        </p:spPr>
      </p:pic>
    </p:spTree>
    <p:extLst>
      <p:ext uri="{BB962C8B-B14F-4D97-AF65-F5344CB8AC3E}">
        <p14:creationId xmlns:p14="http://schemas.microsoft.com/office/powerpoint/2010/main" val="582507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a:t>
            </a:r>
            <a:endParaRPr lang="en-US" dirty="0"/>
          </a:p>
        </p:txBody>
      </p:sp>
      <p:sp>
        <p:nvSpPr>
          <p:cNvPr id="3" name="Content Placeholder 2"/>
          <p:cNvSpPr>
            <a:spLocks noGrp="1"/>
          </p:cNvSpPr>
          <p:nvPr>
            <p:ph idx="1"/>
          </p:nvPr>
        </p:nvSpPr>
        <p:spPr/>
        <p:txBody>
          <a:bodyPr>
            <a:normAutofit/>
          </a:bodyPr>
          <a:lstStyle/>
          <a:p>
            <a:r>
              <a:rPr lang="en-US" dirty="0" smtClean="0"/>
              <a:t>Implement Factory Pattern</a:t>
            </a:r>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7</a:t>
            </a:fld>
            <a:endParaRPr lang="en-US" dirty="0"/>
          </a:p>
        </p:txBody>
      </p:sp>
      <p:pic>
        <p:nvPicPr>
          <p:cNvPr id="5" name="Picture 4"/>
          <p:cNvPicPr>
            <a:picLocks noChangeAspect="1"/>
          </p:cNvPicPr>
          <p:nvPr/>
        </p:nvPicPr>
        <p:blipFill>
          <a:blip r:embed="rId3"/>
          <a:stretch>
            <a:fillRect/>
          </a:stretch>
        </p:blipFill>
        <p:spPr>
          <a:xfrm>
            <a:off x="487988" y="4404435"/>
            <a:ext cx="3590925" cy="2371725"/>
          </a:xfrm>
          <a:prstGeom prst="rect">
            <a:avLst/>
          </a:prstGeom>
        </p:spPr>
      </p:pic>
      <p:pic>
        <p:nvPicPr>
          <p:cNvPr id="6" name="Picture 5"/>
          <p:cNvPicPr>
            <a:picLocks noChangeAspect="1"/>
          </p:cNvPicPr>
          <p:nvPr/>
        </p:nvPicPr>
        <p:blipFill>
          <a:blip r:embed="rId4"/>
          <a:stretch>
            <a:fillRect/>
          </a:stretch>
        </p:blipFill>
        <p:spPr>
          <a:xfrm>
            <a:off x="4665134" y="4586944"/>
            <a:ext cx="4210050" cy="2162175"/>
          </a:xfrm>
          <a:prstGeom prst="rect">
            <a:avLst/>
          </a:prstGeom>
        </p:spPr>
      </p:pic>
      <p:pic>
        <p:nvPicPr>
          <p:cNvPr id="7" name="Picture 6"/>
          <p:cNvPicPr>
            <a:picLocks noChangeAspect="1"/>
          </p:cNvPicPr>
          <p:nvPr/>
        </p:nvPicPr>
        <p:blipFill>
          <a:blip r:embed="rId5"/>
          <a:stretch>
            <a:fillRect/>
          </a:stretch>
        </p:blipFill>
        <p:spPr>
          <a:xfrm>
            <a:off x="1409700" y="1482072"/>
            <a:ext cx="6324600" cy="2419350"/>
          </a:xfrm>
          <a:prstGeom prst="rect">
            <a:avLst/>
          </a:prstGeom>
        </p:spPr>
      </p:pic>
    </p:spTree>
    <p:extLst>
      <p:ext uri="{BB962C8B-B14F-4D97-AF65-F5344CB8AC3E}">
        <p14:creationId xmlns:p14="http://schemas.microsoft.com/office/powerpoint/2010/main" val="2872391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II</a:t>
            </a:r>
            <a:endParaRPr lang="en-US" dirty="0"/>
          </a:p>
        </p:txBody>
      </p:sp>
      <p:sp>
        <p:nvSpPr>
          <p:cNvPr id="3" name="Content Placeholder 2"/>
          <p:cNvSpPr>
            <a:spLocks noGrp="1"/>
          </p:cNvSpPr>
          <p:nvPr>
            <p:ph idx="1"/>
          </p:nvPr>
        </p:nvSpPr>
        <p:spPr/>
        <p:txBody>
          <a:bodyPr>
            <a:normAutofit/>
          </a:bodyPr>
          <a:lstStyle/>
          <a:p>
            <a:r>
              <a:rPr lang="en-US" dirty="0" smtClean="0"/>
              <a:t>LG Factory built to compete with </a:t>
            </a:r>
            <a:r>
              <a:rPr lang="en-US" dirty="0" err="1" smtClean="0"/>
              <a:t>TungFactory</a:t>
            </a:r>
            <a:endParaRPr lang="en-US" dirty="0" smtClean="0"/>
          </a:p>
          <a:p>
            <a:pPr lvl="1"/>
            <a:r>
              <a:rPr lang="en-US" dirty="0" smtClean="0"/>
              <a:t>It also provides 2 LG types of button</a:t>
            </a:r>
          </a:p>
          <a:p>
            <a:pPr lvl="2"/>
            <a:r>
              <a:rPr lang="en-US" dirty="0" smtClean="0"/>
              <a:t>Windows: </a:t>
            </a:r>
            <a:r>
              <a:rPr lang="en-US" dirty="0" err="1" smtClean="0"/>
              <a:t>LGWindowsButton</a:t>
            </a:r>
            <a:endParaRPr lang="en-US" dirty="0" smtClean="0"/>
          </a:p>
          <a:p>
            <a:pPr lvl="2"/>
            <a:r>
              <a:rPr lang="en-US" dirty="0" smtClean="0"/>
              <a:t>OS X: </a:t>
            </a:r>
            <a:r>
              <a:rPr lang="en-US" dirty="0" err="1" smtClean="0"/>
              <a:t>LGOSXButton</a:t>
            </a:r>
            <a:endParaRPr lang="en-US" dirty="0" smtClean="0"/>
          </a:p>
          <a:p>
            <a:pPr lvl="1"/>
            <a:r>
              <a:rPr lang="en-US" dirty="0" smtClean="0"/>
              <a:t>How to create Button with the same call “windows”, “</a:t>
            </a:r>
            <a:r>
              <a:rPr lang="en-US" dirty="0" err="1" smtClean="0"/>
              <a:t>osx</a:t>
            </a:r>
            <a:r>
              <a:rPr lang="en-US" dirty="0" smtClean="0"/>
              <a:t>”?</a:t>
            </a:r>
          </a:p>
          <a:p>
            <a:pPr lvl="2"/>
            <a:r>
              <a:rPr lang="en-US" dirty="0" err="1"/>
              <a:t>createButton</a:t>
            </a:r>
            <a:r>
              <a:rPr lang="en-US" dirty="0"/>
              <a:t>(char* </a:t>
            </a:r>
            <a:r>
              <a:rPr lang="en-US" dirty="0" err="1"/>
              <a:t>factory_name</a:t>
            </a:r>
            <a:r>
              <a:rPr lang="en-US" dirty="0"/>
              <a:t>, char* type)</a:t>
            </a:r>
          </a:p>
          <a:p>
            <a:pPr lvl="2"/>
            <a:r>
              <a:rPr lang="en-US" dirty="0" smtClean="0"/>
              <a:t>=&gt; not good</a:t>
            </a:r>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8</a:t>
            </a:fld>
            <a:endParaRPr lang="en-US" dirty="0"/>
          </a:p>
        </p:txBody>
      </p:sp>
      <p:pic>
        <p:nvPicPr>
          <p:cNvPr id="5" name="Picture 4"/>
          <p:cNvPicPr>
            <a:picLocks noChangeAspect="1"/>
          </p:cNvPicPr>
          <p:nvPr/>
        </p:nvPicPr>
        <p:blipFill>
          <a:blip r:embed="rId3"/>
          <a:stretch>
            <a:fillRect/>
          </a:stretch>
        </p:blipFill>
        <p:spPr>
          <a:xfrm>
            <a:off x="2566987" y="3944405"/>
            <a:ext cx="4010025" cy="2162175"/>
          </a:xfrm>
          <a:prstGeom prst="rect">
            <a:avLst/>
          </a:prstGeom>
        </p:spPr>
      </p:pic>
    </p:spTree>
    <p:extLst>
      <p:ext uri="{BB962C8B-B14F-4D97-AF65-F5344CB8AC3E}">
        <p14:creationId xmlns:p14="http://schemas.microsoft.com/office/powerpoint/2010/main" val="4272580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II</a:t>
            </a:r>
            <a:endParaRPr lang="en-US" dirty="0"/>
          </a:p>
        </p:txBody>
      </p:sp>
      <p:sp>
        <p:nvSpPr>
          <p:cNvPr id="3" name="Content Placeholder 2"/>
          <p:cNvSpPr>
            <a:spLocks noGrp="1"/>
          </p:cNvSpPr>
          <p:nvPr>
            <p:ph idx="1"/>
          </p:nvPr>
        </p:nvSpPr>
        <p:spPr/>
        <p:txBody>
          <a:bodyPr>
            <a:normAutofit/>
          </a:bodyPr>
          <a:lstStyle/>
          <a:p>
            <a:r>
              <a:rPr lang="en-US" dirty="0" smtClean="0"/>
              <a:t>Add </a:t>
            </a:r>
            <a:r>
              <a:rPr lang="en-US" dirty="0" err="1" smtClean="0"/>
              <a:t>LGFactory</a:t>
            </a:r>
            <a:r>
              <a:rPr lang="en-US" dirty="0" smtClean="0"/>
              <a:t> into our program</a:t>
            </a:r>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9</a:t>
            </a:fld>
            <a:endParaRPr lang="en-US" dirty="0"/>
          </a:p>
        </p:txBody>
      </p:sp>
      <p:pic>
        <p:nvPicPr>
          <p:cNvPr id="6" name="Picture 5"/>
          <p:cNvPicPr>
            <a:picLocks noChangeAspect="1"/>
          </p:cNvPicPr>
          <p:nvPr/>
        </p:nvPicPr>
        <p:blipFill>
          <a:blip r:embed="rId3"/>
          <a:stretch>
            <a:fillRect/>
          </a:stretch>
        </p:blipFill>
        <p:spPr>
          <a:xfrm>
            <a:off x="676275" y="1590675"/>
            <a:ext cx="7791450" cy="3676650"/>
          </a:xfrm>
          <a:prstGeom prst="rect">
            <a:avLst/>
          </a:prstGeom>
        </p:spPr>
      </p:pic>
      <p:sp>
        <p:nvSpPr>
          <p:cNvPr id="7" name="Rectangle 6"/>
          <p:cNvSpPr/>
          <p:nvPr/>
        </p:nvSpPr>
        <p:spPr>
          <a:xfrm>
            <a:off x="676275" y="3764478"/>
            <a:ext cx="7577076" cy="1733797"/>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26478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C_IVI_Template.potx" id="{097FA3B5-7FA0-4677-80E5-6146C5320516}" vid="{7F60F47D-DC6E-4FF3-9DE4-740CD13272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VC_IVI_Template</Template>
  <TotalTime>2887</TotalTime>
  <Words>639</Words>
  <Application>Microsoft Office PowerPoint</Application>
  <PresentationFormat>On-screen Show (4:3)</PresentationFormat>
  <Paragraphs>100</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MS Gothic</vt:lpstr>
      <vt:lpstr>Arial</vt:lpstr>
      <vt:lpstr>Arial Black</vt:lpstr>
      <vt:lpstr>Calibri</vt:lpstr>
      <vt:lpstr>Freestyle Script</vt:lpstr>
      <vt:lpstr>Wingdings</vt:lpstr>
      <vt:lpstr>Office Theme</vt:lpstr>
      <vt:lpstr>Factory Pattern</vt:lpstr>
      <vt:lpstr>Content</vt:lpstr>
      <vt:lpstr>Introduction</vt:lpstr>
      <vt:lpstr>Introduction</vt:lpstr>
      <vt:lpstr>Introduction</vt:lpstr>
      <vt:lpstr>Example I</vt:lpstr>
      <vt:lpstr>Example I</vt:lpstr>
      <vt:lpstr>Example II</vt:lpstr>
      <vt:lpstr>Example II</vt:lpstr>
      <vt:lpstr>Example II</vt:lpstr>
      <vt:lpstr>Info3.5L - HMIEventFactory</vt:lpstr>
      <vt:lpstr>Info3.5L - HMIEventFactory</vt:lpstr>
      <vt:lpstr>Info3.5L - HMIEventFactory</vt:lpstr>
      <vt:lpstr>Summary</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Queue</dc:title>
  <dc:creator>QUOC SY LE/LGEVH VC SOFTWARE DEVELOPMENT 1(quoc.le@lge.com)</dc:creator>
  <cp:lastModifiedBy>TUNG NGUYEN BUI/LGEVH VC SOFTWARE DEVELOPMENT 1(tung.bui@lge.com)</cp:lastModifiedBy>
  <cp:revision>383</cp:revision>
  <cp:lastPrinted>2017-06-30T03:27:00Z</cp:lastPrinted>
  <dcterms:created xsi:type="dcterms:W3CDTF">2017-06-30T01:14:36Z</dcterms:created>
  <dcterms:modified xsi:type="dcterms:W3CDTF">2017-10-20T07:43:38Z</dcterms:modified>
</cp:coreProperties>
</file>