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60" r:id="rId2"/>
    <p:sldId id="1479" r:id="rId3"/>
    <p:sldId id="1480" r:id="rId4"/>
    <p:sldId id="1484" r:id="rId5"/>
    <p:sldId id="1483" r:id="rId6"/>
    <p:sldId id="1485" r:id="rId7"/>
    <p:sldId id="1481" r:id="rId8"/>
    <p:sldId id="1500" r:id="rId9"/>
    <p:sldId id="1486" r:id="rId10"/>
    <p:sldId id="1489" r:id="rId11"/>
    <p:sldId id="1488" r:id="rId12"/>
    <p:sldId id="1490" r:id="rId13"/>
    <p:sldId id="1491" r:id="rId14"/>
    <p:sldId id="1492" r:id="rId15"/>
    <p:sldId id="1487" r:id="rId16"/>
    <p:sldId id="1482" r:id="rId17"/>
    <p:sldId id="1501" r:id="rId18"/>
    <p:sldId id="1493" r:id="rId19"/>
    <p:sldId id="1495" r:id="rId20"/>
    <p:sldId id="1494" r:id="rId21"/>
    <p:sldId id="1497" r:id="rId22"/>
    <p:sldId id="1499" r:id="rId23"/>
    <p:sldId id="1498" r:id="rId24"/>
    <p:sldId id="1496" r:id="rId25"/>
    <p:sldId id="1459" r:id="rId26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003366"/>
    <a:srgbClr val="FFCC99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72338" autoAdjust="0"/>
  </p:normalViewPr>
  <p:slideViewPr>
    <p:cSldViewPr snapToGrid="0">
      <p:cViewPr varScale="1">
        <p:scale>
          <a:sx n="80" d="100"/>
          <a:sy n="80" d="100"/>
        </p:scale>
        <p:origin x="60" y="14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422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cs typeface="Times New Roman" pitchFamily="18" charset="0"/>
              </a:defRPr>
            </a:lvl1pPr>
          </a:lstStyle>
          <a:p>
            <a:pPr>
              <a:defRPr/>
            </a:pPr>
            <a:fld id="{BD087C93-04CB-431B-B921-9479533F005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56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cs typeface="Times New Roman" pitchFamily="18" charset="0"/>
              </a:defRPr>
            </a:lvl1pPr>
          </a:lstStyle>
          <a:p>
            <a:pPr>
              <a:defRPr/>
            </a:pPr>
            <a:fld id="{938D1779-7EAE-47D2-BB95-5FCCE3AD3C6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87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C95C8-48E4-418D-AF59-70AC98ACC39C}" type="slidenum">
              <a:rPr lang="ar-SA" smtClean="0"/>
              <a:pPr/>
              <a:t>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10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434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11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client 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client secret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Facebook”)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2)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Facebook, Google, Twitter”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3)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Facebook, Google, Twitter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Facebook, Google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Twitter…).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4) Facebook, Google, Twitter…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5)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redirect URI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https://application.com/callback?code=AUTHORIZATION_CODE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6)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access token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client id, client secret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POST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https://authorization-server.com/oauth/token?client_id=CLIENT_ID&amp;client_secret=CLIENT_SECRET&amp;grant_type=authorization_code&amp;code=AUTHORIZATION_CODE&amp;redirect_uri=CALLBACK_URL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7)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client id, client secret,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(authorization code)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access token.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8)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9-13,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access token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4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12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2)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https://authorization-server.com/oauth/authorize?response_type=token&amp;client_id=CLIENT_ID&amp;redirect_uri=CALLBACK_URL&amp;scope=read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3)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4)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redirect URI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access token.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https://application.com/callback#token=ACCESS_TOKEN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5)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access token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8)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9 – 13)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access token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74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13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username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password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access token.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(username, password)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access token,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POST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URL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https://oauth.example.com/token?grant_type=password&amp;username=USERNAME&amp;password=PASSWORD&amp;client_id=CLIENT_ID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0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14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access token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client 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client secret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POST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https://oauth.example.com/token?grant_type=client_credentials&amp;client_id=CLIENT_ID&amp;client_secret=CLIENT_SECRET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0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15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3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16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18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17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65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18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 SSO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35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19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nghiệp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Microsoft Windows ®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nghiệp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2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2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5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20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web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internet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(DMZ).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SSL(Secure Socket Layer)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rủi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Trojan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6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21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2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22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duyệt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2.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3.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4.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duyệt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cookie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duyệt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cookie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cookie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cookie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99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23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cookie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duyệt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chuột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cookie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duyệt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SAML (Security Assertion Markup Language)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SAML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03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24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25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8D1779-7EAE-47D2-BB95-5FCCE3AD3C60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1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3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8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4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8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5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1.	User requests resource for the first time: người dùng yêu cầu một tài nguyên từ RP (Service Now) lần đầu tiên chưa có xác thực từ OP (yêu cầu không chứa OpenID URL parameters)</a:t>
            </a:r>
          </a:p>
          <a:p>
            <a:r>
              <a:rPr lang="vi-VN" dirty="0" smtClean="0"/>
              <a:t>2.	Redirect to provider to authenticate: RP chuyển yêu cầu tới OP với yêu cầu xác thực</a:t>
            </a:r>
          </a:p>
          <a:p>
            <a:r>
              <a:rPr lang="vi-VN" dirty="0" smtClean="0"/>
              <a:t>3.	Present login dialog: OP đòi người dùng cung cấp tài khoản</a:t>
            </a:r>
          </a:p>
          <a:p>
            <a:r>
              <a:rPr lang="vi-VN" dirty="0" smtClean="0"/>
              <a:t>4.	Authenticate: Người dùng đăng nhập tài khoản và xác thực thành công</a:t>
            </a:r>
          </a:p>
          <a:p>
            <a:r>
              <a:rPr lang="vi-VN" dirty="0" smtClean="0"/>
              <a:t>5.	Redirect with signed parameters: OP gửi một yêu cầu, bao gồm cả OpenID URL tới RP</a:t>
            </a:r>
          </a:p>
          <a:p>
            <a:r>
              <a:rPr lang="vi-VN" dirty="0" smtClean="0"/>
              <a:t>6.	Post to verify signature”: RP xác nhận lại yêu cầu với OP</a:t>
            </a:r>
          </a:p>
          <a:p>
            <a:r>
              <a:rPr lang="vi-VN" dirty="0" smtClean="0"/>
              <a:t>7.	Login successful, send session cookies: RP đã được người dùng đăng nhập với tham số “user_key”.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8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6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7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7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8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9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9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OAuth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Authorization Grant: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Resource Owner: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hữu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(user)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Authorization server: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Resource server: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nguyên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Authorization code: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Access token: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tòa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Refresh token: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access token.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1. Application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Resource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qua User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2.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Application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User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token 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3. Application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(ID)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Authorization Server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4.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Authorization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Application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access_token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5.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(resource)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Resource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tin, Application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access_token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6.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access_token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Resource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Application.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Luồng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tùy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(authorization grant type)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14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457200" y="609600"/>
            <a:ext cx="8305800" cy="0"/>
          </a:xfrm>
          <a:prstGeom prst="line">
            <a:avLst/>
          </a:prstGeom>
          <a:noFill/>
          <a:ln w="254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0" y="-2"/>
            <a:ext cx="9144000" cy="9144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29" y="278167"/>
            <a:ext cx="5493657" cy="387676"/>
          </a:xfrm>
        </p:spPr>
        <p:txBody>
          <a:bodyPr/>
          <a:lstStyle>
            <a:lvl1pPr algn="l"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14" y="1028700"/>
            <a:ext cx="8289524" cy="4874949"/>
          </a:xfrm>
        </p:spPr>
        <p:txBody>
          <a:bodyPr/>
          <a:lstStyle>
            <a:lvl1pPr>
              <a:defRPr sz="22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6162221"/>
            <a:ext cx="9144000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>
          <a:xfrm>
            <a:off x="8026397" y="6304749"/>
            <a:ext cx="1047295" cy="342794"/>
          </a:xfrm>
          <a:prstGeom prst="rect">
            <a:avLst/>
          </a:prstGeom>
          <a:ln/>
        </p:spPr>
        <p:txBody>
          <a:bodyPr/>
          <a:lstStyle>
            <a:lvl1pPr algn="ctr">
              <a:defRPr sz="16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BB049E-1A64-4794-B788-67D1B8C454F9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90600"/>
            <a:ext cx="38100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A. Y. Wu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 </a:t>
            </a:r>
            <a:fld id="{38208496-A877-479E-82B4-8D91F9D67D8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A. Y. Wu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 </a:t>
            </a:r>
            <a:fld id="{CE1017AD-E517-4DD8-9921-4D8B043E00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990600"/>
            <a:ext cx="38100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A. Y. Wu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 </a:t>
            </a:r>
            <a:fld id="{C372C447-32C4-468A-B48C-D49773B227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A. Y. Wu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 </a:t>
            </a:r>
            <a:fld id="{E471C943-B22A-4C52-BA9B-DB4598BA12F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6800" y="6400800"/>
            <a:ext cx="4394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ELEC1041 – Hardware Description Languages- 15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FDCD3-5045-4A1C-BE47-ECEC124B8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81" r:id="rId3"/>
    <p:sldLayoutId id="2147483782" r:id="rId4"/>
    <p:sldLayoutId id="2147483783" r:id="rId5"/>
    <p:sldLayoutId id="2147483784" r:id="rId6"/>
    <p:sldLayoutId id="2147483785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26788" y="2249068"/>
            <a:ext cx="8217162" cy="231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lvl="0" indent="-381000" algn="l" eaLnBrk="0" hangingPunct="0">
              <a:spcBef>
                <a:spcPct val="20000"/>
              </a:spcBef>
              <a:buFontTx/>
              <a:buChar char="•"/>
            </a:pPr>
            <a:r>
              <a:rPr lang="en-US" sz="2000" b="1" kern="0" dirty="0" err="1" smtClean="0">
                <a:solidFill>
                  <a:srgbClr val="000000"/>
                </a:solidFill>
                <a:latin typeface="Arial"/>
              </a:rPr>
              <a:t>Nội</a:t>
            </a:r>
            <a:r>
              <a:rPr lang="en-US" sz="2000" b="1" kern="0" dirty="0" smtClean="0">
                <a:solidFill>
                  <a:srgbClr val="000000"/>
                </a:solidFill>
                <a:latin typeface="Arial"/>
              </a:rPr>
              <a:t> dung</a:t>
            </a:r>
            <a:r>
              <a:rPr lang="en-US" sz="2000" b="1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000" b="1" kern="0" dirty="0">
                <a:solidFill>
                  <a:srgbClr val="000000"/>
                </a:solidFill>
                <a:latin typeface="Arial"/>
              </a:rPr>
            </a:br>
            <a:endParaRPr lang="en-US" sz="2000" b="1" kern="0" dirty="0">
              <a:solidFill>
                <a:srgbClr val="000000"/>
              </a:solidFill>
              <a:latin typeface="Arial"/>
            </a:endParaRPr>
          </a:p>
          <a:p>
            <a:pPr marL="1219200" lvl="2" indent="-304800" algn="l" eaLnBrk="0" hangingPunct="0">
              <a:spcBef>
                <a:spcPct val="20000"/>
              </a:spcBef>
              <a:buFontTx/>
              <a:buAutoNum type="arabicPeriod"/>
            </a:pP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Đặt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vấn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đề</a:t>
            </a:r>
            <a:endParaRPr lang="en-US" sz="1800" kern="0" dirty="0">
              <a:solidFill>
                <a:srgbClr val="000000"/>
              </a:solidFill>
              <a:latin typeface="Arial"/>
            </a:endParaRPr>
          </a:p>
          <a:p>
            <a:pPr marL="1219200" lvl="2" indent="-304800" algn="l" eaLnBrk="0" hangingPunct="0">
              <a:spcBef>
                <a:spcPct val="20000"/>
              </a:spcBef>
              <a:buFontTx/>
              <a:buAutoNum type="arabicPeriod"/>
            </a:pP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Giải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pháp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OpenID</a:t>
            </a:r>
            <a:endParaRPr lang="en-US" sz="1800" kern="0" dirty="0" smtClean="0">
              <a:solidFill>
                <a:srgbClr val="000000"/>
              </a:solidFill>
              <a:latin typeface="Arial"/>
            </a:endParaRPr>
          </a:p>
          <a:p>
            <a:pPr marL="1219200" lvl="2" indent="-304800" algn="l" eaLnBrk="0" hangingPunct="0">
              <a:spcBef>
                <a:spcPct val="20000"/>
              </a:spcBef>
              <a:buFontTx/>
              <a:buAutoNum type="arabicPeriod"/>
            </a:pP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Giải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pháp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OAuth</a:t>
            </a:r>
            <a:endParaRPr lang="en-US" sz="1800" kern="0" dirty="0" smtClean="0">
              <a:solidFill>
                <a:srgbClr val="000000"/>
              </a:solidFill>
              <a:latin typeface="Arial"/>
            </a:endParaRPr>
          </a:p>
          <a:p>
            <a:pPr marL="1219200" lvl="2" indent="-304800" algn="l" eaLnBrk="0" hangingPunct="0">
              <a:spcBef>
                <a:spcPct val="20000"/>
              </a:spcBef>
              <a:buFontTx/>
              <a:buAutoNum type="arabicPeriod"/>
            </a:pP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Giải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pháp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SSO</a:t>
            </a:r>
            <a:r>
              <a:rPr lang="en-US" sz="1600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Arial"/>
              </a:rPr>
            </a:br>
            <a:endParaRPr lang="en-US" sz="1800" dirty="0">
              <a:ea typeface="MS PGothic" pitchFamily="34" charset="-128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76233" y="1961758"/>
            <a:ext cx="8305800" cy="0"/>
          </a:xfrm>
          <a:prstGeom prst="line">
            <a:avLst/>
          </a:prstGeom>
          <a:noFill/>
          <a:ln w="254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71286" y="1114416"/>
            <a:ext cx="7772400" cy="685347"/>
          </a:xfrm>
        </p:spPr>
        <p:txBody>
          <a:bodyPr/>
          <a:lstStyle/>
          <a:p>
            <a:r>
              <a:rPr lang="en-US" altLang="ja-JP" sz="3200" b="1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Đề</a:t>
            </a:r>
            <a:r>
              <a:rPr lang="en-US" altLang="ja-JP" sz="3200" b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3200" b="1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tài</a:t>
            </a:r>
            <a:r>
              <a:rPr lang="en-US" altLang="ja-JP" sz="3200" b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5: </a:t>
            </a:r>
            <a:br>
              <a:rPr lang="en-US" altLang="ja-JP" sz="3200" b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r>
              <a:rPr lang="en-US" altLang="ja-JP" sz="3200" b="1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Đăng</a:t>
            </a:r>
            <a:r>
              <a:rPr lang="en-US" altLang="ja-JP" sz="3200" b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3200" b="1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nhập</a:t>
            </a:r>
            <a:r>
              <a:rPr lang="en-US" altLang="ja-JP" sz="3200" b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3200" b="1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một</a:t>
            </a:r>
            <a:r>
              <a:rPr lang="en-US" altLang="ja-JP" sz="3200" b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3200" b="1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lần</a:t>
            </a:r>
            <a:r>
              <a:rPr lang="en-US" altLang="ja-JP" sz="3200" b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3200" b="1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và</a:t>
            </a:r>
            <a:r>
              <a:rPr lang="en-US" altLang="ja-JP" sz="3200" b="1" dirty="0"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3200" b="1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ủy</a:t>
            </a:r>
            <a:r>
              <a:rPr lang="en-US" altLang="ja-JP" sz="3200" b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3200" b="1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quyền</a:t>
            </a:r>
            <a:r>
              <a:rPr lang="en-US" altLang="ja-JP" sz="3200" b="1" dirty="0">
                <a:latin typeface="Arial" pitchFamily="34" charset="0"/>
                <a:ea typeface="MS PGothic" pitchFamily="34" charset="-128"/>
                <a:cs typeface="Arial" pitchFamily="34" charset="0"/>
              </a:rPr>
              <a:t/>
            </a:r>
            <a:br>
              <a:rPr lang="en-US" altLang="ja-JP" sz="3200" b="1" dirty="0"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925EFE9-46D0-42B2-AF6B-B0704F8CB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86" y="5460254"/>
            <a:ext cx="8217162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lvl="0" indent="-381000" algn="l" eaLnBrk="0" hangingPunct="0">
              <a:spcBef>
                <a:spcPct val="20000"/>
              </a:spcBef>
              <a:buFontTx/>
              <a:buChar char="•"/>
            </a:pPr>
            <a:r>
              <a:rPr lang="en-US" sz="1800" b="1" kern="0" dirty="0" err="1" smtClean="0">
                <a:solidFill>
                  <a:srgbClr val="000000"/>
                </a:solidFill>
                <a:latin typeface="Arial"/>
              </a:rPr>
              <a:t>Người</a:t>
            </a:r>
            <a:r>
              <a:rPr lang="en-US" sz="1800" b="1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kern="0" dirty="0" err="1" smtClean="0">
                <a:solidFill>
                  <a:srgbClr val="000000"/>
                </a:solidFill>
                <a:latin typeface="Arial"/>
              </a:rPr>
              <a:t>trình</a:t>
            </a:r>
            <a:r>
              <a:rPr lang="en-US" sz="1800" b="1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kern="0" dirty="0" err="1" smtClean="0">
                <a:solidFill>
                  <a:srgbClr val="000000"/>
                </a:solidFill>
                <a:latin typeface="Arial"/>
              </a:rPr>
              <a:t>bày</a:t>
            </a:r>
            <a:endParaRPr lang="en-US" sz="1800" kern="0" dirty="0" smtClean="0">
              <a:solidFill>
                <a:srgbClr val="000000"/>
              </a:solidFill>
              <a:latin typeface="Arial"/>
            </a:endParaRPr>
          </a:p>
          <a:p>
            <a:pPr marL="838200" lvl="1" indent="-381000" algn="l" eaLnBrk="0" hangingPunct="0">
              <a:spcBef>
                <a:spcPct val="20000"/>
              </a:spcBef>
              <a:buFontTx/>
              <a:buChar char="•"/>
            </a:pP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Phạm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Duy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Hưng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– CA170259</a:t>
            </a:r>
          </a:p>
          <a:p>
            <a:pPr marL="838200" lvl="1" indent="-381000" algn="l" eaLnBrk="0" hangingPunct="0">
              <a:spcBef>
                <a:spcPct val="20000"/>
              </a:spcBef>
              <a:buFontTx/>
              <a:buChar char="•"/>
            </a:pP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Bùi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Nguyên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 err="1" smtClean="0">
                <a:solidFill>
                  <a:srgbClr val="000000"/>
                </a:solidFill>
                <a:latin typeface="Arial"/>
              </a:rPr>
              <a:t>Tùng</a:t>
            </a: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– CA170262</a:t>
            </a:r>
            <a:r>
              <a:rPr lang="en-US" altLang="ja-JP" sz="1800" dirty="0">
                <a:ea typeface="MS PGothic" pitchFamily="34" charset="-128"/>
              </a:rPr>
              <a:t/>
            </a:r>
            <a:br>
              <a:rPr lang="en-US" altLang="ja-JP" sz="1800" dirty="0">
                <a:ea typeface="MS PGothic" pitchFamily="34" charset="-128"/>
              </a:rPr>
            </a:br>
            <a:endParaRPr lang="en-US" sz="1800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(e.g. Facebook)</a:t>
            </a:r>
          </a:p>
          <a:p>
            <a:pPr lvl="1"/>
            <a:r>
              <a:rPr lang="en-US" dirty="0" smtClean="0"/>
              <a:t>Application 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smtClean="0"/>
              <a:t>Application website: web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smtClean="0"/>
              <a:t>Redirect URI hay Callback URL: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access token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smtClean="0"/>
              <a:t>Client Id: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smtClean="0"/>
              <a:t>Client Secret: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2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9" y="278167"/>
            <a:ext cx="6704115" cy="387676"/>
          </a:xfrm>
        </p:spPr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I –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pic>
        <p:nvPicPr>
          <p:cNvPr id="6" name="Picture 5" descr="Mô hình OAuth 2 cấp ủy quyền bằng mã ủy quyề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88" y="1618669"/>
            <a:ext cx="4524375" cy="428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27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9" y="278167"/>
            <a:ext cx="6704115" cy="387676"/>
          </a:xfrm>
        </p:spPr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II –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Mô hình OAuth 2 cấp ủy quyền ngầm địn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51" y="1446592"/>
            <a:ext cx="5581650" cy="4575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54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9" y="278167"/>
            <a:ext cx="7476011" cy="387676"/>
          </a:xfrm>
        </p:spPr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III –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password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Mô hình OAuth 2 cấp ủy quyền bằng thông tin tài khoả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73" y="1586840"/>
            <a:ext cx="5551805" cy="4947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31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9" y="278167"/>
            <a:ext cx="7951024" cy="387676"/>
          </a:xfrm>
        </p:spPr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IV –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Mô hình oauth 2 cấp ủy quyền bằng thông tin ứng dụ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93" y="1879113"/>
            <a:ext cx="5663565" cy="3717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67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9" y="278167"/>
            <a:ext cx="8022276" cy="387676"/>
          </a:xfrm>
        </p:spPr>
        <p:txBody>
          <a:bodyPr/>
          <a:lstStyle/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ơ đồ lựa chọn loại ủy quyền trong OAuth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1227455"/>
            <a:ext cx="5731510" cy="4403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7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SSO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3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SSO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Sign-On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pic>
        <p:nvPicPr>
          <p:cNvPr id="5" name="Picture 4" descr="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98" y="2932743"/>
            <a:ext cx="5608955" cy="2702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917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– Web SSO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SSO </a:t>
            </a:r>
            <a:r>
              <a:rPr lang="en-US" dirty="0" err="1" smtClean="0"/>
              <a:t>trên</a:t>
            </a:r>
            <a:r>
              <a:rPr lang="en-US" dirty="0" smtClean="0"/>
              <a:t> web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1"/>
            <a:r>
              <a:rPr lang="en-US" dirty="0" smtClean="0"/>
              <a:t>Single Domain: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domain.com,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sub-domain.com</a:t>
            </a:r>
          </a:p>
          <a:p>
            <a:pPr lvl="1"/>
            <a:r>
              <a:rPr lang="en-US" dirty="0" smtClean="0"/>
              <a:t>Multi Domain: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facebook.com,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example.com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SSO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OpenID</a:t>
            </a:r>
            <a:endParaRPr lang="en-US" dirty="0" smtClean="0"/>
          </a:p>
          <a:p>
            <a:pPr lvl="1"/>
            <a:r>
              <a:rPr lang="en-US" dirty="0" err="1" smtClean="0"/>
              <a:t>OpenSSO</a:t>
            </a:r>
            <a:endParaRPr lang="en-US" dirty="0" smtClean="0"/>
          </a:p>
          <a:p>
            <a:pPr lvl="1"/>
            <a:r>
              <a:rPr lang="en-US" dirty="0" smtClean="0"/>
              <a:t>JOSSO (Java Open SSO)</a:t>
            </a:r>
          </a:p>
          <a:p>
            <a:pPr lvl="1"/>
            <a:r>
              <a:rPr lang="en-US" dirty="0" smtClean="0"/>
              <a:t>CAS (Central Authenticate Service)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– Non-web SSO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Microsoft </a:t>
            </a:r>
            <a:r>
              <a:rPr lang="en-US" dirty="0" err="1" smtClean="0"/>
              <a:t>cho</a:t>
            </a:r>
            <a:r>
              <a:rPr lang="en-US" dirty="0" smtClean="0"/>
              <a:t> Windows – Microsoft Office SharePoint Server</a:t>
            </a:r>
            <a:endParaRPr lang="en-US" dirty="0"/>
          </a:p>
        </p:txBody>
      </p:sp>
      <p:pic>
        <p:nvPicPr>
          <p:cNvPr id="5" name="Picture 4" descr="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84" y="2542593"/>
            <a:ext cx="5010216" cy="1934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71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6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8" y="278167"/>
            <a:ext cx="8373809" cy="387676"/>
          </a:xfrm>
        </p:spPr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SSO –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Internet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webserver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Internet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72" y="2412649"/>
            <a:ext cx="4135120" cy="291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33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8" y="278167"/>
            <a:ext cx="8373809" cy="387676"/>
          </a:xfrm>
        </p:spPr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SSO –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309812"/>
            <a:ext cx="5124450" cy="223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91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8" y="278167"/>
            <a:ext cx="8373809" cy="387676"/>
          </a:xfrm>
        </p:spPr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SSO –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60" y="2364422"/>
            <a:ext cx="4551680" cy="212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259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8" y="278167"/>
            <a:ext cx="8373809" cy="387676"/>
          </a:xfrm>
        </p:spPr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SSO – SSO </a:t>
            </a:r>
            <a:r>
              <a:rPr lang="en-US" dirty="0" err="1" smtClean="0"/>
              <a:t>chéo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2" y="2094865"/>
            <a:ext cx="4892675" cy="2668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372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smtClean="0"/>
              <a:t>SSO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username/password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ở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do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nề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ở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3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>
                <a:latin typeface="Arial" pitchFamily="34" charset="0"/>
                <a:cs typeface="Arial" pitchFamily="34" charset="0"/>
              </a:rPr>
              <a:t>Thank you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2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OpenID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website (replying parties)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service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3.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(digital identity)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Identity Provider</a:t>
            </a:r>
            <a:endParaRPr lang="en-US" dirty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OpenID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61" y="3466174"/>
            <a:ext cx="2257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4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9" y="278167"/>
            <a:ext cx="7309757" cy="387676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OpenID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r>
              <a:rPr lang="en-US" dirty="0" smtClean="0"/>
              <a:t>Login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1 username </a:t>
            </a:r>
            <a:r>
              <a:rPr lang="en-US" dirty="0" err="1" smtClean="0"/>
              <a:t>và</a:t>
            </a:r>
            <a:r>
              <a:rPr lang="en-US" dirty="0" smtClean="0"/>
              <a:t> 1 password</a:t>
            </a:r>
            <a:endParaRPr lang="en-US" dirty="0"/>
          </a:p>
          <a:p>
            <a:r>
              <a:rPr lang="en-US" dirty="0" err="1" smtClean="0"/>
              <a:t>Tiệm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“web identity”</a:t>
            </a:r>
          </a:p>
          <a:p>
            <a:pPr lvl="1"/>
            <a:r>
              <a:rPr lang="en-US" dirty="0" err="1" smtClean="0"/>
              <a:t>OpenID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Internet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public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1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9" y="278167"/>
            <a:ext cx="7309757" cy="387676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OpenID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RP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OpenID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51" y="1760954"/>
            <a:ext cx="5581650" cy="43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9" y="278167"/>
            <a:ext cx="7309757" cy="387676"/>
          </a:xfrm>
        </p:spPr>
        <p:txBody>
          <a:bodyPr/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OpenID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OpenID</a:t>
            </a:r>
            <a:endParaRPr lang="en-US" dirty="0" smtClean="0"/>
          </a:p>
          <a:p>
            <a:pPr lvl="1"/>
            <a:r>
              <a:rPr lang="en-US" dirty="0" smtClean="0"/>
              <a:t>Public provider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server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endParaRPr lang="en-US" dirty="0" smtClean="0"/>
          </a:p>
          <a:p>
            <a:pPr lvl="1"/>
            <a:r>
              <a:rPr lang="en-US" dirty="0" smtClean="0"/>
              <a:t>Developer </a:t>
            </a:r>
            <a:r>
              <a:rPr lang="en-US" dirty="0" err="1" smtClean="0"/>
              <a:t>phải</a:t>
            </a:r>
            <a:r>
              <a:rPr lang="en-US" dirty="0" smtClean="0"/>
              <a:t> am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endParaRPr lang="en-US" dirty="0"/>
          </a:p>
          <a:p>
            <a:pPr lvl="1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provider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Yahoo, Google, Windows Live</a:t>
            </a:r>
          </a:p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OpenID</a:t>
            </a:r>
            <a:endParaRPr lang="en-US" dirty="0" smtClean="0"/>
          </a:p>
          <a:p>
            <a:pPr lvl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lừa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password </a:t>
            </a:r>
            <a:r>
              <a:rPr lang="en-US" dirty="0" err="1" smtClean="0"/>
              <a:t>của</a:t>
            </a:r>
            <a:r>
              <a:rPr lang="en-US" dirty="0" smtClean="0"/>
              <a:t> Provider </a:t>
            </a:r>
            <a:r>
              <a:rPr lang="en-US" dirty="0" err="1" smtClean="0"/>
              <a:t>giả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6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2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website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Facebook, Google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username </a:t>
            </a:r>
            <a:r>
              <a:rPr lang="en-US" dirty="0" err="1" smtClean="0"/>
              <a:t>và</a:t>
            </a:r>
            <a:r>
              <a:rPr lang="en-US" dirty="0" smtClean="0"/>
              <a:t> password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uth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2 ý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Authentication: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smtClean="0"/>
              <a:t>Authorization: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Resource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2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</a:t>
            </a:r>
          </a:p>
          <a:p>
            <a:pPr lvl="1"/>
            <a:r>
              <a:rPr lang="en-US" dirty="0" smtClean="0"/>
              <a:t>Resource owner, client, authorization server, resource server</a:t>
            </a:r>
            <a:endParaRPr lang="en-US" dirty="0"/>
          </a:p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OAuth2</a:t>
            </a:r>
            <a:endParaRPr lang="en-US" dirty="0"/>
          </a:p>
        </p:txBody>
      </p:sp>
      <p:pic>
        <p:nvPicPr>
          <p:cNvPr id="5" name="Picture 4" descr="abstract_flo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511" y="2476928"/>
            <a:ext cx="4951730" cy="328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750949"/>
      </p:ext>
    </p:extLst>
  </p:cSld>
  <p:clrMapOvr>
    <a:masterClrMapping/>
  </p:clrMapOvr>
</p:sld>
</file>

<file path=ppt/theme/theme1.xml><?xml version="1.0" encoding="utf-8"?>
<a:theme xmlns:a="http://schemas.openxmlformats.org/drawingml/2006/main" name="MAPLD_Presentation_09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36789</TotalTime>
  <Words>2148</Words>
  <Application>Microsoft Office PowerPoint</Application>
  <PresentationFormat>On-screen Show (4:3)</PresentationFormat>
  <Paragraphs>200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MS PGothic</vt:lpstr>
      <vt:lpstr>Arial</vt:lpstr>
      <vt:lpstr>Times New Roman</vt:lpstr>
      <vt:lpstr>Wingdings</vt:lpstr>
      <vt:lpstr>MAPLD_Presentation_09</vt:lpstr>
      <vt:lpstr>Đề tài 5:  Đăng nhập một lần và ủy quyền </vt:lpstr>
      <vt:lpstr>Đặt vấn đề</vt:lpstr>
      <vt:lpstr>Giải pháp OpenID</vt:lpstr>
      <vt:lpstr>Các tính năng của OpenID</vt:lpstr>
      <vt:lpstr>Mô hình hoạt động của OpenID</vt:lpstr>
      <vt:lpstr>Nhược điểm của OpenID</vt:lpstr>
      <vt:lpstr>Giải pháp OAuth</vt:lpstr>
      <vt:lpstr>Giải pháp OAuth</vt:lpstr>
      <vt:lpstr>Cơ chế hoạt động của OAuth</vt:lpstr>
      <vt:lpstr>Đăng ký ứng dụng</vt:lpstr>
      <vt:lpstr>Cấp ủy quyền I – mã ủy quyền</vt:lpstr>
      <vt:lpstr>Cấp ủy quyền II – ngầm định</vt:lpstr>
      <vt:lpstr>Cấp ủy quyền III – thông tin người dùng</vt:lpstr>
      <vt:lpstr>Cấp ủy quyền IV – thông tin ứng dụng</vt:lpstr>
      <vt:lpstr>Nên sử dụng loại cấp ủy quyền nào?</vt:lpstr>
      <vt:lpstr>Giải pháp SSO</vt:lpstr>
      <vt:lpstr>Giải pháp SSO</vt:lpstr>
      <vt:lpstr>Phân loại – Web SSO</vt:lpstr>
      <vt:lpstr>Phân loại – Non-web SSO</vt:lpstr>
      <vt:lpstr>Kiến trúc SSO – cho các ứng dụng Internet</vt:lpstr>
      <vt:lpstr>Kiến trúc SSO – cho mạng nội bộ</vt:lpstr>
      <vt:lpstr>Kiến trúc SSO – cho nhiều tên miền</vt:lpstr>
      <vt:lpstr>Kiến trúc SSO – SSO chéo</vt:lpstr>
      <vt:lpstr>Nhận xét SSO</vt:lpstr>
      <vt:lpstr>Thank you</vt:lpstr>
    </vt:vector>
  </TitlesOfParts>
  <Company>Montana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Dr. Brock J. LaMeres</dc:creator>
  <cp:lastModifiedBy>TUNG NGUYEN BUI/LGEVH VC SOFTWARE DEVELOPMENT 1(tung.bui@lge.com)</cp:lastModifiedBy>
  <cp:revision>1611</cp:revision>
  <dcterms:created xsi:type="dcterms:W3CDTF">2004-02-21T02:56:01Z</dcterms:created>
  <dcterms:modified xsi:type="dcterms:W3CDTF">2017-10-27T04:31:27Z</dcterms:modified>
</cp:coreProperties>
</file>