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53DADF-3474-4E1C-9D9E-8A9EB388CF5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520BFD-9831-4C64-814E-9A623A72105C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3177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МЕХАНИЗМ АУТЕНТИФИКАЦИИ УКАЗАТЕЛЕЙ В ПРОЦЕССОРАХ НА АРХИТЕКТУРЕ </a:t>
            </a:r>
            <a:r>
              <a:rPr lang="ru-RU" b="1" dirty="0" smtClean="0"/>
              <a:t>ARM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Осин С. В., гр. 746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76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Запрет выполнения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 позволяет выполнять данные, не помеченные как исполняемый код</a:t>
            </a:r>
          </a:p>
          <a:p>
            <a:r>
              <a:rPr lang="ru-RU" dirty="0" smtClean="0"/>
              <a:t>Не даст выполнить </a:t>
            </a:r>
            <a:r>
              <a:rPr lang="ru-RU" dirty="0" err="1" smtClean="0"/>
              <a:t>шеллкод</a:t>
            </a:r>
            <a:r>
              <a:rPr lang="ru-RU" dirty="0" smtClean="0"/>
              <a:t>, записанный в стеке/куче</a:t>
            </a:r>
          </a:p>
          <a:p>
            <a:r>
              <a:rPr lang="ru-RU" dirty="0" smtClean="0"/>
              <a:t>Обходится с помощью</a:t>
            </a:r>
            <a:r>
              <a:rPr lang="en-US" dirty="0" smtClean="0"/>
              <a:t> Return-to-</a:t>
            </a:r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Return-Oriented Programming</a:t>
            </a:r>
          </a:p>
          <a:p>
            <a:pPr lvl="1"/>
            <a:r>
              <a:rPr lang="ru-RU" dirty="0" smtClean="0"/>
              <a:t>Фрагменты легитимного кода используются для выполнения нужных действий</a:t>
            </a:r>
          </a:p>
          <a:p>
            <a:pPr lvl="1"/>
            <a:r>
              <a:rPr lang="ru-RU" dirty="0" smtClean="0"/>
              <a:t>Так как сама программа и библиотеки помечены как исполняемый код, </a:t>
            </a:r>
            <a:r>
              <a:rPr lang="en-US" dirty="0" smtClean="0"/>
              <a:t>NX</a:t>
            </a:r>
            <a:r>
              <a:rPr lang="ru-RU" dirty="0" smtClean="0"/>
              <a:t>-бит оказывается бесполезным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2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защита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 вызове функции в стек дополнительно записывается контрольное значение</a:t>
            </a:r>
          </a:p>
          <a:p>
            <a:r>
              <a:rPr lang="ru-RU" dirty="0" smtClean="0"/>
              <a:t>При возврате оно сверяется с правильным</a:t>
            </a:r>
          </a:p>
          <a:p>
            <a:r>
              <a:rPr lang="ru-RU" dirty="0" smtClean="0"/>
              <a:t>В случае несовпадения программа </a:t>
            </a:r>
            <a:r>
              <a:rPr lang="ru-RU" dirty="0" err="1" smtClean="0"/>
              <a:t>аварийно</a:t>
            </a:r>
            <a:r>
              <a:rPr lang="ru-RU" dirty="0" smtClean="0"/>
              <a:t> завершает работу</a:t>
            </a:r>
          </a:p>
          <a:p>
            <a:r>
              <a:rPr lang="ru-RU" dirty="0" smtClean="0"/>
              <a:t>Требует дополнительных ресурсов и памяти, из-за чего используется только в «опасных» участках кода</a:t>
            </a:r>
            <a:endParaRPr lang="en-US" dirty="0" smtClean="0"/>
          </a:p>
          <a:p>
            <a:r>
              <a:rPr lang="ru-RU" dirty="0" smtClean="0"/>
              <a:t>Практически бесполезна при постоянном </a:t>
            </a:r>
            <a:r>
              <a:rPr lang="ru-RU" smtClean="0"/>
              <a:t>контрольном значении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Случайным образом сдвигает адреса библиотек и программ в памяти</a:t>
            </a:r>
          </a:p>
          <a:p>
            <a:r>
              <a:rPr lang="ru-RU" dirty="0" smtClean="0"/>
              <a:t>Сильно усложняет эксплуатацию уязвимостей</a:t>
            </a:r>
          </a:p>
          <a:p>
            <a:r>
              <a:rPr lang="ru-RU" dirty="0" smtClean="0"/>
              <a:t>Тем не менее, возможен её обход</a:t>
            </a:r>
          </a:p>
          <a:p>
            <a:pPr lvl="1"/>
            <a:r>
              <a:rPr lang="ru-RU" dirty="0" smtClean="0"/>
              <a:t>Утечка адресов</a:t>
            </a:r>
          </a:p>
          <a:p>
            <a:pPr lvl="1"/>
            <a:r>
              <a:rPr lang="ru-RU" dirty="0" smtClean="0"/>
              <a:t>Постоянный сдвиг</a:t>
            </a:r>
          </a:p>
          <a:p>
            <a:pPr lvl="1"/>
            <a:r>
              <a:rPr lang="ru-RU" dirty="0" smtClean="0"/>
              <a:t>«Грубая сила» (перебор адресов)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2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указателей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Расширение 64-битной версии </a:t>
            </a:r>
            <a:r>
              <a:rPr lang="en-US" dirty="0" smtClean="0"/>
              <a:t>ARMv8.3-A</a:t>
            </a:r>
          </a:p>
          <a:p>
            <a:r>
              <a:rPr lang="ru-RU" dirty="0" smtClean="0"/>
              <a:t>Позволяет записать в неиспользуемые разряды указателей дополнительный код проверки</a:t>
            </a:r>
          </a:p>
          <a:p>
            <a:r>
              <a:rPr lang="ru-RU" dirty="0" smtClean="0"/>
              <a:t>Делает подделку указателей крайне сложной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7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Authentication 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Коды </a:t>
            </a:r>
            <a:r>
              <a:rPr lang="ru-RU" dirty="0"/>
              <a:t>аутентификации указателей (PAC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рассчитываются с помощью специального криптографического алгоритма и </a:t>
            </a:r>
            <a:r>
              <a:rPr lang="ru-RU" dirty="0"/>
              <a:t>зависят от:</a:t>
            </a:r>
          </a:p>
          <a:p>
            <a:r>
              <a:rPr lang="ru-RU" dirty="0" smtClean="0"/>
              <a:t>Значения </a:t>
            </a:r>
            <a:r>
              <a:rPr lang="ru-RU" dirty="0"/>
              <a:t>указателя;</a:t>
            </a:r>
          </a:p>
          <a:p>
            <a:r>
              <a:rPr lang="ru-RU" dirty="0" smtClean="0"/>
              <a:t>Значения </a:t>
            </a:r>
            <a:r>
              <a:rPr lang="ru-RU" dirty="0"/>
              <a:t>контекста (64 бита);</a:t>
            </a:r>
          </a:p>
          <a:p>
            <a:r>
              <a:rPr lang="ru-RU" dirty="0" smtClean="0"/>
              <a:t>Одного </a:t>
            </a:r>
            <a:r>
              <a:rPr lang="ru-RU" dirty="0"/>
              <a:t>из ключей (128 бит):</a:t>
            </a:r>
          </a:p>
          <a:p>
            <a:pPr lvl="1"/>
            <a:r>
              <a:rPr lang="ru-RU" dirty="0" err="1" smtClean="0"/>
              <a:t>APIAKey</a:t>
            </a:r>
            <a:r>
              <a:rPr lang="ru-RU" dirty="0" smtClean="0"/>
              <a:t>/</a:t>
            </a:r>
            <a:r>
              <a:rPr lang="ru-RU" dirty="0" err="1" smtClean="0"/>
              <a:t>APIBKey</a:t>
            </a:r>
            <a:r>
              <a:rPr lang="ru-RU" dirty="0" smtClean="0"/>
              <a:t> </a:t>
            </a:r>
            <a:r>
              <a:rPr lang="ru-RU" dirty="0"/>
              <a:t>– для указателей на инструкции;</a:t>
            </a:r>
          </a:p>
          <a:p>
            <a:pPr lvl="1"/>
            <a:r>
              <a:rPr lang="ru-RU" dirty="0" err="1" smtClean="0"/>
              <a:t>APDAKey</a:t>
            </a:r>
            <a:r>
              <a:rPr lang="ru-RU" dirty="0" smtClean="0"/>
              <a:t>/</a:t>
            </a:r>
            <a:r>
              <a:rPr lang="ru-RU" dirty="0" err="1" smtClean="0"/>
              <a:t>APDBKey</a:t>
            </a:r>
            <a:r>
              <a:rPr lang="ru-RU" dirty="0" smtClean="0"/>
              <a:t> </a:t>
            </a:r>
            <a:r>
              <a:rPr lang="ru-RU" dirty="0"/>
              <a:t>– для указателей на данные;</a:t>
            </a:r>
          </a:p>
          <a:p>
            <a:pPr lvl="1"/>
            <a:r>
              <a:rPr lang="ru-RU" dirty="0" err="1" smtClean="0"/>
              <a:t>APGAKey</a:t>
            </a:r>
            <a:r>
              <a:rPr lang="ru-RU" dirty="0" smtClean="0"/>
              <a:t> </a:t>
            </a:r>
            <a:r>
              <a:rPr lang="ru-RU" dirty="0"/>
              <a:t>– для произвольных данных.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5" b="7997"/>
          <a:stretch/>
        </p:blipFill>
        <p:spPr bwMode="auto">
          <a:xfrm>
            <a:off x="1907704" y="5085184"/>
            <a:ext cx="5048250" cy="128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Authentication Code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 </a:t>
            </a:r>
            <a:r>
              <a:rPr lang="ru-RU" dirty="0" smtClean="0"/>
              <a:t>помещается в </a:t>
            </a:r>
            <a:r>
              <a:rPr lang="ru-RU" dirty="0"/>
              <a:t>неиспользуемые разряды </a:t>
            </a:r>
            <a:r>
              <a:rPr lang="ru-RU" dirty="0" smtClean="0"/>
              <a:t>указателя.</a:t>
            </a:r>
          </a:p>
          <a:p>
            <a:r>
              <a:rPr lang="ru-RU" dirty="0" smtClean="0"/>
              <a:t> </a:t>
            </a:r>
            <a:r>
              <a:rPr lang="ru-RU" dirty="0"/>
              <a:t>В системах с </a:t>
            </a:r>
            <a:r>
              <a:rPr lang="ru-RU" dirty="0" smtClean="0"/>
              <a:t>использованием </a:t>
            </a:r>
            <a:r>
              <a:rPr lang="ru-RU" dirty="0"/>
              <a:t>меток памяти (</a:t>
            </a:r>
            <a:r>
              <a:rPr lang="en-US" dirty="0"/>
              <a:t>tag</a:t>
            </a:r>
            <a:r>
              <a:rPr lang="ru-RU" dirty="0"/>
              <a:t>)  это разряды от </a:t>
            </a:r>
            <a:r>
              <a:rPr lang="en-US" dirty="0"/>
              <a:t>N</a:t>
            </a:r>
            <a:r>
              <a:rPr lang="ru-RU" dirty="0"/>
              <a:t>+1 до 53, где </a:t>
            </a:r>
            <a:r>
              <a:rPr lang="en-US" dirty="0"/>
              <a:t>N </a:t>
            </a:r>
            <a:r>
              <a:rPr lang="ru-RU" dirty="0"/>
              <a:t>– длина виртуального </a:t>
            </a:r>
            <a:r>
              <a:rPr lang="ru-RU" dirty="0" smtClean="0"/>
              <a:t>адреса.</a:t>
            </a:r>
          </a:p>
          <a:p>
            <a:r>
              <a:rPr lang="ru-RU" dirty="0" smtClean="0"/>
              <a:t> </a:t>
            </a:r>
            <a:r>
              <a:rPr lang="ru-RU" dirty="0"/>
              <a:t>В системах, где не используются метки, также могут быть задействованы разряды с 57 до 64.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r="18332"/>
          <a:stretch/>
        </p:blipFill>
        <p:spPr bwMode="auto">
          <a:xfrm>
            <a:off x="323528" y="2636912"/>
            <a:ext cx="416779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6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Authentication Code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Для работы с </a:t>
            </a:r>
            <a:r>
              <a:rPr lang="en-US" dirty="0"/>
              <a:t>PAC </a:t>
            </a:r>
            <a:r>
              <a:rPr lang="ru-RU" dirty="0"/>
              <a:t>были добавлены новые инструкции. Они делятся на 3 категории:</a:t>
            </a:r>
          </a:p>
          <a:p>
            <a:pPr lvl="1"/>
            <a:r>
              <a:rPr lang="ru-RU" dirty="0"/>
              <a:t>Добавление </a:t>
            </a:r>
            <a:r>
              <a:rPr lang="en-US" dirty="0"/>
              <a:t>PAC </a:t>
            </a:r>
            <a:r>
              <a:rPr lang="ru-RU" dirty="0"/>
              <a:t>к указателю;</a:t>
            </a:r>
          </a:p>
          <a:p>
            <a:pPr lvl="1"/>
            <a:r>
              <a:rPr lang="ru-RU" dirty="0"/>
              <a:t>Проверка </a:t>
            </a:r>
            <a:r>
              <a:rPr lang="en-US" dirty="0"/>
              <a:t>PAC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Удаление </a:t>
            </a:r>
            <a:r>
              <a:rPr lang="en-US" dirty="0"/>
              <a:t>PAC </a:t>
            </a:r>
            <a:r>
              <a:rPr lang="ru-RU" dirty="0"/>
              <a:t>без проверки.</a:t>
            </a:r>
          </a:p>
          <a:p>
            <a:r>
              <a:rPr lang="ru-RU" dirty="0" smtClean="0"/>
              <a:t>Также была </a:t>
            </a:r>
            <a:r>
              <a:rPr lang="ru-RU" dirty="0"/>
              <a:t>добавлена инструкция </a:t>
            </a:r>
            <a:r>
              <a:rPr lang="en-US" dirty="0"/>
              <a:t>PACGA</a:t>
            </a:r>
            <a:r>
              <a:rPr lang="ru-RU" dirty="0"/>
              <a:t>, которая генерирует код аутентификации из двух произвольных 64-битных значений. Эту команду можно использовать для дополнительной защиты особо важных областей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Authentication 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Общий алгоритм работы с PAC в случае с защитой стека выглядит следующим образом: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 </a:t>
            </a:r>
            <a:r>
              <a:rPr lang="ru-RU" dirty="0"/>
              <a:t>вызове функции адрес возврата подписывается PAC с указателем на вершину стека в качестве контекста.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Функция </a:t>
            </a:r>
            <a:r>
              <a:rPr lang="ru-RU" dirty="0"/>
              <a:t>сохраняет в стек адрес возврата и указатель на низ стека родительской функции, после чего выделяет место для собственных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завершения функции из стека загружаются раннее сохранённые адреса возврата и низа стека вызвавшей её функции.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Проверяется </a:t>
            </a:r>
            <a:r>
              <a:rPr lang="ru-RU" dirty="0"/>
              <a:t>PAC адреса возврата. В случае совпадения PAC удаляется из указателя, и адрес становится действительным. В противном случае адрес возврата будет недействителен.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Происходит </a:t>
            </a:r>
            <a:r>
              <a:rPr lang="ru-RU" dirty="0"/>
              <a:t>переход по адресу возврата. Если на предыдущем этапе PAC не совпал, произойдёт ошибка сегментации и программа завершит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6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качестве примера рассмотрим простую функцию: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(компилятор - </a:t>
            </a:r>
            <a:r>
              <a:rPr lang="en-US" dirty="0"/>
              <a:t>clang</a:t>
            </a:r>
            <a:r>
              <a:rPr lang="ru-RU" dirty="0"/>
              <a:t>  </a:t>
            </a:r>
            <a:r>
              <a:rPr lang="ru-RU" dirty="0" smtClean="0"/>
              <a:t>11.0.1)</a:t>
            </a:r>
            <a:endParaRPr lang="en-US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02"/>
          <a:stretch/>
        </p:blipFill>
        <p:spPr bwMode="auto">
          <a:xfrm>
            <a:off x="865174" y="2180301"/>
            <a:ext cx="4968552" cy="17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1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Результат </a:t>
            </a:r>
            <a:r>
              <a:rPr lang="ru-RU" dirty="0"/>
              <a:t>компиляции </a:t>
            </a:r>
            <a:r>
              <a:rPr lang="ru-RU" dirty="0" smtClean="0"/>
              <a:t>со стандартными флагами</a:t>
            </a:r>
          </a:p>
          <a:p>
            <a:r>
              <a:rPr lang="ru-RU" dirty="0" smtClean="0"/>
              <a:t>Защита стека отсутствует</a:t>
            </a:r>
          </a:p>
          <a:p>
            <a:endParaRPr lang="ru-RU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8"/>
          <a:stretch/>
        </p:blipFill>
        <p:spPr bwMode="auto">
          <a:xfrm>
            <a:off x="4499992" y="1700808"/>
            <a:ext cx="4294663" cy="267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ru-RU" dirty="0" smtClean="0"/>
              <a:t>(</a:t>
            </a:r>
            <a:r>
              <a:rPr lang="en-US" dirty="0" smtClean="0"/>
              <a:t>Advanced RISC Machine) – </a:t>
            </a:r>
            <a:r>
              <a:rPr lang="ru-RU" dirty="0" smtClean="0"/>
              <a:t>популярное семейство</a:t>
            </a:r>
            <a:r>
              <a:rPr lang="en-US" dirty="0" smtClean="0"/>
              <a:t> </a:t>
            </a:r>
            <a:r>
              <a:rPr lang="ru-RU" dirty="0" err="1" smtClean="0"/>
              <a:t>микрорхитектур</a:t>
            </a:r>
            <a:endParaRPr lang="ru-RU" dirty="0" smtClean="0"/>
          </a:p>
          <a:p>
            <a:r>
              <a:rPr lang="ru-RU" dirty="0" smtClean="0"/>
              <a:t>Повсеместно используется в мобильной и встраиваемой технике</a:t>
            </a:r>
          </a:p>
          <a:p>
            <a:r>
              <a:rPr lang="ru-RU" dirty="0" smtClean="0"/>
              <a:t>В последнее время начинает набирать популярность в ноутбуках, конкурируя с </a:t>
            </a:r>
            <a:r>
              <a:rPr lang="en-US" dirty="0" smtClean="0"/>
              <a:t>x86</a:t>
            </a:r>
          </a:p>
          <a:p>
            <a:r>
              <a:rPr lang="ru-RU" dirty="0" smtClean="0"/>
              <a:t>Последняя версия на данный момент – </a:t>
            </a:r>
            <a:r>
              <a:rPr lang="en-US" dirty="0" smtClean="0"/>
              <a:t>ARMv9</a:t>
            </a:r>
            <a:endParaRPr lang="ru-RU" dirty="0" smtClean="0"/>
          </a:p>
          <a:p>
            <a:r>
              <a:rPr lang="ru-RU" dirty="0" smtClean="0"/>
              <a:t>Большинство современных смартфонов используют </a:t>
            </a:r>
            <a:r>
              <a:rPr lang="en-US" dirty="0" smtClean="0"/>
              <a:t>ARMv8 </a:t>
            </a:r>
            <a:r>
              <a:rPr lang="ru-RU" dirty="0" smtClean="0"/>
              <a:t>(бюджетные модели – </a:t>
            </a:r>
            <a:r>
              <a:rPr lang="en-US" dirty="0" smtClean="0"/>
              <a:t>ARMv7)</a:t>
            </a:r>
          </a:p>
        </p:txBody>
      </p:sp>
    </p:spTree>
    <p:extLst>
      <p:ext uri="{BB962C8B-B14F-4D97-AF65-F5344CB8AC3E}">
        <p14:creationId xmlns:p14="http://schemas.microsoft.com/office/powerpoint/2010/main" val="20881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Результат </a:t>
            </a:r>
            <a:r>
              <a:rPr lang="ru-RU" dirty="0"/>
              <a:t>компиляции </a:t>
            </a:r>
            <a:r>
              <a:rPr lang="ru-RU" dirty="0" smtClean="0"/>
              <a:t>с флагом -</a:t>
            </a:r>
            <a:r>
              <a:rPr lang="en-US" dirty="0" err="1"/>
              <a:t>fstack</a:t>
            </a:r>
            <a:r>
              <a:rPr lang="ru-RU" dirty="0"/>
              <a:t>-</a:t>
            </a:r>
            <a:r>
              <a:rPr lang="en-US" dirty="0"/>
              <a:t>protector</a:t>
            </a:r>
            <a:r>
              <a:rPr lang="ru-RU" dirty="0"/>
              <a:t>-</a:t>
            </a:r>
            <a:r>
              <a:rPr lang="en-US" dirty="0" smtClean="0"/>
              <a:t>all</a:t>
            </a:r>
            <a:endParaRPr lang="ru-RU" dirty="0" smtClean="0"/>
          </a:p>
          <a:p>
            <a:r>
              <a:rPr lang="ru-RU" dirty="0" smtClean="0"/>
              <a:t>Программная защита стека</a:t>
            </a:r>
          </a:p>
          <a:p>
            <a:r>
              <a:rPr lang="ru-RU" dirty="0" smtClean="0"/>
              <a:t>Добавлено значительное количество кода для проверки контрольных значений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9"/>
          <a:stretch/>
        </p:blipFill>
        <p:spPr bwMode="auto">
          <a:xfrm>
            <a:off x="4788024" y="1196752"/>
            <a:ext cx="3240360" cy="502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Результат компиляции с флагом </a:t>
            </a:r>
            <a:r>
              <a:rPr lang="en-US" dirty="0" smtClean="0"/>
              <a:t>-</a:t>
            </a:r>
            <a:r>
              <a:rPr lang="en-US" dirty="0" err="1" smtClean="0"/>
              <a:t>mbranch</a:t>
            </a:r>
            <a:r>
              <a:rPr lang="en-US" dirty="0" smtClean="0"/>
              <a:t>-protection=standard</a:t>
            </a:r>
            <a:endParaRPr lang="ru-RU" dirty="0" smtClean="0"/>
          </a:p>
          <a:p>
            <a:r>
              <a:rPr lang="ru-RU" dirty="0" smtClean="0"/>
              <a:t>Защита с помощью </a:t>
            </a:r>
            <a:r>
              <a:rPr lang="en-US" dirty="0" smtClean="0"/>
              <a:t>PAC</a:t>
            </a:r>
            <a:endParaRPr lang="ru-RU" dirty="0"/>
          </a:p>
          <a:p>
            <a:r>
              <a:rPr lang="ru-RU" dirty="0" smtClean="0"/>
              <a:t>Добавлено всего две команды, что почти не сказывается на размере файла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30"/>
          <a:stretch/>
        </p:blipFill>
        <p:spPr bwMode="auto">
          <a:xfrm>
            <a:off x="4932040" y="1628800"/>
            <a:ext cx="399259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3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прологе функции адрес возврата в регистре </a:t>
            </a:r>
            <a:r>
              <a:rPr lang="en-US" dirty="0"/>
              <a:t>X</a:t>
            </a:r>
            <a:r>
              <a:rPr lang="ru-RU" dirty="0"/>
              <a:t>30 (</a:t>
            </a:r>
            <a:r>
              <a:rPr lang="en-US" dirty="0"/>
              <a:t>LR</a:t>
            </a:r>
            <a:r>
              <a:rPr lang="ru-RU" dirty="0"/>
              <a:t>) подписывается с помощью функции </a:t>
            </a:r>
            <a:r>
              <a:rPr lang="en-US" dirty="0" smtClean="0"/>
              <a:t>PACIASP</a:t>
            </a:r>
            <a:endParaRPr lang="ru-RU" dirty="0" smtClean="0"/>
          </a:p>
          <a:p>
            <a:r>
              <a:rPr lang="en-US" dirty="0" smtClean="0"/>
              <a:t>PACIASP </a:t>
            </a:r>
            <a:r>
              <a:rPr lang="ru-RU" dirty="0" smtClean="0"/>
              <a:t>использует </a:t>
            </a:r>
            <a:r>
              <a:rPr lang="ru-RU" dirty="0"/>
              <a:t>для подписи ключ </a:t>
            </a:r>
            <a:r>
              <a:rPr lang="en-US" dirty="0" err="1"/>
              <a:t>APIAKey</a:t>
            </a:r>
            <a:r>
              <a:rPr lang="ru-RU" dirty="0"/>
              <a:t> и регистр </a:t>
            </a:r>
            <a:r>
              <a:rPr lang="en-US" dirty="0"/>
              <a:t>SP</a:t>
            </a:r>
            <a:r>
              <a:rPr lang="ru-RU" dirty="0"/>
              <a:t> в качестве </a:t>
            </a:r>
            <a:r>
              <a:rPr lang="ru-RU" dirty="0" smtClean="0"/>
              <a:t>контекста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В эпилоге с помощью команды </a:t>
            </a:r>
            <a:r>
              <a:rPr lang="en-US" dirty="0"/>
              <a:t>AUTIASP </a:t>
            </a:r>
            <a:r>
              <a:rPr lang="ru-RU" dirty="0"/>
              <a:t>проверяется </a:t>
            </a:r>
            <a:r>
              <a:rPr lang="en-US" dirty="0"/>
              <a:t>PAC </a:t>
            </a:r>
            <a:r>
              <a:rPr lang="ru-RU" dirty="0"/>
              <a:t>адреса </a:t>
            </a:r>
            <a:r>
              <a:rPr lang="ru-RU" dirty="0" smtClean="0"/>
              <a:t>возврата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использует те же ключ и контекст, что и </a:t>
            </a:r>
            <a:r>
              <a:rPr lang="en-US" dirty="0" smtClean="0"/>
              <a:t>PACIASP</a:t>
            </a:r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случае несовпадения </a:t>
            </a:r>
            <a:r>
              <a:rPr lang="en-US" dirty="0"/>
              <a:t>PAC </a:t>
            </a:r>
            <a:r>
              <a:rPr lang="ru-RU" dirty="0"/>
              <a:t>при попытке возврата из функции произойдёт ошибка сегментации и, таким образом, будет предотвращён возможный запуск вредоносного кода.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30"/>
          <a:stretch/>
        </p:blipFill>
        <p:spPr bwMode="auto">
          <a:xfrm>
            <a:off x="4932040" y="1628800"/>
            <a:ext cx="399259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случае, если атакующий с доступом к памяти на чтение и запись может заставить систему исполнять фрагмент кода, который считывает указатель из памяти, подписывает его и сохраняет обратно (например, с помощью </a:t>
            </a:r>
            <a:r>
              <a:rPr lang="en-US" dirty="0"/>
              <a:t>ROP </a:t>
            </a:r>
            <a:r>
              <a:rPr lang="ru-RU" dirty="0"/>
              <a:t>или </a:t>
            </a:r>
            <a:r>
              <a:rPr lang="en-US" dirty="0"/>
              <a:t>Jump</a:t>
            </a:r>
            <a:r>
              <a:rPr lang="ru-RU" dirty="0"/>
              <a:t>-</a:t>
            </a:r>
            <a:r>
              <a:rPr lang="en-US" dirty="0"/>
              <a:t>oriented programming</a:t>
            </a:r>
            <a:r>
              <a:rPr lang="ru-RU" dirty="0"/>
              <a:t>), то механизм </a:t>
            </a:r>
            <a:r>
              <a:rPr lang="en-US" dirty="0"/>
              <a:t>PAC </a:t>
            </a:r>
            <a:r>
              <a:rPr lang="ru-RU" dirty="0"/>
              <a:t>будет скомпрометирован, т.к. у вредоносного кода появится возможность подписывать произвольные указатели. </a:t>
            </a:r>
          </a:p>
          <a:p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у вредоносного кода есть доступ к памяти ядра и ключи не хранятся на более высоком уровне привилегий, возможно чтение ключей для подписи произвольных указателей с помощью программной реализации алгоритма генерации. </a:t>
            </a:r>
            <a:endParaRPr lang="ru-RU" dirty="0" smtClean="0"/>
          </a:p>
          <a:p>
            <a:pPr lvl="1"/>
            <a:r>
              <a:rPr lang="ru-RU" dirty="0"/>
              <a:t>Некоторые производители (к примеру, </a:t>
            </a:r>
            <a:r>
              <a:rPr lang="en-US" dirty="0"/>
              <a:t>Apple</a:t>
            </a:r>
            <a:r>
              <a:rPr lang="ru-RU" dirty="0"/>
              <a:t>) решают эту проблему применением собственного криптографического алгоритма вместо предложенного в спецификации </a:t>
            </a:r>
            <a:r>
              <a:rPr lang="en-US" dirty="0"/>
              <a:t>QARMA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Один из самых часто встречающихся типов уязвимости – переполнение буфера</a:t>
            </a:r>
          </a:p>
          <a:p>
            <a:r>
              <a:rPr lang="ru-RU" dirty="0" smtClean="0"/>
              <a:t>Данные могут перезаписать область памяти, используемую для внутренних нужд программы</a:t>
            </a:r>
          </a:p>
          <a:p>
            <a:r>
              <a:rPr lang="ru-RU" dirty="0" smtClean="0"/>
              <a:t>С помощью специально сформированных входных данных можно вызвать переход по произвольному адресу, например, к вредоносному коду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9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переполнение стека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Простейшая программа</a:t>
            </a:r>
          </a:p>
          <a:p>
            <a:r>
              <a:rPr lang="ru-RU" dirty="0" smtClean="0"/>
              <a:t>Копирует строку в буфер и выводит её на экран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93"/>
          <a:stretch/>
        </p:blipFill>
        <p:spPr bwMode="auto">
          <a:xfrm>
            <a:off x="539552" y="1988840"/>
            <a:ext cx="3250704" cy="307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переполнение стека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1" y="1926979"/>
            <a:ext cx="3162742" cy="35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3479"/>
            <a:ext cx="4041775" cy="262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7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переполнение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b main.c:6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Breakpoint 1 at 0x10488: file 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main.c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, line 6.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r 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AAAAAAA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(…)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x/8x $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sp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itchFamily="49" charset="0"/>
                <a:cs typeface="Courier New" pitchFamily="49" charset="0"/>
              </a:rPr>
              <a:t>0x7efff4e0: </a:t>
            </a:r>
            <a:endParaRPr lang="en-US" sz="1800" i="1" dirty="0" smtClean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0x76f9cb74  0x7efff7a6      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0x41414141 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 0x00414141</a:t>
            </a:r>
            <a:endParaRPr lang="en-US" sz="1800" b="1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itchFamily="49" charset="0"/>
                <a:cs typeface="Courier New" pitchFamily="49" charset="0"/>
              </a:rPr>
              <a:t>0x7efff4f0: </a:t>
            </a:r>
            <a:endParaRPr lang="en-US" sz="1800" i="1" dirty="0" smtClean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0x7efff504  </a:t>
            </a:r>
            <a:r>
              <a:rPr lang="en-US" sz="1800" u="sng" dirty="0">
                <a:latin typeface="Consolas" pitchFamily="49" charset="0"/>
                <a:cs typeface="Courier New" pitchFamily="49" charset="0"/>
              </a:rPr>
              <a:t>0x000104d0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0x7efff654  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0x00000002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Запустим программу с входной строкой из 7 букв </a:t>
            </a:r>
            <a:r>
              <a:rPr lang="en-US" dirty="0" smtClean="0"/>
              <a:t>A</a:t>
            </a:r>
          </a:p>
          <a:p>
            <a:r>
              <a:rPr lang="ru-RU" dirty="0"/>
              <a:t>Установим </a:t>
            </a:r>
            <a:r>
              <a:rPr lang="en-US" dirty="0"/>
              <a:t>breakpoint </a:t>
            </a:r>
            <a:r>
              <a:rPr lang="ru-RU" dirty="0"/>
              <a:t>сразу после </a:t>
            </a:r>
            <a:r>
              <a:rPr lang="en-US" dirty="0" err="1"/>
              <a:t>strcpy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Входная строка выделена жирным</a:t>
            </a:r>
          </a:p>
          <a:p>
            <a:r>
              <a:rPr lang="ru-RU" dirty="0" smtClean="0"/>
              <a:t>Адрес возврата подчёркнут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2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переполнение стека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Strcpy</a:t>
            </a:r>
            <a:r>
              <a:rPr lang="en-US" dirty="0"/>
              <a:t>() </a:t>
            </a:r>
            <a:r>
              <a:rPr lang="ru-RU" dirty="0"/>
              <a:t>не проверяет длину входных данных</a:t>
            </a:r>
          </a:p>
          <a:p>
            <a:r>
              <a:rPr lang="ru-RU" dirty="0"/>
              <a:t>При вводе строки длиннее 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символов </a:t>
            </a:r>
            <a:r>
              <a:rPr lang="ru-RU" dirty="0"/>
              <a:t>будет перезаписываться «чужой» фрагмент стека</a:t>
            </a:r>
          </a:p>
          <a:p>
            <a:r>
              <a:rPr lang="ru-RU" dirty="0"/>
              <a:t>Можно перезаписать адрес возврата и захватить контроль над программой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переполнение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b main.c:6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Breakpoint 1 at 0x10488: file 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main.c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, line 6.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r 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AAAAAAAAAAAA</a:t>
            </a:r>
            <a:r>
              <a:rPr lang="en-US" sz="1800" b="1" u="sng" dirty="0" smtClean="0">
                <a:latin typeface="Consolas" pitchFamily="49" charset="0"/>
                <a:cs typeface="Courier New" pitchFamily="49" charset="0"/>
              </a:rPr>
              <a:t>BBBB</a:t>
            </a:r>
            <a:endParaRPr lang="en-US" sz="1800" b="1" u="sng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gdb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x/8x $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sp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0x7efff4e0: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0x76f9cb74  0x7efff7a6      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0x41414141 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0x41414141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 </a:t>
            </a:r>
            <a:endParaRPr lang="en-US" sz="1800" b="1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0x7efff4f0: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urier New" pitchFamily="49" charset="0"/>
              </a:rPr>
              <a:t>0x41414141 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800" b="1" u="sng" dirty="0" smtClean="0">
                <a:latin typeface="Consolas" pitchFamily="49" charset="0"/>
                <a:cs typeface="Courier New" pitchFamily="49" charset="0"/>
              </a:rPr>
              <a:t>0x42424242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0x7efff654  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0x00000002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Запустим программу с входной строкой из </a:t>
            </a:r>
            <a:r>
              <a:rPr lang="ru-RU" dirty="0" smtClean="0"/>
              <a:t>12 </a:t>
            </a:r>
            <a:r>
              <a:rPr lang="ru-RU" dirty="0"/>
              <a:t>букв </a:t>
            </a:r>
            <a:r>
              <a:rPr lang="en-US" dirty="0" smtClean="0"/>
              <a:t>A</a:t>
            </a:r>
            <a:r>
              <a:rPr lang="ru-RU" dirty="0" smtClean="0"/>
              <a:t> и 4 букв </a:t>
            </a:r>
            <a:r>
              <a:rPr lang="en-US" dirty="0" smtClean="0"/>
              <a:t>B</a:t>
            </a:r>
            <a:endParaRPr lang="en-US" dirty="0"/>
          </a:p>
          <a:p>
            <a:r>
              <a:rPr lang="ru-RU" dirty="0" smtClean="0"/>
              <a:t>Адрес возврата был перезаписан</a:t>
            </a:r>
          </a:p>
          <a:p>
            <a:r>
              <a:rPr lang="ru-RU" dirty="0" smtClean="0"/>
              <a:t>В «классическом» варианте эксплуатации это приведёт к переходу к </a:t>
            </a:r>
            <a:r>
              <a:rPr lang="ru-RU" dirty="0" err="1" smtClean="0"/>
              <a:t>шеллкоду</a:t>
            </a:r>
            <a:r>
              <a:rPr lang="ru-RU" dirty="0" smtClean="0"/>
              <a:t> во входных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защиты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 выше не сработает в большинстве современных ОС из-за механизмов защиты:</a:t>
            </a:r>
          </a:p>
          <a:p>
            <a:pPr lvl="1"/>
            <a:r>
              <a:rPr lang="ru-RU" dirty="0" smtClean="0"/>
              <a:t>Запрет выполнения данных (</a:t>
            </a:r>
            <a:r>
              <a:rPr lang="en-US" dirty="0" smtClean="0"/>
              <a:t>NX bit)</a:t>
            </a:r>
          </a:p>
          <a:p>
            <a:pPr lvl="1"/>
            <a:r>
              <a:rPr lang="ru-RU" dirty="0" smtClean="0"/>
              <a:t>Программная защита стека (</a:t>
            </a:r>
            <a:r>
              <a:rPr lang="en-US" dirty="0" smtClean="0"/>
              <a:t>stack canary)</a:t>
            </a:r>
          </a:p>
          <a:p>
            <a:pPr lvl="1"/>
            <a:r>
              <a:rPr lang="en-US" dirty="0"/>
              <a:t>Address Space Layout Randomization (ASLR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2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</TotalTime>
  <Words>1032</Words>
  <Application>Microsoft Office PowerPoint</Application>
  <PresentationFormat>Экран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Начальная</vt:lpstr>
      <vt:lpstr>МЕХАНИЗМ АУТЕНТИФИКАЦИИ УКАЗАТЕЛЕЙ В ПРОЦЕССОРАХ НА АРХИТЕКТУРЕ ARM</vt:lpstr>
      <vt:lpstr>Введение</vt:lpstr>
      <vt:lpstr>Введение</vt:lpstr>
      <vt:lpstr>Пример: переполнение стека</vt:lpstr>
      <vt:lpstr>Пример: переполнение стека</vt:lpstr>
      <vt:lpstr>Пример: переполнение стека</vt:lpstr>
      <vt:lpstr>Пример: переполнение стека</vt:lpstr>
      <vt:lpstr>Пример: переполнение стека</vt:lpstr>
      <vt:lpstr>Способы защиты</vt:lpstr>
      <vt:lpstr>Запрет выполнения данных</vt:lpstr>
      <vt:lpstr>Программная защита стека</vt:lpstr>
      <vt:lpstr>ASLR</vt:lpstr>
      <vt:lpstr>Аутентификация указателей</vt:lpstr>
      <vt:lpstr>Pointer Authentication Code</vt:lpstr>
      <vt:lpstr>Pointer Authentication Code</vt:lpstr>
      <vt:lpstr>Pointer Authentication Code</vt:lpstr>
      <vt:lpstr>Pointer Authentication Code</vt:lpstr>
      <vt:lpstr>Демонстрация</vt:lpstr>
      <vt:lpstr>Демонстрация</vt:lpstr>
      <vt:lpstr>Демонстрация</vt:lpstr>
      <vt:lpstr>Демонстрация</vt:lpstr>
      <vt:lpstr>Демонстрация</vt:lpstr>
      <vt:lpstr>Ограничения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 АУТЕНТИФИКАЦИИ УКАЗАТЕЛЕЙ В ПРОЦЕССОРАХ НА АРХИТЕКТУРЕ ARM</dc:title>
  <dc:creator>cia</dc:creator>
  <cp:lastModifiedBy>cia</cp:lastModifiedBy>
  <cp:revision>19</cp:revision>
  <dcterms:created xsi:type="dcterms:W3CDTF">2021-04-11T08:30:28Z</dcterms:created>
  <dcterms:modified xsi:type="dcterms:W3CDTF">2021-04-11T11:30:18Z</dcterms:modified>
</cp:coreProperties>
</file>