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0" r:id="rId7"/>
    <p:sldId id="276" r:id="rId8"/>
    <p:sldId id="278" r:id="rId9"/>
  </p:sldIdLst>
  <p:sldSz cx="9144000" cy="5143500" type="screen16x9"/>
  <p:notesSz cx="6858000" cy="9144000"/>
  <p:embeddedFontLst>
    <p:embeddedFont>
      <p:font typeface="Advent Pro Light" panose="020B0604020202020204" charset="0"/>
      <p:regular r:id="rId11"/>
      <p:bold r:id="rId12"/>
    </p:embeddedFont>
    <p:embeddedFont>
      <p:font typeface="Anton" panose="020B0604020202020204" charset="0"/>
      <p:regular r:id="rId13"/>
    </p:embeddedFont>
    <p:embeddedFont>
      <p:font typeface="Fira Sans Condensed" panose="020B0604020202020204" charset="0"/>
      <p:regular r:id="rId14"/>
      <p:bold r:id="rId15"/>
      <p:italic r:id="rId16"/>
      <p:boldItalic r:id="rId17"/>
    </p:embeddedFont>
    <p:embeddedFont>
      <p:font typeface="Fira Sans Condensed Light" panose="020B0604020202020204" charset="0"/>
      <p:regular r:id="rId18"/>
      <p:bold r:id="rId19"/>
      <p:italic r:id="rId20"/>
      <p:boldItalic r:id="rId21"/>
    </p:embeddedFont>
    <p:embeddedFont>
      <p:font typeface="Franklin Gothic Book" panose="020B0503020102020204" pitchFamily="34" charset="0"/>
      <p:regular r:id="rId22"/>
      <p: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322CE7-E5B3-4449-8ACE-C71151048002}">
  <a:tblStyle styleId="{B8322CE7-E5B3-4449-8ACE-C71151048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5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7" r:id="rId5"/>
    <p:sldLayoutId id="2147483659" r:id="rId6"/>
    <p:sldLayoutId id="2147483660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300350" y="202951"/>
            <a:ext cx="4516625" cy="2605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jdhani"/>
                <a:ea typeface="Rajdhani"/>
                <a:cs typeface="Rajdhani"/>
                <a:sym typeface="Rajdhani"/>
              </a:rPr>
              <a:t>Mô hình Agile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C408E5-D656-43A0-89F1-E8505D5E48B5}"/>
              </a:ext>
            </a:extLst>
          </p:cNvPr>
          <p:cNvSpPr txBox="1"/>
          <p:nvPr/>
        </p:nvSpPr>
        <p:spPr>
          <a:xfrm>
            <a:off x="513932" y="3017613"/>
            <a:ext cx="45453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Mô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tả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Ứng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dụng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vi-VN" dirty="0">
                <a:solidFill>
                  <a:schemeClr val="tx2"/>
                </a:solidFill>
              </a:rPr>
              <a:t>Ư</a:t>
            </a:r>
            <a:r>
              <a:rPr lang="en-US" dirty="0">
                <a:solidFill>
                  <a:schemeClr val="tx2"/>
                </a:solidFill>
              </a:rPr>
              <a:t>u, </a:t>
            </a:r>
            <a:r>
              <a:rPr lang="en-US" dirty="0" err="1">
                <a:solidFill>
                  <a:schemeClr val="tx2"/>
                </a:solidFill>
              </a:rPr>
              <a:t>nhược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điểm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Phương</a:t>
            </a: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pháp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Quy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trình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9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Mô hình Agile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671375"/>
            <a:ext cx="7704000" cy="909931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i="0" dirty="0">
                <a:solidFill>
                  <a:schemeClr val="tx2"/>
                </a:solidFill>
                <a:effectLst/>
                <a:latin typeface="Fira Sans Condensed" panose="020B0604020202020204" charset="0"/>
              </a:rPr>
              <a:t>Agile</a:t>
            </a:r>
            <a:r>
              <a:rPr lang="vi-VN" sz="1800" b="0" i="0" dirty="0">
                <a:solidFill>
                  <a:schemeClr val="tx2"/>
                </a:solidFill>
                <a:effectLst/>
                <a:latin typeface="Fira Sans Condensed" panose="020B0604020202020204" charset="0"/>
              </a:rPr>
              <a:t> là một phương pháp phát triển phần mềm linh hoạt để làm sao đưa sản phẩm đến tay người dùng càng nhanh càng tố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Fira Sans Condensed" panose="020B0604020202020204" charset="0"/>
              </a:rPr>
              <a:t>t</a:t>
            </a:r>
            <a:endParaRPr lang="en-US" sz="1800" dirty="0">
              <a:solidFill>
                <a:schemeClr val="tx2"/>
              </a:solidFill>
              <a:latin typeface="Fira Sans Condensed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8A34E-47F5-401A-85F2-A5EB528DE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580" y="1579464"/>
            <a:ext cx="5540839" cy="3457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481361" y="646982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2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Individuals and interactions over processes and tools</a:t>
            </a:r>
            <a:r>
              <a:rPr lang="en-US" b="0" i="0" dirty="0">
                <a:solidFill>
                  <a:schemeClr val="tx2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:</a:t>
            </a:r>
            <a:endParaRPr lang="en-US"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500759" y="1554413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cụ</a:t>
            </a:r>
            <a:endParaRPr lang="en-US" sz="1800"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931025" y="608104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2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Customer collaboration over contract negotiation</a:t>
            </a:r>
            <a:r>
              <a:rPr lang="en-US" b="0" i="0" dirty="0">
                <a:solidFill>
                  <a:schemeClr val="tx2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:</a:t>
            </a:r>
            <a:endParaRPr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5022484" y="1569951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Cộng tác với khách hàng hơn là đàm phán hợp đồng</a:t>
            </a:r>
            <a:endParaRPr sz="1800"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386088" y="3183632"/>
            <a:ext cx="2339100" cy="468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2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Working software over comprehensive documentation</a:t>
            </a:r>
            <a:r>
              <a:rPr lang="en-US" b="0" i="0" dirty="0">
                <a:solidFill>
                  <a:schemeClr val="tx2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:</a:t>
            </a:r>
            <a:endParaRPr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386088" y="4105856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r>
              <a:rPr lang="en-US" sz="1800" dirty="0"/>
              <a:t> </a:t>
            </a:r>
            <a:r>
              <a:rPr lang="en-US" sz="1800" dirty="0" err="1"/>
              <a:t>tốt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đầy</a:t>
            </a:r>
            <a:r>
              <a:rPr lang="en-US" sz="1800" dirty="0"/>
              <a:t> </a:t>
            </a:r>
            <a:r>
              <a:rPr lang="en-US" sz="1800" dirty="0" err="1"/>
              <a:t>đủ</a:t>
            </a:r>
            <a:endParaRPr lang="en-US" sz="1800"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2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Responding to change over following a plan</a:t>
            </a:r>
            <a:r>
              <a:rPr lang="en-US" b="0" i="0" dirty="0">
                <a:solidFill>
                  <a:schemeClr val="tx2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:</a:t>
            </a:r>
            <a:endParaRPr dirty="0">
              <a:solidFill>
                <a:schemeClr val="tx2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6123550" y="3605132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Phản hồi với sự tay đổi hơn là bám theo kế hoạch</a:t>
            </a:r>
            <a:endParaRPr sz="1800"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585568" y="4105856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262" y="140947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212221" y="1286918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2308490" y="377130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917352" y="1217489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80275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297646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 build="p"/>
      <p:bldP spid="117" grpId="0"/>
      <p:bldP spid="118" grpId="0" build="p"/>
      <p:bldP spid="119" grpId="0"/>
      <p:bldP spid="120" grpId="0" build="p"/>
      <p:bldP spid="121" grpId="0"/>
      <p:bldP spid="1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3564" y="153105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tả</a:t>
            </a:r>
            <a:endParaRPr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2046649" y="153105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iterative and incremental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function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Trong</a:t>
            </a:r>
            <a:r>
              <a:rPr lang="en-US" dirty="0"/>
              <a:t> Agile,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cuối</a:t>
            </a:r>
            <a:endParaRPr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1914678" y="97495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135;p27">
            <a:extLst>
              <a:ext uri="{FF2B5EF4-FFF2-40B4-BE49-F238E27FC236}">
                <a16:creationId xmlns:a16="http://schemas.microsoft.com/office/drawing/2014/main" id="{0FD17861-BF94-4E09-AB0C-76BB4453DC52}"/>
              </a:ext>
            </a:extLst>
          </p:cNvPr>
          <p:cNvSpPr txBox="1">
            <a:spLocks/>
          </p:cNvSpPr>
          <p:nvPr/>
        </p:nvSpPr>
        <p:spPr>
          <a:xfrm>
            <a:off x="2801268" y="2583004"/>
            <a:ext cx="19671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9" name="Google Shape;136;p27">
            <a:extLst>
              <a:ext uri="{FF2B5EF4-FFF2-40B4-BE49-F238E27FC236}">
                <a16:creationId xmlns:a16="http://schemas.microsoft.com/office/drawing/2014/main" id="{221D6C05-1119-4597-9A64-E47876D983E5}"/>
              </a:ext>
            </a:extLst>
          </p:cNvPr>
          <p:cNvSpPr txBox="1">
            <a:spLocks/>
          </p:cNvSpPr>
          <p:nvPr/>
        </p:nvSpPr>
        <p:spPr>
          <a:xfrm>
            <a:off x="4822109" y="2636399"/>
            <a:ext cx="33678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đực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hang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ngắn</a:t>
            </a:r>
            <a:endParaRPr lang="en-US" dirty="0"/>
          </a:p>
        </p:txBody>
      </p:sp>
      <p:cxnSp>
        <p:nvCxnSpPr>
          <p:cNvPr id="10" name="Google Shape;137;p27">
            <a:extLst>
              <a:ext uri="{FF2B5EF4-FFF2-40B4-BE49-F238E27FC236}">
                <a16:creationId xmlns:a16="http://schemas.microsoft.com/office/drawing/2014/main" id="{D298B051-379A-4D0C-89B4-945153A13248}"/>
              </a:ext>
            </a:extLst>
          </p:cNvPr>
          <p:cNvCxnSpPr/>
          <p:nvPr/>
        </p:nvCxnSpPr>
        <p:spPr>
          <a:xfrm>
            <a:off x="4690138" y="3458249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uild="p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1060397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Ưu điểm mô hình Agile</a:t>
            </a:r>
            <a:endParaRPr dirty="0"/>
          </a:p>
        </p:txBody>
      </p:sp>
      <p:graphicFrame>
        <p:nvGraphicFramePr>
          <p:cNvPr id="647" name="Google Shape;647;p33"/>
          <p:cNvGraphicFramePr/>
          <p:nvPr>
            <p:extLst>
              <p:ext uri="{D42A27DB-BD31-4B8C-83A1-F6EECF244321}">
                <p14:modId xmlns:p14="http://schemas.microsoft.com/office/powerpoint/2010/main" val="3061408090"/>
              </p:ext>
            </p:extLst>
          </p:nvPr>
        </p:nvGraphicFramePr>
        <p:xfrm>
          <a:off x="1348467" y="677627"/>
          <a:ext cx="6647300" cy="1775290"/>
        </p:xfrm>
        <a:graphic>
          <a:graphicData uri="http://schemas.openxmlformats.org/drawingml/2006/table">
            <a:tbl>
              <a:tblPr>
                <a:noFill/>
                <a:tableStyleId>{B8322CE7-E5B3-4449-8ACE-C71151048002}</a:tableStyleId>
              </a:tblPr>
              <a:tblGrid>
                <a:gridCol w="16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01</a:t>
                      </a:r>
                      <a:endParaRPr sz="3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02</a:t>
                      </a:r>
                      <a:endParaRPr sz="3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03</a:t>
                      </a:r>
                      <a:endParaRPr sz="3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04</a:t>
                      </a:r>
                      <a:endParaRPr sz="30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Tăng cường tinh thần làm việc  nhóm và trao đổi công việc hiệu quả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Các chức năng được xây dựng nhanh chóng và rõ ràng, dễ quản lý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D</a:t>
                      </a:r>
                      <a:r>
                        <a:rPr lang="en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ễ dàng bổ sung, thay đổi yêu cầu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Q</a:t>
                      </a:r>
                      <a:r>
                        <a:rPr lang="en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uy tắc tối thiểu, tiều liệu dễ hiểu, dễ sử dụng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Google Shape;646;p33">
            <a:extLst>
              <a:ext uri="{FF2B5EF4-FFF2-40B4-BE49-F238E27FC236}">
                <a16:creationId xmlns:a16="http://schemas.microsoft.com/office/drawing/2014/main" id="{965ECAB8-3554-4943-86B3-424E3FD6BEC1}"/>
              </a:ext>
            </a:extLst>
          </p:cNvPr>
          <p:cNvSpPr txBox="1">
            <a:spLocks/>
          </p:cNvSpPr>
          <p:nvPr/>
        </p:nvSpPr>
        <p:spPr>
          <a:xfrm>
            <a:off x="619883" y="245291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 err="1"/>
              <a:t>Nhược</a:t>
            </a:r>
            <a:r>
              <a:rPr lang="vi-VN" dirty="0"/>
              <a:t> điểm mô hình Agile</a:t>
            </a:r>
          </a:p>
        </p:txBody>
      </p:sp>
      <p:graphicFrame>
        <p:nvGraphicFramePr>
          <p:cNvPr id="5" name="Google Shape;647;p33">
            <a:extLst>
              <a:ext uri="{FF2B5EF4-FFF2-40B4-BE49-F238E27FC236}">
                <a16:creationId xmlns:a16="http://schemas.microsoft.com/office/drawing/2014/main" id="{2291F216-7DD1-4AE8-9BC5-E20175D26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175403"/>
              </p:ext>
            </p:extLst>
          </p:nvPr>
        </p:nvGraphicFramePr>
        <p:xfrm>
          <a:off x="300349" y="3014359"/>
          <a:ext cx="8616720" cy="2230505"/>
        </p:xfrm>
        <a:graphic>
          <a:graphicData uri="http://schemas.openxmlformats.org/drawingml/2006/table">
            <a:tbl>
              <a:tblPr>
                <a:noFill/>
                <a:tableStyleId>{B8322CE7-E5B3-4449-8ACE-C71151048002}</a:tableStyleId>
              </a:tblPr>
              <a:tblGrid>
                <a:gridCol w="172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3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344">
                  <a:extLst>
                    <a:ext uri="{9D8B030D-6E8A-4147-A177-3AD203B41FA5}">
                      <a16:colId xmlns:a16="http://schemas.microsoft.com/office/drawing/2014/main" val="3191413159"/>
                    </a:ext>
                  </a:extLst>
                </a:gridCol>
              </a:tblGrid>
              <a:tr h="5386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01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02</a:t>
                      </a:r>
                      <a:endParaRPr sz="3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03</a:t>
                      </a:r>
                      <a:endParaRPr sz="3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04</a:t>
                      </a:r>
                      <a:endParaRPr sz="3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05</a:t>
                      </a:r>
                      <a:endParaRPr sz="3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K</a:t>
                      </a:r>
                      <a:r>
                        <a:rPr lang="en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hông thích hợp để xử lý các phụ thuộc phức tạp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</a:t>
                      </a:r>
                      <a:r>
                        <a:rPr lang="en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ó nhiều rủi ro về tính bền vững, khả năng bảo trì và khả năng mở rộng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Cần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một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team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có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kinh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nghiệm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Phụ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thuộc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vào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rất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nhiều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sự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tương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tác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rõ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rang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của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khách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hang 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Chuyển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giao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công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nghệ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cho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các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thành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viên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trong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nhóm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có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thể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khá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khó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khan do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thiếu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tài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liệu</a:t>
                      </a:r>
                      <a:endParaRPr lang="en-US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53005" y="14610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Agile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8377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8455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Scrum</a:t>
            </a:r>
          </a:p>
        </p:txBody>
      </p:sp>
      <p:sp>
        <p:nvSpPr>
          <p:cNvPr id="149" name="Google Shape;149;p28"/>
          <p:cNvSpPr txBox="1"/>
          <p:nvPr/>
        </p:nvSpPr>
        <p:spPr>
          <a:xfrm>
            <a:off x="4035887" y="144266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Kaban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5" y="2217613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Extreme Programming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83775" y="291406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Lean Development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cxnSpLocks/>
          </p:cNvCxnSpPr>
          <p:nvPr/>
        </p:nvCxnSpPr>
        <p:spPr>
          <a:xfrm>
            <a:off x="6047475" y="114785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</p:cNvCxnSpPr>
          <p:nvPr/>
        </p:nvCxnSpPr>
        <p:spPr>
          <a:xfrm>
            <a:off x="6047475" y="177425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cxnSpLocks/>
          </p:cNvCxnSpPr>
          <p:nvPr/>
        </p:nvCxnSpPr>
        <p:spPr>
          <a:xfrm>
            <a:off x="6047475" y="2460765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cxnSpLocks/>
          </p:cNvCxnSpPr>
          <p:nvPr/>
        </p:nvCxnSpPr>
        <p:spPr>
          <a:xfrm rot="10800000" flipH="1">
            <a:off x="6047475" y="3227260"/>
            <a:ext cx="208500" cy="1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55;p28">
            <a:extLst>
              <a:ext uri="{FF2B5EF4-FFF2-40B4-BE49-F238E27FC236}">
                <a16:creationId xmlns:a16="http://schemas.microsoft.com/office/drawing/2014/main" id="{CA4E1C60-B9E8-4A91-AE9B-880F27C0595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47475" y="3993754"/>
            <a:ext cx="208500" cy="1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50;p28">
            <a:extLst>
              <a:ext uri="{FF2B5EF4-FFF2-40B4-BE49-F238E27FC236}">
                <a16:creationId xmlns:a16="http://schemas.microsoft.com/office/drawing/2014/main" id="{58C3A8E9-637F-42E1-8E0C-FB3E60CB92DF}"/>
              </a:ext>
            </a:extLst>
          </p:cNvPr>
          <p:cNvSpPr txBox="1"/>
          <p:nvPr/>
        </p:nvSpPr>
        <p:spPr>
          <a:xfrm>
            <a:off x="6308138" y="367157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Crystal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9" grpId="0"/>
      <p:bldP spid="150" grpId="0"/>
      <p:bldP spid="151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Quy trình Agile hoàn chỉnh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C5FB0-A0ED-4CF8-A3A6-588CF6D2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96" y="319174"/>
            <a:ext cx="6634407" cy="3981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BF968-4D82-4C1D-9AC0-F8226BF8D96D}"/>
              </a:ext>
            </a:extLst>
          </p:cNvPr>
          <p:cNvSpPr txBox="1"/>
          <p:nvPr/>
        </p:nvSpPr>
        <p:spPr>
          <a:xfrm>
            <a:off x="1742010" y="3777740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1.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Xác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tầm</a:t>
            </a:r>
            <a:endParaRPr lang="en-US" dirty="0">
              <a:solidFill>
                <a:schemeClr val="tx2"/>
              </a:solidFill>
              <a:latin typeface="Franklin Gothic Book" panose="020B0503020102020204" pitchFamily="34" charset="0"/>
              <a:cs typeface="Rajdhani" panose="020B060402020202020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nhìn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dự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án</a:t>
            </a:r>
            <a:endParaRPr lang="en-US" dirty="0">
              <a:solidFill>
                <a:schemeClr val="tx2"/>
              </a:solidFill>
              <a:latin typeface="Franklin Gothic Book" panose="020B0503020102020204" pitchFamily="34" charset="0"/>
              <a:cs typeface="Rajdhani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787742-E8CC-44A0-A54D-84B5E78D6A22}"/>
              </a:ext>
            </a:extLst>
          </p:cNvPr>
          <p:cNvCxnSpPr/>
          <p:nvPr/>
        </p:nvCxnSpPr>
        <p:spPr>
          <a:xfrm>
            <a:off x="1742010" y="3757717"/>
            <a:ext cx="136826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CF68F4-EA95-4F36-8861-AC3A119985B5}"/>
              </a:ext>
            </a:extLst>
          </p:cNvPr>
          <p:cNvCxnSpPr>
            <a:cxnSpLocks/>
          </p:cNvCxnSpPr>
          <p:nvPr/>
        </p:nvCxnSpPr>
        <p:spPr>
          <a:xfrm flipV="1">
            <a:off x="3101678" y="3214475"/>
            <a:ext cx="8594" cy="56326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17039F-1796-4351-8C20-E7165167BFB4}"/>
              </a:ext>
            </a:extLst>
          </p:cNvPr>
          <p:cNvSpPr txBox="1"/>
          <p:nvPr/>
        </p:nvSpPr>
        <p:spPr>
          <a:xfrm>
            <a:off x="3302719" y="378572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2.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lộ</a:t>
            </a:r>
            <a:endParaRPr lang="en-US" dirty="0">
              <a:solidFill>
                <a:schemeClr val="tx2"/>
              </a:solidFill>
              <a:latin typeface="Franklin Gothic Book" panose="020B0503020102020204" pitchFamily="34" charset="0"/>
              <a:cs typeface="Rajdhani" panose="020B060402020202020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dự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án</a:t>
            </a:r>
            <a:endParaRPr lang="en-US" dirty="0">
              <a:solidFill>
                <a:schemeClr val="tx2"/>
              </a:solidFill>
              <a:latin typeface="Franklin Gothic Book" panose="020B0503020102020204" pitchFamily="34" charset="0"/>
              <a:cs typeface="Rajdhani" panose="020B060402020202020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DBE054-7756-42DC-92A3-75963672F1A6}"/>
              </a:ext>
            </a:extLst>
          </p:cNvPr>
          <p:cNvCxnSpPr/>
          <p:nvPr/>
        </p:nvCxnSpPr>
        <p:spPr>
          <a:xfrm>
            <a:off x="3302719" y="3765699"/>
            <a:ext cx="136826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68F4E5-593D-4097-A2C3-E326787901D9}"/>
              </a:ext>
            </a:extLst>
          </p:cNvPr>
          <p:cNvCxnSpPr>
            <a:cxnSpLocks/>
          </p:cNvCxnSpPr>
          <p:nvPr/>
        </p:nvCxnSpPr>
        <p:spPr>
          <a:xfrm flipV="1">
            <a:off x="4662387" y="3222457"/>
            <a:ext cx="8594" cy="56326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D716D1-7911-4888-AACB-061CD17556CE}"/>
              </a:ext>
            </a:extLst>
          </p:cNvPr>
          <p:cNvSpPr txBox="1"/>
          <p:nvPr/>
        </p:nvSpPr>
        <p:spPr>
          <a:xfrm>
            <a:off x="5004705" y="3785722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7.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Bàn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giao</a:t>
            </a:r>
            <a:endParaRPr lang="en-US" dirty="0">
              <a:solidFill>
                <a:schemeClr val="tx2"/>
              </a:solidFill>
              <a:latin typeface="Franklin Gothic Book" panose="020B0503020102020204" pitchFamily="34" charset="0"/>
              <a:cs typeface="Rajdhani" panose="020B060402020202020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34A8DE-6431-45FE-A9F4-FF86AE596C27}"/>
              </a:ext>
            </a:extLst>
          </p:cNvPr>
          <p:cNvCxnSpPr>
            <a:cxnSpLocks/>
          </p:cNvCxnSpPr>
          <p:nvPr/>
        </p:nvCxnSpPr>
        <p:spPr>
          <a:xfrm flipV="1">
            <a:off x="5004705" y="3757717"/>
            <a:ext cx="775371" cy="798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157AE5-64F2-4AB3-B9AD-EDEAEEAAE771}"/>
              </a:ext>
            </a:extLst>
          </p:cNvPr>
          <p:cNvCxnSpPr>
            <a:cxnSpLocks/>
          </p:cNvCxnSpPr>
          <p:nvPr/>
        </p:nvCxnSpPr>
        <p:spPr>
          <a:xfrm flipV="1">
            <a:off x="5780076" y="3195206"/>
            <a:ext cx="8594" cy="56326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7E36C7-8A43-4415-9529-27C22530EB18}"/>
              </a:ext>
            </a:extLst>
          </p:cNvPr>
          <p:cNvCxnSpPr>
            <a:cxnSpLocks/>
          </p:cNvCxnSpPr>
          <p:nvPr/>
        </p:nvCxnSpPr>
        <p:spPr>
          <a:xfrm>
            <a:off x="5979174" y="2275948"/>
            <a:ext cx="208084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0C9F19-ECC9-4DFE-8CC9-B480E7E6897B}"/>
              </a:ext>
            </a:extLst>
          </p:cNvPr>
          <p:cNvCxnSpPr>
            <a:cxnSpLocks/>
          </p:cNvCxnSpPr>
          <p:nvPr/>
        </p:nvCxnSpPr>
        <p:spPr>
          <a:xfrm flipV="1">
            <a:off x="5292841" y="2275948"/>
            <a:ext cx="686333" cy="47593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99FD63-97CD-4568-8069-F2C419842809}"/>
              </a:ext>
            </a:extLst>
          </p:cNvPr>
          <p:cNvSpPr txBox="1"/>
          <p:nvPr/>
        </p:nvSpPr>
        <p:spPr>
          <a:xfrm>
            <a:off x="5903660" y="1948281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3.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Lập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kế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hoạch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giao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đoạn</a:t>
            </a:r>
            <a:endParaRPr lang="en-US" dirty="0">
              <a:solidFill>
                <a:schemeClr val="tx2"/>
              </a:solidFill>
              <a:latin typeface="Franklin Gothic Book" panose="020B0503020102020204" pitchFamily="34" charset="0"/>
              <a:cs typeface="Rajdhani" panose="020B060402020202020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6466F4-C40F-48C3-9E3F-1953D2532A91}"/>
              </a:ext>
            </a:extLst>
          </p:cNvPr>
          <p:cNvCxnSpPr>
            <a:cxnSpLocks/>
          </p:cNvCxnSpPr>
          <p:nvPr/>
        </p:nvCxnSpPr>
        <p:spPr>
          <a:xfrm>
            <a:off x="6054688" y="1412841"/>
            <a:ext cx="154083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E8C886-A0EA-4C8E-BC3F-79B45C1EF33F}"/>
              </a:ext>
            </a:extLst>
          </p:cNvPr>
          <p:cNvCxnSpPr>
            <a:cxnSpLocks/>
          </p:cNvCxnSpPr>
          <p:nvPr/>
        </p:nvCxnSpPr>
        <p:spPr>
          <a:xfrm flipV="1">
            <a:off x="5368355" y="1412841"/>
            <a:ext cx="686333" cy="47593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92AD7D-54D5-4DF3-A013-B6FEE16B79FD}"/>
              </a:ext>
            </a:extLst>
          </p:cNvPr>
          <p:cNvSpPr txBox="1"/>
          <p:nvPr/>
        </p:nvSpPr>
        <p:spPr>
          <a:xfrm>
            <a:off x="5979174" y="1085174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4.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Phân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tích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yêu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cầu</a:t>
            </a:r>
            <a:endParaRPr lang="en-US" dirty="0">
              <a:solidFill>
                <a:schemeClr val="tx2"/>
              </a:solidFill>
              <a:latin typeface="Franklin Gothic Book" panose="020B0503020102020204" pitchFamily="34" charset="0"/>
              <a:cs typeface="Rajdhani" panose="020B060402020202020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CB78C3-A2AA-44AE-961B-4461DFDC0573}"/>
              </a:ext>
            </a:extLst>
          </p:cNvPr>
          <p:cNvCxnSpPr>
            <a:cxnSpLocks/>
          </p:cNvCxnSpPr>
          <p:nvPr/>
        </p:nvCxnSpPr>
        <p:spPr>
          <a:xfrm>
            <a:off x="1560753" y="1433079"/>
            <a:ext cx="128256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45214D-1868-400E-B67A-ADD90DAA0A08}"/>
              </a:ext>
            </a:extLst>
          </p:cNvPr>
          <p:cNvCxnSpPr>
            <a:cxnSpLocks/>
          </p:cNvCxnSpPr>
          <p:nvPr/>
        </p:nvCxnSpPr>
        <p:spPr>
          <a:xfrm flipH="1" flipV="1">
            <a:off x="2843317" y="1434182"/>
            <a:ext cx="932329" cy="45604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B6BC286-8FD1-4E6E-9539-CDB560034202}"/>
              </a:ext>
            </a:extLst>
          </p:cNvPr>
          <p:cNvSpPr txBox="1"/>
          <p:nvPr/>
        </p:nvSpPr>
        <p:spPr>
          <a:xfrm>
            <a:off x="1485239" y="1105412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5.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Triển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khai</a:t>
            </a:r>
            <a:endParaRPr lang="en-US" dirty="0">
              <a:solidFill>
                <a:schemeClr val="tx2"/>
              </a:solidFill>
              <a:latin typeface="Franklin Gothic Book" panose="020B0503020102020204" pitchFamily="34" charset="0"/>
              <a:cs typeface="Rajdhani" panose="020B060402020202020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292491-8740-4411-BBA9-D6A14EB86A0B}"/>
              </a:ext>
            </a:extLst>
          </p:cNvPr>
          <p:cNvCxnSpPr>
            <a:cxnSpLocks/>
          </p:cNvCxnSpPr>
          <p:nvPr/>
        </p:nvCxnSpPr>
        <p:spPr>
          <a:xfrm>
            <a:off x="1413022" y="2159912"/>
            <a:ext cx="128256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8FC83B-D499-4CDF-8390-DAD446285B1A}"/>
              </a:ext>
            </a:extLst>
          </p:cNvPr>
          <p:cNvCxnSpPr>
            <a:cxnSpLocks/>
          </p:cNvCxnSpPr>
          <p:nvPr/>
        </p:nvCxnSpPr>
        <p:spPr>
          <a:xfrm flipH="1" flipV="1">
            <a:off x="2695586" y="2161015"/>
            <a:ext cx="932329" cy="45604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4923A94-8DA6-430E-8609-D9C66D75A313}"/>
              </a:ext>
            </a:extLst>
          </p:cNvPr>
          <p:cNvSpPr txBox="1"/>
          <p:nvPr/>
        </p:nvSpPr>
        <p:spPr>
          <a:xfrm>
            <a:off x="1337508" y="1832245"/>
            <a:ext cx="1072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6.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Kiểm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Franklin Gothic Book" panose="020B0503020102020204" pitchFamily="34" charset="0"/>
                <a:cs typeface="Rajdhani" panose="020B0604020202020204" charset="0"/>
              </a:rPr>
              <a:t>thử</a:t>
            </a:r>
            <a:endParaRPr lang="en-US" dirty="0">
              <a:solidFill>
                <a:schemeClr val="tx2"/>
              </a:solidFill>
              <a:latin typeface="Franklin Gothic Book" panose="020B0503020102020204" pitchFamily="34" charset="0"/>
              <a:cs typeface="Rajdhani" panose="020B0604020202020204" charset="0"/>
            </a:endParaRPr>
          </a:p>
          <a:p>
            <a:endParaRPr lang="en-US" dirty="0">
              <a:solidFill>
                <a:schemeClr val="tx2"/>
              </a:solidFill>
              <a:latin typeface="Franklin Gothic Book" panose="020B0503020102020204" pitchFamily="34" charset="0"/>
              <a:cs typeface="Rajdhani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7" grpId="0"/>
      <p:bldP spid="34" grpId="0"/>
      <p:bldP spid="40" grpId="0"/>
      <p:bldP spid="44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69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1975" y="210510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bui.quang.hieu2910@gmail.com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03 95 96 2002</a:t>
            </a:r>
            <a:endParaRPr dirty="0"/>
          </a:p>
        </p:txBody>
      </p:sp>
      <p:sp>
        <p:nvSpPr>
          <p:cNvPr id="1770" name="Google Shape;1770;p46"/>
          <p:cNvSpPr txBox="1"/>
          <p:nvPr/>
        </p:nvSpPr>
        <p:spPr>
          <a:xfrm>
            <a:off x="3500975" y="4280644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Please keep this slide for attribution.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771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1772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777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782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1785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439</Words>
  <Application>Microsoft Office PowerPoint</Application>
  <PresentationFormat>On-screen Show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Rajdhani</vt:lpstr>
      <vt:lpstr>Fira Sans Condensed Light</vt:lpstr>
      <vt:lpstr>Arial</vt:lpstr>
      <vt:lpstr>Franklin Gothic Book</vt:lpstr>
      <vt:lpstr>Anton</vt:lpstr>
      <vt:lpstr>Fira Sans Condensed</vt:lpstr>
      <vt:lpstr>Advent Pro Light</vt:lpstr>
      <vt:lpstr>Ai Tech Agency by Slidesgo</vt:lpstr>
      <vt:lpstr>Mô hình Agile</vt:lpstr>
      <vt:lpstr>Mô hình Agile</vt:lpstr>
      <vt:lpstr>Individuals and interactions over processes and tools:</vt:lpstr>
      <vt:lpstr>Mô tả</vt:lpstr>
      <vt:lpstr>Ưu điểm mô hình Agile</vt:lpstr>
      <vt:lpstr>Phương pháp Agile</vt:lpstr>
      <vt:lpstr>Quy trình Agile hoàn chỉnh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Agile</dc:title>
  <cp:lastModifiedBy>BUI QUANG HIEU</cp:lastModifiedBy>
  <cp:revision>20</cp:revision>
  <dcterms:modified xsi:type="dcterms:W3CDTF">2021-07-27T16:32:56Z</dcterms:modified>
</cp:coreProperties>
</file>