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30-Jun-21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30-Jun-21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30-Jun-21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DFD2-48A2-4585-B783-DB7CE5EA8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014B1-F987-4D89-A547-E038BB7DE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E3875-D33F-4BBC-8BB0-3C8EFDCB0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4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89"/>
    </mc:Choice>
    <mc:Fallback xmlns="">
      <p:transition spd="slow" advTm="50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72DE-4EB0-4512-BC53-EADAA210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Các phương pháp phát triển phần mềm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1903E7-FEA7-47F8-BA0F-8107C47B7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0634" y="1641729"/>
            <a:ext cx="1753033" cy="588816"/>
          </a:xfrm>
        </p:spPr>
        <p:txBody>
          <a:bodyPr/>
          <a:lstStyle/>
          <a:p>
            <a:r>
              <a:rPr lang="en-US"/>
              <a:t>Nhóm: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64374E-6648-4AB7-8E3C-49037896A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51375" y="3119689"/>
            <a:ext cx="3239223" cy="2717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- Võ Hữu Thông</a:t>
            </a:r>
          </a:p>
          <a:p>
            <a:pPr marL="0" indent="0">
              <a:buNone/>
            </a:pPr>
            <a:r>
              <a:rPr lang="en-US"/>
              <a:t>- Vi Hoàng Vân</a:t>
            </a:r>
          </a:p>
          <a:p>
            <a:pPr marL="0" indent="0">
              <a:buNone/>
            </a:pPr>
            <a:r>
              <a:rPr lang="en-US"/>
              <a:t>- Trần Thị Thu Thảo</a:t>
            </a:r>
          </a:p>
          <a:p>
            <a:pPr marL="0" indent="0">
              <a:buNone/>
            </a:pPr>
            <a:r>
              <a:rPr lang="en-US"/>
              <a:t>- Đỗ Văn Hùng</a:t>
            </a:r>
          </a:p>
          <a:p>
            <a:pPr marL="0" indent="0">
              <a:buNone/>
            </a:pPr>
            <a:r>
              <a:rPr lang="en-US"/>
              <a:t>-Trịnh Văn Tân</a:t>
            </a:r>
          </a:p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B1963C-1BA4-4330-A400-92289F705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30077" y="2230545"/>
            <a:ext cx="4017810" cy="588817"/>
          </a:xfrm>
        </p:spPr>
        <p:txBody>
          <a:bodyPr/>
          <a:lstStyle/>
          <a:p>
            <a:r>
              <a:rPr lang="en-US"/>
              <a:t>Nhóm trưởng: Thọ lã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6DB511-D377-46B6-B9BE-7F047D53E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48939" y="3119689"/>
            <a:ext cx="3675352" cy="2717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- Lê Hoàng Nhất</a:t>
            </a:r>
          </a:p>
          <a:p>
            <a:pPr marL="0" indent="0">
              <a:buNone/>
            </a:pPr>
            <a:r>
              <a:rPr lang="en-US"/>
              <a:t>- Vũ Thị Mai Lan</a:t>
            </a:r>
          </a:p>
          <a:p>
            <a:pPr marL="0" indent="0">
              <a:buNone/>
            </a:pPr>
            <a:r>
              <a:rPr lang="en-US"/>
              <a:t>- Bùi Quang Hiếu</a:t>
            </a:r>
          </a:p>
          <a:p>
            <a:pPr marL="0" indent="0">
              <a:buNone/>
            </a:pPr>
            <a:r>
              <a:rPr lang="en-US"/>
              <a:t>- Nguyễn Quốc Hùng</a:t>
            </a:r>
          </a:p>
          <a:p>
            <a:pPr marL="0" indent="0">
              <a:buNone/>
            </a:pPr>
            <a:r>
              <a:rPr lang="en-US"/>
              <a:t>-Trịnh Văn Tân</a:t>
            </a:r>
          </a:p>
        </p:txBody>
      </p:sp>
    </p:spTree>
    <p:extLst>
      <p:ext uri="{BB962C8B-B14F-4D97-AF65-F5344CB8AC3E}">
        <p14:creationId xmlns:p14="http://schemas.microsoft.com/office/powerpoint/2010/main" val="90348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77E924-FC41-45AF-8401-7860785B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765" y="618518"/>
            <a:ext cx="7222836" cy="5126500"/>
          </a:xfrm>
        </p:spPr>
        <p:txBody>
          <a:bodyPr>
            <a:normAutofit/>
          </a:bodyPr>
          <a:lstStyle/>
          <a:p>
            <a:r>
              <a:rPr lang="en-US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vi-VN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Mô hình thác nước ( Waterfall model)</a:t>
            </a:r>
            <a:br>
              <a:rPr lang="en-US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br>
              <a:rPr lang="vi-VN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vi-VN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Mô hình xoắn ốc ( Spiral model)</a:t>
            </a:r>
            <a:br>
              <a:rPr lang="en-US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br>
              <a:rPr lang="vi-VN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vi-VN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Mô hình agile.</a:t>
            </a:r>
            <a:br>
              <a:rPr lang="en-US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br>
              <a:rPr lang="vi-VN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vi-VN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Mô hình tiếp cận lặp ( Iterative </a:t>
            </a:r>
            <a:r>
              <a:rPr lang="en-US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5.</a:t>
            </a:r>
            <a:r>
              <a:rPr lang="vi-VN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model)</a:t>
            </a:r>
            <a:br>
              <a:rPr lang="en-US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br>
              <a:rPr lang="vi-VN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sz="1800">
                <a:solidFill>
                  <a:srgbClr val="202124"/>
                </a:solidFill>
                <a:latin typeface="arial" panose="020B0604020202020204" pitchFamily="34" charset="0"/>
              </a:rPr>
              <a:t>5</a:t>
            </a:r>
            <a:r>
              <a:rPr lang="en-US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vi-VN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Mô hình tăng trưởng ( </a:t>
            </a:r>
            <a:r>
              <a:rPr lang="en-US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7.</a:t>
            </a:r>
            <a:r>
              <a:rPr lang="vi-VN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Incremental model)</a:t>
            </a:r>
            <a:br>
              <a:rPr lang="en-US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br>
              <a:rPr lang="vi-VN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6. </a:t>
            </a:r>
            <a:r>
              <a:rPr lang="vi-VN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Mô hình chữ V ( V model)</a:t>
            </a:r>
            <a:br>
              <a:rPr lang="en-US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br>
              <a:rPr lang="vi-VN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7. </a:t>
            </a:r>
            <a:r>
              <a:rPr lang="vi-VN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Mô hình Scrum.</a:t>
            </a:r>
            <a:br>
              <a:rPr lang="en-US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br>
              <a:rPr lang="vi-VN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8. </a:t>
            </a:r>
            <a:r>
              <a:rPr lang="vi-VN" sz="18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RAD model ( Rapid Application Development)</a:t>
            </a:r>
            <a:br>
              <a:rPr lang="vi-VN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7BDEEE1-00AF-4098-82FB-252A646CA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8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2A05-1215-4942-A5C2-9A2891F5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2137496" cy="942427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Mô tả: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A06C4-7272-485A-A69D-009AC2858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0945"/>
            <a:ext cx="8113424" cy="3999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pc="-5">
                <a:solidFill>
                  <a:srgbClr val="1B1B1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          </a:t>
            </a:r>
            <a:r>
              <a:rPr lang="en-US" altLang="en-US" sz="1800">
                <a:solidFill>
                  <a:schemeClr val="bg1">
                    <a:lumMod val="85000"/>
                    <a:lumOff val="15000"/>
                  </a:schemeClr>
                </a:solidFill>
              </a:rPr>
              <a:t>Xuất hiện từ năm 1970</a:t>
            </a:r>
            <a:endParaRPr lang="en-US" sz="1800" spc="-5">
              <a:solidFill>
                <a:schemeClr val="bg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spc="-5">
                <a:solidFill>
                  <a:srgbClr val="1B1B1B"/>
                </a:solidFill>
                <a:latin typeface="Open Sans" panose="020B0606030504020204" pitchFamily="34" charset="0"/>
                <a:ea typeface="Calibri" panose="020F0502020204030204" pitchFamily="34" charset="0"/>
              </a:rPr>
              <a:t>          </a:t>
            </a:r>
            <a:r>
              <a:rPr lang="en-US" altLang="en-US" sz="1800">
                <a:solidFill>
                  <a:schemeClr val="bg1">
                    <a:lumMod val="85000"/>
                    <a:lumOff val="15000"/>
                  </a:schemeClr>
                </a:solidFill>
              </a:rPr>
              <a:t>Thay thế phương pháp “code – and – fix”</a:t>
            </a:r>
            <a:endParaRPr lang="en-US" sz="1800" spc="-5">
              <a:solidFill>
                <a:schemeClr val="bg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spc="-5">
                <a:solidFill>
                  <a:srgbClr val="1B1B1B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</a:rPr>
              <a:t>         là một ví dụ của mô hình Sequential (Tuần tự).</a:t>
            </a:r>
          </a:p>
          <a:p>
            <a:pPr marL="0" indent="0">
              <a:buNone/>
            </a:pPr>
            <a:r>
              <a:rPr lang="en-US"/>
              <a:t>      </a:t>
            </a:r>
            <a:r>
              <a:rPr lang="en-US" sz="1900">
                <a:solidFill>
                  <a:schemeClr val="bg1">
                    <a:lumMod val="85000"/>
                    <a:lumOff val="15000"/>
                  </a:schemeClr>
                </a:solidFill>
              </a:rPr>
              <a:t>được chia thành từng giai đoạn,nhiệm vụ có mục tiêu khác nhau</a:t>
            </a:r>
          </a:p>
          <a:p>
            <a:pPr marL="0" indent="0">
              <a:buNone/>
            </a:pPr>
            <a:r>
              <a:rPr lang="en-US" sz="1900">
                <a:solidFill>
                  <a:schemeClr val="bg1">
                    <a:lumMod val="85000"/>
                    <a:lumOff val="15000"/>
                  </a:schemeClr>
                </a:solidFill>
              </a:rPr>
              <a:t>        phải hoàn thành từng giai đoạn trước khi bắt đầu giai đoạn sau</a:t>
            </a:r>
          </a:p>
          <a:p>
            <a:pPr marL="0" indent="0">
              <a:buNone/>
            </a:pPr>
            <a:r>
              <a:rPr lang="en-US" sz="1900">
                <a:solidFill>
                  <a:schemeClr val="bg1">
                    <a:lumMod val="85000"/>
                    <a:lumOff val="15000"/>
                  </a:schemeClr>
                </a:solidFill>
              </a:rPr>
              <a:t>         không có sự chồng chéo</a:t>
            </a:r>
          </a:p>
          <a:p>
            <a:pPr marL="0" indent="0">
              <a:buNone/>
            </a:pPr>
            <a:endParaRPr lang="en-US" sz="190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900">
                <a:solidFill>
                  <a:schemeClr val="bg1">
                    <a:lumMod val="85000"/>
                    <a:lumOff val="15000"/>
                  </a:schemeClr>
                </a:solidFill>
              </a:rPr>
              <a:t>            </a:t>
            </a:r>
          </a:p>
          <a:p>
            <a:pPr marL="0" indent="0">
              <a:buNone/>
            </a:pPr>
            <a:endParaRPr lang="en-US" sz="190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Graphic 4" descr="Chevron arrows">
            <a:extLst>
              <a:ext uri="{FF2B5EF4-FFF2-40B4-BE49-F238E27FC236}">
                <a16:creationId xmlns:a16="http://schemas.microsoft.com/office/drawing/2014/main" id="{52B8A378-5942-44FA-B80B-353C1DD10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1192" y="1569660"/>
            <a:ext cx="445294" cy="399472"/>
          </a:xfrm>
          <a:prstGeom prst="rect">
            <a:avLst/>
          </a:prstGeom>
        </p:spPr>
      </p:pic>
      <p:pic>
        <p:nvPicPr>
          <p:cNvPr id="6" name="Graphic 5" descr="Chevron arrows">
            <a:extLst>
              <a:ext uri="{FF2B5EF4-FFF2-40B4-BE49-F238E27FC236}">
                <a16:creationId xmlns:a16="http://schemas.microsoft.com/office/drawing/2014/main" id="{38F0F0E3-68CB-4ED3-A165-EFF51A330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6319" y="1995633"/>
            <a:ext cx="445294" cy="399472"/>
          </a:xfrm>
          <a:prstGeom prst="rect">
            <a:avLst/>
          </a:prstGeom>
        </p:spPr>
      </p:pic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7D7E4F38-8F3A-45BC-83DF-18910B2C0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1192" y="2500326"/>
            <a:ext cx="445294" cy="399472"/>
          </a:xfrm>
          <a:prstGeom prst="rect">
            <a:avLst/>
          </a:prstGeom>
        </p:spPr>
      </p:pic>
      <p:pic>
        <p:nvPicPr>
          <p:cNvPr id="8" name="Graphic 7" descr="Chevron arrows">
            <a:extLst>
              <a:ext uri="{FF2B5EF4-FFF2-40B4-BE49-F238E27FC236}">
                <a16:creationId xmlns:a16="http://schemas.microsoft.com/office/drawing/2014/main" id="{AA2C6F95-6319-4371-83A6-8655E7ACF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6319" y="3005019"/>
            <a:ext cx="445294" cy="399472"/>
          </a:xfrm>
          <a:prstGeom prst="rect">
            <a:avLst/>
          </a:prstGeom>
        </p:spPr>
      </p:pic>
      <p:pic>
        <p:nvPicPr>
          <p:cNvPr id="9" name="Graphic 8" descr="Chevron arrows">
            <a:extLst>
              <a:ext uri="{FF2B5EF4-FFF2-40B4-BE49-F238E27FC236}">
                <a16:creationId xmlns:a16="http://schemas.microsoft.com/office/drawing/2014/main" id="{B9A427EA-3FAB-4397-BB7E-E9479DB11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6319" y="3558731"/>
            <a:ext cx="445294" cy="399472"/>
          </a:xfrm>
          <a:prstGeom prst="rect">
            <a:avLst/>
          </a:prstGeom>
        </p:spPr>
      </p:pic>
      <p:pic>
        <p:nvPicPr>
          <p:cNvPr id="10" name="Graphic 9" descr="Chevron arrows">
            <a:extLst>
              <a:ext uri="{FF2B5EF4-FFF2-40B4-BE49-F238E27FC236}">
                <a16:creationId xmlns:a16="http://schemas.microsoft.com/office/drawing/2014/main" id="{AF8E616E-0055-42A2-B7E6-80076AF81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6319" y="4019292"/>
            <a:ext cx="445294" cy="3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0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F650C2-8F1C-4A64-922E-D1F3B0E4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470" y="412657"/>
            <a:ext cx="7497221" cy="1478570"/>
          </a:xfrm>
        </p:spPr>
        <p:txBody>
          <a:bodyPr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Mô hình thác nước </a:t>
            </a:r>
            <a:br>
              <a:rPr lang="en-US" altLang="en-US"/>
            </a:br>
            <a:r>
              <a:rPr lang="en-US" altLang="en-US" sz="2800">
                <a:solidFill>
                  <a:srgbClr val="3333FF"/>
                </a:solidFill>
              </a:rPr>
              <a:t>(waterfall)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B7C265-1193-4E5E-910D-6CEACF910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692" y="1708727"/>
            <a:ext cx="9499635" cy="4525818"/>
          </a:xfrm>
        </p:spPr>
      </p:pic>
    </p:spTree>
    <p:extLst>
      <p:ext uri="{BB962C8B-B14F-4D97-AF65-F5344CB8AC3E}">
        <p14:creationId xmlns:p14="http://schemas.microsoft.com/office/powerpoint/2010/main" val="98555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1671F4-08B4-4E21-92FE-8CAE391D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2154"/>
            <a:ext cx="9905998" cy="794646"/>
          </a:xfrm>
        </p:spPr>
        <p:txBody>
          <a:bodyPr/>
          <a:lstStyle/>
          <a:p>
            <a:pPr algn="ctr"/>
            <a:r>
              <a:rPr lang="en-US" altLang="en-US">
                <a:solidFill>
                  <a:srgbClr val="FF0000"/>
                </a:solidFill>
              </a:rPr>
              <a:t>Mô hình thác nước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CB09B4-36AA-4716-9268-2D430F5F1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907740"/>
            <a:ext cx="4878389" cy="3541714"/>
          </a:xfrm>
        </p:spPr>
        <p:txBody>
          <a:bodyPr/>
          <a:lstStyle/>
          <a:p>
            <a:r>
              <a:rPr lang="en-US"/>
              <a:t>Ưu Điểm:</a:t>
            </a:r>
          </a:p>
          <a:p>
            <a:pPr>
              <a:buFontTx/>
              <a:buChar char="-"/>
            </a:pPr>
            <a:r>
              <a:rPr lang="en-US"/>
              <a:t>Đơn giản,dễ hiểu và dùng</a:t>
            </a:r>
          </a:p>
          <a:p>
            <a:pPr>
              <a:buFontTx/>
              <a:buChar char="-"/>
            </a:pPr>
            <a:r>
              <a:rPr lang="en-US"/>
              <a:t>Rất tốt với các dự án nhỏ</a:t>
            </a:r>
          </a:p>
          <a:p>
            <a:pPr>
              <a:buFontTx/>
              <a:buChar char="-"/>
            </a:pPr>
            <a:r>
              <a:rPr lang="vi-VN" sz="2000" b="0" i="0">
                <a:effectLst/>
                <a:latin typeface="Open Sans" panose="020B0606030504020204" pitchFamily="34" charset="0"/>
              </a:rPr>
              <a:t>một pha được thực hiện một lần, nó rất dễ dàng để maintain.</a:t>
            </a:r>
            <a:endParaRPr lang="en-US" sz="2000" b="0" i="0">
              <a:effectLst/>
              <a:latin typeface="Open Sans" panose="020B0606030504020204" pitchFamily="34" charset="0"/>
            </a:endParaRPr>
          </a:p>
          <a:p>
            <a:pPr>
              <a:buFontTx/>
              <a:buChar char="-"/>
            </a:pPr>
            <a:r>
              <a:rPr lang="en-US" sz="2000">
                <a:latin typeface="Open Sans" panose="020B0606030504020204" pitchFamily="34" charset="0"/>
              </a:rPr>
              <a:t>Có hệ thống tiến hành chất lượng </a:t>
            </a:r>
          </a:p>
          <a:p>
            <a:pPr marL="0" indent="0">
              <a:buNone/>
            </a:pPr>
            <a:r>
              <a:rPr lang="en-US" sz="2000">
                <a:latin typeface="Open Sans" panose="020B0606030504020204" pitchFamily="34" charset="0"/>
              </a:rPr>
              <a:t>( các tiêu chí vào ra được xác định rõ)</a:t>
            </a:r>
            <a:endParaRPr lang="en-US" sz="20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24452-CFC9-4986-AD03-0FBAEFE43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7740"/>
            <a:ext cx="4875211" cy="3541714"/>
          </a:xfrm>
        </p:spPr>
        <p:txBody>
          <a:bodyPr/>
          <a:lstStyle/>
          <a:p>
            <a:r>
              <a:rPr lang="en-US"/>
              <a:t>Nhược Điểm:</a:t>
            </a:r>
          </a:p>
          <a:p>
            <a:pPr>
              <a:buFontTx/>
              <a:buChar char="-"/>
            </a:pPr>
            <a:r>
              <a:rPr lang="en-US"/>
              <a:t>Không chấp nhận thay đổi yêu cầu</a:t>
            </a:r>
          </a:p>
          <a:p>
            <a:pPr>
              <a:buFontTx/>
              <a:buChar char="-"/>
            </a:pPr>
            <a:r>
              <a:rPr lang="en-US"/>
              <a:t>Khó quay lại và thay đổi</a:t>
            </a:r>
          </a:p>
          <a:p>
            <a:pPr>
              <a:buFontTx/>
              <a:buChar char="-"/>
            </a:pPr>
            <a:r>
              <a:rPr lang="en-US"/>
              <a:t>Rủi ro cho dự án lớn</a:t>
            </a:r>
          </a:p>
          <a:p>
            <a:pPr>
              <a:buFontTx/>
              <a:buChar char="-"/>
            </a:pPr>
            <a:r>
              <a:rPr lang="en-US" altLang="en-US"/>
              <a:t>Phải đặc tả một cách chính xác yêu cầu ngay từ đầu</a:t>
            </a:r>
          </a:p>
          <a:p>
            <a:pPr>
              <a:buFontTx/>
              <a:buChar char="-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06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139</TotalTime>
  <Words>314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</vt:lpstr>
      <vt:lpstr>Open Sans</vt:lpstr>
      <vt:lpstr>Tw Cen MT</vt:lpstr>
      <vt:lpstr>Circuit</vt:lpstr>
      <vt:lpstr>PowerPoint Presentation</vt:lpstr>
      <vt:lpstr>Các phương pháp phát triển phần mềm</vt:lpstr>
      <vt:lpstr>1. Mô hình thác nước ( Waterfall model)  2. Mô hình xoắn ốc ( Spiral model)  3. Mô hình agile.  4. Mô hình tiếp cận lặp ( Iterative 5.model)  5. Mô hình tăng trưởng ( 7.Incremental model)  6. Mô hình chữ V ( V model)  7. Mô hình Scrum.  8. RAD model ( Rapid Application Development) </vt:lpstr>
      <vt:lpstr>PowerPoint Presentation</vt:lpstr>
      <vt:lpstr>Mô tả:</vt:lpstr>
      <vt:lpstr>Mô hình thác nước  (waterfall)</vt:lpstr>
      <vt:lpstr>Mô hình thác nước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Huu Thong</dc:creator>
  <cp:lastModifiedBy>Huu Thong</cp:lastModifiedBy>
  <cp:revision>11</cp:revision>
  <dcterms:created xsi:type="dcterms:W3CDTF">2021-06-29T14:17:23Z</dcterms:created>
  <dcterms:modified xsi:type="dcterms:W3CDTF">2021-06-30T05:59:53Z</dcterms:modified>
</cp:coreProperties>
</file>