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57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>
        <p:guide orient="horz" pos="21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48F03-F72A-4F3B-BC45-5E1FA997022B}" type="doc">
      <dgm:prSet loTypeId="urn:microsoft.com/office/officeart/2005/8/layout/chevron2" loCatId="list" qsTypeId="urn:microsoft.com/office/officeart/2005/8/quickstyle/simple1#1" qsCatId="simple" csTypeId="urn:microsoft.com/office/officeart/2005/8/colors/colorful4#1" csCatId="colorful" phldr="1"/>
      <dgm:spPr/>
      <dgm:t>
        <a:bodyPr/>
        <a:lstStyle/>
        <a:p>
          <a:endParaRPr lang="en-US"/>
        </a:p>
      </dgm:t>
    </dgm:pt>
    <dgm:pt modelId="{3A1C2149-65F7-482E-9E69-112C5C666B43}">
      <dgm:prSet phldrT="[Text]" custT="1"/>
      <dgm:spPr/>
      <dgm:t>
        <a:bodyPr/>
        <a:lstStyle/>
        <a:p>
          <a:r>
            <a:rPr lang="en-US" sz="1600" b="1" dirty="0" err="1"/>
            <a:t>Thứ</a:t>
          </a:r>
          <a:r>
            <a:rPr lang="en-US" sz="1600" b="1" dirty="0"/>
            <a:t> 1</a:t>
          </a:r>
        </a:p>
      </dgm:t>
    </dgm:pt>
    <dgm:pt modelId="{33D80385-A298-48B8-86C9-7F4D3DDF5B65}" cxnId="{8EF9B9B3-99DF-49C3-AD93-E8BEC5110BF7}" type="parTrans">
      <dgm:prSet/>
      <dgm:spPr/>
      <dgm:t>
        <a:bodyPr/>
        <a:lstStyle/>
        <a:p>
          <a:endParaRPr lang="en-US"/>
        </a:p>
      </dgm:t>
    </dgm:pt>
    <dgm:pt modelId="{2F102EC6-54DD-49A6-B0F3-4B925C442E40}" cxnId="{8EF9B9B3-99DF-49C3-AD93-E8BEC5110BF7}" type="sibTrans">
      <dgm:prSet/>
      <dgm:spPr/>
      <dgm:t>
        <a:bodyPr/>
        <a:lstStyle/>
        <a:p>
          <a:endParaRPr lang="en-US"/>
        </a:p>
      </dgm:t>
    </dgm:pt>
    <dgm:pt modelId="{53C788BB-6431-41CD-BAEA-DFED135E722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b="1" i="0" dirty="0"/>
            <a:t>Là mô hình kết hợp giữa các tính năng của mô hình prototyping và mô hình thác nước.</a:t>
          </a:r>
          <a:endParaRPr lang="en-US" sz="1400" b="1" dirty="0"/>
        </a:p>
      </dgm:t>
    </dgm:pt>
    <dgm:pt modelId="{CD157F4E-6F6C-485D-A8CB-F69881139C3A}" cxnId="{15FAF0D3-16C5-4CD3-AD65-C3D272776C38}" type="parTrans">
      <dgm:prSet/>
      <dgm:spPr/>
      <dgm:t>
        <a:bodyPr/>
        <a:lstStyle/>
        <a:p>
          <a:endParaRPr lang="en-US"/>
        </a:p>
      </dgm:t>
    </dgm:pt>
    <dgm:pt modelId="{4E7EF726-EB17-4DE8-8DEC-CC26B19D4950}" cxnId="{15FAF0D3-16C5-4CD3-AD65-C3D272776C38}" type="sibTrans">
      <dgm:prSet/>
      <dgm:spPr/>
      <dgm:t>
        <a:bodyPr/>
        <a:lstStyle/>
        <a:p>
          <a:endParaRPr lang="en-US"/>
        </a:p>
      </dgm:t>
    </dgm:pt>
    <dgm:pt modelId="{49280867-EA48-477A-ADEA-9DA6C2E84A15}">
      <dgm:prSet phldrT="[Text]" custT="1"/>
      <dgm:spPr/>
      <dgm:t>
        <a:bodyPr/>
        <a:lstStyle/>
        <a:p>
          <a:r>
            <a:rPr lang="en-US" sz="1600" b="1" dirty="0" err="1"/>
            <a:t>Thứ</a:t>
          </a:r>
          <a:r>
            <a:rPr lang="en-US" sz="1600" b="1" dirty="0"/>
            <a:t> 2</a:t>
          </a:r>
        </a:p>
      </dgm:t>
    </dgm:pt>
    <dgm:pt modelId="{C1990540-BB86-4AD8-8AC3-6F0115C58083}" cxnId="{060E0564-CDB3-42C2-8F21-D74A540305F8}" type="parTrans">
      <dgm:prSet/>
      <dgm:spPr/>
      <dgm:t>
        <a:bodyPr/>
        <a:lstStyle/>
        <a:p>
          <a:endParaRPr lang="en-US"/>
        </a:p>
      </dgm:t>
    </dgm:pt>
    <dgm:pt modelId="{F40EDFF6-C765-4674-A365-83AC76BFBAD9}" cxnId="{060E0564-CDB3-42C2-8F21-D74A540305F8}" type="sibTrans">
      <dgm:prSet/>
      <dgm:spPr/>
      <dgm:t>
        <a:bodyPr/>
        <a:lstStyle/>
        <a:p>
          <a:endParaRPr lang="en-US"/>
        </a:p>
      </dgm:t>
    </dgm:pt>
    <dgm:pt modelId="{F704D7C2-233D-4040-8C05-9E1EDA42B7FC}">
      <dgm:prSet phldrT="[Text]" custT="1"/>
      <dgm:spPr/>
      <dgm:t>
        <a:bodyPr/>
        <a:lstStyle/>
        <a:p>
          <a:r>
            <a:rPr lang="vi-VN" sz="1400" b="1" i="0" dirty="0"/>
            <a:t>Mô hình xoắn ốc được ưa chuộng cho các dự án lớn, đắt tiền và phức tạp.</a:t>
          </a:r>
          <a:endParaRPr lang="en-US" sz="1400" b="1" dirty="0"/>
        </a:p>
      </dgm:t>
    </dgm:pt>
    <dgm:pt modelId="{3DEDD50D-1C55-4C1D-8CC8-08C068090858}" cxnId="{8CFF545E-6050-4456-94F0-F999411B2FF5}" type="parTrans">
      <dgm:prSet/>
      <dgm:spPr/>
      <dgm:t>
        <a:bodyPr/>
        <a:lstStyle/>
        <a:p>
          <a:endParaRPr lang="en-US"/>
        </a:p>
      </dgm:t>
    </dgm:pt>
    <dgm:pt modelId="{07ED3B77-2A1F-4683-97B3-63FD4C9FAE96}" cxnId="{8CFF545E-6050-4456-94F0-F999411B2FF5}" type="sibTrans">
      <dgm:prSet/>
      <dgm:spPr/>
      <dgm:t>
        <a:bodyPr/>
        <a:lstStyle/>
        <a:p>
          <a:endParaRPr lang="en-US"/>
        </a:p>
      </dgm:t>
    </dgm:pt>
    <dgm:pt modelId="{69A800C5-EC38-407D-83E6-7C93DB3FBAB6}">
      <dgm:prSet phldrT="[Text]" custT="1"/>
      <dgm:spPr/>
      <dgm:t>
        <a:bodyPr/>
        <a:lstStyle/>
        <a:p>
          <a:r>
            <a:rPr lang="en-US" sz="1600" b="1" dirty="0" err="1"/>
            <a:t>Thứ</a:t>
          </a:r>
          <a:r>
            <a:rPr lang="en-US" sz="1600" b="1" dirty="0"/>
            <a:t> 3</a:t>
          </a:r>
        </a:p>
      </dgm:t>
    </dgm:pt>
    <dgm:pt modelId="{AF2BE91E-D3E4-40C1-90D1-AE5FD4826B22}" cxnId="{8976CCCA-B90E-4A11-BFFA-95591C8BFED3}" type="parTrans">
      <dgm:prSet/>
      <dgm:spPr/>
      <dgm:t>
        <a:bodyPr/>
        <a:lstStyle/>
        <a:p>
          <a:endParaRPr lang="en-US"/>
        </a:p>
      </dgm:t>
    </dgm:pt>
    <dgm:pt modelId="{515B17C9-7BF2-4581-A2A3-D6F5E09F3805}" cxnId="{8976CCCA-B90E-4A11-BFFA-95591C8BFED3}" type="sibTrans">
      <dgm:prSet/>
      <dgm:spPr/>
      <dgm:t>
        <a:bodyPr/>
        <a:lstStyle/>
        <a:p>
          <a:endParaRPr lang="en-US"/>
        </a:p>
      </dgm:t>
    </dgm:pt>
    <dgm:pt modelId="{5AED295F-E634-45A3-9FA9-549AA9083296}">
      <dgm:prSet phldrT="[Text]" custT="1"/>
      <dgm:spPr/>
      <dgm:t>
        <a:bodyPr/>
        <a:lstStyle/>
        <a:p>
          <a:r>
            <a:rPr lang="vi-VN" sz="1400" b="1" i="0" dirty="0"/>
            <a:t>Mô hình này sử dụng những giai đoạn tương tự như mô hình thác nước, về thứ tự, plan, đánh giá rủi ro, …</a:t>
          </a:r>
          <a:endParaRPr lang="en-US" sz="1400" b="1" dirty="0"/>
        </a:p>
      </dgm:t>
    </dgm:pt>
    <dgm:pt modelId="{165E518B-E756-4B99-8A78-7ED4CB09785D}" cxnId="{2CE691D0-BAD7-4262-9964-BA65A6EBBBE1}" type="parTrans">
      <dgm:prSet/>
      <dgm:spPr/>
      <dgm:t>
        <a:bodyPr/>
        <a:lstStyle/>
        <a:p>
          <a:endParaRPr lang="en-US"/>
        </a:p>
      </dgm:t>
    </dgm:pt>
    <dgm:pt modelId="{B83C48ED-CA9E-49D0-8287-C64E8E5B8B3A}" cxnId="{2CE691D0-BAD7-4262-9964-BA65A6EBBBE1}" type="sibTrans">
      <dgm:prSet/>
      <dgm:spPr/>
      <dgm:t>
        <a:bodyPr/>
        <a:lstStyle/>
        <a:p>
          <a:endParaRPr lang="en-US"/>
        </a:p>
      </dgm:t>
    </dgm:pt>
    <dgm:pt modelId="{97CE070B-15A6-446C-846E-301D0CF6824D}" type="pres">
      <dgm:prSet presAssocID="{B1B48F03-F72A-4F3B-BC45-5E1FA997022B}" presName="linearFlow" presStyleCnt="0">
        <dgm:presLayoutVars>
          <dgm:dir/>
          <dgm:animLvl val="lvl"/>
          <dgm:resizeHandles val="exact"/>
        </dgm:presLayoutVars>
      </dgm:prSet>
      <dgm:spPr/>
    </dgm:pt>
    <dgm:pt modelId="{8F255F68-8178-4FF1-A03D-A96776AAAF31}" type="pres">
      <dgm:prSet presAssocID="{3A1C2149-65F7-482E-9E69-112C5C666B43}" presName="composite" presStyleCnt="0"/>
      <dgm:spPr/>
    </dgm:pt>
    <dgm:pt modelId="{034FFE8C-14D6-474F-B6DC-A11C8F88BFA0}" type="pres">
      <dgm:prSet presAssocID="{3A1C2149-65F7-482E-9E69-112C5C666B4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19A7BAA-33E6-466A-80B8-8A486BEC7B2D}" type="pres">
      <dgm:prSet presAssocID="{3A1C2149-65F7-482E-9E69-112C5C666B43}" presName="descendantText" presStyleLbl="alignAcc1" presStyleIdx="0" presStyleCnt="3" custLinFactNeighborX="496">
        <dgm:presLayoutVars>
          <dgm:bulletEnabled val="1"/>
        </dgm:presLayoutVars>
      </dgm:prSet>
      <dgm:spPr/>
    </dgm:pt>
    <dgm:pt modelId="{1F9EAFE0-E60E-413A-AD05-5FCB8DA1903F}" type="pres">
      <dgm:prSet presAssocID="{2F102EC6-54DD-49A6-B0F3-4B925C442E40}" presName="sp" presStyleCnt="0"/>
      <dgm:spPr/>
    </dgm:pt>
    <dgm:pt modelId="{BB466B83-864D-482B-B087-A67490F0152D}" type="pres">
      <dgm:prSet presAssocID="{49280867-EA48-477A-ADEA-9DA6C2E84A15}" presName="composite" presStyleCnt="0"/>
      <dgm:spPr/>
    </dgm:pt>
    <dgm:pt modelId="{7E134665-B193-4DDB-801B-B0D2834899D9}" type="pres">
      <dgm:prSet presAssocID="{49280867-EA48-477A-ADEA-9DA6C2E84A1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AE8A67F-C528-4F56-888B-E3C3458E90FC}" type="pres">
      <dgm:prSet presAssocID="{49280867-EA48-477A-ADEA-9DA6C2E84A15}" presName="descendantText" presStyleLbl="alignAcc1" presStyleIdx="1" presStyleCnt="3">
        <dgm:presLayoutVars>
          <dgm:bulletEnabled val="1"/>
        </dgm:presLayoutVars>
      </dgm:prSet>
      <dgm:spPr/>
    </dgm:pt>
    <dgm:pt modelId="{EF9FDEDB-3146-476C-BF27-EAD6F03B0B60}" type="pres">
      <dgm:prSet presAssocID="{F40EDFF6-C765-4674-A365-83AC76BFBAD9}" presName="sp" presStyleCnt="0"/>
      <dgm:spPr/>
    </dgm:pt>
    <dgm:pt modelId="{1D2A89D4-8249-4654-9C5D-12DE4A14C82D}" type="pres">
      <dgm:prSet presAssocID="{69A800C5-EC38-407D-83E6-7C93DB3FBAB6}" presName="composite" presStyleCnt="0"/>
      <dgm:spPr/>
    </dgm:pt>
    <dgm:pt modelId="{2D83C6C9-D47F-4BB4-94E1-948A049FC252}" type="pres">
      <dgm:prSet presAssocID="{69A800C5-EC38-407D-83E6-7C93DB3FBAB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8A8D222-0F28-485F-94C5-C5DCCFF525A4}" type="pres">
      <dgm:prSet presAssocID="{69A800C5-EC38-407D-83E6-7C93DB3FBAB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1216A3B-F188-4908-8250-9A794B199EF2}" type="presOf" srcId="{B1B48F03-F72A-4F3B-BC45-5E1FA997022B}" destId="{97CE070B-15A6-446C-846E-301D0CF6824D}" srcOrd="0" destOrd="0" presId="urn:microsoft.com/office/officeart/2005/8/layout/chevron2"/>
    <dgm:cxn modelId="{6A4DCC40-733C-4FAA-A9C5-83C75BEAE473}" type="presOf" srcId="{53C788BB-6431-41CD-BAEA-DFED135E7229}" destId="{719A7BAA-33E6-466A-80B8-8A486BEC7B2D}" srcOrd="0" destOrd="0" presId="urn:microsoft.com/office/officeart/2005/8/layout/chevron2"/>
    <dgm:cxn modelId="{8CFF545E-6050-4456-94F0-F999411B2FF5}" srcId="{49280867-EA48-477A-ADEA-9DA6C2E84A15}" destId="{F704D7C2-233D-4040-8C05-9E1EDA42B7FC}" srcOrd="0" destOrd="0" parTransId="{3DEDD50D-1C55-4C1D-8CC8-08C068090858}" sibTransId="{07ED3B77-2A1F-4683-97B3-63FD4C9FAE96}"/>
    <dgm:cxn modelId="{060E0564-CDB3-42C2-8F21-D74A540305F8}" srcId="{B1B48F03-F72A-4F3B-BC45-5E1FA997022B}" destId="{49280867-EA48-477A-ADEA-9DA6C2E84A15}" srcOrd="1" destOrd="0" parTransId="{C1990540-BB86-4AD8-8AC3-6F0115C58083}" sibTransId="{F40EDFF6-C765-4674-A365-83AC76BFBAD9}"/>
    <dgm:cxn modelId="{3004A047-341B-4347-A9E7-2C49DD83CBCC}" type="presOf" srcId="{3A1C2149-65F7-482E-9E69-112C5C666B43}" destId="{034FFE8C-14D6-474F-B6DC-A11C8F88BFA0}" srcOrd="0" destOrd="0" presId="urn:microsoft.com/office/officeart/2005/8/layout/chevron2"/>
    <dgm:cxn modelId="{5628437D-AE5C-431D-8261-6110AF2DB3A0}" type="presOf" srcId="{69A800C5-EC38-407D-83E6-7C93DB3FBAB6}" destId="{2D83C6C9-D47F-4BB4-94E1-948A049FC252}" srcOrd="0" destOrd="0" presId="urn:microsoft.com/office/officeart/2005/8/layout/chevron2"/>
    <dgm:cxn modelId="{AFE34EAF-A72C-40CB-AFE3-F30A4A782BED}" type="presOf" srcId="{49280867-EA48-477A-ADEA-9DA6C2E84A15}" destId="{7E134665-B193-4DDB-801B-B0D2834899D9}" srcOrd="0" destOrd="0" presId="urn:microsoft.com/office/officeart/2005/8/layout/chevron2"/>
    <dgm:cxn modelId="{8EF9B9B3-99DF-49C3-AD93-E8BEC5110BF7}" srcId="{B1B48F03-F72A-4F3B-BC45-5E1FA997022B}" destId="{3A1C2149-65F7-482E-9E69-112C5C666B43}" srcOrd="0" destOrd="0" parTransId="{33D80385-A298-48B8-86C9-7F4D3DDF5B65}" sibTransId="{2F102EC6-54DD-49A6-B0F3-4B925C442E40}"/>
    <dgm:cxn modelId="{898761C9-6D1F-432B-B342-FD4D33D29686}" type="presOf" srcId="{5AED295F-E634-45A3-9FA9-549AA9083296}" destId="{88A8D222-0F28-485F-94C5-C5DCCFF525A4}" srcOrd="0" destOrd="0" presId="urn:microsoft.com/office/officeart/2005/8/layout/chevron2"/>
    <dgm:cxn modelId="{8976CCCA-B90E-4A11-BFFA-95591C8BFED3}" srcId="{B1B48F03-F72A-4F3B-BC45-5E1FA997022B}" destId="{69A800C5-EC38-407D-83E6-7C93DB3FBAB6}" srcOrd="2" destOrd="0" parTransId="{AF2BE91E-D3E4-40C1-90D1-AE5FD4826B22}" sibTransId="{515B17C9-7BF2-4581-A2A3-D6F5E09F3805}"/>
    <dgm:cxn modelId="{0D5CACCF-6FF7-417F-BF59-77F5727D5C9F}" type="presOf" srcId="{F704D7C2-233D-4040-8C05-9E1EDA42B7FC}" destId="{8AE8A67F-C528-4F56-888B-E3C3458E90FC}" srcOrd="0" destOrd="0" presId="urn:microsoft.com/office/officeart/2005/8/layout/chevron2"/>
    <dgm:cxn modelId="{2CE691D0-BAD7-4262-9964-BA65A6EBBBE1}" srcId="{69A800C5-EC38-407D-83E6-7C93DB3FBAB6}" destId="{5AED295F-E634-45A3-9FA9-549AA9083296}" srcOrd="0" destOrd="0" parTransId="{165E518B-E756-4B99-8A78-7ED4CB09785D}" sibTransId="{B83C48ED-CA9E-49D0-8287-C64E8E5B8B3A}"/>
    <dgm:cxn modelId="{15FAF0D3-16C5-4CD3-AD65-C3D272776C38}" srcId="{3A1C2149-65F7-482E-9E69-112C5C666B43}" destId="{53C788BB-6431-41CD-BAEA-DFED135E7229}" srcOrd="0" destOrd="0" parTransId="{CD157F4E-6F6C-485D-A8CB-F69881139C3A}" sibTransId="{4E7EF726-EB17-4DE8-8DEC-CC26B19D4950}"/>
    <dgm:cxn modelId="{28D14E9D-F4D4-43C6-9F8E-5BA11AD18B4F}" type="presParOf" srcId="{97CE070B-15A6-446C-846E-301D0CF6824D}" destId="{8F255F68-8178-4FF1-A03D-A96776AAAF31}" srcOrd="0" destOrd="0" presId="urn:microsoft.com/office/officeart/2005/8/layout/chevron2"/>
    <dgm:cxn modelId="{0310615D-4C40-4A9F-96DD-03DA812AD348}" type="presParOf" srcId="{8F255F68-8178-4FF1-A03D-A96776AAAF31}" destId="{034FFE8C-14D6-474F-B6DC-A11C8F88BFA0}" srcOrd="0" destOrd="0" presId="urn:microsoft.com/office/officeart/2005/8/layout/chevron2"/>
    <dgm:cxn modelId="{6B551E0C-68DD-42E0-846E-F59893472EC5}" type="presParOf" srcId="{8F255F68-8178-4FF1-A03D-A96776AAAF31}" destId="{719A7BAA-33E6-466A-80B8-8A486BEC7B2D}" srcOrd="1" destOrd="0" presId="urn:microsoft.com/office/officeart/2005/8/layout/chevron2"/>
    <dgm:cxn modelId="{7E52C83B-E230-48BB-9BA1-135BA77A81A0}" type="presParOf" srcId="{97CE070B-15A6-446C-846E-301D0CF6824D}" destId="{1F9EAFE0-E60E-413A-AD05-5FCB8DA1903F}" srcOrd="1" destOrd="0" presId="urn:microsoft.com/office/officeart/2005/8/layout/chevron2"/>
    <dgm:cxn modelId="{A11B1EE8-2756-41DC-AE64-44EC678E46AF}" type="presParOf" srcId="{97CE070B-15A6-446C-846E-301D0CF6824D}" destId="{BB466B83-864D-482B-B087-A67490F0152D}" srcOrd="2" destOrd="0" presId="urn:microsoft.com/office/officeart/2005/8/layout/chevron2"/>
    <dgm:cxn modelId="{33A41945-EC2F-4C4B-B82C-D0423C53FF50}" type="presParOf" srcId="{BB466B83-864D-482B-B087-A67490F0152D}" destId="{7E134665-B193-4DDB-801B-B0D2834899D9}" srcOrd="0" destOrd="0" presId="urn:microsoft.com/office/officeart/2005/8/layout/chevron2"/>
    <dgm:cxn modelId="{1336AF5E-01E0-47C1-9918-3814D7E97689}" type="presParOf" srcId="{BB466B83-864D-482B-B087-A67490F0152D}" destId="{8AE8A67F-C528-4F56-888B-E3C3458E90FC}" srcOrd="1" destOrd="0" presId="urn:microsoft.com/office/officeart/2005/8/layout/chevron2"/>
    <dgm:cxn modelId="{54BAAD02-C1F7-417F-B113-47769477C88B}" type="presParOf" srcId="{97CE070B-15A6-446C-846E-301D0CF6824D}" destId="{EF9FDEDB-3146-476C-BF27-EAD6F03B0B60}" srcOrd="3" destOrd="0" presId="urn:microsoft.com/office/officeart/2005/8/layout/chevron2"/>
    <dgm:cxn modelId="{DFC12A36-8B84-452A-B481-567C4EF7322D}" type="presParOf" srcId="{97CE070B-15A6-446C-846E-301D0CF6824D}" destId="{1D2A89D4-8249-4654-9C5D-12DE4A14C82D}" srcOrd="4" destOrd="0" presId="urn:microsoft.com/office/officeart/2005/8/layout/chevron2"/>
    <dgm:cxn modelId="{8A89EA67-96FB-4C73-BAD6-CF1D9D936E51}" type="presParOf" srcId="{1D2A89D4-8249-4654-9C5D-12DE4A14C82D}" destId="{2D83C6C9-D47F-4BB4-94E1-948A049FC252}" srcOrd="0" destOrd="0" presId="urn:microsoft.com/office/officeart/2005/8/layout/chevron2"/>
    <dgm:cxn modelId="{8DDB0F33-7340-425C-AC37-9E201E38FBFE}" type="presParOf" srcId="{1D2A89D4-8249-4654-9C5D-12DE4A14C82D}" destId="{88A8D222-0F28-485F-94C5-C5DCCFF525A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FFE8C-14D6-474F-B6DC-A11C8F88BFA0}">
      <dsp:nvSpPr>
        <dsp:cNvPr id="0" name=""/>
        <dsp:cNvSpPr/>
      </dsp:nvSpPr>
      <dsp:spPr>
        <a:xfrm rot="5400000">
          <a:off x="-285457" y="287916"/>
          <a:ext cx="1903046" cy="133213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Thứ</a:t>
          </a:r>
          <a:r>
            <a:rPr lang="en-US" sz="1600" b="1" kern="1200" dirty="0"/>
            <a:t> 1</a:t>
          </a:r>
        </a:p>
      </dsp:txBody>
      <dsp:txXfrm rot="-5400000">
        <a:off x="0" y="668525"/>
        <a:ext cx="1332132" cy="570914"/>
      </dsp:txXfrm>
    </dsp:sp>
    <dsp:sp modelId="{719A7BAA-33E6-466A-80B8-8A486BEC7B2D}">
      <dsp:nvSpPr>
        <dsp:cNvPr id="0" name=""/>
        <dsp:cNvSpPr/>
      </dsp:nvSpPr>
      <dsp:spPr>
        <a:xfrm rot="5400000">
          <a:off x="5083809" y="-3749217"/>
          <a:ext cx="1236980" cy="8740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b="1" i="0" kern="1200" dirty="0"/>
            <a:t>Là mô hình kết hợp giữa các tính năng của mô hình prototyping và mô hình thác nước.</a:t>
          </a:r>
          <a:endParaRPr lang="en-US" sz="1400" b="1" kern="1200" dirty="0"/>
        </a:p>
      </dsp:txBody>
      <dsp:txXfrm rot="-5400000">
        <a:off x="1332132" y="62844"/>
        <a:ext cx="8679950" cy="1116212"/>
      </dsp:txXfrm>
    </dsp:sp>
    <dsp:sp modelId="{7E134665-B193-4DDB-801B-B0D2834899D9}">
      <dsp:nvSpPr>
        <dsp:cNvPr id="0" name=""/>
        <dsp:cNvSpPr/>
      </dsp:nvSpPr>
      <dsp:spPr>
        <a:xfrm rot="5400000">
          <a:off x="-285457" y="1999761"/>
          <a:ext cx="1903046" cy="1332132"/>
        </a:xfrm>
        <a:prstGeom prst="chevron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Thứ</a:t>
          </a:r>
          <a:r>
            <a:rPr lang="en-US" sz="1600" b="1" kern="1200" dirty="0"/>
            <a:t> 2</a:t>
          </a:r>
        </a:p>
      </dsp:txBody>
      <dsp:txXfrm rot="-5400000">
        <a:off x="0" y="2380370"/>
        <a:ext cx="1332132" cy="570914"/>
      </dsp:txXfrm>
    </dsp:sp>
    <dsp:sp modelId="{8AE8A67F-C528-4F56-888B-E3C3458E90FC}">
      <dsp:nvSpPr>
        <dsp:cNvPr id="0" name=""/>
        <dsp:cNvSpPr/>
      </dsp:nvSpPr>
      <dsp:spPr>
        <a:xfrm rot="5400000">
          <a:off x="5083809" y="-2037372"/>
          <a:ext cx="1236980" cy="8740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b="1" i="0" kern="1200" dirty="0"/>
            <a:t>Mô hình xoắn ốc được ưa chuộng cho các dự án lớn, đắt tiền và phức tạp.</a:t>
          </a:r>
          <a:endParaRPr lang="en-US" sz="1400" b="1" kern="1200" dirty="0"/>
        </a:p>
      </dsp:txBody>
      <dsp:txXfrm rot="-5400000">
        <a:off x="1332132" y="1774689"/>
        <a:ext cx="8679950" cy="1116212"/>
      </dsp:txXfrm>
    </dsp:sp>
    <dsp:sp modelId="{2D83C6C9-D47F-4BB4-94E1-948A049FC252}">
      <dsp:nvSpPr>
        <dsp:cNvPr id="0" name=""/>
        <dsp:cNvSpPr/>
      </dsp:nvSpPr>
      <dsp:spPr>
        <a:xfrm rot="5400000">
          <a:off x="-285457" y="3711605"/>
          <a:ext cx="1903046" cy="1332132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Thứ</a:t>
          </a:r>
          <a:r>
            <a:rPr lang="en-US" sz="1600" b="1" kern="1200" dirty="0"/>
            <a:t> 3</a:t>
          </a:r>
        </a:p>
      </dsp:txBody>
      <dsp:txXfrm rot="-5400000">
        <a:off x="0" y="4092214"/>
        <a:ext cx="1332132" cy="570914"/>
      </dsp:txXfrm>
    </dsp:sp>
    <dsp:sp modelId="{88A8D222-0F28-485F-94C5-C5DCCFF525A4}">
      <dsp:nvSpPr>
        <dsp:cNvPr id="0" name=""/>
        <dsp:cNvSpPr/>
      </dsp:nvSpPr>
      <dsp:spPr>
        <a:xfrm rot="5400000">
          <a:off x="5083809" y="-325528"/>
          <a:ext cx="1236980" cy="8740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b="1" i="0" kern="1200" dirty="0"/>
            <a:t>Mô hình này sử dụng những giai đoạn tương tự như mô hình thác nước, về thứ tự, plan, đánh giá rủi ro, …</a:t>
          </a:r>
          <a:endParaRPr lang="en-US" sz="1400" b="1" kern="1200" dirty="0"/>
        </a:p>
      </dsp:txBody>
      <dsp:txXfrm rot="-5400000">
        <a:off x="1332132" y="3486533"/>
        <a:ext cx="8679950" cy="1116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E2909-FE05-45F0-862F-852FD3F062C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4B709-4163-428E-B4A6-B13BCCFA28C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C68B-0278-4462-917D-1986DEEFA3C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Kế hoạch mục tiêu 2 năm 4 tháng tại FPoly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333-7654-4B09-823D-3585238D12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65FC-73CB-462A-AA0B-C1E0ADB46D1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Kế hoạch mục tiêu 2 năm 4 tháng tại FPoly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333-7654-4B09-823D-3585238D12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E14C-B9CC-4E35-B82B-9A5D7211C8D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Kế hoạch mục tiêu 2 năm 4 tháng tại FPoly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333-7654-4B09-823D-3585238D12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6B7A-ADD3-4804-A8A9-DB1847C1EB1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Kế hoạch mục tiêu 2 năm 4 tháng tại FPoly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333-7654-4B09-823D-3585238D12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74FA-ECEC-4830-BA81-A43D647473D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Kế hoạch mục tiêu 2 năm 4 tháng tại FPoly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333-7654-4B09-823D-3585238D12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0434-5A76-4E08-B4D5-339F1FD5317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Kế hoạch mục tiêu 2 năm 4 tháng tại FPoly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333-7654-4B09-823D-3585238D12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70CE-40B0-4240-80EE-E579422156E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Kế hoạch mục tiêu 2 năm 4 tháng tại FPoly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333-7654-4B09-823D-3585238D12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AF7B-B060-450C-B6FE-AE46CA4E253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Kế hoạch mục tiêu 2 năm 4 tháng tại FPoly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333-7654-4B09-823D-3585238D12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CFF7-8C76-4D22-B340-929AE4F5790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Kế hoạch mục tiêu 2 năm 4 tháng tại FPoly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333-7654-4B09-823D-3585238D12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6D1B-CB1E-4222-B008-F01BED0A047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Kế hoạch mục tiêu 2 năm 4 tháng tại FPoly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333-7654-4B09-823D-3585238D12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7D48-5861-4A06-89B6-07832A624AC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Kế hoạch mục tiêu 2 năm 4 tháng tại FPoly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333-7654-4B09-823D-3585238D12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22EE-FB06-4364-9F3F-14B61DE653C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Kế hoạch mục tiêu 2 năm 4 tháng tại FPoly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6333-7654-4B09-823D-3585238D12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1" y="115129"/>
            <a:ext cx="4969275" cy="1884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051" y="3215318"/>
            <a:ext cx="11821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MÔ HÌNH XOẮN ỐC</a:t>
            </a:r>
            <a:endParaRPr lang="en-US" sz="66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2441052"/>
            <a:ext cx="11821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3475" y="0"/>
            <a:ext cx="2845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Mô</a:t>
            </a:r>
            <a:r>
              <a:rPr lang="en-US" sz="66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66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Tả</a:t>
            </a:r>
            <a:endParaRPr lang="en-US" sz="660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rial Black" panose="020B0A04020102020204" pitchFamily="34" charset="0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928467" y="1336431"/>
          <a:ext cx="10072467" cy="533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34FFE8C-14D6-474F-B6DC-A11C8F88BF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graphicEl>
                                              <a:dgm id="{034FFE8C-14D6-474F-B6DC-A11C8F88BF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19A7BAA-33E6-466A-80B8-8A486BEC7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graphicEl>
                                              <a:dgm id="{719A7BAA-33E6-466A-80B8-8A486BEC7B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E134665-B193-4DDB-801B-B0D283489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>
                                            <p:graphicEl>
                                              <a:dgm id="{7E134665-B193-4DDB-801B-B0D2834899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AE8A67F-C528-4F56-888B-E3C3458E90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>
                                            <p:graphicEl>
                                              <a:dgm id="{8AE8A67F-C528-4F56-888B-E3C3458E90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83C6C9-D47F-4BB4-94E1-948A049FC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>
                                            <p:graphicEl>
                                              <a:dgm id="{2D83C6C9-D47F-4BB4-94E1-948A049FC2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8A8D222-0F28-485F-94C5-C5DCCFF52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>
                                            <p:graphicEl>
                                              <a:dgm id="{88A8D222-0F28-485F-94C5-C5DCCFF525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870965"/>
            <a:ext cx="9700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91180">
              <a:lnSpc>
                <a:spcPct val="100000"/>
              </a:lnSpc>
              <a:spcBef>
                <a:spcPts val="105"/>
              </a:spcBef>
            </a:pPr>
            <a:r>
              <a:rPr lang="en-US" sz="3200" b="1" spc="-5" dirty="0" err="1"/>
              <a:t>Phân</a:t>
            </a:r>
            <a:r>
              <a:rPr lang="en-US" sz="3200" b="1" spc="-5" dirty="0"/>
              <a:t> </a:t>
            </a:r>
            <a:r>
              <a:rPr lang="en-US" sz="3200" b="1" spc="-5" dirty="0" err="1"/>
              <a:t>Tích</a:t>
            </a:r>
            <a:r>
              <a:rPr lang="en-US" sz="3200" b="1" spc="-5" dirty="0"/>
              <a:t> </a:t>
            </a:r>
            <a:r>
              <a:rPr lang="en-US" sz="3200" b="1" spc="-5" dirty="0" err="1"/>
              <a:t>Mô</a:t>
            </a:r>
            <a:r>
              <a:rPr lang="en-US" sz="3200" b="1" spc="-5" dirty="0"/>
              <a:t> </a:t>
            </a:r>
            <a:r>
              <a:rPr lang="en-US" sz="3200" b="1" spc="-5" dirty="0" err="1"/>
              <a:t>Hình</a:t>
            </a:r>
            <a:endParaRPr sz="3200" b="1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4294967295"/>
          </p:nvPr>
        </p:nvSpPr>
        <p:spPr>
          <a:xfrm>
            <a:off x="7783321" y="2354579"/>
            <a:ext cx="2885440" cy="40881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16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 identification- </a:t>
            </a:r>
            <a:r>
              <a:rPr lang="en-US" sz="1600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6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6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b="1" i="0" dirty="0">
              <a:solidFill>
                <a:srgbClr val="1B1B1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1600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vi-VN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ác định mục tiêu, đối tượng cho từng pha của dự án.</a:t>
            </a:r>
            <a:endParaRPr lang="en-US" sz="1600" b="1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endParaRPr lang="en-US" sz="1600" b="1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16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Alternate evaluation- </a:t>
            </a:r>
            <a:r>
              <a:rPr lang="en-US" sz="1600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6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16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lang="en-US" sz="16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en-US" sz="16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en-US" sz="1600" b="0" i="0" dirty="0">
              <a:solidFill>
                <a:srgbClr val="1B1B1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ro.</a:t>
            </a:r>
            <a:endParaRPr lang="en-US" sz="1600" b="0" i="0" dirty="0">
              <a:solidFill>
                <a:srgbClr val="1B1B1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0" y="2354579"/>
            <a:ext cx="0" cy="3436620"/>
          </a:xfrm>
          <a:custGeom>
            <a:avLst/>
            <a:gdLst/>
            <a:ahLst/>
            <a:cxnLst/>
            <a:rect l="l" t="t" r="r" b="b"/>
            <a:pathLst>
              <a:path h="3436620">
                <a:moveTo>
                  <a:pt x="0" y="0"/>
                </a:moveTo>
                <a:lnTo>
                  <a:pt x="0" y="3436226"/>
                </a:lnTo>
              </a:path>
            </a:pathLst>
          </a:custGeom>
          <a:ln w="15240">
            <a:solidFill>
              <a:srgbClr val="ACB8C9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1623" y="4162044"/>
            <a:ext cx="10293350" cy="0"/>
          </a:xfrm>
          <a:custGeom>
            <a:avLst/>
            <a:gdLst/>
            <a:ahLst/>
            <a:cxnLst/>
            <a:rect l="l" t="t" r="r" b="b"/>
            <a:pathLst>
              <a:path w="10293350">
                <a:moveTo>
                  <a:pt x="0" y="0"/>
                </a:moveTo>
                <a:lnTo>
                  <a:pt x="10292969" y="0"/>
                </a:lnTo>
              </a:path>
            </a:pathLst>
          </a:custGeom>
          <a:ln w="15240">
            <a:solidFill>
              <a:srgbClr val="ACB8C9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80" y="2581275"/>
            <a:ext cx="2929729" cy="29672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0851" y="2228849"/>
            <a:ext cx="3613475" cy="3999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rgbClr val="1B1B1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development- </a:t>
            </a:r>
            <a:r>
              <a:rPr lang="en-US" sz="1600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6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6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16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b="0" i="0" dirty="0">
              <a:solidFill>
                <a:srgbClr val="1B1B1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B1B1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rgbClr val="1B1B1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Next phase planning- </a:t>
            </a:r>
            <a:r>
              <a:rPr lang="en-US" sz="1600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6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6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b="0" i="0" dirty="0">
              <a:solidFill>
                <a:srgbClr val="1B1B1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pha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theo.</a:t>
            </a:r>
            <a:endParaRPr lang="en-US" b="0" i="0" dirty="0">
              <a:solidFill>
                <a:srgbClr val="1B1B1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07907" y="1281683"/>
            <a:ext cx="3784092" cy="29291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61" y="3417314"/>
            <a:ext cx="2147977" cy="3543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19200" y="2491739"/>
            <a:ext cx="2514600" cy="457200"/>
          </a:xfrm>
          <a:custGeom>
            <a:avLst/>
            <a:gdLst/>
            <a:ahLst/>
            <a:cxnLst/>
            <a:rect l="l" t="t" r="r" b="b"/>
            <a:pathLst>
              <a:path w="2514600" h="457200">
                <a:moveTo>
                  <a:pt x="2438400" y="0"/>
                </a:moveTo>
                <a:lnTo>
                  <a:pt x="76200" y="0"/>
                </a:lnTo>
                <a:lnTo>
                  <a:pt x="46537" y="5994"/>
                </a:lnTo>
                <a:lnTo>
                  <a:pt x="22317" y="22336"/>
                </a:lnTo>
                <a:lnTo>
                  <a:pt x="5987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40"/>
                </a:lnTo>
                <a:lnTo>
                  <a:pt x="22317" y="434863"/>
                </a:lnTo>
                <a:lnTo>
                  <a:pt x="46537" y="451205"/>
                </a:lnTo>
                <a:lnTo>
                  <a:pt x="76200" y="457200"/>
                </a:lnTo>
                <a:lnTo>
                  <a:pt x="2438400" y="457200"/>
                </a:lnTo>
                <a:lnTo>
                  <a:pt x="2468040" y="451205"/>
                </a:lnTo>
                <a:lnTo>
                  <a:pt x="2492263" y="434863"/>
                </a:lnTo>
                <a:lnTo>
                  <a:pt x="2508605" y="410640"/>
                </a:lnTo>
                <a:lnTo>
                  <a:pt x="2514600" y="381000"/>
                </a:lnTo>
                <a:lnTo>
                  <a:pt x="2514600" y="76200"/>
                </a:lnTo>
                <a:lnTo>
                  <a:pt x="2508605" y="46559"/>
                </a:lnTo>
                <a:lnTo>
                  <a:pt x="2492263" y="22336"/>
                </a:lnTo>
                <a:lnTo>
                  <a:pt x="2468040" y="5994"/>
                </a:lnTo>
                <a:lnTo>
                  <a:pt x="2438400" y="0"/>
                </a:lnTo>
                <a:close/>
              </a:path>
            </a:pathLst>
          </a:custGeom>
          <a:solidFill>
            <a:srgbClr val="C12C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12791" y="2491739"/>
            <a:ext cx="2516505" cy="457200"/>
          </a:xfrm>
          <a:custGeom>
            <a:avLst/>
            <a:gdLst/>
            <a:ahLst/>
            <a:cxnLst/>
            <a:rect l="l" t="t" r="r" b="b"/>
            <a:pathLst>
              <a:path w="2516504" h="457200">
                <a:moveTo>
                  <a:pt x="2439924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439924" y="457200"/>
                </a:lnTo>
                <a:lnTo>
                  <a:pt x="2469564" y="451205"/>
                </a:lnTo>
                <a:lnTo>
                  <a:pt x="2493787" y="434863"/>
                </a:lnTo>
                <a:lnTo>
                  <a:pt x="2510129" y="410640"/>
                </a:lnTo>
                <a:lnTo>
                  <a:pt x="2516124" y="381000"/>
                </a:lnTo>
                <a:lnTo>
                  <a:pt x="2516124" y="76200"/>
                </a:lnTo>
                <a:lnTo>
                  <a:pt x="2510129" y="46559"/>
                </a:lnTo>
                <a:lnTo>
                  <a:pt x="2493787" y="22336"/>
                </a:lnTo>
                <a:lnTo>
                  <a:pt x="2469564" y="5994"/>
                </a:lnTo>
                <a:lnTo>
                  <a:pt x="2439924" y="0"/>
                </a:lnTo>
                <a:close/>
              </a:path>
            </a:pathLst>
          </a:custGeom>
          <a:solidFill>
            <a:srgbClr val="8343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19200" y="528827"/>
            <a:ext cx="9700260" cy="1210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37339" y="767846"/>
            <a:ext cx="970026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4960" algn="l">
              <a:lnSpc>
                <a:spcPct val="100000"/>
              </a:lnSpc>
              <a:spcBef>
                <a:spcPts val="105"/>
              </a:spcBef>
            </a:pPr>
            <a:r>
              <a:rPr lang="en-US" sz="4800" b="1" spc="-5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Ứng</a:t>
            </a:r>
            <a:r>
              <a:rPr lang="en-US" sz="4800" b="1" spc="-5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800" b="1" spc="-5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dụng</a:t>
            </a:r>
            <a:r>
              <a:rPr lang="en-US" sz="4800" b="1" spc="-5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en-US" sz="4800" b="1" spc="-5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ưu</a:t>
            </a:r>
            <a:r>
              <a:rPr lang="en-US" sz="4800" b="1" spc="-5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en-US" sz="4800" b="1" spc="-5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nhược</a:t>
            </a:r>
            <a:r>
              <a:rPr lang="en-US" sz="4800" b="1" spc="-5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800" b="1" spc="-5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điểm</a:t>
            </a:r>
            <a:endParaRPr lang="en-US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1987" y="3157854"/>
            <a:ext cx="205993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ử dụng cho các ứng dụng lớn 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85316" y="3267455"/>
            <a:ext cx="220599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3868" y="3829335"/>
            <a:ext cx="2059932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hệ thống được xây dựng theo các giai đoạn nhỏ hoặc theo các phân đoạn.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65503" y="2950464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15240">
            <a:solidFill>
              <a:srgbClr val="8496A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 flipH="1">
            <a:off x="1319781" y="3311650"/>
            <a:ext cx="45719" cy="1556811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5240">
            <a:solidFill>
              <a:srgbClr val="8496A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65500" y="3965446"/>
            <a:ext cx="220599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594866" y="2504947"/>
            <a:ext cx="17551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Ứng</a:t>
            </a:r>
            <a:r>
              <a:rPr lang="en-US" sz="2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dụng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24246" y="2518409"/>
            <a:ext cx="12024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Ưu</a:t>
            </a:r>
            <a:r>
              <a:rPr lang="en-US" sz="2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điểm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03309" y="2518409"/>
            <a:ext cx="190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Nhược</a:t>
            </a:r>
            <a:r>
              <a:rPr lang="en-US" sz="2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điểm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95390" y="3157854"/>
            <a:ext cx="203389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98720" y="3267455"/>
            <a:ext cx="220599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356662" y="3820410"/>
            <a:ext cx="1944822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mạo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hiểm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86843" y="3916930"/>
            <a:ext cx="220599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358693" y="4733841"/>
            <a:ext cx="2103120" cy="17485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vi-VN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Đánh giá thực tế hơn như là một quy trình làm việc, bởi vì những vấn đề quan trọng đã được phát hiện sớm hơn.</a:t>
            </a:r>
            <a:endParaRPr lang="vi-VN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70298" y="4826403"/>
            <a:ext cx="220599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977384" y="2950464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7043"/>
                </a:lnTo>
              </a:path>
            </a:pathLst>
          </a:custGeom>
          <a:ln w="15240">
            <a:solidFill>
              <a:srgbClr val="8496A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77384" y="3165348"/>
            <a:ext cx="0" cy="271780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0"/>
                </a:moveTo>
                <a:lnTo>
                  <a:pt x="0" y="271652"/>
                </a:lnTo>
              </a:path>
            </a:pathLst>
          </a:custGeom>
          <a:ln w="15240">
            <a:solidFill>
              <a:srgbClr val="8496A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77384" y="344424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0"/>
                </a:moveTo>
                <a:lnTo>
                  <a:pt x="0" y="271653"/>
                </a:lnTo>
              </a:path>
            </a:pathLst>
          </a:custGeom>
          <a:ln w="15240">
            <a:solidFill>
              <a:srgbClr val="8496A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77384" y="3688079"/>
            <a:ext cx="0" cy="271780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0"/>
                </a:moveTo>
                <a:lnTo>
                  <a:pt x="0" y="271653"/>
                </a:lnTo>
              </a:path>
            </a:pathLst>
          </a:custGeom>
          <a:ln w="15240">
            <a:solidFill>
              <a:srgbClr val="8496A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 flipH="1">
            <a:off x="4931663" y="3965446"/>
            <a:ext cx="45719" cy="2254379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0"/>
                </a:moveTo>
                <a:lnTo>
                  <a:pt x="0" y="271652"/>
                </a:lnTo>
              </a:path>
            </a:pathLst>
          </a:custGeom>
          <a:ln w="15240">
            <a:solidFill>
              <a:srgbClr val="8496A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908795" y="3157854"/>
            <a:ext cx="2166412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Manager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kịp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612123" y="3267455"/>
            <a:ext cx="220599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931273" y="4280794"/>
            <a:ext cx="1729739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580342" y="5298631"/>
            <a:ext cx="220599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03170" y="4390643"/>
            <a:ext cx="220599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8931273" y="5192044"/>
            <a:ext cx="1988187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ro.</a:t>
            </a:r>
            <a:endParaRPr 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90788" y="2950464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15240">
            <a:solidFill>
              <a:srgbClr val="8496A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590788" y="3311652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5240">
            <a:solidFill>
              <a:srgbClr val="8496A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587593" y="3716020"/>
            <a:ext cx="125508" cy="2859268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15240">
            <a:solidFill>
              <a:srgbClr val="8496A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0"/>
          <p:cNvSpPr/>
          <p:nvPr/>
        </p:nvSpPr>
        <p:spPr>
          <a:xfrm>
            <a:off x="8577518" y="6181725"/>
            <a:ext cx="220599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1"/>
          <p:cNvSpPr txBox="1"/>
          <p:nvPr/>
        </p:nvSpPr>
        <p:spPr>
          <a:xfrm>
            <a:off x="8919728" y="6070663"/>
            <a:ext cx="214797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Chưa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rộng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rãi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vi-VN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split orient="vert" dir="in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WPS Presentation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SimSun</vt:lpstr>
      <vt:lpstr>Wingdings</vt:lpstr>
      <vt:lpstr>Segoe UI Black</vt:lpstr>
      <vt:lpstr>Arial Black</vt:lpstr>
      <vt:lpstr>Open Sans</vt:lpstr>
      <vt:lpstr>Segoe Print</vt:lpstr>
      <vt:lpstr>Times New Roman</vt:lpstr>
      <vt:lpstr>Arial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Phân Tích Mô Hình</vt:lpstr>
      <vt:lpstr>Ứng dụng, ưu, nhược điểm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Khanhvd</dc:creator>
  <cp:lastModifiedBy>LENOVO</cp:lastModifiedBy>
  <cp:revision>103</cp:revision>
  <dcterms:created xsi:type="dcterms:W3CDTF">2019-08-02T17:12:00Z</dcterms:created>
  <dcterms:modified xsi:type="dcterms:W3CDTF">2021-06-29T14:13:27Z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