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7" r:id="rId2"/>
    <p:sldId id="256"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DE5C6-C3D8-492A-A2BA-A4A5D88A297D}" type="datetimeFigureOut">
              <a:rPr lang="en-US" smtClean="0"/>
              <a:t>6/29/2021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AD3971-568C-41CE-A015-239BEA8C4657}" type="slidenum">
              <a:rPr lang="en-US" smtClean="0"/>
              <a:t>‹#›</a:t>
            </a:fld>
            <a:endParaRPr lang="en-US"/>
          </a:p>
        </p:txBody>
      </p:sp>
    </p:spTree>
    <p:extLst>
      <p:ext uri="{BB962C8B-B14F-4D97-AF65-F5344CB8AC3E}">
        <p14:creationId xmlns:p14="http://schemas.microsoft.com/office/powerpoint/2010/main" val="236939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302827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278469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33316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44994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5841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1683434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943441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38238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373407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5EC0A7-C41B-43C4-A2AA-5117DD3A0BB0}" type="datetimeFigureOut">
              <a:rPr lang="en-US" smtClean="0"/>
              <a:t>6/29/2021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278272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5EC0A7-C41B-43C4-A2AA-5117DD3A0BB0}"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179459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5EC0A7-C41B-43C4-A2AA-5117DD3A0BB0}" type="datetimeFigureOut">
              <a:rPr lang="en-US" smtClean="0"/>
              <a:t>6/29/2021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332722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5EC0A7-C41B-43C4-A2AA-5117DD3A0BB0}" type="datetimeFigureOut">
              <a:rPr lang="en-US" smtClean="0"/>
              <a:t>6/29/2021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138452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EC0A7-C41B-43C4-A2AA-5117DD3A0BB0}" type="datetimeFigureOut">
              <a:rPr lang="en-US" smtClean="0"/>
              <a:t>6/29/2021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309885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5EC0A7-C41B-43C4-A2AA-5117DD3A0BB0}"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158377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5EC0A7-C41B-43C4-A2AA-5117DD3A0BB0}" type="datetimeFigureOut">
              <a:rPr lang="en-US" smtClean="0"/>
              <a:t>6/29/2021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A0D13-9C19-4B6B-92A9-041FDA87A7D4}" type="slidenum">
              <a:rPr lang="en-US" smtClean="0"/>
              <a:t>‹#›</a:t>
            </a:fld>
            <a:endParaRPr lang="en-US"/>
          </a:p>
        </p:txBody>
      </p:sp>
    </p:spTree>
    <p:extLst>
      <p:ext uri="{BB962C8B-B14F-4D97-AF65-F5344CB8AC3E}">
        <p14:creationId xmlns:p14="http://schemas.microsoft.com/office/powerpoint/2010/main" val="2858026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F5EC0A7-C41B-43C4-A2AA-5117DD3A0BB0}" type="datetimeFigureOut">
              <a:rPr lang="en-US" smtClean="0"/>
              <a:t>6/29/2021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7A0D13-9C19-4B6B-92A9-041FDA87A7D4}" type="slidenum">
              <a:rPr lang="en-US" smtClean="0"/>
              <a:t>‹#›</a:t>
            </a:fld>
            <a:endParaRPr lang="en-US"/>
          </a:p>
        </p:txBody>
      </p:sp>
    </p:spTree>
    <p:extLst>
      <p:ext uri="{BB962C8B-B14F-4D97-AF65-F5344CB8AC3E}">
        <p14:creationId xmlns:p14="http://schemas.microsoft.com/office/powerpoint/2010/main" val="30741761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1ABDF7-47F3-40E8-A841-A3A4CF28E167}"/>
              </a:ext>
            </a:extLst>
          </p:cNvPr>
          <p:cNvSpPr txBox="1"/>
          <p:nvPr/>
        </p:nvSpPr>
        <p:spPr>
          <a:xfrm>
            <a:off x="2041864" y="2459116"/>
            <a:ext cx="2574524" cy="646331"/>
          </a:xfrm>
          <a:prstGeom prst="rect">
            <a:avLst/>
          </a:prstGeom>
          <a:noFill/>
        </p:spPr>
        <p:txBody>
          <a:bodyPr wrap="square" rtlCol="0">
            <a:spAutoFit/>
          </a:bodyPr>
          <a:lstStyle/>
          <a:p>
            <a:pPr marL="285750" indent="-285750">
              <a:buFont typeface="Arial" panose="020B0604020202020204" pitchFamily="34" charset="0"/>
              <a:buChar char="•"/>
            </a:pPr>
            <a:r>
              <a:rPr lang="en-US" sz="36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Mô</a:t>
            </a:r>
            <a:r>
              <a:rPr lang="en-US" sz="36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Tả</a:t>
            </a:r>
            <a:endParaRPr lang="en-US" sz="36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9D4730-C142-471E-92F1-C58A36A1B8DF}"/>
              </a:ext>
            </a:extLst>
          </p:cNvPr>
          <p:cNvSpPr txBox="1"/>
          <p:nvPr/>
        </p:nvSpPr>
        <p:spPr>
          <a:xfrm>
            <a:off x="2041864" y="3187083"/>
            <a:ext cx="3071674" cy="646331"/>
          </a:xfrm>
          <a:prstGeom prst="rect">
            <a:avLst/>
          </a:prstGeom>
          <a:noFill/>
        </p:spPr>
        <p:txBody>
          <a:bodyPr wrap="square" rtlCol="0">
            <a:spAutoFit/>
          </a:bodyPr>
          <a:lstStyle/>
          <a:p>
            <a:pPr marL="285750" indent="-285750">
              <a:buFont typeface="Arial" panose="020B0604020202020204" pitchFamily="34" charset="0"/>
              <a:buChar char="•"/>
            </a:pPr>
            <a:r>
              <a:rPr lang="en-US" sz="3600" b="1" dirty="0" err="1">
                <a:ln w="6600">
                  <a:solidFill>
                    <a:schemeClr val="accent2"/>
                  </a:solidFill>
                  <a:prstDash val="solid"/>
                </a:ln>
                <a:solidFill>
                  <a:srgbClr val="FFFFFF"/>
                </a:solidFill>
                <a:effectLst>
                  <a:outerShdw dist="38100" dir="2700000" algn="tl" rotWithShape="0">
                    <a:schemeClr val="accent2"/>
                  </a:outerShdw>
                </a:effectLst>
              </a:rPr>
              <a:t>Ứng</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rPr>
              <a:t>Dụng</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p>
        </p:txBody>
      </p:sp>
      <p:sp>
        <p:nvSpPr>
          <p:cNvPr id="6" name="TextBox 5">
            <a:extLst>
              <a:ext uri="{FF2B5EF4-FFF2-40B4-BE49-F238E27FC236}">
                <a16:creationId xmlns:a16="http://schemas.microsoft.com/office/drawing/2014/main" id="{6AF7ADFC-BAD8-4F13-A27F-F6E1A9D76C58}"/>
              </a:ext>
            </a:extLst>
          </p:cNvPr>
          <p:cNvSpPr txBox="1"/>
          <p:nvPr/>
        </p:nvSpPr>
        <p:spPr>
          <a:xfrm>
            <a:off x="2041864" y="3804963"/>
            <a:ext cx="3071674" cy="646331"/>
          </a:xfrm>
          <a:prstGeom prst="rect">
            <a:avLst/>
          </a:prstGeom>
          <a:noFill/>
        </p:spPr>
        <p:txBody>
          <a:bodyPr wrap="square" rtlCol="0">
            <a:spAutoFit/>
          </a:bodyPr>
          <a:lstStyle/>
          <a:p>
            <a:pPr marL="285750" indent="-285750">
              <a:buFont typeface="Arial" panose="020B0604020202020204" pitchFamily="34" charset="0"/>
              <a:buChar char="•"/>
            </a:pPr>
            <a:r>
              <a:rPr lang="en-US" sz="3600" b="1" dirty="0" err="1">
                <a:ln w="6600">
                  <a:solidFill>
                    <a:schemeClr val="accent2"/>
                  </a:solidFill>
                  <a:prstDash val="solid"/>
                </a:ln>
                <a:solidFill>
                  <a:srgbClr val="FFFFFF"/>
                </a:solidFill>
                <a:effectLst>
                  <a:outerShdw dist="38100" dir="2700000" algn="tl" rotWithShape="0">
                    <a:schemeClr val="accent2"/>
                  </a:outerShdw>
                </a:effectLst>
              </a:rPr>
              <a:t>Ưu</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rPr>
              <a:t>Điểm</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p>
        </p:txBody>
      </p:sp>
      <p:sp>
        <p:nvSpPr>
          <p:cNvPr id="7" name="TextBox 6">
            <a:extLst>
              <a:ext uri="{FF2B5EF4-FFF2-40B4-BE49-F238E27FC236}">
                <a16:creationId xmlns:a16="http://schemas.microsoft.com/office/drawing/2014/main" id="{600E64F9-DAB1-4402-95C4-E08C178C8091}"/>
              </a:ext>
            </a:extLst>
          </p:cNvPr>
          <p:cNvSpPr txBox="1"/>
          <p:nvPr/>
        </p:nvSpPr>
        <p:spPr>
          <a:xfrm>
            <a:off x="2041863" y="4398276"/>
            <a:ext cx="3968319" cy="646331"/>
          </a:xfrm>
          <a:prstGeom prst="rect">
            <a:avLst/>
          </a:prstGeom>
          <a:noFill/>
        </p:spPr>
        <p:txBody>
          <a:bodyPr wrap="square" rtlCol="0">
            <a:spAutoFit/>
          </a:bodyPr>
          <a:lstStyle/>
          <a:p>
            <a:pPr marL="285750" indent="-285750">
              <a:buFont typeface="Arial" panose="020B0604020202020204" pitchFamily="34" charset="0"/>
              <a:buChar char="•"/>
            </a:pPr>
            <a:r>
              <a:rPr lang="en-US" sz="3600" b="1" dirty="0">
                <a:ln w="6600">
                  <a:solidFill>
                    <a:schemeClr val="accent2"/>
                  </a:solidFill>
                  <a:prstDash val="solid"/>
                </a:ln>
                <a:solidFill>
                  <a:srgbClr val="FFFFFF"/>
                </a:solidFill>
                <a:effectLst>
                  <a:outerShdw dist="38100" dir="2700000" algn="tl" rotWithShape="0">
                    <a:schemeClr val="accent2"/>
                  </a:outerShdw>
                </a:effectLst>
              </a:rPr>
              <a:t>Nh</a:t>
            </a:r>
            <a:r>
              <a:rPr lang="vi-VN" sz="3600" b="1" dirty="0">
                <a:ln w="6600">
                  <a:solidFill>
                    <a:schemeClr val="accent2"/>
                  </a:solidFill>
                  <a:prstDash val="solid"/>
                </a:ln>
                <a:solidFill>
                  <a:srgbClr val="FFFFFF"/>
                </a:solidFill>
                <a:effectLst>
                  <a:outerShdw dist="38100" dir="2700000" algn="tl" rotWithShape="0">
                    <a:schemeClr val="accent2"/>
                  </a:outerShdw>
                </a:effectLst>
              </a:rPr>
              <a:t>ư</a:t>
            </a:r>
            <a:r>
              <a:rPr lang="en-US" sz="3600" b="1" dirty="0" err="1">
                <a:ln w="6600">
                  <a:solidFill>
                    <a:schemeClr val="accent2"/>
                  </a:solidFill>
                  <a:prstDash val="solid"/>
                </a:ln>
                <a:solidFill>
                  <a:srgbClr val="FFFFFF"/>
                </a:solidFill>
                <a:effectLst>
                  <a:outerShdw dist="38100" dir="2700000" algn="tl" rotWithShape="0">
                    <a:schemeClr val="accent2"/>
                  </a:outerShdw>
                </a:effectLst>
              </a:rPr>
              <a:t>ợc</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rPr>
              <a:t>Điểm</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Title 1">
            <a:extLst>
              <a:ext uri="{FF2B5EF4-FFF2-40B4-BE49-F238E27FC236}">
                <a16:creationId xmlns:a16="http://schemas.microsoft.com/office/drawing/2014/main" id="{806E6C3E-D273-441D-98A6-F7CBD59D6A52}"/>
              </a:ext>
            </a:extLst>
          </p:cNvPr>
          <p:cNvSpPr>
            <a:spLocks noGrp="1"/>
          </p:cNvSpPr>
          <p:nvPr>
            <p:ph type="ctrTitle"/>
          </p:nvPr>
        </p:nvSpPr>
        <p:spPr>
          <a:xfrm>
            <a:off x="1131902" y="-1004344"/>
            <a:ext cx="9144000" cy="2387600"/>
          </a:xfrm>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MÔ HÌNH TIẾP CẬN LẶP</a:t>
            </a:r>
          </a:p>
        </p:txBody>
      </p:sp>
      <p:sp>
        <p:nvSpPr>
          <p:cNvPr id="10" name="TextBox 9">
            <a:extLst>
              <a:ext uri="{FF2B5EF4-FFF2-40B4-BE49-F238E27FC236}">
                <a16:creationId xmlns:a16="http://schemas.microsoft.com/office/drawing/2014/main" id="{C5E5B766-32B6-4243-9FC3-8F86214643C3}"/>
              </a:ext>
            </a:extLst>
          </p:cNvPr>
          <p:cNvSpPr txBox="1"/>
          <p:nvPr/>
        </p:nvSpPr>
        <p:spPr>
          <a:xfrm>
            <a:off x="7084381" y="6303144"/>
            <a:ext cx="5513033" cy="369332"/>
          </a:xfrm>
          <a:prstGeom prst="rect">
            <a:avLst/>
          </a:prstGeom>
          <a:noFill/>
        </p:spPr>
        <p:txBody>
          <a:bodyPr wrap="square" rtlCol="0">
            <a:spAutoFit/>
          </a:bodyPr>
          <a:lstStyle/>
          <a:p>
            <a:r>
              <a:rPr lang="en-US" dirty="0" err="1">
                <a:solidFill>
                  <a:srgbClr val="92D050"/>
                </a:solidFill>
              </a:rPr>
              <a:t>Thành</a:t>
            </a:r>
            <a:r>
              <a:rPr lang="en-US" dirty="0">
                <a:solidFill>
                  <a:srgbClr val="92D050"/>
                </a:solidFill>
              </a:rPr>
              <a:t> </a:t>
            </a:r>
            <a:r>
              <a:rPr lang="en-US" dirty="0" err="1">
                <a:solidFill>
                  <a:srgbClr val="92D050"/>
                </a:solidFill>
              </a:rPr>
              <a:t>Viên</a:t>
            </a:r>
            <a:r>
              <a:rPr lang="en-US" dirty="0">
                <a:solidFill>
                  <a:srgbClr val="92D050"/>
                </a:solidFill>
              </a:rPr>
              <a:t> </a:t>
            </a:r>
            <a:r>
              <a:rPr lang="en-US" dirty="0" err="1">
                <a:solidFill>
                  <a:srgbClr val="92D050"/>
                </a:solidFill>
              </a:rPr>
              <a:t>Nhóm</a:t>
            </a:r>
            <a:r>
              <a:rPr lang="en-US" dirty="0">
                <a:solidFill>
                  <a:srgbClr val="92D050"/>
                </a:solidFill>
              </a:rPr>
              <a:t> 2 :  </a:t>
            </a:r>
            <a:r>
              <a:rPr lang="en-US" dirty="0" err="1">
                <a:solidFill>
                  <a:schemeClr val="accent2">
                    <a:lumMod val="50000"/>
                  </a:schemeClr>
                </a:solidFill>
              </a:rPr>
              <a:t>Nguyễn</a:t>
            </a:r>
            <a:r>
              <a:rPr lang="en-US" dirty="0">
                <a:solidFill>
                  <a:schemeClr val="accent2">
                    <a:lumMod val="50000"/>
                  </a:schemeClr>
                </a:solidFill>
              </a:rPr>
              <a:t> </a:t>
            </a:r>
            <a:r>
              <a:rPr lang="en-US" dirty="0" err="1">
                <a:solidFill>
                  <a:schemeClr val="accent2">
                    <a:lumMod val="50000"/>
                  </a:schemeClr>
                </a:solidFill>
              </a:rPr>
              <a:t>Quốc</a:t>
            </a:r>
            <a:r>
              <a:rPr lang="en-US" dirty="0">
                <a:solidFill>
                  <a:schemeClr val="accent2">
                    <a:lumMod val="50000"/>
                  </a:schemeClr>
                </a:solidFill>
              </a:rPr>
              <a:t> </a:t>
            </a:r>
            <a:r>
              <a:rPr lang="en-US" dirty="0" err="1">
                <a:solidFill>
                  <a:schemeClr val="accent2">
                    <a:lumMod val="50000"/>
                  </a:schemeClr>
                </a:solidFill>
              </a:rPr>
              <a:t>Hùng</a:t>
            </a:r>
            <a:r>
              <a:rPr lang="en-US" dirty="0">
                <a:solidFill>
                  <a:schemeClr val="accent2">
                    <a:lumMod val="50000"/>
                  </a:schemeClr>
                </a:solidFill>
              </a:rPr>
              <a:t> </a:t>
            </a:r>
          </a:p>
        </p:txBody>
      </p:sp>
    </p:spTree>
    <p:extLst>
      <p:ext uri="{BB962C8B-B14F-4D97-AF65-F5344CB8AC3E}">
        <p14:creationId xmlns:p14="http://schemas.microsoft.com/office/powerpoint/2010/main" val="21293830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5421-DFE6-48AD-8FE0-E0370A168E4E}"/>
              </a:ext>
            </a:extLst>
          </p:cNvPr>
          <p:cNvSpPr>
            <a:spLocks noGrp="1"/>
          </p:cNvSpPr>
          <p:nvPr>
            <p:ph type="ctrTitle"/>
          </p:nvPr>
        </p:nvSpPr>
        <p:spPr>
          <a:xfrm>
            <a:off x="1131902" y="-1004344"/>
            <a:ext cx="9144000" cy="2387600"/>
          </a:xfrm>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MÔ HÌNH TIẾP CẬN LẶP</a:t>
            </a:r>
          </a:p>
        </p:txBody>
      </p:sp>
      <p:pic>
        <p:nvPicPr>
          <p:cNvPr id="10" name="Picture 9">
            <a:extLst>
              <a:ext uri="{FF2B5EF4-FFF2-40B4-BE49-F238E27FC236}">
                <a16:creationId xmlns:a16="http://schemas.microsoft.com/office/drawing/2014/main" id="{A3D221AF-6E54-4359-BB45-E134F91102A1}"/>
              </a:ext>
            </a:extLst>
          </p:cNvPr>
          <p:cNvPicPr>
            <a:picLocks noChangeAspect="1"/>
          </p:cNvPicPr>
          <p:nvPr/>
        </p:nvPicPr>
        <p:blipFill>
          <a:blip r:embed="rId2"/>
          <a:stretch>
            <a:fillRect/>
          </a:stretch>
        </p:blipFill>
        <p:spPr>
          <a:xfrm>
            <a:off x="643632" y="2166311"/>
            <a:ext cx="5675790" cy="3767022"/>
          </a:xfrm>
          <a:prstGeom prst="rect">
            <a:avLst/>
          </a:prstGeom>
        </p:spPr>
      </p:pic>
      <p:sp>
        <p:nvSpPr>
          <p:cNvPr id="12" name="TextBox 11">
            <a:extLst>
              <a:ext uri="{FF2B5EF4-FFF2-40B4-BE49-F238E27FC236}">
                <a16:creationId xmlns:a16="http://schemas.microsoft.com/office/drawing/2014/main" id="{A61A8C77-077C-4A20-9ED3-A26357137F4C}"/>
              </a:ext>
            </a:extLst>
          </p:cNvPr>
          <p:cNvSpPr txBox="1"/>
          <p:nvPr/>
        </p:nvSpPr>
        <p:spPr>
          <a:xfrm>
            <a:off x="6448147" y="2429794"/>
            <a:ext cx="5743853" cy="646331"/>
          </a:xfrm>
          <a:prstGeom prst="rect">
            <a:avLst/>
          </a:prstGeom>
          <a:noFill/>
        </p:spPr>
        <p:txBody>
          <a:bodyPr wrap="square" rtlCol="0">
            <a:spAutoFit/>
          </a:bodyPr>
          <a:lstStyle/>
          <a:p>
            <a:br>
              <a:rPr lang="vi-VN" dirty="0"/>
            </a:br>
            <a:endParaRPr lang="en-US" dirty="0"/>
          </a:p>
        </p:txBody>
      </p:sp>
      <p:sp>
        <p:nvSpPr>
          <p:cNvPr id="14" name="Rectangle: Rounded Corners 13">
            <a:extLst>
              <a:ext uri="{FF2B5EF4-FFF2-40B4-BE49-F238E27FC236}">
                <a16:creationId xmlns:a16="http://schemas.microsoft.com/office/drawing/2014/main" id="{95C1B69D-F1C5-4E05-B845-9EADAC2BF5DF}"/>
              </a:ext>
            </a:extLst>
          </p:cNvPr>
          <p:cNvSpPr/>
          <p:nvPr/>
        </p:nvSpPr>
        <p:spPr>
          <a:xfrm>
            <a:off x="6211410" y="2429794"/>
            <a:ext cx="5675790" cy="3045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vi-VN" dirty="0"/>
              <a:t>Một mô hình được lặp đi lặp lại từ khi start cho đến khi làm đầy đủ spec.Quá trình này sau đó được lặp lại, tạo ra một phiên bản mới của phần mềm vào cuối mỗi lần lặp của mô hình.</a:t>
            </a:r>
            <a:endParaRPr lang="en-US" dirty="0"/>
          </a:p>
          <a:p>
            <a:endParaRPr lang="vi-VN" dirty="0"/>
          </a:p>
          <a:p>
            <a:pPr marL="285750" indent="-285750">
              <a:buFont typeface="Arial" panose="020B0604020202020204" pitchFamily="34" charset="0"/>
              <a:buChar char="•"/>
            </a:pPr>
            <a:r>
              <a:rPr lang="vi-VN" dirty="0"/>
              <a:t>Thay vì phát triển phần mềm từ spec đặc tả rồi mới bắt đầu thực thi thì mô hình này có thể review dần dần để đi đến yêu cầu cuối cùng.</a:t>
            </a:r>
          </a:p>
        </p:txBody>
      </p:sp>
    </p:spTree>
    <p:extLst>
      <p:ext uri="{BB962C8B-B14F-4D97-AF65-F5344CB8AC3E}">
        <p14:creationId xmlns:p14="http://schemas.microsoft.com/office/powerpoint/2010/main" val="42725656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9995BC9-7AC3-4477-8C1C-E301CA357152}"/>
              </a:ext>
            </a:extLst>
          </p:cNvPr>
          <p:cNvSpPr txBox="1">
            <a:spLocks/>
          </p:cNvSpPr>
          <p:nvPr/>
        </p:nvSpPr>
        <p:spPr>
          <a:xfrm>
            <a:off x="2206100" y="327307"/>
            <a:ext cx="9144000" cy="11996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rgbClr val="92D050"/>
                </a:solidFill>
                <a:latin typeface="Times New Roman" panose="02020603050405020304" pitchFamily="18" charset="0"/>
                <a:cs typeface="Times New Roman" panose="02020603050405020304" pitchFamily="18" charset="0"/>
              </a:rPr>
              <a:t>MÔ HÌNH TIẾP CẬN LẶP</a:t>
            </a:r>
          </a:p>
        </p:txBody>
      </p:sp>
      <p:sp>
        <p:nvSpPr>
          <p:cNvPr id="10" name="TextBox 9">
            <a:extLst>
              <a:ext uri="{FF2B5EF4-FFF2-40B4-BE49-F238E27FC236}">
                <a16:creationId xmlns:a16="http://schemas.microsoft.com/office/drawing/2014/main" id="{0A111DB8-8F88-4EBE-A9FC-2E43CEB98179}"/>
              </a:ext>
            </a:extLst>
          </p:cNvPr>
          <p:cNvSpPr txBox="1"/>
          <p:nvPr/>
        </p:nvSpPr>
        <p:spPr>
          <a:xfrm>
            <a:off x="834501" y="1864285"/>
            <a:ext cx="3071674" cy="646331"/>
          </a:xfrm>
          <a:prstGeom prst="rect">
            <a:avLst/>
          </a:prstGeom>
          <a:noFill/>
        </p:spPr>
        <p:txBody>
          <a:bodyPr wrap="square" rtlCol="0">
            <a:spAutoFit/>
          </a:bodyPr>
          <a:lstStyle/>
          <a:p>
            <a:r>
              <a:rPr lang="en-US" sz="3600" b="1" dirty="0" err="1">
                <a:solidFill>
                  <a:srgbClr val="92D050"/>
                </a:solidFill>
                <a:latin typeface="Tome"/>
              </a:rPr>
              <a:t>Ứng</a:t>
            </a:r>
            <a:r>
              <a:rPr lang="en-US" sz="3600" b="1" dirty="0">
                <a:solidFill>
                  <a:srgbClr val="92D050"/>
                </a:solidFill>
                <a:latin typeface="Tome"/>
              </a:rPr>
              <a:t> </a:t>
            </a:r>
            <a:r>
              <a:rPr lang="en-US" sz="3600" b="1" dirty="0" err="1">
                <a:solidFill>
                  <a:srgbClr val="92D050"/>
                </a:solidFill>
                <a:latin typeface="Times New Roman" panose="02020603050405020304" pitchFamily="18" charset="0"/>
                <a:cs typeface="Times New Roman" panose="02020603050405020304" pitchFamily="18" charset="0"/>
              </a:rPr>
              <a:t>Dụng</a:t>
            </a:r>
            <a:r>
              <a:rPr lang="en-US" sz="3600" b="1" dirty="0">
                <a:solidFill>
                  <a:srgbClr val="92D050"/>
                </a:solidFill>
                <a:latin typeface="Tome"/>
              </a:rPr>
              <a:t> </a:t>
            </a:r>
          </a:p>
        </p:txBody>
      </p:sp>
      <p:sp>
        <p:nvSpPr>
          <p:cNvPr id="12" name="Rectangle: Rounded Corners 11">
            <a:extLst>
              <a:ext uri="{FF2B5EF4-FFF2-40B4-BE49-F238E27FC236}">
                <a16:creationId xmlns:a16="http://schemas.microsoft.com/office/drawing/2014/main" id="{89B4CD13-5BAB-4249-8FA7-2D93C822CB61}"/>
              </a:ext>
            </a:extLst>
          </p:cNvPr>
          <p:cNvSpPr/>
          <p:nvPr/>
        </p:nvSpPr>
        <p:spPr>
          <a:xfrm>
            <a:off x="3515557" y="2930514"/>
            <a:ext cx="6747029" cy="28337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vi-VN" dirty="0">
                <a:solidFill>
                  <a:schemeClr val="tx2">
                    <a:lumMod val="75000"/>
                  </a:schemeClr>
                </a:solidFill>
                <a:latin typeface="Open Sans"/>
              </a:rPr>
              <a:t>Yêu cầu chính phải được xác định; tuy nhiên, một số chức năng hoặc yêu cầu cải tiến có thể phát triển theo thời gian.</a:t>
            </a:r>
            <a:endParaRPr lang="en-US" dirty="0">
              <a:solidFill>
                <a:schemeClr val="tx2">
                  <a:lumMod val="75000"/>
                </a:schemeClr>
              </a:solidFill>
              <a:latin typeface="Open Sans"/>
            </a:endParaRPr>
          </a:p>
          <a:p>
            <a:pPr>
              <a:buFont typeface="Arial" panose="020B0604020202020204" pitchFamily="34" charset="0"/>
              <a:buChar char="•"/>
            </a:pPr>
            <a:endParaRPr lang="vi-VN" dirty="0">
              <a:solidFill>
                <a:schemeClr val="tx2">
                  <a:lumMod val="75000"/>
                </a:schemeClr>
              </a:solidFill>
              <a:latin typeface="Open Sans"/>
            </a:endParaRPr>
          </a:p>
          <a:p>
            <a:pPr>
              <a:buFont typeface="Arial" panose="020B0604020202020204" pitchFamily="34" charset="0"/>
              <a:buChar char="•"/>
            </a:pPr>
            <a:r>
              <a:rPr lang="vi-VN" dirty="0">
                <a:solidFill>
                  <a:schemeClr val="tx2">
                    <a:lumMod val="75000"/>
                  </a:schemeClr>
                </a:solidFill>
                <a:latin typeface="Open Sans"/>
              </a:rPr>
              <a:t>Một công nghệ mới đang được sử dụng và đang được học tập bởi nhóm phát triển trong khi làm việc trong dự án.</a:t>
            </a:r>
            <a:endParaRPr lang="en-US" dirty="0">
              <a:solidFill>
                <a:schemeClr val="tx2">
                  <a:lumMod val="75000"/>
                </a:schemeClr>
              </a:solidFill>
              <a:latin typeface="Open Sans"/>
            </a:endParaRPr>
          </a:p>
          <a:p>
            <a:pPr>
              <a:buFont typeface="Arial" panose="020B0604020202020204" pitchFamily="34" charset="0"/>
              <a:buChar char="•"/>
            </a:pPr>
            <a:endParaRPr lang="vi-VN" dirty="0">
              <a:solidFill>
                <a:schemeClr val="tx2">
                  <a:lumMod val="75000"/>
                </a:schemeClr>
              </a:solidFill>
              <a:latin typeface="Open Sans"/>
            </a:endParaRPr>
          </a:p>
          <a:p>
            <a:pPr>
              <a:buFont typeface="Arial" panose="020B0604020202020204" pitchFamily="34" charset="0"/>
              <a:buChar char="•"/>
            </a:pPr>
            <a:r>
              <a:rPr lang="vi-VN" dirty="0">
                <a:solidFill>
                  <a:schemeClr val="tx2">
                    <a:lumMod val="75000"/>
                  </a:schemeClr>
                </a:solidFill>
                <a:latin typeface="Open Sans"/>
              </a:rPr>
              <a:t>Phù hợp cho các dự án lớn và nhiệm vụ quan trọng.</a:t>
            </a:r>
          </a:p>
        </p:txBody>
      </p:sp>
    </p:spTree>
    <p:extLst>
      <p:ext uri="{BB962C8B-B14F-4D97-AF65-F5344CB8AC3E}">
        <p14:creationId xmlns:p14="http://schemas.microsoft.com/office/powerpoint/2010/main" val="21918912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9D24AA-6674-4AC1-BF12-17C512B4DB1A}"/>
              </a:ext>
            </a:extLst>
          </p:cNvPr>
          <p:cNvSpPr txBox="1">
            <a:spLocks/>
          </p:cNvSpPr>
          <p:nvPr/>
        </p:nvSpPr>
        <p:spPr>
          <a:xfrm>
            <a:off x="2206100" y="327307"/>
            <a:ext cx="9144000" cy="9765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rgbClr val="92D050"/>
                </a:solidFill>
                <a:latin typeface="Times New Roman" panose="02020603050405020304" pitchFamily="18" charset="0"/>
                <a:cs typeface="Times New Roman" panose="02020603050405020304" pitchFamily="18" charset="0"/>
              </a:rPr>
              <a:t>MÔ HÌNH TIẾP CẬN LẶP</a:t>
            </a:r>
          </a:p>
        </p:txBody>
      </p:sp>
      <p:sp>
        <p:nvSpPr>
          <p:cNvPr id="4" name="Rectangle: Rounded Corners 3">
            <a:extLst>
              <a:ext uri="{FF2B5EF4-FFF2-40B4-BE49-F238E27FC236}">
                <a16:creationId xmlns:a16="http://schemas.microsoft.com/office/drawing/2014/main" id="{726B15A8-19E9-4A6F-BCC9-600A7110B179}"/>
              </a:ext>
            </a:extLst>
          </p:cNvPr>
          <p:cNvSpPr/>
          <p:nvPr/>
        </p:nvSpPr>
        <p:spPr>
          <a:xfrm>
            <a:off x="3355759" y="1664119"/>
            <a:ext cx="6498455" cy="460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dirty="0"/>
              <a:t>Xây dựng và hoàn thiện các bước sản phẩm theo từng bước.</a:t>
            </a:r>
          </a:p>
        </p:txBody>
      </p:sp>
      <p:sp>
        <p:nvSpPr>
          <p:cNvPr id="6" name="Rectangle: Rounded Corners 5">
            <a:extLst>
              <a:ext uri="{FF2B5EF4-FFF2-40B4-BE49-F238E27FC236}">
                <a16:creationId xmlns:a16="http://schemas.microsoft.com/office/drawing/2014/main" id="{AACDA922-91A6-49FC-B6CF-CA71BA66838C}"/>
              </a:ext>
            </a:extLst>
          </p:cNvPr>
          <p:cNvSpPr/>
          <p:nvPr/>
        </p:nvSpPr>
        <p:spPr>
          <a:xfrm>
            <a:off x="3355759" y="2372262"/>
            <a:ext cx="6498455" cy="589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dirty="0"/>
              <a:t>Thời gian làm tài liệu sẽ ít hơn so với thời gian thiết kế.</a:t>
            </a:r>
          </a:p>
        </p:txBody>
      </p:sp>
      <p:sp>
        <p:nvSpPr>
          <p:cNvPr id="7" name="Rectangle: Rounded Corners 6">
            <a:extLst>
              <a:ext uri="{FF2B5EF4-FFF2-40B4-BE49-F238E27FC236}">
                <a16:creationId xmlns:a16="http://schemas.microsoft.com/office/drawing/2014/main" id="{83CBDBC8-3532-4125-A565-196766AFDE1B}"/>
              </a:ext>
            </a:extLst>
          </p:cNvPr>
          <p:cNvSpPr/>
          <p:nvPr/>
        </p:nvSpPr>
        <p:spPr>
          <a:xfrm>
            <a:off x="3355759" y="3203279"/>
            <a:ext cx="6498455" cy="703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dirty="0"/>
              <a:t>Một số chức năng làm việc có thể được phát triển nhanh chóng và sớm trong vòng đời.</a:t>
            </a:r>
          </a:p>
        </p:txBody>
      </p:sp>
      <p:sp>
        <p:nvSpPr>
          <p:cNvPr id="8" name="Rectangle: Rounded Corners 7">
            <a:extLst>
              <a:ext uri="{FF2B5EF4-FFF2-40B4-BE49-F238E27FC236}">
                <a16:creationId xmlns:a16="http://schemas.microsoft.com/office/drawing/2014/main" id="{58318114-F2CD-44D9-9A46-83A8117C81D3}"/>
              </a:ext>
            </a:extLst>
          </p:cNvPr>
          <p:cNvSpPr/>
          <p:nvPr/>
        </p:nvSpPr>
        <p:spPr>
          <a:xfrm>
            <a:off x="3355759" y="4128484"/>
            <a:ext cx="6498455" cy="589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dirty="0"/>
              <a:t>Ít tốn kém hơn khi thay đổ phạm vi, yêu cầu.</a:t>
            </a:r>
          </a:p>
        </p:txBody>
      </p:sp>
      <p:sp>
        <p:nvSpPr>
          <p:cNvPr id="9" name="Rectangle: Rounded Corners 8">
            <a:extLst>
              <a:ext uri="{FF2B5EF4-FFF2-40B4-BE49-F238E27FC236}">
                <a16:creationId xmlns:a16="http://schemas.microsoft.com/office/drawing/2014/main" id="{3931F0CE-0F11-46EF-8C0E-EF2F3A270775}"/>
              </a:ext>
            </a:extLst>
          </p:cNvPr>
          <p:cNvSpPr/>
          <p:nvPr/>
        </p:nvSpPr>
        <p:spPr>
          <a:xfrm>
            <a:off x="3355759" y="4904912"/>
            <a:ext cx="6498455" cy="5892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t>Dễ</a:t>
            </a:r>
            <a:r>
              <a:rPr lang="en-US" sz="1600" dirty="0"/>
              <a:t> </a:t>
            </a:r>
            <a:r>
              <a:rPr lang="en-US" sz="1600" dirty="0" err="1"/>
              <a:t>quản</a:t>
            </a:r>
            <a:r>
              <a:rPr lang="en-US" sz="1600" dirty="0"/>
              <a:t> </a:t>
            </a:r>
            <a:r>
              <a:rPr lang="en-US" sz="1600" dirty="0" err="1"/>
              <a:t>lý</a:t>
            </a:r>
            <a:r>
              <a:rPr lang="en-US" sz="1600" dirty="0"/>
              <a:t> </a:t>
            </a:r>
            <a:r>
              <a:rPr lang="en-US" sz="1600" dirty="0" err="1"/>
              <a:t>rủi</a:t>
            </a:r>
            <a:r>
              <a:rPr lang="en-US" sz="1600" dirty="0"/>
              <a:t> ro.</a:t>
            </a:r>
          </a:p>
        </p:txBody>
      </p:sp>
      <p:sp>
        <p:nvSpPr>
          <p:cNvPr id="10" name="Rectangle: Rounded Corners 9">
            <a:extLst>
              <a:ext uri="{FF2B5EF4-FFF2-40B4-BE49-F238E27FC236}">
                <a16:creationId xmlns:a16="http://schemas.microsoft.com/office/drawing/2014/main" id="{8FFC19C4-98E3-4F80-9C20-B1B84C555142}"/>
              </a:ext>
            </a:extLst>
          </p:cNvPr>
          <p:cNvSpPr/>
          <p:nvPr/>
        </p:nvSpPr>
        <p:spPr>
          <a:xfrm>
            <a:off x="3355759" y="5681340"/>
            <a:ext cx="6498455" cy="97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1600" dirty="0"/>
              <a:t>Trong suốt vòng đời, phần mềm được sản xuất sớm để tạo điều kiện cho khách hàng đánh giá và phản hồi.</a:t>
            </a:r>
          </a:p>
        </p:txBody>
      </p:sp>
      <p:sp>
        <p:nvSpPr>
          <p:cNvPr id="11" name="Rectangle: Rounded Corners 10">
            <a:extLst>
              <a:ext uri="{FF2B5EF4-FFF2-40B4-BE49-F238E27FC236}">
                <a16:creationId xmlns:a16="http://schemas.microsoft.com/office/drawing/2014/main" id="{0CF1F3FC-C4EC-478B-85E5-E9D4C1E5FE67}"/>
              </a:ext>
            </a:extLst>
          </p:cNvPr>
          <p:cNvSpPr/>
          <p:nvPr/>
        </p:nvSpPr>
        <p:spPr>
          <a:xfrm>
            <a:off x="461639" y="3000817"/>
            <a:ext cx="1242874" cy="905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Ưu điểm</a:t>
            </a:r>
          </a:p>
        </p:txBody>
      </p:sp>
      <p:cxnSp>
        <p:nvCxnSpPr>
          <p:cNvPr id="13" name="Straight Arrow Connector 12">
            <a:extLst>
              <a:ext uri="{FF2B5EF4-FFF2-40B4-BE49-F238E27FC236}">
                <a16:creationId xmlns:a16="http://schemas.microsoft.com/office/drawing/2014/main" id="{7D29C738-CDA6-40DD-A262-AE4BD36C57D5}"/>
              </a:ext>
            </a:extLst>
          </p:cNvPr>
          <p:cNvCxnSpPr>
            <a:stCxn id="11" idx="3"/>
            <a:endCxn id="4" idx="1"/>
          </p:cNvCxnSpPr>
          <p:nvPr/>
        </p:nvCxnSpPr>
        <p:spPr>
          <a:xfrm flipV="1">
            <a:off x="1704513" y="1894346"/>
            <a:ext cx="1651246" cy="155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DC2DB6E-0F5A-4EEE-96C9-76AFCF81D088}"/>
              </a:ext>
            </a:extLst>
          </p:cNvPr>
          <p:cNvCxnSpPr>
            <a:cxnSpLocks/>
            <a:stCxn id="11" idx="3"/>
            <a:endCxn id="6" idx="1"/>
          </p:cNvCxnSpPr>
          <p:nvPr/>
        </p:nvCxnSpPr>
        <p:spPr>
          <a:xfrm flipV="1">
            <a:off x="1704513" y="2666895"/>
            <a:ext cx="1651246" cy="786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E3D631A-34E3-4E52-BD3F-A5A9F9CDBAD2}"/>
              </a:ext>
            </a:extLst>
          </p:cNvPr>
          <p:cNvCxnSpPr>
            <a:cxnSpLocks/>
            <a:stCxn id="11" idx="3"/>
            <a:endCxn id="7" idx="1"/>
          </p:cNvCxnSpPr>
          <p:nvPr/>
        </p:nvCxnSpPr>
        <p:spPr>
          <a:xfrm>
            <a:off x="1704513" y="3453579"/>
            <a:ext cx="1651246" cy="101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8AC6F12-DE9E-4597-9ADD-0B4B5FE403D0}"/>
              </a:ext>
            </a:extLst>
          </p:cNvPr>
          <p:cNvCxnSpPr>
            <a:cxnSpLocks/>
            <a:stCxn id="11" idx="3"/>
            <a:endCxn id="8" idx="1"/>
          </p:cNvCxnSpPr>
          <p:nvPr/>
        </p:nvCxnSpPr>
        <p:spPr>
          <a:xfrm>
            <a:off x="1704513" y="3453579"/>
            <a:ext cx="1651246" cy="969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901EE8-93CC-402A-9074-FE36FF69D38D}"/>
              </a:ext>
            </a:extLst>
          </p:cNvPr>
          <p:cNvCxnSpPr>
            <a:cxnSpLocks/>
            <a:stCxn id="11" idx="3"/>
            <a:endCxn id="9" idx="1"/>
          </p:cNvCxnSpPr>
          <p:nvPr/>
        </p:nvCxnSpPr>
        <p:spPr>
          <a:xfrm>
            <a:off x="1704513" y="3453579"/>
            <a:ext cx="1651246" cy="1745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A1C4341-C3BC-486A-9442-29C2DCC7096A}"/>
              </a:ext>
            </a:extLst>
          </p:cNvPr>
          <p:cNvCxnSpPr>
            <a:cxnSpLocks/>
            <a:stCxn id="11" idx="3"/>
            <a:endCxn id="10" idx="1"/>
          </p:cNvCxnSpPr>
          <p:nvPr/>
        </p:nvCxnSpPr>
        <p:spPr>
          <a:xfrm>
            <a:off x="1704513" y="3453579"/>
            <a:ext cx="1651246" cy="2716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783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B5CFA1-2AB0-4F7E-A8A7-20C8B8E98F2C}"/>
              </a:ext>
            </a:extLst>
          </p:cNvPr>
          <p:cNvSpPr txBox="1">
            <a:spLocks/>
          </p:cNvSpPr>
          <p:nvPr/>
        </p:nvSpPr>
        <p:spPr>
          <a:xfrm>
            <a:off x="2206100" y="327307"/>
            <a:ext cx="9144000" cy="97654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a:solidFill>
                  <a:srgbClr val="92D050"/>
                </a:solidFill>
                <a:latin typeface="Times New Roman" panose="02020603050405020304" pitchFamily="18" charset="0"/>
                <a:cs typeface="Times New Roman" panose="02020603050405020304" pitchFamily="18" charset="0"/>
              </a:rPr>
              <a:t>MÔ HÌNH TIẾP CẬN LẶP</a:t>
            </a:r>
          </a:p>
        </p:txBody>
      </p:sp>
      <p:sp>
        <p:nvSpPr>
          <p:cNvPr id="4" name="Rectangle: Rounded Corners 3">
            <a:extLst>
              <a:ext uri="{FF2B5EF4-FFF2-40B4-BE49-F238E27FC236}">
                <a16:creationId xmlns:a16="http://schemas.microsoft.com/office/drawing/2014/main" id="{A296FDDE-771D-4DA6-A95A-86DCC5FAABBF}"/>
              </a:ext>
            </a:extLst>
          </p:cNvPr>
          <p:cNvSpPr/>
          <p:nvPr/>
        </p:nvSpPr>
        <p:spPr>
          <a:xfrm>
            <a:off x="470517" y="2973112"/>
            <a:ext cx="1242874" cy="905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a:t>
            </a:r>
            <a:r>
              <a:rPr lang="vi-V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ợc</a:t>
            </a: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Điểm</a:t>
            </a:r>
            <a:endPar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D4623129-EF90-4A06-8F93-FD3A0965C400}"/>
              </a:ext>
            </a:extLst>
          </p:cNvPr>
          <p:cNvSpPr/>
          <p:nvPr/>
        </p:nvSpPr>
        <p:spPr>
          <a:xfrm>
            <a:off x="3355759" y="1664119"/>
            <a:ext cx="6498455" cy="4604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t>Yêu</a:t>
            </a:r>
            <a:r>
              <a:rPr lang="en-US" dirty="0"/>
              <a:t> </a:t>
            </a:r>
            <a:r>
              <a:rPr lang="en-US" dirty="0" err="1"/>
              <a:t>cầu</a:t>
            </a:r>
            <a:r>
              <a:rPr lang="en-US" dirty="0"/>
              <a:t> </a:t>
            </a:r>
            <a:r>
              <a:rPr lang="en-US" dirty="0" err="1"/>
              <a:t>tài</a:t>
            </a:r>
            <a:r>
              <a:rPr lang="en-US" dirty="0"/>
              <a:t> </a:t>
            </a:r>
            <a:r>
              <a:rPr lang="en-US" dirty="0" err="1"/>
              <a:t>nguyên</a:t>
            </a:r>
            <a:r>
              <a:rPr lang="en-US" dirty="0"/>
              <a:t> </a:t>
            </a:r>
            <a:r>
              <a:rPr lang="en-US" dirty="0" err="1"/>
              <a:t>nhiều</a:t>
            </a:r>
            <a:r>
              <a:rPr lang="en-US" dirty="0"/>
              <a:t>.</a:t>
            </a:r>
          </a:p>
        </p:txBody>
      </p:sp>
      <p:sp>
        <p:nvSpPr>
          <p:cNvPr id="6" name="Rectangle: Rounded Corners 5">
            <a:extLst>
              <a:ext uri="{FF2B5EF4-FFF2-40B4-BE49-F238E27FC236}">
                <a16:creationId xmlns:a16="http://schemas.microsoft.com/office/drawing/2014/main" id="{9A7099CD-80A4-46F8-B45D-A4BD4ECC5ABF}"/>
              </a:ext>
            </a:extLst>
          </p:cNvPr>
          <p:cNvSpPr/>
          <p:nvPr/>
        </p:nvSpPr>
        <p:spPr>
          <a:xfrm>
            <a:off x="3355758" y="2484840"/>
            <a:ext cx="6498455" cy="9765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t>Các</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thiết</a:t>
            </a:r>
            <a:r>
              <a:rPr lang="en-US" dirty="0"/>
              <a:t> </a:t>
            </a:r>
            <a:r>
              <a:rPr lang="en-US" dirty="0" err="1"/>
              <a:t>kế</a:t>
            </a:r>
            <a:r>
              <a:rPr lang="en-US" dirty="0"/>
              <a:t> </a:t>
            </a:r>
            <a:r>
              <a:rPr lang="en-US" dirty="0" err="1"/>
              <a:t>hoặc</a:t>
            </a:r>
            <a:r>
              <a:rPr lang="en-US" dirty="0"/>
              <a:t> </a:t>
            </a:r>
            <a:r>
              <a:rPr lang="en-US" dirty="0" err="1"/>
              <a:t>kiến</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thể</a:t>
            </a:r>
            <a:r>
              <a:rPr lang="en-US" dirty="0"/>
              <a:t> </a:t>
            </a:r>
            <a:r>
              <a:rPr lang="en-US" dirty="0" err="1"/>
              <a:t>phát</a:t>
            </a:r>
            <a:r>
              <a:rPr lang="en-US" dirty="0"/>
              <a:t> </a:t>
            </a:r>
            <a:r>
              <a:rPr lang="en-US" dirty="0" err="1"/>
              <a:t>sinh</a:t>
            </a:r>
            <a:r>
              <a:rPr lang="en-US" dirty="0"/>
              <a:t> </a:t>
            </a:r>
            <a:r>
              <a:rPr lang="en-US" dirty="0" err="1"/>
              <a:t>bất</a:t>
            </a:r>
            <a:r>
              <a:rPr lang="en-US" dirty="0"/>
              <a:t> </a:t>
            </a:r>
            <a:r>
              <a:rPr lang="en-US" dirty="0" err="1"/>
              <a:t>cứ</a:t>
            </a:r>
            <a:r>
              <a:rPr lang="en-US" dirty="0"/>
              <a:t> </a:t>
            </a:r>
            <a:r>
              <a:rPr lang="en-US" dirty="0" err="1"/>
              <a:t>lúc</a:t>
            </a:r>
            <a:r>
              <a:rPr lang="en-US" dirty="0"/>
              <a:t> </a:t>
            </a:r>
            <a:r>
              <a:rPr lang="en-US" dirty="0" err="1"/>
              <a:t>nào</a:t>
            </a:r>
            <a:r>
              <a:rPr lang="en-US" dirty="0"/>
              <a:t>.</a:t>
            </a:r>
          </a:p>
        </p:txBody>
      </p:sp>
      <p:sp>
        <p:nvSpPr>
          <p:cNvPr id="7" name="Rectangle: Rounded Corners 6">
            <a:extLst>
              <a:ext uri="{FF2B5EF4-FFF2-40B4-BE49-F238E27FC236}">
                <a16:creationId xmlns:a16="http://schemas.microsoft.com/office/drawing/2014/main" id="{A2FE9A53-7638-4C37-9429-C546300A7B86}"/>
              </a:ext>
            </a:extLst>
          </p:cNvPr>
          <p:cNvSpPr/>
          <p:nvPr/>
        </p:nvSpPr>
        <p:spPr>
          <a:xfrm>
            <a:off x="3355757" y="4843804"/>
            <a:ext cx="6498455" cy="891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err="1"/>
              <a:t>Tiến</a:t>
            </a:r>
            <a:r>
              <a:rPr lang="en-US" dirty="0"/>
              <a:t> </a:t>
            </a:r>
            <a:r>
              <a:rPr lang="en-US" dirty="0" err="1"/>
              <a:t>độ</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phụ</a:t>
            </a:r>
            <a:r>
              <a:rPr lang="en-US" dirty="0"/>
              <a:t> </a:t>
            </a:r>
            <a:r>
              <a:rPr lang="en-US" dirty="0" err="1"/>
              <a:t>thuộc</a:t>
            </a:r>
            <a:r>
              <a:rPr lang="en-US" dirty="0"/>
              <a:t> </a:t>
            </a:r>
            <a:r>
              <a:rPr lang="en-US" dirty="0" err="1"/>
              <a:t>nhiều</a:t>
            </a:r>
            <a:r>
              <a:rPr lang="en-US" dirty="0"/>
              <a:t> </a:t>
            </a:r>
            <a:r>
              <a:rPr lang="en-US" dirty="0" err="1"/>
              <a:t>vào</a:t>
            </a:r>
            <a:r>
              <a:rPr lang="en-US" dirty="0"/>
              <a:t> </a:t>
            </a:r>
            <a:r>
              <a:rPr lang="en-US" dirty="0" err="1"/>
              <a:t>giai</a:t>
            </a:r>
            <a:r>
              <a:rPr lang="en-US" dirty="0"/>
              <a:t> </a:t>
            </a:r>
            <a:r>
              <a:rPr lang="en-US" dirty="0" err="1"/>
              <a:t>đoạn</a:t>
            </a:r>
            <a:r>
              <a:rPr lang="en-US" dirty="0"/>
              <a:t> </a:t>
            </a:r>
            <a:r>
              <a:rPr lang="en-US" dirty="0" err="1"/>
              <a:t>phân</a:t>
            </a:r>
            <a:r>
              <a:rPr lang="en-US" dirty="0"/>
              <a:t> </a:t>
            </a:r>
            <a:r>
              <a:rPr lang="en-US" dirty="0" err="1"/>
              <a:t>tích</a:t>
            </a:r>
            <a:r>
              <a:rPr lang="en-US" dirty="0"/>
              <a:t> </a:t>
            </a:r>
            <a:r>
              <a:rPr lang="en-US" dirty="0" err="1"/>
              <a:t>rủi</a:t>
            </a:r>
            <a:r>
              <a:rPr lang="en-US" dirty="0"/>
              <a:t> ro.</a:t>
            </a:r>
          </a:p>
        </p:txBody>
      </p:sp>
      <p:sp>
        <p:nvSpPr>
          <p:cNvPr id="8" name="Rectangle: Rounded Corners 7">
            <a:extLst>
              <a:ext uri="{FF2B5EF4-FFF2-40B4-BE49-F238E27FC236}">
                <a16:creationId xmlns:a16="http://schemas.microsoft.com/office/drawing/2014/main" id="{4B6D6072-EB27-4AC9-B2A9-9540B6D7EA7D}"/>
              </a:ext>
            </a:extLst>
          </p:cNvPr>
          <p:cNvSpPr/>
          <p:nvPr/>
        </p:nvSpPr>
        <p:spPr>
          <a:xfrm>
            <a:off x="3355756" y="3876073"/>
            <a:ext cx="6498455" cy="576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vi-VN" dirty="0"/>
              <a:t>Yêu cầu quản lý phức tạp hơn.</a:t>
            </a:r>
          </a:p>
        </p:txBody>
      </p:sp>
      <p:cxnSp>
        <p:nvCxnSpPr>
          <p:cNvPr id="9" name="Straight Arrow Connector 8">
            <a:extLst>
              <a:ext uri="{FF2B5EF4-FFF2-40B4-BE49-F238E27FC236}">
                <a16:creationId xmlns:a16="http://schemas.microsoft.com/office/drawing/2014/main" id="{712841B6-8074-4690-82A8-DEDEACCEF108}"/>
              </a:ext>
            </a:extLst>
          </p:cNvPr>
          <p:cNvCxnSpPr>
            <a:cxnSpLocks/>
            <a:stCxn id="4" idx="3"/>
            <a:endCxn id="5" idx="1"/>
          </p:cNvCxnSpPr>
          <p:nvPr/>
        </p:nvCxnSpPr>
        <p:spPr>
          <a:xfrm flipV="1">
            <a:off x="1713391" y="1894346"/>
            <a:ext cx="1642368" cy="153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264AAF8-1F69-4D46-89CA-7CE2A64E12C4}"/>
              </a:ext>
            </a:extLst>
          </p:cNvPr>
          <p:cNvCxnSpPr>
            <a:cxnSpLocks/>
            <a:stCxn id="4" idx="3"/>
            <a:endCxn id="8" idx="1"/>
          </p:cNvCxnSpPr>
          <p:nvPr/>
        </p:nvCxnSpPr>
        <p:spPr>
          <a:xfrm>
            <a:off x="1713391" y="3425874"/>
            <a:ext cx="1642365" cy="738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FEC0AA-1A04-4D95-89A3-92996A6E871A}"/>
              </a:ext>
            </a:extLst>
          </p:cNvPr>
          <p:cNvCxnSpPr>
            <a:cxnSpLocks/>
            <a:stCxn id="4" idx="3"/>
            <a:endCxn id="6" idx="1"/>
          </p:cNvCxnSpPr>
          <p:nvPr/>
        </p:nvCxnSpPr>
        <p:spPr>
          <a:xfrm flipV="1">
            <a:off x="1713391" y="2973112"/>
            <a:ext cx="1642367" cy="452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1BF7106-B5DA-4A17-B5BE-FB5FC03042A3}"/>
              </a:ext>
            </a:extLst>
          </p:cNvPr>
          <p:cNvCxnSpPr>
            <a:cxnSpLocks/>
            <a:stCxn id="4" idx="3"/>
            <a:endCxn id="7" idx="1"/>
          </p:cNvCxnSpPr>
          <p:nvPr/>
        </p:nvCxnSpPr>
        <p:spPr>
          <a:xfrm>
            <a:off x="1713391" y="3425874"/>
            <a:ext cx="1642366" cy="1863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217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1ABDF7-47F3-40E8-A841-A3A4CF28E167}"/>
              </a:ext>
            </a:extLst>
          </p:cNvPr>
          <p:cNvSpPr txBox="1"/>
          <p:nvPr/>
        </p:nvSpPr>
        <p:spPr>
          <a:xfrm>
            <a:off x="2041864" y="2459116"/>
            <a:ext cx="2574524" cy="646331"/>
          </a:xfrm>
          <a:prstGeom prst="rect">
            <a:avLst/>
          </a:prstGeom>
          <a:noFill/>
        </p:spPr>
        <p:txBody>
          <a:bodyPr wrap="square" rtlCol="0">
            <a:spAutoFit/>
          </a:bodyPr>
          <a:lstStyle/>
          <a:p>
            <a:pPr marL="285750" indent="-285750">
              <a:buFont typeface="Arial" panose="020B0604020202020204" pitchFamily="34" charset="0"/>
              <a:buChar char="•"/>
            </a:pPr>
            <a:r>
              <a:rPr lang="en-US" sz="36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Mô</a:t>
            </a:r>
            <a:r>
              <a:rPr lang="en-US" sz="36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Tả</a:t>
            </a:r>
            <a:endParaRPr lang="en-US" sz="36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9D4730-C142-471E-92F1-C58A36A1B8DF}"/>
              </a:ext>
            </a:extLst>
          </p:cNvPr>
          <p:cNvSpPr txBox="1"/>
          <p:nvPr/>
        </p:nvSpPr>
        <p:spPr>
          <a:xfrm>
            <a:off x="2041864" y="3187083"/>
            <a:ext cx="3071674" cy="646331"/>
          </a:xfrm>
          <a:prstGeom prst="rect">
            <a:avLst/>
          </a:prstGeom>
          <a:noFill/>
        </p:spPr>
        <p:txBody>
          <a:bodyPr wrap="square" rtlCol="0">
            <a:spAutoFit/>
          </a:bodyPr>
          <a:lstStyle/>
          <a:p>
            <a:pPr marL="285750" indent="-285750">
              <a:buFont typeface="Arial" panose="020B0604020202020204" pitchFamily="34" charset="0"/>
              <a:buChar char="•"/>
            </a:pPr>
            <a:r>
              <a:rPr lang="en-US" sz="3600" b="1" dirty="0" err="1">
                <a:ln w="6600">
                  <a:solidFill>
                    <a:schemeClr val="accent2"/>
                  </a:solidFill>
                  <a:prstDash val="solid"/>
                </a:ln>
                <a:solidFill>
                  <a:srgbClr val="FFFFFF"/>
                </a:solidFill>
                <a:effectLst>
                  <a:outerShdw dist="38100" dir="2700000" algn="tl" rotWithShape="0">
                    <a:schemeClr val="accent2"/>
                  </a:outerShdw>
                </a:effectLst>
              </a:rPr>
              <a:t>Ứng</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rPr>
              <a:t>Dụng</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p>
        </p:txBody>
      </p:sp>
      <p:sp>
        <p:nvSpPr>
          <p:cNvPr id="6" name="TextBox 5">
            <a:extLst>
              <a:ext uri="{FF2B5EF4-FFF2-40B4-BE49-F238E27FC236}">
                <a16:creationId xmlns:a16="http://schemas.microsoft.com/office/drawing/2014/main" id="{6AF7ADFC-BAD8-4F13-A27F-F6E1A9D76C58}"/>
              </a:ext>
            </a:extLst>
          </p:cNvPr>
          <p:cNvSpPr txBox="1"/>
          <p:nvPr/>
        </p:nvSpPr>
        <p:spPr>
          <a:xfrm>
            <a:off x="2041864" y="3804963"/>
            <a:ext cx="3071674" cy="646331"/>
          </a:xfrm>
          <a:prstGeom prst="rect">
            <a:avLst/>
          </a:prstGeom>
          <a:noFill/>
        </p:spPr>
        <p:txBody>
          <a:bodyPr wrap="square" rtlCol="0">
            <a:spAutoFit/>
          </a:bodyPr>
          <a:lstStyle/>
          <a:p>
            <a:pPr marL="285750" indent="-285750">
              <a:buFont typeface="Arial" panose="020B0604020202020204" pitchFamily="34" charset="0"/>
              <a:buChar char="•"/>
            </a:pPr>
            <a:r>
              <a:rPr lang="en-US" sz="3600" b="1" dirty="0" err="1">
                <a:ln w="6600">
                  <a:solidFill>
                    <a:schemeClr val="accent2"/>
                  </a:solidFill>
                  <a:prstDash val="solid"/>
                </a:ln>
                <a:solidFill>
                  <a:srgbClr val="FFFFFF"/>
                </a:solidFill>
                <a:effectLst>
                  <a:outerShdw dist="38100" dir="2700000" algn="tl" rotWithShape="0">
                    <a:schemeClr val="accent2"/>
                  </a:outerShdw>
                </a:effectLst>
              </a:rPr>
              <a:t>Ưu</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rPr>
              <a:t>Điểm</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p>
        </p:txBody>
      </p:sp>
      <p:sp>
        <p:nvSpPr>
          <p:cNvPr id="7" name="TextBox 6">
            <a:extLst>
              <a:ext uri="{FF2B5EF4-FFF2-40B4-BE49-F238E27FC236}">
                <a16:creationId xmlns:a16="http://schemas.microsoft.com/office/drawing/2014/main" id="{600E64F9-DAB1-4402-95C4-E08C178C8091}"/>
              </a:ext>
            </a:extLst>
          </p:cNvPr>
          <p:cNvSpPr txBox="1"/>
          <p:nvPr/>
        </p:nvSpPr>
        <p:spPr>
          <a:xfrm>
            <a:off x="2041863" y="4398276"/>
            <a:ext cx="3968319" cy="646331"/>
          </a:xfrm>
          <a:prstGeom prst="rect">
            <a:avLst/>
          </a:prstGeom>
          <a:noFill/>
        </p:spPr>
        <p:txBody>
          <a:bodyPr wrap="square" rtlCol="0">
            <a:spAutoFit/>
          </a:bodyPr>
          <a:lstStyle/>
          <a:p>
            <a:pPr marL="285750" indent="-285750">
              <a:buFont typeface="Arial" panose="020B0604020202020204" pitchFamily="34" charset="0"/>
              <a:buChar char="•"/>
            </a:pPr>
            <a:r>
              <a:rPr lang="en-US" sz="3600" b="1" dirty="0">
                <a:ln w="6600">
                  <a:solidFill>
                    <a:schemeClr val="accent2"/>
                  </a:solidFill>
                  <a:prstDash val="solid"/>
                </a:ln>
                <a:solidFill>
                  <a:srgbClr val="FFFFFF"/>
                </a:solidFill>
                <a:effectLst>
                  <a:outerShdw dist="38100" dir="2700000" algn="tl" rotWithShape="0">
                    <a:schemeClr val="accent2"/>
                  </a:outerShdw>
                </a:effectLst>
              </a:rPr>
              <a:t>Nh</a:t>
            </a:r>
            <a:r>
              <a:rPr lang="vi-VN" sz="3600" b="1" dirty="0">
                <a:ln w="6600">
                  <a:solidFill>
                    <a:schemeClr val="accent2"/>
                  </a:solidFill>
                  <a:prstDash val="solid"/>
                </a:ln>
                <a:solidFill>
                  <a:srgbClr val="FFFFFF"/>
                </a:solidFill>
                <a:effectLst>
                  <a:outerShdw dist="38100" dir="2700000" algn="tl" rotWithShape="0">
                    <a:schemeClr val="accent2"/>
                  </a:outerShdw>
                </a:effectLst>
              </a:rPr>
              <a:t>ư</a:t>
            </a:r>
            <a:r>
              <a:rPr lang="en-US" sz="3600" b="1" dirty="0" err="1">
                <a:ln w="6600">
                  <a:solidFill>
                    <a:schemeClr val="accent2"/>
                  </a:solidFill>
                  <a:prstDash val="solid"/>
                </a:ln>
                <a:solidFill>
                  <a:srgbClr val="FFFFFF"/>
                </a:solidFill>
                <a:effectLst>
                  <a:outerShdw dist="38100" dir="2700000" algn="tl" rotWithShape="0">
                    <a:schemeClr val="accent2"/>
                  </a:outerShdw>
                </a:effectLst>
              </a:rPr>
              <a:t>ợc</a:t>
            </a:r>
            <a:r>
              <a:rPr lang="en-US" sz="3600" b="1" dirty="0">
                <a:ln w="6600">
                  <a:solidFill>
                    <a:schemeClr val="accent2"/>
                  </a:solidFill>
                  <a:prstDash val="solid"/>
                </a:ln>
                <a:solidFill>
                  <a:srgbClr val="FFFFFF"/>
                </a:solidFill>
                <a:effectLst>
                  <a:outerShdw dist="38100" dir="2700000" algn="tl" rotWithShape="0">
                    <a:schemeClr val="accent2"/>
                  </a:outerShdw>
                </a:effectLst>
              </a:rPr>
              <a:t> </a:t>
            </a:r>
            <a:r>
              <a:rPr lang="en-US" sz="3600" b="1" dirty="0" err="1">
                <a:ln w="6600">
                  <a:solidFill>
                    <a:schemeClr val="accent2"/>
                  </a:solidFill>
                  <a:prstDash val="solid"/>
                </a:ln>
                <a:solidFill>
                  <a:srgbClr val="FFFFFF"/>
                </a:solidFill>
                <a:effectLst>
                  <a:outerShdw dist="38100" dir="2700000" algn="tl" rotWithShape="0">
                    <a:schemeClr val="accent2"/>
                  </a:outerShdw>
                </a:effectLst>
              </a:rPr>
              <a:t>Điểm</a:t>
            </a:r>
            <a:endParaRPr lang="en-US" sz="36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Title 1">
            <a:extLst>
              <a:ext uri="{FF2B5EF4-FFF2-40B4-BE49-F238E27FC236}">
                <a16:creationId xmlns:a16="http://schemas.microsoft.com/office/drawing/2014/main" id="{806E6C3E-D273-441D-98A6-F7CBD59D6A52}"/>
              </a:ext>
            </a:extLst>
          </p:cNvPr>
          <p:cNvSpPr>
            <a:spLocks noGrp="1"/>
          </p:cNvSpPr>
          <p:nvPr>
            <p:ph type="ctrTitle"/>
          </p:nvPr>
        </p:nvSpPr>
        <p:spPr>
          <a:xfrm>
            <a:off x="1131902" y="-1004344"/>
            <a:ext cx="9144000" cy="2387600"/>
          </a:xfrm>
        </p:spPr>
        <p:txBody>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MÔ HÌNH </a:t>
            </a:r>
            <a:r>
              <a:rPr lang="en-US" dirty="0" err="1">
                <a:solidFill>
                  <a:schemeClr val="accent2">
                    <a:lumMod val="75000"/>
                  </a:schemeClr>
                </a:solidFill>
                <a:latin typeface="Times New Roman" panose="02020603050405020304" pitchFamily="18" charset="0"/>
                <a:cs typeface="Times New Roman" panose="02020603050405020304" pitchFamily="18" charset="0"/>
              </a:rPr>
              <a:t>Tiếp</a:t>
            </a:r>
            <a:r>
              <a:rPr lang="en-US" dirty="0">
                <a:solidFill>
                  <a:schemeClr val="accent2">
                    <a:lumMod val="75000"/>
                  </a:schemeClr>
                </a:solidFill>
                <a:latin typeface="Times New Roman" panose="02020603050405020304" pitchFamily="18" charset="0"/>
                <a:cs typeface="Times New Roman" panose="02020603050405020304" pitchFamily="18" charset="0"/>
              </a:rPr>
              <a:t> CẬN LẶP</a:t>
            </a:r>
          </a:p>
        </p:txBody>
      </p:sp>
      <p:sp>
        <p:nvSpPr>
          <p:cNvPr id="10" name="TextBox 9">
            <a:extLst>
              <a:ext uri="{FF2B5EF4-FFF2-40B4-BE49-F238E27FC236}">
                <a16:creationId xmlns:a16="http://schemas.microsoft.com/office/drawing/2014/main" id="{C5E5B766-32B6-4243-9FC3-8F86214643C3}"/>
              </a:ext>
            </a:extLst>
          </p:cNvPr>
          <p:cNvSpPr txBox="1"/>
          <p:nvPr/>
        </p:nvSpPr>
        <p:spPr>
          <a:xfrm>
            <a:off x="6835806" y="6294267"/>
            <a:ext cx="5513033" cy="369332"/>
          </a:xfrm>
          <a:prstGeom prst="rect">
            <a:avLst/>
          </a:prstGeom>
          <a:noFill/>
        </p:spPr>
        <p:txBody>
          <a:bodyPr wrap="square" rtlCol="0">
            <a:spAutoFit/>
          </a:bodyPr>
          <a:lstStyle/>
          <a:p>
            <a:r>
              <a:rPr lang="en-US" dirty="0" err="1">
                <a:solidFill>
                  <a:srgbClr val="92D050"/>
                </a:solidFill>
              </a:rPr>
              <a:t>Thành</a:t>
            </a:r>
            <a:r>
              <a:rPr lang="en-US" dirty="0">
                <a:solidFill>
                  <a:srgbClr val="92D050"/>
                </a:solidFill>
              </a:rPr>
              <a:t> </a:t>
            </a:r>
            <a:r>
              <a:rPr lang="en-US" dirty="0" err="1">
                <a:solidFill>
                  <a:srgbClr val="92D050"/>
                </a:solidFill>
              </a:rPr>
              <a:t>Viên</a:t>
            </a:r>
            <a:r>
              <a:rPr lang="en-US" dirty="0">
                <a:solidFill>
                  <a:srgbClr val="92D050"/>
                </a:solidFill>
              </a:rPr>
              <a:t> </a:t>
            </a:r>
            <a:r>
              <a:rPr lang="en-US" dirty="0" err="1">
                <a:solidFill>
                  <a:srgbClr val="92D050"/>
                </a:solidFill>
              </a:rPr>
              <a:t>Nhóm</a:t>
            </a:r>
            <a:r>
              <a:rPr lang="en-US" dirty="0">
                <a:solidFill>
                  <a:srgbClr val="92D050"/>
                </a:solidFill>
              </a:rPr>
              <a:t> 2 :  </a:t>
            </a:r>
            <a:r>
              <a:rPr lang="en-US" dirty="0" err="1">
                <a:solidFill>
                  <a:schemeClr val="accent2">
                    <a:lumMod val="50000"/>
                  </a:schemeClr>
                </a:solidFill>
              </a:rPr>
              <a:t>Nguyễn</a:t>
            </a:r>
            <a:r>
              <a:rPr lang="en-US" dirty="0">
                <a:solidFill>
                  <a:schemeClr val="accent2">
                    <a:lumMod val="50000"/>
                  </a:schemeClr>
                </a:solidFill>
              </a:rPr>
              <a:t> </a:t>
            </a:r>
            <a:r>
              <a:rPr lang="en-US" dirty="0" err="1">
                <a:solidFill>
                  <a:schemeClr val="accent2">
                    <a:lumMod val="50000"/>
                  </a:schemeClr>
                </a:solidFill>
              </a:rPr>
              <a:t>Quốc</a:t>
            </a:r>
            <a:r>
              <a:rPr lang="en-US" dirty="0">
                <a:solidFill>
                  <a:schemeClr val="accent2">
                    <a:lumMod val="50000"/>
                  </a:schemeClr>
                </a:solidFill>
              </a:rPr>
              <a:t> </a:t>
            </a:r>
            <a:r>
              <a:rPr lang="en-US" dirty="0" err="1">
                <a:solidFill>
                  <a:schemeClr val="accent2">
                    <a:lumMod val="50000"/>
                  </a:schemeClr>
                </a:solidFill>
              </a:rPr>
              <a:t>Hùng</a:t>
            </a:r>
            <a:r>
              <a:rPr lang="en-US" dirty="0">
                <a:solidFill>
                  <a:schemeClr val="accent2">
                    <a:lumMod val="50000"/>
                  </a:schemeClr>
                </a:solidFill>
              </a:rPr>
              <a:t> </a:t>
            </a:r>
          </a:p>
        </p:txBody>
      </p:sp>
    </p:spTree>
    <p:extLst>
      <p:ext uri="{BB962C8B-B14F-4D97-AF65-F5344CB8AC3E}">
        <p14:creationId xmlns:p14="http://schemas.microsoft.com/office/powerpoint/2010/main" val="19763982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TotalTime>
  <Words>361</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Open Sans</vt:lpstr>
      <vt:lpstr>Times New Roman</vt:lpstr>
      <vt:lpstr>Tome</vt:lpstr>
      <vt:lpstr>Trebuchet MS</vt:lpstr>
      <vt:lpstr>Wingdings 3</vt:lpstr>
      <vt:lpstr>Facet</vt:lpstr>
      <vt:lpstr>MÔ HÌNH TIẾP CẬN LẶP</vt:lpstr>
      <vt:lpstr>MÔ HÌNH TIẾP CẬN LẶP</vt:lpstr>
      <vt:lpstr>PowerPoint Presentation</vt:lpstr>
      <vt:lpstr>PowerPoint Presentation</vt:lpstr>
      <vt:lpstr>PowerPoint Presentation</vt:lpstr>
      <vt:lpstr>MÔ HÌNH Tiếp CẬN LẶP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Tiếp CẬN LẶP</dc:title>
  <dc:creator>nguyen huy</dc:creator>
  <cp:lastModifiedBy>nguyen huy</cp:lastModifiedBy>
  <cp:revision>8</cp:revision>
  <dcterms:created xsi:type="dcterms:W3CDTF">2021-06-29T12:38:08Z</dcterms:created>
  <dcterms:modified xsi:type="dcterms:W3CDTF">2021-06-29T14:10:33Z</dcterms:modified>
</cp:coreProperties>
</file>