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67" r:id="rId5"/>
    <p:sldId id="266" r:id="rId6"/>
    <p:sldId id="268" r:id="rId7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5017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D59FF2A-EA53-452F-AF40-9973DCED501E}" type="datetime1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29/06/2021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pPr algn="r" rtl="0"/>
              <a:t>‹#›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Tiêu đề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CBA400-0C6E-4F46-ACCF-3ED97E152F1D}" type="datetime1">
              <a:rPr lang="vi-VN" smtClean="0"/>
              <a:pPr/>
              <a:t>29/06/2021</a:t>
            </a:fld>
            <a:endParaRPr lang="vi-VN" dirty="0"/>
          </a:p>
        </p:txBody>
      </p:sp>
      <p:sp>
        <p:nvSpPr>
          <p:cNvPr id="4" name="Chỗ dành sẵn cho Hình ảnh Trang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C8DC57A8-AE18-4654-B6AF-04B3577165BE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vi-VN" smtClean="0"/>
              <a:pPr algn="r"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8003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vi-VN" smtClean="0"/>
              <a:pPr algn="r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0010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vi-VN" smtClean="0"/>
              <a:pPr algn="r"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2061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8DC57A8-AE18-4654-B6AF-04B3577165BE}" type="slidenum">
              <a:rPr lang="vi-VN" smtClean="0"/>
              <a:pPr algn="r"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5791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Phụ đề 2"/>
          <p:cNvSpPr>
            <a:spLocks noGrp="1"/>
          </p:cNvSpPr>
          <p:nvPr>
            <p:ph type="subTitle" idx="1" hasCustomPrompt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r>
              <a:rPr lang="vi-VN" dirty="0"/>
              <a:t>Bấm &amp; sửa kiểu phụ đề của Bản chính</a:t>
            </a:r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 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84" name="Nhóm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Hình tự do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86" name="Hình tự do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87" name="Hình tự do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88" name="Hình tự do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89" name="Hình tự do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0" name="Hình tự do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1" name="Hình tự do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2" name="Hình tự do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3" name="Hình tự do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4" name="Hình tự do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5" name="Hình tự do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6" name="Hình tự do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</p:grpSp>
      <p:sp>
        <p:nvSpPr>
          <p:cNvPr id="97" name="Chỗ dành sẵn cho Ảnh 33" descr="Chỗ dành sẵn trống để thêm một hình ảnh. Bấm vào chỗ dành sẵn, rồi chọn hình ảnh mà bạn muốn thêm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grpSp>
        <p:nvGrpSpPr>
          <p:cNvPr id="98" name="Nhóm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Hình tự do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0" name="Hình tự do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1" name="Hình tự do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2" name="Hình tự do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3" name="Hình tự do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4" name="Hình tự do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5" name="Hình tự do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6" name="Hình tự do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7" name="Hình tự do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8" name="Hình tự do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9" name="Hình tự do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10" name="Hình tự do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</p:grpSp>
      <p:sp>
        <p:nvSpPr>
          <p:cNvPr id="111" name="Chỗ dành sẵn cho Ảnh 33" descr="Chỗ dành sẵn trống để thêm một hình ảnh. Bấm vào chỗ dành sẵn, rồi chọn hình ảnh mà bạn muốn thêm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grpSp>
        <p:nvGrpSpPr>
          <p:cNvPr id="112" name="Nhóm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Hình tự do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14" name="Hình tự do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15" name="Hình tự do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16" name="Hình tự do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17" name="Hình tự do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18" name="Hình tự do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19" name="Hình tự do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20" name="Hình tự do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21" name="Hình tự do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22" name="Hình tự do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23" name="Hình tự do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24" name="Hình tự do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</p:grpSp>
      <p:sp>
        <p:nvSpPr>
          <p:cNvPr id="125" name="Chỗ dành sẵn cho Ảnh 33" descr="Chỗ dành sẵn trống để thêm một hình ảnh. Bấm vào chỗ dành sẵn, rồi chọn hình ảnh mà bạn muốn thêm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sp>
        <p:nvSpPr>
          <p:cNvPr id="126" name="Chỗ dành sẵn cho Văn bản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Chỗ dành sẵn cho Số Trang chiế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vi-VN"/>
              <a:pPr/>
              <a:t>‹#›</a:t>
            </a:fld>
            <a:endParaRPr lang="vi-VN" dirty="0"/>
          </a:p>
        </p:txBody>
      </p:sp>
      <p:sp>
        <p:nvSpPr>
          <p:cNvPr id="7" name="Chỗ dành sẵn cho Chân trang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Ngày tháng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A4A2AB-6C7F-472B-AF69-6C017576AABF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Chỗ dành sẵn cho Số Trang chiếu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vi-VN"/>
              <a:pPr/>
              <a:t>‹#›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8A2E48D0-087A-4BF8-AAAB-C1C90194064A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8" name="Nhóm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Hình tự do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" name="Hình tự do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grpSp>
          <p:nvGrpSpPr>
            <p:cNvPr id="11" name="Nhóm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Hình tự do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vi-VN" dirty="0"/>
              </a:p>
            </p:txBody>
          </p:sp>
          <p:sp>
            <p:nvSpPr>
              <p:cNvPr id="21" name="Hình tự do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vi-VN" dirty="0"/>
              </a:p>
            </p:txBody>
          </p:sp>
        </p:grpSp>
        <p:sp>
          <p:nvSpPr>
            <p:cNvPr id="12" name="Hình tự do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3" name="Hình tự do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4" name="Hình tự do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5" name="Hình tự do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6" name="Hình tự do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7" name="Hình tự do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8" name="Hình tự do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9" name="Hình tự do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</p:grpSp>
      <p:sp>
        <p:nvSpPr>
          <p:cNvPr id="3" name="Chỗ dành sẵn cho Ảnh 2" descr="Chỗ dành sẵn trống để thêm một hình ảnh. Bấm vào chỗ dành sẵn, rồi chọn hình ảnh mà bạn muốn thêm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Chỗ dành sẵn cho Số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vi-VN"/>
              <a:t>‹#›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FE7C45-16DF-4049-8DC4-8120F138473E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6" name="Chỗ dành sẵn cho Số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vi-VN"/>
              <a:t>‹#›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6CBC2F-6647-4016-BEA2-2137B0076152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6" name="Chỗ dành sẵn cho Số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vi-VN"/>
              <a:t>‹#›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22DF57-9F71-4148-A138-924C835A57AF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6" name="Chỗ dành sẵn cho Số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vi-VN"/>
              <a:t>‹#›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1B1E00-A00D-477D-997B-00E3F6554555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của Mụ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Chỗ dành sẵn cho Nộ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7" name="Chỗ dành sẵn cho Số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vi-VN"/>
              <a:t>‹#›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5AB0D1-2462-483C-8BB5-3975EB8E9484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hỗ dành sẵn cho Nội dung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hỗ dành sẵn cho Nộ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9" name="Chỗ dành sẵn cho Số Trang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vi-VN"/>
              <a:t>‹#›</a:t>
            </a:fld>
            <a:endParaRPr lang="vi-VN" dirty="0"/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16A3A8-CD18-494E-BA21-4E8A1D2D52BA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5" name="Chỗ dành sẵn cho Số Trang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vi-VN"/>
              <a:t>‹#›</a:t>
            </a:fld>
            <a:endParaRPr lang="vi-VN" dirty="0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C5D5F0-49C4-47A7-8393-C3318058F3BC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ỗ dành sẵn cho Số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vi-VN"/>
              <a:t>‹#›</a:t>
            </a:fld>
            <a:endParaRPr lang="vi-VN" dirty="0"/>
          </a:p>
        </p:txBody>
      </p:sp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C8CFF3-1CDF-49E3-8638-3726A6CAAC00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9" name="Nhóm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Hình tự do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1" name="Hình tự do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2" name="Hình tự do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3" name="Hình tự do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4" name="Hình tự do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5" name="Hình tự do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6" name="Hình tự do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7" name="Hình tự do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8" name="Hình tự do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9" name="Hình tự do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20" name="Hình tự do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21" name="Hình tự do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</p:grpSp>
      <p:sp>
        <p:nvSpPr>
          <p:cNvPr id="36" name="Chỗ dành sẵn cho Ảnh 33" descr="Chỗ dành sẵn trống để thêm một hình ảnh. Bấm vào chỗ dành sẵn, rồi chọn hình ảnh mà bạn muốn thêm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sp>
        <p:nvSpPr>
          <p:cNvPr id="39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22" name="Nhóm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Hình tự do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24" name="Hình tự do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25" name="Hình tự do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26" name="Hình tự do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27" name="Hình tự do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28" name="Hình tự do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29" name="Hình tự do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30" name="Hình tự do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31" name="Hình tự do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32" name="Hình tự do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33" name="Hình tự do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34" name="Hình tự do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</p:grpSp>
      <p:sp>
        <p:nvSpPr>
          <p:cNvPr id="37" name="Chỗ dành sẵn cho Ảnh 33" descr="Chỗ dành sẵn trống để thêm một hình ảnh. Bấm vào chỗ dành sẵn, rồi chọn hình ảnh mà bạn muốn thêm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sp>
        <p:nvSpPr>
          <p:cNvPr id="40" name="Chỗ dành sẵn cho Văn bản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Chỗ dành sẵn cho Số Trang chiế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vi-VN"/>
              <a:pPr/>
              <a:t>‹#›</a:t>
            </a:fld>
            <a:endParaRPr lang="vi-VN" dirty="0"/>
          </a:p>
        </p:txBody>
      </p:sp>
      <p:sp>
        <p:nvSpPr>
          <p:cNvPr id="7" name="Chỗ dành sẵn cho Chân trang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Ngày tháng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D0CE1C-2702-4A01-872D-16D51A5359DB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 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52" name="Nhóm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Hình tự do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54" name="Hình tự do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55" name="Hình tự do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56" name="Hình tự do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57" name="Hình tự do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58" name="Hình tự do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59" name="Hình tự do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60" name="Hình tự do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61" name="Hình tự do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62" name="Hình tự do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63" name="Hình tự do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64" name="Hình tự do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</p:grpSp>
      <p:sp>
        <p:nvSpPr>
          <p:cNvPr id="79" name="Chỗ dành sẵn cho Ảnh 33" descr="Chỗ dành sẵn trống để thêm một hình ảnh. Bấm vào chỗ dành sẵn, rồi chọn hình ảnh mà bạn muốn thêm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sp>
        <p:nvSpPr>
          <p:cNvPr id="81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84" name="Nhóm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Hình tự do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86" name="Hình tự do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87" name="Hình tự do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88" name="Hình tự do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89" name="Hình tự do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0" name="Hình tự do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1" name="Hình tự do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2" name="Hình tự do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3" name="Hình tự do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4" name="Hình tự do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5" name="Hình tự do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6" name="Hình tự do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</p:grpSp>
      <p:sp>
        <p:nvSpPr>
          <p:cNvPr id="78" name="Chỗ dành sẵn cho Ảnh 33" descr="Chỗ dành sẵn trống để thêm một hình ảnh. Bấm vào chỗ dành sẵn, rồi chọn hình ảnh mà bạn muốn thêm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sp>
        <p:nvSpPr>
          <p:cNvPr id="82" name="Chỗ dành sẵn cho Văn bản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97" name="Nhóm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Hình tự do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99" name="Hình tự do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0" name="Hình tự do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1" name="Hình tự do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2" name="Hình tự do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3" name="Hình tự do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4" name="Hình tự do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5" name="Hình tự do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6" name="Hình tự do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7" name="Hình tự do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8" name="Hình tự do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  <p:sp>
          <p:nvSpPr>
            <p:cNvPr id="109" name="Hình tự do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/>
            </a:p>
          </p:txBody>
        </p:sp>
      </p:grpSp>
      <p:sp>
        <p:nvSpPr>
          <p:cNvPr id="80" name="Chỗ dành sẵn cho Ảnh 33" descr="Chỗ dành sẵn trống để thêm một hình ảnh. Bấm vào chỗ dành sẵn, rồi chọn hình ảnh mà bạn muốn thêm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sp>
        <p:nvSpPr>
          <p:cNvPr id="83" name="Chỗ dành sẵn cho Văn bản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Chỗ dành sẵn cho Số Trang chiế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vi-VN"/>
              <a:pPr/>
              <a:t>‹#›</a:t>
            </a:fld>
            <a:endParaRPr lang="vi-VN" dirty="0"/>
          </a:p>
        </p:txBody>
      </p:sp>
      <p:sp>
        <p:nvSpPr>
          <p:cNvPr id="7" name="Chỗ dành sẵn cho Chân trang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Ngày tháng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3B2062-D8F8-46C3-A13F-A2368F91A522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dirty="0"/>
              <a:t>Bấm để sửa kiểu tiêu đề Bản cái</a:t>
            </a:r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dirty="0" err="1"/>
              <a:t>Chỉnh</a:t>
            </a:r>
            <a:r>
              <a:rPr lang="vi-VN" dirty="0"/>
              <a:t> sửa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6" name="Chỗ dành sẵn cho Số Trang chiếu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fld id="{022B156B-59AE-415F-B24B-8756D48BB977}" type="slidenum">
              <a:rPr lang="vi-VN" smtClean="0"/>
              <a:pPr/>
              <a:t>‹#›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fld id="{27D914FD-5CA8-45C1-915F-680DA1912D0A}" type="datetime1">
              <a:rPr lang="vi-VN" smtClean="0"/>
              <a:pPr/>
              <a:t>29/06/2021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9F3F93-4C3A-4445-A054-CBE0105AB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6440" y="1852352"/>
            <a:ext cx="8286608" cy="1828800"/>
          </a:xfrm>
        </p:spPr>
        <p:txBody>
          <a:bodyPr>
            <a:normAutofit fontScale="90000"/>
          </a:bodyPr>
          <a:lstStyle/>
          <a:p>
            <a:r>
              <a:rPr lang="vi-VN" sz="7300" dirty="0"/>
              <a:t>Tổng quan về Scrum</a:t>
            </a:r>
            <a:br>
              <a:rPr lang="vi-VN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84312" y="289560"/>
            <a:ext cx="3673041" cy="586740"/>
          </a:xfrm>
        </p:spPr>
        <p:txBody>
          <a:bodyPr rtlCol="0">
            <a:normAutofit fontScale="90000"/>
          </a:bodyPr>
          <a:lstStyle/>
          <a:p>
            <a:pPr rtl="0"/>
            <a:r>
              <a:rPr lang="vi-VN" sz="4900" dirty="0"/>
              <a:t>Scrum là gì</a:t>
            </a:r>
            <a:r>
              <a:rPr lang="vi-VN" dirty="0"/>
              <a:t>?</a:t>
            </a: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>
          <a:xfrm>
            <a:off x="1065214" y="1752600"/>
            <a:ext cx="10821986" cy="42291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vi-VN" sz="3200" dirty="0"/>
              <a:t>Quy trình phát triển sản phẩm theo phương pháp Agile</a:t>
            </a:r>
          </a:p>
          <a:p>
            <a:pPr rtl="0"/>
            <a:r>
              <a:rPr lang="vi-VN" sz="3200" dirty="0"/>
              <a:t>Khung làm việc linh hoạt(Agile framework) để quản lí các dự án</a:t>
            </a:r>
          </a:p>
          <a:p>
            <a:pPr rtl="0"/>
            <a:r>
              <a:rPr lang="vi-VN" sz="3200" dirty="0"/>
              <a:t>Mang lại giá trị cao nhất trong thời gian ngắn nhất</a:t>
            </a:r>
          </a:p>
          <a:p>
            <a:pPr rtl="0"/>
            <a:r>
              <a:rPr lang="vi-VN" sz="3200" dirty="0"/>
              <a:t>Các nhóm trong Scrum là tự quản,tự tổ chức và liên chức năng</a:t>
            </a:r>
          </a:p>
          <a:p>
            <a:pPr rtl="0"/>
            <a:r>
              <a:rPr lang="vi-VN" sz="3200" dirty="0"/>
              <a:t>Hoạt động theo nguyên lí 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04967" y="44335"/>
            <a:ext cx="10058402" cy="1219200"/>
          </a:xfrm>
        </p:spPr>
        <p:txBody>
          <a:bodyPr rtlCol="0">
            <a:normAutofit/>
          </a:bodyPr>
          <a:lstStyle/>
          <a:p>
            <a:pPr rtl="0"/>
            <a:r>
              <a:rPr lang="vi-VN" sz="5400" dirty="0"/>
              <a:t>Ba trụ cột của Scrum</a:t>
            </a:r>
          </a:p>
        </p:txBody>
      </p:sp>
      <p:sp>
        <p:nvSpPr>
          <p:cNvPr id="3" name="Chỗ dành sẵn cho Nội dung 2"/>
          <p:cNvSpPr>
            <a:spLocks noGrp="1"/>
          </p:cNvSpPr>
          <p:nvPr>
            <p:ph sz="half" idx="1"/>
          </p:nvPr>
        </p:nvSpPr>
        <p:spPr>
          <a:xfrm>
            <a:off x="1065211" y="1825625"/>
            <a:ext cx="5011907" cy="4187952"/>
          </a:xfrm>
        </p:spPr>
        <p:txBody>
          <a:bodyPr rtlCol="0"/>
          <a:lstStyle/>
          <a:p>
            <a:pPr rtl="0"/>
            <a:r>
              <a:rPr lang="vi-VN" dirty="0"/>
              <a:t>Tính minh bạch</a:t>
            </a:r>
          </a:p>
          <a:p>
            <a:pPr rtl="0"/>
            <a:r>
              <a:rPr lang="vi-VN" dirty="0"/>
              <a:t>TÍnh thanh tra</a:t>
            </a:r>
          </a:p>
          <a:p>
            <a:pPr rtl="0"/>
            <a:r>
              <a:rPr lang="vi-VN" dirty="0"/>
              <a:t>Tính thích nghi</a:t>
            </a:r>
          </a:p>
          <a:p>
            <a:pPr rtl="0"/>
            <a:endParaRPr lang="vi-VN" dirty="0"/>
          </a:p>
          <a:p>
            <a:pPr rtl="0"/>
            <a:r>
              <a:rPr lang="vi-VN" dirty="0">
                <a:sym typeface="Wingdings" panose="05000000000000000000" pitchFamily="2" charset="2"/>
              </a:rPr>
              <a:t> giúp cho cơ chế kiểm soát tiến trình thực nghiệm có thể vận hành trơn tru.</a:t>
            </a:r>
            <a:endParaRPr lang="vi-V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2EE746-1954-4E7A-87F9-2A0EEEA56B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87" y="1174865"/>
            <a:ext cx="5260346" cy="5029200"/>
          </a:xfrm>
        </p:spPr>
      </p:pic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228836-BAD8-4960-96C9-69B2F1D569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7" y="350981"/>
            <a:ext cx="11096602" cy="5854648"/>
          </a:xfrm>
        </p:spPr>
      </p:pic>
    </p:spTree>
    <p:extLst>
      <p:ext uri="{BB962C8B-B14F-4D97-AF65-F5344CB8AC3E}">
        <p14:creationId xmlns:p14="http://schemas.microsoft.com/office/powerpoint/2010/main" val="177945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6D64-3D30-4215-B8ED-03CBA2D5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355" y="317951"/>
            <a:ext cx="10058402" cy="679577"/>
          </a:xfrm>
        </p:spPr>
        <p:txBody>
          <a:bodyPr/>
          <a:lstStyle/>
          <a:p>
            <a:r>
              <a:rPr lang="vi-VN" dirty="0"/>
              <a:t>ƯU VÀ NHƯỢC ĐIỂM CỦA SCRUM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7F83-EDAB-4264-A99C-4A0A08D03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772" y="1524000"/>
            <a:ext cx="4793674" cy="50291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vi-V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*ƯU ĐIỂM</a:t>
            </a:r>
          </a:p>
          <a:p>
            <a:endParaRPr lang="vi-VN" dirty="0"/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Một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người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có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thể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thực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hiện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nhiều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việc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ví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dụ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như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dev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có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thể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test.</a:t>
            </a:r>
            <a:endParaRPr lang="en-US" sz="1600" b="1" i="1" dirty="0">
              <a:solidFill>
                <a:schemeClr val="tx2"/>
              </a:solidFill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Phát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hiện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lỗi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sớm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.</a:t>
            </a:r>
            <a:endParaRPr lang="en-US" sz="1600" b="1" i="1" dirty="0">
              <a:solidFill>
                <a:schemeClr val="tx2"/>
              </a:solidFill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Có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khả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năng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áp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dụng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được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cho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những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dự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án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mà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yêu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cầu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khách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hàng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không</a:t>
            </a:r>
            <a:r>
              <a:rPr lang="vi-VN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rõ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ràng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ngay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từ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ea typeface="Times New Roman" panose="02020603050405020304" pitchFamily="18" charset="0"/>
              </a:rPr>
              <a:t>đầu</a:t>
            </a:r>
            <a:r>
              <a:rPr lang="en-US" b="1" i="1" dirty="0">
                <a:solidFill>
                  <a:schemeClr val="tx2"/>
                </a:solidFill>
                <a:ea typeface="Times New Roman" panose="02020603050405020304" pitchFamily="18" charset="0"/>
              </a:rPr>
              <a:t>.</a:t>
            </a:r>
            <a:endParaRPr lang="en-US" sz="1600" b="1" i="1" dirty="0">
              <a:solidFill>
                <a:schemeClr val="tx2"/>
              </a:solidFill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F5CBE-2C07-40F2-B060-5D75AF20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3556" y="1524000"/>
            <a:ext cx="4987636" cy="44895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vi-V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*NHƯỢC ĐIỂM</a:t>
            </a:r>
          </a:p>
          <a:p>
            <a:pPr marL="0" indent="0">
              <a:buNone/>
            </a:pPr>
            <a:endParaRPr lang="vi-V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en-US" b="1" i="1" dirty="0" err="1">
                <a:solidFill>
                  <a:schemeClr val="tx2"/>
                </a:solidFill>
              </a:rPr>
              <a:t>Trình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độ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của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nhóm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cần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có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một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kỹ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năng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nhất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định</a:t>
            </a:r>
            <a:r>
              <a:rPr lang="en-US" b="1" i="1" dirty="0">
                <a:solidFill>
                  <a:schemeClr val="tx2"/>
                </a:solidFill>
              </a:rPr>
              <a:t>.</a:t>
            </a:r>
          </a:p>
          <a:p>
            <a:pPr lvl="0"/>
            <a:r>
              <a:rPr lang="en-US" b="1" i="1" dirty="0" err="1">
                <a:solidFill>
                  <a:schemeClr val="tx2"/>
                </a:solidFill>
              </a:rPr>
              <a:t>Phải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có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sự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hiểu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biết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về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mô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hình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aglie</a:t>
            </a:r>
            <a:r>
              <a:rPr lang="en-US" b="1" i="1" dirty="0">
                <a:solidFill>
                  <a:schemeClr val="tx2"/>
                </a:solidFill>
              </a:rPr>
              <a:t>.</a:t>
            </a:r>
          </a:p>
          <a:p>
            <a:pPr lvl="0"/>
            <a:r>
              <a:rPr lang="en-US" b="1" i="1" dirty="0" err="1">
                <a:solidFill>
                  <a:schemeClr val="tx2"/>
                </a:solidFill>
              </a:rPr>
              <a:t>Khó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khăn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trong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việc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xác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định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ngân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sách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và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thời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gian</a:t>
            </a:r>
            <a:r>
              <a:rPr lang="en-US" b="1" i="1" dirty="0">
                <a:solidFill>
                  <a:schemeClr val="tx2"/>
                </a:solidFill>
              </a:rPr>
              <a:t>.</a:t>
            </a:r>
          </a:p>
          <a:p>
            <a:pPr lvl="0"/>
            <a:r>
              <a:rPr lang="en-US" b="1" i="1" dirty="0" err="1">
                <a:solidFill>
                  <a:schemeClr val="tx2"/>
                </a:solidFill>
              </a:rPr>
              <a:t>Luôn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nghe</a:t>
            </a:r>
            <a:r>
              <a:rPr lang="en-US" b="1" i="1" dirty="0">
                <a:solidFill>
                  <a:schemeClr val="tx2"/>
                </a:solidFill>
              </a:rPr>
              <a:t> ý </a:t>
            </a:r>
            <a:r>
              <a:rPr lang="en-US" b="1" i="1" dirty="0" err="1">
                <a:solidFill>
                  <a:schemeClr val="tx2"/>
                </a:solidFill>
              </a:rPr>
              <a:t>kiến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phản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hồi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từ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khách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hàng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và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thay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đổi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theo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nên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thời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gian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sẽ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kéo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dài</a:t>
            </a:r>
            <a:r>
              <a:rPr lang="en-US" b="1" i="1" dirty="0">
                <a:solidFill>
                  <a:schemeClr val="tx2"/>
                </a:solidFill>
              </a:rPr>
              <a:t>.</a:t>
            </a:r>
          </a:p>
          <a:p>
            <a:pPr lvl="0"/>
            <a:r>
              <a:rPr lang="en-US" b="1" i="1" dirty="0" err="1">
                <a:solidFill>
                  <a:schemeClr val="tx2"/>
                </a:solidFill>
              </a:rPr>
              <a:t>Vai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trò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của</a:t>
            </a:r>
            <a:r>
              <a:rPr lang="en-US" b="1" i="1" dirty="0">
                <a:solidFill>
                  <a:schemeClr val="tx2"/>
                </a:solidFill>
              </a:rPr>
              <a:t> PO </a:t>
            </a:r>
            <a:r>
              <a:rPr lang="en-US" b="1" i="1" dirty="0" err="1">
                <a:solidFill>
                  <a:schemeClr val="tx2"/>
                </a:solidFill>
              </a:rPr>
              <a:t>rất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quan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trọng</a:t>
            </a:r>
            <a:r>
              <a:rPr lang="en-US" b="1" i="1" dirty="0">
                <a:solidFill>
                  <a:schemeClr val="tx2"/>
                </a:solidFill>
              </a:rPr>
              <a:t>, PO </a:t>
            </a:r>
            <a:r>
              <a:rPr lang="en-US" b="1" i="1" dirty="0" err="1">
                <a:solidFill>
                  <a:schemeClr val="tx2"/>
                </a:solidFill>
              </a:rPr>
              <a:t>là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người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định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hướng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sản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phẩm</a:t>
            </a:r>
            <a:r>
              <a:rPr lang="en-US" b="1" i="1" dirty="0">
                <a:solidFill>
                  <a:schemeClr val="tx2"/>
                </a:solidFill>
              </a:rPr>
              <a:t>. </a:t>
            </a:r>
            <a:r>
              <a:rPr lang="en-US" b="1" i="1" dirty="0" err="1">
                <a:solidFill>
                  <a:schemeClr val="tx2"/>
                </a:solidFill>
              </a:rPr>
              <a:t>Nếu</a:t>
            </a:r>
            <a:r>
              <a:rPr lang="en-US" b="1" i="1" dirty="0">
                <a:solidFill>
                  <a:schemeClr val="tx2"/>
                </a:solidFill>
              </a:rPr>
              <a:t> PO </a:t>
            </a:r>
            <a:r>
              <a:rPr lang="en-US" b="1" i="1" dirty="0" err="1">
                <a:solidFill>
                  <a:schemeClr val="tx2"/>
                </a:solidFill>
              </a:rPr>
              <a:t>làm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không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tốt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sẽ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ảnh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hưởng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đến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kết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quả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tx2"/>
                </a:solidFill>
              </a:rPr>
              <a:t>chung</a:t>
            </a:r>
            <a:r>
              <a:rPr lang="en-US" b="1" i="1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vi-V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13C7-6CC4-4DD2-8EA7-204613C6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76" y="295563"/>
            <a:ext cx="10058402" cy="1219200"/>
          </a:xfrm>
        </p:spPr>
        <p:txBody>
          <a:bodyPr>
            <a:normAutofit/>
          </a:bodyPr>
          <a:lstStyle/>
          <a:p>
            <a:r>
              <a:rPr lang="vi-VN" sz="4400" dirty="0"/>
              <a:t>Mối liên hệ của Scrum và Agile</a:t>
            </a:r>
            <a:endParaRPr lang="en-US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30B6EB-53E0-4641-BFB9-CA7AD67397C7}"/>
              </a:ext>
            </a:extLst>
          </p:cNvPr>
          <p:cNvSpPr txBox="1">
            <a:spLocks/>
          </p:cNvSpPr>
          <p:nvPr/>
        </p:nvSpPr>
        <p:spPr>
          <a:xfrm>
            <a:off x="812799" y="2225963"/>
            <a:ext cx="10741891" cy="1874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sz="2400" b="1" dirty="0"/>
              <a:t>Scrum</a:t>
            </a:r>
            <a:r>
              <a:rPr lang="vi-VN" sz="2400" dirty="0"/>
              <a:t> là một tiểu nhóm </a:t>
            </a:r>
            <a:r>
              <a:rPr lang="vi-VN" sz="2400" b="1" dirty="0"/>
              <a:t>Agile</a:t>
            </a:r>
            <a:r>
              <a:rPr lang="vi-VN" sz="2400" dirty="0"/>
              <a:t>: </a:t>
            </a:r>
            <a:r>
              <a:rPr lang="vi-VN" sz="2400" b="1" dirty="0"/>
              <a:t>Agile</a:t>
            </a:r>
            <a:r>
              <a:rPr lang="vi-VN" sz="2400" dirty="0"/>
              <a:t> là một bộ các giá trị </a:t>
            </a:r>
            <a:r>
              <a:rPr lang="vi-VN" sz="2400" b="1" dirty="0"/>
              <a:t>và</a:t>
            </a:r>
            <a:r>
              <a:rPr lang="vi-VN" sz="2400" dirty="0"/>
              <a:t> nguyên tắc mô tả sự tương tác </a:t>
            </a:r>
            <a:r>
              <a:rPr lang="vi-VN" sz="2400" b="1" dirty="0"/>
              <a:t>và</a:t>
            </a:r>
            <a:r>
              <a:rPr lang="vi-VN" sz="2400" dirty="0"/>
              <a:t> các hoạt động nhóm hằng ngày. ... Phương pháp </a:t>
            </a:r>
            <a:r>
              <a:rPr lang="vi-VN" sz="2400" b="1" dirty="0"/>
              <a:t>Scrum</a:t>
            </a:r>
            <a:r>
              <a:rPr lang="vi-VN" sz="2400" dirty="0"/>
              <a:t> tuân theo các giá trị </a:t>
            </a:r>
            <a:r>
              <a:rPr lang="vi-VN" sz="2400" b="1" dirty="0"/>
              <a:t>và</a:t>
            </a:r>
            <a:r>
              <a:rPr lang="vi-VN" sz="2400" dirty="0"/>
              <a:t> nguyên tắc </a:t>
            </a:r>
            <a:r>
              <a:rPr lang="vi-VN" sz="2400" b="1" dirty="0"/>
              <a:t>của Agile</a:t>
            </a:r>
            <a:r>
              <a:rPr lang="vi-VN" sz="2400" dirty="0"/>
              <a:t>, nhưng bao gồm các định nghĩa </a:t>
            </a:r>
            <a:r>
              <a:rPr lang="vi-VN" sz="2400" b="1" dirty="0"/>
              <a:t>và</a:t>
            </a:r>
            <a:r>
              <a:rPr lang="vi-VN" sz="2400" dirty="0"/>
              <a:t> thông số kỹ thuật xa hơn, đặc biệt là </a:t>
            </a:r>
            <a:r>
              <a:rPr lang="vi-VN" sz="2400" b="1" dirty="0"/>
              <a:t>liên</a:t>
            </a:r>
            <a:r>
              <a:rPr lang="vi-VN" sz="2400" dirty="0"/>
              <a:t> quan đến những phương pháp phát triển phần mềm.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4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Minh họa Thiên nhiê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59_TF03431377" id="{2C514971-1104-44BE-8A82-52E651B19D0B}" vid="{C4421EC6-96FF-4A5E-B3D4-F2DC0555C665}"/>
    </a:ext>
  </a:extLst>
</a:theme>
</file>

<file path=ppt/theme/theme2.xml><?xml version="1.0" encoding="utf-8"?>
<a:theme xmlns:a="http://schemas.openxmlformats.org/drawingml/2006/main" name="Chủ đề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tf03431377_win32</Template>
  <TotalTime>20</TotalTime>
  <Words>248</Words>
  <Application>Microsoft Office PowerPoint</Application>
  <PresentationFormat>Widescreen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Segoe Print</vt:lpstr>
      <vt:lpstr>Symbol</vt:lpstr>
      <vt:lpstr>Minh họa Thiên nhiên 16x9</vt:lpstr>
      <vt:lpstr>Tổng quan về Scrum </vt:lpstr>
      <vt:lpstr>Scrum là gì?</vt:lpstr>
      <vt:lpstr>Ba trụ cột của Scrum</vt:lpstr>
      <vt:lpstr>PowerPoint Presentation</vt:lpstr>
      <vt:lpstr>ƯU VÀ NHƯỢC ĐIỂM CỦA SCRUM</vt:lpstr>
      <vt:lpstr>Mối liên hệ của Scrum và Agile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Scrum</dc:title>
  <dc:creator>hungjr hungjr</dc:creator>
  <cp:lastModifiedBy>hungjr hungjr</cp:lastModifiedBy>
  <cp:revision>4</cp:revision>
  <dcterms:created xsi:type="dcterms:W3CDTF">2021-06-29T13:53:44Z</dcterms:created>
  <dcterms:modified xsi:type="dcterms:W3CDTF">2021-06-29T17:03:19Z</dcterms:modified>
</cp:coreProperties>
</file>