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Cambria Math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mbriaMath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lab.research.google.com/drive/1FiwjeTs6lavF6sUmoikOBwUxAqLVPYvx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hyperlink" Target="https://www.stitchdata.com/resources/big-data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uter code representation.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20969" r="8880" t="0"/>
          <a:stretch/>
        </p:blipFill>
        <p:spPr>
          <a:xfrm>
            <a:off x="3584196" y="-1"/>
            <a:ext cx="8607807" cy="6871647"/>
          </a:xfrm>
          <a:custGeom>
            <a:rect b="b" l="l" r="r" t="t"/>
            <a:pathLst>
              <a:path extrusionOk="0" h="6858000" w="8607807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579835" y="1449292"/>
            <a:ext cx="3639828" cy="26402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"/>
              <a:buNone/>
            </a:pPr>
            <a:r>
              <a:rPr lang="en-US" sz="3400">
                <a:latin typeface="Times"/>
                <a:ea typeface="Times"/>
                <a:cs typeface="Times"/>
                <a:sym typeface="Times"/>
              </a:rPr>
              <a:t>DATA ANALYTICS FOUNDATION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82948" y="5538832"/>
            <a:ext cx="1036715" cy="434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Mindx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1119310" y="774861"/>
            <a:ext cx="6097554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Traditionally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1119310" y="1666940"/>
            <a:ext cx="2128706" cy="2961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: 			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Square Area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from city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rooms 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4052757" y="1666940"/>
            <a:ext cx="3277999" cy="2313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Explicit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if distance &gt; 200 m^2 and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rooms and number of floors &lt; 5 then		  price = $1,000,000 elseif .... 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8246031" y="1666940"/>
            <a:ext cx="1616978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3137482" y="2755292"/>
            <a:ext cx="5683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7560841" y="2639257"/>
            <a:ext cx="5683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8372118" y="2639257"/>
            <a:ext cx="7738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/>
        </p:nvSpPr>
        <p:spPr>
          <a:xfrm>
            <a:off x="1119310" y="774861"/>
            <a:ext cx="6097554" cy="774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machine Learning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1119310" y="1666940"/>
            <a:ext cx="2128706" cy="2961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: 			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Square Area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from city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rooms 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4037123" y="2694705"/>
            <a:ext cx="3277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=&gt; ML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8246031" y="1666940"/>
            <a:ext cx="1616978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3137482" y="2755292"/>
            <a:ext cx="5683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7560841" y="2639257"/>
            <a:ext cx="5683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8372118" y="2639257"/>
            <a:ext cx="7738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/>
        </p:nvSpPr>
        <p:spPr>
          <a:xfrm>
            <a:off x="1119310" y="774861"/>
            <a:ext cx="609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Workflow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425" y="1275975"/>
            <a:ext cx="8521523" cy="49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Machine Learning Types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498525" y="1943670"/>
            <a:ext cx="3586914" cy="255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Learning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Dimensionality Reduction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mining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recognigtion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Data Visualization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recognition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Clustering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3928145" y="1943670"/>
            <a:ext cx="3244442" cy="364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Learning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Fraud Detection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spam detection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Diagnostics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classification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assessments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prediction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7015294" y="1943670"/>
            <a:ext cx="3048699" cy="37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Reinforced Learning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702578" y="557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Supervised Learning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1084277" y="1122426"/>
            <a:ext cx="60946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supervised learning , the output is known . It means that you know what you want to see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2359404" y="1836904"/>
            <a:ext cx="6094602" cy="37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22860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𝑦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𝑓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𝐱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1409350" y="2300913"/>
            <a:ext cx="8699384" cy="106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estimating the target function (f) to predict the output variable (Y) given input variables (X).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know Y , we have X , know we need to find f so that we can map Y from given X.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upervised Machine Learning - Tutorial And Example" id="228" name="Google Shape;2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7242" y="3460240"/>
            <a:ext cx="5943600" cy="2988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702578" y="557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1092666" y="962768"/>
            <a:ext cx="60946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supervised learning , the output is known . It means that you don’t know the output.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2376182" y="1654225"/>
            <a:ext cx="6094602" cy="37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22860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𝑓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𝐱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1409350" y="2300913"/>
            <a:ext cx="8699384" cy="773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estimating the target function (f) to predict the output variable (Y) given input variables (X).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know Y , we have X , know we need to find f so that we can map Y from given X.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supervised learning training - Cheap Online Shopping -" id="237" name="Google Shape;2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157" y="3597401"/>
            <a:ext cx="4090682" cy="2149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ied Sciences | Free Full-Text | Recommendation System Using  Autoencoders | HTML" id="238" name="Google Shape;23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2076" y="3346876"/>
            <a:ext cx="5346583" cy="305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Study Case 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838200" y="1825624"/>
            <a:ext cx="10515600" cy="218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Grub is a transportation company. Every vehicle of Grub has GPS in it and every drivers has their application installed in their phones. When there is a request, the nearest driver will receive the job. The company has database for historical customer requests, and their locations as well as driver information.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How can you apply Data Analytics to enhance not only customer experience but also driver experience, and machine learning if possible? What kind of machine learning can be used?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4699932" y="3959479"/>
            <a:ext cx="60945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should try to think outside of the box for further issues: for example: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 lives in place A but receive a ride to place B , which is very far from his home and he is unfamiliar with it.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Customers choose 5 seat cars but prefer Toyota Vios instead of Kia Morning.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Mathematics in Machine Learning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838200" y="1825625"/>
            <a:ext cx="10515600" cy="439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Lets review some maths </a:t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2418128" y="2265028"/>
            <a:ext cx="6094602" cy="37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draw the equation Y = ax + b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2913077" y="2958834"/>
            <a:ext cx="6094602" cy="37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b = 0 . Plot the function at A(0,0) and B(1,1)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29"/>
          <p:cNvCxnSpPr/>
          <p:nvPr/>
        </p:nvCxnSpPr>
        <p:spPr>
          <a:xfrm>
            <a:off x="1352850" y="4306325"/>
            <a:ext cx="1285800" cy="12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29"/>
          <p:cNvCxnSpPr/>
          <p:nvPr/>
        </p:nvCxnSpPr>
        <p:spPr>
          <a:xfrm flipH="1" rot="10800000">
            <a:off x="3067375" y="4098725"/>
            <a:ext cx="1607400" cy="14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29"/>
          <p:cNvCxnSpPr/>
          <p:nvPr/>
        </p:nvCxnSpPr>
        <p:spPr>
          <a:xfrm>
            <a:off x="5277450" y="4466975"/>
            <a:ext cx="1178700" cy="964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Mathematics in Machine Learning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838200" y="1825625"/>
            <a:ext cx="10515600" cy="439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Lets review some maths, let’s started with Linear Algebra.  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2418128" y="2265028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draw the equation Y = ax + b (+ 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2913077" y="2958834"/>
            <a:ext cx="6094602" cy="37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b = 0 . Plot the function at A(0,0) and B(1,1)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2862523" y="3619778"/>
            <a:ext cx="6094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y = x =&gt; y = x is the simplest form of linear regression.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2862525" y="4572341"/>
            <a:ext cx="60945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called linear regression because the result is a linear equation.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Y is an observed score on the dependent variable, a is the intercept, b is the slope, X is the observed score on the independent variable, and e is an error or residual.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Multivariate Regression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838200" y="1825625"/>
            <a:ext cx="10515600" cy="439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Also, in real life , things are not just affected by one factor, which means that there are many X, from x1 to x2 to … xn.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838200" y="3160168"/>
            <a:ext cx="6094602" cy="37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Noto Sans Symbols"/>
              <a:buChar char="⇨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we have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Multi-variate 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950054" y="4342634"/>
            <a:ext cx="6094602" cy="37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a1x1 + a2x2 + a3x3 + anxn + b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s and ML: Multiple Linear Regression | by Lauren Shin | Towards Data  Science" id="275" name="Google Shape;2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4511" y="2924127"/>
            <a:ext cx="5189289" cy="3554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557188"/>
            <a:ext cx="10515600" cy="11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None/>
            </a:pPr>
            <a:r>
              <a:rPr lang="en-US" sz="5200">
                <a:latin typeface="Times"/>
                <a:ea typeface="Times"/>
                <a:cs typeface="Times"/>
                <a:sym typeface="Times"/>
              </a:rPr>
              <a:t>Discussion</a:t>
            </a:r>
            <a:endParaRPr sz="5200"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839483" y="2336753"/>
            <a:ext cx="10513032" cy="3336636"/>
            <a:chOff x="1283" y="507953"/>
            <a:chExt cx="10513032" cy="3336636"/>
          </a:xfrm>
        </p:grpSpPr>
        <p:sp>
          <p:nvSpPr>
            <p:cNvPr id="94" name="Google Shape;94;p14"/>
            <p:cNvSpPr/>
            <p:nvPr/>
          </p:nvSpPr>
          <p:spPr>
            <a:xfrm>
              <a:off x="1283" y="507953"/>
              <a:ext cx="4505585" cy="2861046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01904" y="983543"/>
              <a:ext cx="4505585" cy="286104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585701" y="1067340"/>
              <a:ext cx="4337991" cy="2693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What did you learn in the previous BI course?</a:t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508110" y="507953"/>
              <a:ext cx="4505585" cy="2861046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008730" y="983543"/>
              <a:ext cx="4505585" cy="286104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092527" y="1067340"/>
              <a:ext cx="4337991" cy="2693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What is the difference between Business Intelligence and Data Analytics?</a:t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Polynominal Regression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838200" y="1825625"/>
            <a:ext cx="10515600" cy="867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sometimes, when linear regression is too simple and can not represent the data , we have to use non-linear regression, which are Polynomial regression.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385194" y="3054923"/>
            <a:ext cx="6094602" cy="37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Noto Sans Symbols"/>
              <a:buChar char="⇨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straight line in Linear Regression cannot handle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1730230" y="4044764"/>
            <a:ext cx="2296486" cy="37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ax^2 + b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lynomial Regression From Scratch in Python | by Suraj Verma | Towards  Data Science" id="284" name="Google Shape;2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0288" y="2448173"/>
            <a:ext cx="5943600" cy="45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 txBox="1"/>
          <p:nvPr/>
        </p:nvSpPr>
        <p:spPr>
          <a:xfrm>
            <a:off x="385194" y="3587630"/>
            <a:ext cx="6094602" cy="37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Noto Sans Symbols"/>
              <a:buChar char="⇨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start to be non - linear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Statistics Definitions</a:t>
            </a:r>
            <a:endParaRPr/>
          </a:p>
        </p:txBody>
      </p:sp>
      <p:sp>
        <p:nvSpPr>
          <p:cNvPr id="291" name="Google Shape;291;p33"/>
          <p:cNvSpPr txBox="1"/>
          <p:nvPr>
            <p:ph idx="1" type="body"/>
          </p:nvPr>
        </p:nvSpPr>
        <p:spPr>
          <a:xfrm>
            <a:off x="838200" y="1586024"/>
            <a:ext cx="10515600" cy="867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Variables and Samples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2275" y="3215843"/>
            <a:ext cx="7126768" cy="35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/>
          <p:nvPr/>
        </p:nvSpPr>
        <p:spPr>
          <a:xfrm>
            <a:off x="838200" y="2019644"/>
            <a:ext cx="10515600" cy="433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838200" y="2453265"/>
            <a:ext cx="10515600" cy="433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, Mode , Median , Distributions, ....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838200" y="1586025"/>
            <a:ext cx="10515600" cy="52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Coding Platforms : Google Colabs / Jupyter Notebook / Spyder / ....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838200" y="2107540"/>
            <a:ext cx="10515600" cy="20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Scikit Learn ( for most machine learning models)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Statsmodels ( for most statistics models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Scipy ( advanced computing library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Keras , Tensorflow , Pytorch ,...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838200" y="4118994"/>
            <a:ext cx="4673367" cy="52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Warm up : Regression with Python using colab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5259198" y="4118994"/>
            <a:ext cx="836802" cy="37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Discussion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1050879" y="1599122"/>
            <a:ext cx="9810604" cy="47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is the difference between Business Intelligence and Data Analytics 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050879" y="2191186"/>
            <a:ext cx="4628468" cy="3355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Business Intelligence :</a:t>
            </a:r>
            <a:endParaRPr b="0" i="0" sz="2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 data to present and present information that can bring knowledge to serve decision-making. </a:t>
            </a:r>
            <a:endParaRPr b="0" i="0" sz="2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Deal with what happened in the past and how it happened without digging too much about why or predicting the future.</a:t>
            </a:r>
            <a:endParaRPr b="0" i="0" sz="2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Work: building dashboards, metrics to monitor metrics, information, ..</a:t>
            </a:r>
            <a:endParaRPr b="0" i="0" sz="2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780015" y="2191186"/>
            <a:ext cx="4628468" cy="3355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Data Analytics :</a:t>
            </a:r>
            <a:endParaRPr b="0" i="0" sz="2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Answer questions from the data, analyze why, and make future predictions based on past data. </a:t>
            </a:r>
            <a:endParaRPr b="0" i="0" sz="2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Job: Write reports, analyze to answer questions, make findings and comments based on data</a:t>
            </a:r>
            <a:endParaRPr b="0" i="0" sz="2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Analytics level </a:t>
            </a:r>
            <a:endParaRPr/>
          </a:p>
        </p:txBody>
      </p:sp>
      <p:pic>
        <p:nvPicPr>
          <p:cNvPr descr="4 types of data analytics"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7316" y="1444481"/>
            <a:ext cx="6780700" cy="3966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242871"/>
            <a:ext cx="10515600" cy="1102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analytics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endParaRPr sz="2400"/>
          </a:p>
        </p:txBody>
      </p:sp>
      <p:sp>
        <p:nvSpPr>
          <p:cNvPr id="120" name="Google Shape;120;p17"/>
          <p:cNvSpPr txBox="1"/>
          <p:nvPr/>
        </p:nvSpPr>
        <p:spPr>
          <a:xfrm>
            <a:off x="1126222" y="1029120"/>
            <a:ext cx="6094602" cy="37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happened ?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126222" y="1611592"/>
            <a:ext cx="10098248" cy="774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historical data into insights ( monthly revenue / total sales / Total Orders / total customers ...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excel, thống kê cơ bản,...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838200" y="2175656"/>
            <a:ext cx="10515600" cy="1102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Diagnostic analytics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046876" y="3053448"/>
            <a:ext cx="10098248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nhiều nguồn data lại với nhau để trả lời câu hỏi về một vấn đề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252056" y="3413290"/>
            <a:ext cx="7346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3B3C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Diagnostic analytics gives in-depth insights into a particular problem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89994" y="3782622"/>
            <a:ext cx="819394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analytics : Doanh thu tháng rồi giảm 30%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Diagnostic analytics : Doanh thu tháng rồi giảm 30% vì tỉ lệ người dùng hủy hợp đồng tăng trong khi doanh số bán ra lại giảm.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Bắt đầu có sự phân tích dữ liệu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Predictive analytics</a:t>
            </a:r>
            <a:b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18"/>
          <p:cNvGrpSpPr/>
          <p:nvPr/>
        </p:nvGrpSpPr>
        <p:grpSpPr>
          <a:xfrm>
            <a:off x="5194300" y="1427305"/>
            <a:ext cx="6513603" cy="3972662"/>
            <a:chOff x="0" y="956381"/>
            <a:chExt cx="6513603" cy="3972662"/>
          </a:xfrm>
        </p:grpSpPr>
        <p:sp>
          <p:nvSpPr>
            <p:cNvPr id="133" name="Google Shape;133;p18"/>
            <p:cNvSpPr/>
            <p:nvPr/>
          </p:nvSpPr>
          <p:spPr>
            <a:xfrm>
              <a:off x="0" y="956381"/>
              <a:ext cx="6513603" cy="176562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534102" y="1353647"/>
              <a:ext cx="971095" cy="97109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2039300" y="956381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2039300" y="956381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850" lIns="186850" spcFirstLastPara="1" rIns="186850" wrap="square" tIns="186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Predictive analytics tells 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is likely to happen based on current data 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0" y="3163416"/>
              <a:ext cx="6513603" cy="176562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34102" y="3560682"/>
              <a:ext cx="971095" cy="97109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2039300" y="3163416"/>
              <a:ext cx="2931121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2039300" y="3163416"/>
              <a:ext cx="2931121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850" lIns="186850" spcFirstLastPara="1" rIns="186850" wrap="square" tIns="186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 uses the findings of descriptive and diagnostic analytics to detect clusters and exceptions, and to predict future trends, which makes it a valuable tool for forecasting.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4970421" y="3163416"/>
              <a:ext cx="1543182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4970421" y="3163416"/>
              <a:ext cx="1543182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850" lIns="186850" spcFirstLastPara="1" rIns="186850" wrap="square" tIns="186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Advanced data analytics starts here, with the application of Machine Learning and Deep Learning to reveals things that the data are hiding. 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Prescriptive analytics</a:t>
            </a:r>
            <a:b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19"/>
          <p:cNvGrpSpPr/>
          <p:nvPr/>
        </p:nvGrpSpPr>
        <p:grpSpPr>
          <a:xfrm>
            <a:off x="5194300" y="1427305"/>
            <a:ext cx="6513603" cy="3972662"/>
            <a:chOff x="0" y="956381"/>
            <a:chExt cx="6513603" cy="3972662"/>
          </a:xfrm>
        </p:grpSpPr>
        <p:sp>
          <p:nvSpPr>
            <p:cNvPr id="150" name="Google Shape;150;p19"/>
            <p:cNvSpPr/>
            <p:nvPr/>
          </p:nvSpPr>
          <p:spPr>
            <a:xfrm>
              <a:off x="0" y="956381"/>
              <a:ext cx="6513603" cy="176562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34102" y="1353647"/>
              <a:ext cx="971095" cy="97109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039300" y="956381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039300" y="956381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850" lIns="186850" spcFirstLastPara="1" rIns="186850" wrap="square" tIns="186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Prescriptive analytics find the best solution given a variety of choices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&amp; allow companies to make decisions based on optimizing the result of future events or risks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0" y="3163416"/>
              <a:ext cx="6513603" cy="176562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34102" y="3560682"/>
              <a:ext cx="971095" cy="97109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2039300" y="3163416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2039300" y="3163416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850" lIns="186850" spcFirstLastPara="1" rIns="186850" wrap="square" tIns="186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Using statistical models and Machine Learning algorithms to find patterns in </a:t>
              </a:r>
              <a:r>
                <a:rPr b="0" i="0" lang="en-US" sz="19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big data</a:t>
              </a: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that human analysts may miss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20"/>
          <p:cNvGrpSpPr/>
          <p:nvPr/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65" name="Google Shape;165;p20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20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68" name="Google Shape;168;p20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20"/>
          <p:cNvSpPr txBox="1"/>
          <p:nvPr/>
        </p:nvSpPr>
        <p:spPr>
          <a:xfrm>
            <a:off x="789708" y="3640633"/>
            <a:ext cx="9725730" cy="2487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Machine Learning is also the key factor in this course ! ( Because you all learn Descriptive Analytics &amp; Diagnostic analytics in the 2</a:t>
            </a:r>
            <a:r>
              <a:rPr b="1" baseline="3000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course ) 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1041071" y="2776405"/>
            <a:ext cx="6573471" cy="2206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result, Machine Learning is compulsory in Predictive analytics &amp; Prescriptive analytics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6513788" y="365125"/>
            <a:ext cx="4840010" cy="1807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Machine Learning</a:t>
            </a:r>
            <a:endParaRPr/>
          </a:p>
        </p:txBody>
      </p:sp>
      <p:pic>
        <p:nvPicPr>
          <p:cNvPr descr="Abstract background of data"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20706" r="29122" t="0"/>
          <a:stretch/>
        </p:blipFill>
        <p:spPr>
          <a:xfrm>
            <a:off x="20" y="10"/>
            <a:ext cx="6116549" cy="6857990"/>
          </a:xfrm>
          <a:custGeom>
            <a:rect b="b" l="l" r="r" t="t"/>
            <a:pathLst>
              <a:path extrusionOk="0" h="6879321" w="6116569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6513788" y="2333297"/>
            <a:ext cx="4840010" cy="3843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is actually a very old field in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“Machine learning is the field of study that gives the ability to learn without being explicitly programmed.” - Arthur Samuel (1959)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(Arthur Samuel ( from IBM ) is the first to wrote a program to play checkers using 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