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luyencode.net/thuat-toan-phan-cum-k-means/" TargetMode="External"/><Relationship Id="rId3" Type="http://schemas.openxmlformats.org/officeDocument/2006/relationships/hyperlink" Target="https://machinelearningcoban.com/2017/01/01/kmeans/" TargetMode="External"/><Relationship Id="rId4" Type="http://schemas.openxmlformats.org/officeDocument/2006/relationships/hyperlink" Target="https://phamdinhkhanh.github.io/deepai-book/ch_ml/KMeans.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https://blog.luyencode.net/thuat-toan-phan-cum-k-means/</a:t>
            </a:r>
            <a:endParaRPr/>
          </a:p>
        </p:txBody>
      </p:sp>
      <p:sp>
        <p:nvSpPr>
          <p:cNvPr id="133" name="Google Shape;133;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https://blog.luyencode.net/thuat-toan-phan-cum-k-means/</a:t>
            </a:r>
            <a:endParaRPr/>
          </a:p>
          <a:p>
            <a:pPr indent="0" lvl="0" marL="0" rtl="0" algn="l">
              <a:lnSpc>
                <a:spcPct val="100000"/>
              </a:lnSpc>
              <a:spcBef>
                <a:spcPts val="0"/>
              </a:spcBef>
              <a:spcAft>
                <a:spcPts val="0"/>
              </a:spcAft>
              <a:buSzPts val="1100"/>
              <a:buNone/>
            </a:pPr>
            <a:r>
              <a:rPr lang="en-US" u="sng">
                <a:solidFill>
                  <a:schemeClr val="hlink"/>
                </a:solidFill>
                <a:hlinkClick r:id="rId3"/>
              </a:rPr>
              <a:t>https://machinelearningcoban.com/2017/01/01/kmeans/</a:t>
            </a:r>
            <a:endParaRPr/>
          </a:p>
          <a:p>
            <a:pPr indent="0" lvl="0" marL="0" rtl="0" algn="l">
              <a:lnSpc>
                <a:spcPct val="100000"/>
              </a:lnSpc>
              <a:spcBef>
                <a:spcPts val="0"/>
              </a:spcBef>
              <a:spcAft>
                <a:spcPts val="0"/>
              </a:spcAft>
              <a:buSzPts val="1100"/>
              <a:buNone/>
            </a:pPr>
            <a:r>
              <a:rPr lang="en-US" u="sng">
                <a:solidFill>
                  <a:schemeClr val="hlink"/>
                </a:solidFill>
                <a:hlinkClick r:id="rId4"/>
              </a:rPr>
              <a:t>https://phamdinhkhanh.github.io/deepai-book/ch_ml/KMeans.html</a:t>
            </a:r>
            <a:r>
              <a:rPr lang="en-US"/>
              <a:t> </a:t>
            </a:r>
            <a:endParaRPr/>
          </a:p>
        </p:txBody>
      </p:sp>
      <p:sp>
        <p:nvSpPr>
          <p:cNvPr id="139" name="Google Shape;139;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analyticsvidhya.com/blog/2019/05/beginners-guide-hierarchical-cluste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en.wikipedia.org/wiki/Voronoi_diagra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colab.research.google.com/drive/1fCNvLISo1baiBjghljSad8uY7IUzZvdK?usp=sharing" TargetMode="External"/><Relationship Id="rId4" Type="http://schemas.openxmlformats.org/officeDocument/2006/relationships/image" Target="../media/image10.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Computer code representation." id="84" name="Google Shape;84;p13"/>
          <p:cNvPicPr preferRelativeResize="0"/>
          <p:nvPr/>
        </p:nvPicPr>
        <p:blipFill rotWithShape="1">
          <a:blip r:embed="rId3">
            <a:alphaModFix/>
          </a:blip>
          <a:srcRect b="0" l="20969" r="8880" t="0"/>
          <a:stretch/>
        </p:blipFill>
        <p:spPr>
          <a:xfrm>
            <a:off x="3584196" y="-1"/>
            <a:ext cx="8607807" cy="6871647"/>
          </a:xfrm>
          <a:custGeom>
            <a:rect b="b" l="l" r="r" t="t"/>
            <a:pathLst>
              <a:path extrusionOk="0" h="6858000" w="8607807">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a:noFill/>
          <a:ln>
            <a:noFill/>
          </a:ln>
        </p:spPr>
      </p:pic>
      <p:sp>
        <p:nvSpPr>
          <p:cNvPr id="85" name="Google Shape;85;p13"/>
          <p:cNvSpPr txBox="1"/>
          <p:nvPr>
            <p:ph type="ctrTitle"/>
          </p:nvPr>
        </p:nvSpPr>
        <p:spPr>
          <a:xfrm>
            <a:off x="579835" y="1449292"/>
            <a:ext cx="3639828" cy="264024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Times"/>
              <a:buNone/>
            </a:pPr>
            <a:r>
              <a:rPr lang="en-US" sz="3400">
                <a:latin typeface="Times"/>
                <a:ea typeface="Times"/>
                <a:cs typeface="Times"/>
                <a:sym typeface="Times"/>
              </a:rPr>
              <a:t>K-means Clustering</a:t>
            </a:r>
            <a:endParaRPr sz="3400">
              <a:latin typeface="Times"/>
              <a:ea typeface="Times"/>
              <a:cs typeface="Times"/>
              <a:sym typeface="Times"/>
            </a:endParaRPr>
          </a:p>
        </p:txBody>
      </p:sp>
      <p:sp>
        <p:nvSpPr>
          <p:cNvPr id="86" name="Google Shape;86;p13"/>
          <p:cNvSpPr txBox="1"/>
          <p:nvPr>
            <p:ph idx="1" type="subTitle"/>
          </p:nvPr>
        </p:nvSpPr>
        <p:spPr>
          <a:xfrm>
            <a:off x="3182948" y="5538832"/>
            <a:ext cx="1036715" cy="4341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Mindx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000"/>
              <a:t>4.1 Hierarchical clustering (Phân cụm phân cấp)</a:t>
            </a:r>
            <a:endParaRPr sz="4000"/>
          </a:p>
        </p:txBody>
      </p:sp>
      <p:sp>
        <p:nvSpPr>
          <p:cNvPr id="148" name="Google Shape;148;p22"/>
          <p:cNvSpPr txBox="1"/>
          <p:nvPr/>
        </p:nvSpPr>
        <p:spPr>
          <a:xfrm>
            <a:off x="443900" y="1690825"/>
            <a:ext cx="60702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Ban đầu mỗi điểm (đối tượng) là một cụm riêng biệt. Thuật toán phân cụm phân cấp sẽ tạo ra các cụm lớn hơn bằng cách sát nhập các cụm nhỏ hơn gần nhau nhất tại mỗi vòng lặp</a:t>
            </a:r>
            <a:endParaRPr b="0" i="0" sz="1500" u="none" cap="none" strike="noStrike">
              <a:solidFill>
                <a:srgbClr val="000000"/>
              </a:solidFill>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6380925" y="2520150"/>
            <a:ext cx="5450800" cy="3279798"/>
          </a:xfrm>
          <a:prstGeom prst="rect">
            <a:avLst/>
          </a:prstGeom>
          <a:noFill/>
          <a:ln>
            <a:noFill/>
          </a:ln>
        </p:spPr>
      </p:pic>
      <p:sp>
        <p:nvSpPr>
          <p:cNvPr id="150" name="Google Shape;150;p22"/>
          <p:cNvSpPr txBox="1"/>
          <p:nvPr/>
        </p:nvSpPr>
        <p:spPr>
          <a:xfrm>
            <a:off x="547475" y="2568025"/>
            <a:ext cx="5689200" cy="37917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2000"/>
              </a:spcBef>
              <a:spcAft>
                <a:spcPts val="0"/>
              </a:spcAft>
              <a:buClr>
                <a:srgbClr val="000000"/>
              </a:buClr>
              <a:buSzPts val="1500"/>
              <a:buFont typeface="Arial"/>
              <a:buNone/>
            </a:pPr>
            <a:r>
              <a:rPr b="1" i="0" lang="en-US" sz="1500" u="none" cap="none" strike="noStrike">
                <a:solidFill>
                  <a:srgbClr val="1B1B1B"/>
                </a:solidFill>
                <a:highlight>
                  <a:srgbClr val="FFFFFF"/>
                </a:highlight>
                <a:latin typeface="Arial"/>
                <a:ea typeface="Arial"/>
                <a:cs typeface="Arial"/>
                <a:sym typeface="Arial"/>
              </a:rPr>
              <a:t>Thuật toán</a:t>
            </a:r>
            <a:endParaRPr b="1" i="0" sz="1500" u="none" cap="none" strike="noStrike">
              <a:solidFill>
                <a:srgbClr val="1B1B1B"/>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Trước khi thực hiện bài toán cần phải xác định:</a:t>
            </a:r>
            <a:endParaRPr b="0" i="0" sz="1500" u="none" cap="none" strike="noStrike">
              <a:solidFill>
                <a:srgbClr val="1B1B1B"/>
              </a:solidFill>
              <a:highlight>
                <a:srgbClr val="FFFFFF"/>
              </a:highlight>
              <a:latin typeface="Arial"/>
              <a:ea typeface="Arial"/>
              <a:cs typeface="Arial"/>
              <a:sym typeface="Arial"/>
            </a:endParaRPr>
          </a:p>
          <a:p>
            <a:pPr indent="-323850" lvl="0" marL="457200" marR="0" rtl="0" algn="l">
              <a:lnSpc>
                <a:spcPct val="115000"/>
              </a:lnSpc>
              <a:spcBef>
                <a:spcPts val="1400"/>
              </a:spcBef>
              <a:spcAft>
                <a:spcPts val="0"/>
              </a:spcAft>
              <a:buClr>
                <a:srgbClr val="1B1B1B"/>
              </a:buClr>
              <a:buSzPts val="1500"/>
              <a:buFont typeface="Arial"/>
              <a:buChar char="●"/>
            </a:pPr>
            <a:r>
              <a:rPr b="0" i="0" lang="en-US" sz="1500" u="none" cap="none" strike="noStrike">
                <a:solidFill>
                  <a:srgbClr val="1B1B1B"/>
                </a:solidFill>
                <a:highlight>
                  <a:srgbClr val="FFFFFF"/>
                </a:highlight>
                <a:latin typeface="Arial"/>
                <a:ea typeface="Arial"/>
                <a:cs typeface="Arial"/>
                <a:sym typeface="Arial"/>
              </a:rPr>
              <a:t>Tiêu chí chọn hai cum "gần nhau nhất"</a:t>
            </a:r>
            <a:endParaRPr b="0" i="0" sz="1500" u="none" cap="none" strike="noStrike">
              <a:solidFill>
                <a:srgbClr val="1B1B1B"/>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rgbClr val="1B1B1B"/>
              </a:buClr>
              <a:buSzPts val="1500"/>
              <a:buFont typeface="Arial"/>
              <a:buChar char="●"/>
            </a:pPr>
            <a:r>
              <a:rPr b="0" i="0" lang="en-US" sz="1500" u="none" cap="none" strike="noStrike">
                <a:solidFill>
                  <a:srgbClr val="1B1B1B"/>
                </a:solidFill>
                <a:highlight>
                  <a:srgbClr val="FFFFFF"/>
                </a:highlight>
                <a:latin typeface="Arial"/>
                <a:ea typeface="Arial"/>
                <a:cs typeface="Arial"/>
                <a:sym typeface="Arial"/>
              </a:rPr>
              <a:t>Điều kiện dừng của thuật toán.</a:t>
            </a:r>
            <a:br>
              <a:rPr b="0" i="0" lang="en-US" sz="1500" u="none" cap="none" strike="noStrike">
                <a:solidFill>
                  <a:srgbClr val="1B1B1B"/>
                </a:solidFill>
                <a:highlight>
                  <a:srgbClr val="FFFFFF"/>
                </a:highlight>
                <a:latin typeface="Arial"/>
                <a:ea typeface="Arial"/>
                <a:cs typeface="Arial"/>
                <a:sym typeface="Arial"/>
              </a:rPr>
            </a:br>
            <a:endParaRPr b="0" i="0" sz="1500" u="none" cap="none" strike="noStrike">
              <a:solidFill>
                <a:srgbClr val="1B1B1B"/>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WHILE ( ! điều kiện dừng ) DO</a:t>
            </a:r>
            <a:endParaRPr b="0" i="0" sz="1500" u="none" cap="none" strike="noStrike">
              <a:solidFill>
                <a:srgbClr val="1B1B1B"/>
              </a:solidFill>
              <a:highlight>
                <a:srgbClr val="FFFFFF"/>
              </a:highlight>
              <a:latin typeface="Arial"/>
              <a:ea typeface="Arial"/>
              <a:cs typeface="Arial"/>
              <a:sym typeface="Arial"/>
            </a:endParaRPr>
          </a:p>
          <a:p>
            <a:pPr indent="-323850" lvl="0" marL="457200" marR="0" rtl="0" algn="l">
              <a:lnSpc>
                <a:spcPct val="115000"/>
              </a:lnSpc>
              <a:spcBef>
                <a:spcPts val="1400"/>
              </a:spcBef>
              <a:spcAft>
                <a:spcPts val="0"/>
              </a:spcAft>
              <a:buClr>
                <a:srgbClr val="1B1B1B"/>
              </a:buClr>
              <a:buSzPts val="1500"/>
              <a:buFont typeface="Arial"/>
              <a:buChar char="●"/>
            </a:pPr>
            <a:r>
              <a:rPr b="0" i="0" lang="en-US" sz="1500" u="none" cap="none" strike="noStrike">
                <a:solidFill>
                  <a:srgbClr val="1B1B1B"/>
                </a:solidFill>
                <a:highlight>
                  <a:srgbClr val="FFFFFF"/>
                </a:highlight>
                <a:latin typeface="Arial"/>
                <a:ea typeface="Arial"/>
                <a:cs typeface="Arial"/>
                <a:sym typeface="Arial"/>
              </a:rPr>
              <a:t>Chọn hai cụm gần nhau nhất theo tiêu chí đã xác định ban đầu.</a:t>
            </a:r>
            <a:endParaRPr b="0" i="0" sz="1500" u="none" cap="none" strike="noStrike">
              <a:solidFill>
                <a:srgbClr val="1B1B1B"/>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rgbClr val="1B1B1B"/>
              </a:buClr>
              <a:buSzPts val="1500"/>
              <a:buFont typeface="Arial"/>
              <a:buChar char="●"/>
            </a:pPr>
            <a:r>
              <a:rPr b="0" i="0" lang="en-US" sz="1500" u="none" cap="none" strike="noStrike">
                <a:solidFill>
                  <a:srgbClr val="1B1B1B"/>
                </a:solidFill>
                <a:highlight>
                  <a:srgbClr val="FFFFFF"/>
                </a:highlight>
                <a:latin typeface="Arial"/>
                <a:ea typeface="Arial"/>
                <a:cs typeface="Arial"/>
                <a:sym typeface="Arial"/>
              </a:rPr>
              <a:t>Sát nhập hai cụm gần nhau thành cụm lớn hơn.</a:t>
            </a:r>
            <a:endParaRPr b="0" i="0" sz="1500" u="none" cap="none" strike="noStrike">
              <a:solidFill>
                <a:srgbClr val="1B1B1B"/>
              </a:solidFill>
              <a:highlight>
                <a:srgbClr val="FFFFFF"/>
              </a:highlight>
              <a:latin typeface="Arial"/>
              <a:ea typeface="Arial"/>
              <a:cs typeface="Arial"/>
              <a:sym typeface="Arial"/>
            </a:endParaRPr>
          </a:p>
          <a:p>
            <a:pPr indent="0" lvl="0" marL="0" marR="0" rtl="0" algn="l">
              <a:lnSpc>
                <a:spcPct val="115000"/>
              </a:lnSpc>
              <a:spcBef>
                <a:spcPts val="2000"/>
              </a:spcBef>
              <a:spcAft>
                <a:spcPts val="0"/>
              </a:spcAft>
              <a:buClr>
                <a:srgbClr val="000000"/>
              </a:buClr>
              <a:buSzPts val="1500"/>
              <a:buFont typeface="Arial"/>
              <a:buNone/>
            </a:pPr>
            <a:r>
              <a:rPr b="0" i="0" lang="en-US" sz="1500" u="none" cap="none" strike="noStrike">
                <a:solidFill>
                  <a:srgbClr val="1B1B1B"/>
                </a:solidFill>
                <a:highlight>
                  <a:srgbClr val="FFFFFF"/>
                </a:highlight>
                <a:latin typeface="Arial"/>
                <a:ea typeface="Arial"/>
                <a:cs typeface="Arial"/>
                <a:sym typeface="Arial"/>
              </a:rPr>
              <a:t>END WHILE;</a:t>
            </a:r>
            <a:endParaRPr b="0" i="0" sz="1500" u="none" cap="none" strike="noStrike">
              <a:solidFill>
                <a:srgbClr val="1B1B1B"/>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000"/>
              <a:t>4.1 Hierarchical clustering (Phân cụm phân cấp)</a:t>
            </a:r>
            <a:endParaRPr sz="4000"/>
          </a:p>
          <a:p>
            <a:pPr indent="0" lvl="0" marL="0" rtl="0" algn="l">
              <a:lnSpc>
                <a:spcPct val="90000"/>
              </a:lnSpc>
              <a:spcBef>
                <a:spcPts val="0"/>
              </a:spcBef>
              <a:spcAft>
                <a:spcPts val="0"/>
              </a:spcAft>
              <a:buClr>
                <a:schemeClr val="dk1"/>
              </a:buClr>
              <a:buSzPts val="4400"/>
              <a:buFont typeface="Calibri"/>
              <a:buNone/>
            </a:pPr>
            <a:r>
              <a:rPr lang="en-US" sz="2000"/>
              <a:t>Các tiêu chí chọn hai cụm để sát nhập</a:t>
            </a:r>
            <a:endParaRPr sz="2000"/>
          </a:p>
        </p:txBody>
      </p:sp>
      <p:pic>
        <p:nvPicPr>
          <p:cNvPr id="156" name="Google Shape;156;p23"/>
          <p:cNvPicPr preferRelativeResize="0"/>
          <p:nvPr/>
        </p:nvPicPr>
        <p:blipFill rotWithShape="1">
          <a:blip r:embed="rId3">
            <a:alphaModFix/>
          </a:blip>
          <a:srcRect b="0" l="0" r="0" t="0"/>
          <a:stretch/>
        </p:blipFill>
        <p:spPr>
          <a:xfrm>
            <a:off x="1787837" y="1769713"/>
            <a:ext cx="3472825" cy="1571700"/>
          </a:xfrm>
          <a:prstGeom prst="rect">
            <a:avLst/>
          </a:prstGeom>
          <a:noFill/>
          <a:ln>
            <a:noFill/>
          </a:ln>
        </p:spPr>
      </p:pic>
      <p:sp>
        <p:nvSpPr>
          <p:cNvPr id="157" name="Google Shape;157;p23"/>
          <p:cNvSpPr txBox="1"/>
          <p:nvPr/>
        </p:nvSpPr>
        <p:spPr>
          <a:xfrm>
            <a:off x="2774275" y="3420300"/>
            <a:ext cx="16092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B1B1B"/>
                </a:solidFill>
                <a:highlight>
                  <a:srgbClr val="FFFFFF"/>
                </a:highlight>
                <a:latin typeface="Arial"/>
                <a:ea typeface="Arial"/>
                <a:cs typeface="Arial"/>
                <a:sym typeface="Arial"/>
              </a:rPr>
              <a:t>Centroid-linkage</a:t>
            </a:r>
            <a:endParaRPr b="1" i="0" sz="1400" u="none" cap="none" strike="noStrike">
              <a:solidFill>
                <a:srgbClr val="000000"/>
              </a:solidFill>
              <a:latin typeface="Arial"/>
              <a:ea typeface="Arial"/>
              <a:cs typeface="Arial"/>
              <a:sym typeface="Arial"/>
            </a:endParaRPr>
          </a:p>
        </p:txBody>
      </p:sp>
      <p:pic>
        <p:nvPicPr>
          <p:cNvPr id="158" name="Google Shape;158;p23"/>
          <p:cNvPicPr preferRelativeResize="0"/>
          <p:nvPr/>
        </p:nvPicPr>
        <p:blipFill rotWithShape="1">
          <a:blip r:embed="rId4">
            <a:alphaModFix/>
          </a:blip>
          <a:srcRect b="0" l="0" r="0" t="0"/>
          <a:stretch/>
        </p:blipFill>
        <p:spPr>
          <a:xfrm>
            <a:off x="6111550" y="1721150"/>
            <a:ext cx="2999800" cy="1774425"/>
          </a:xfrm>
          <a:prstGeom prst="rect">
            <a:avLst/>
          </a:prstGeom>
          <a:noFill/>
          <a:ln>
            <a:noFill/>
          </a:ln>
        </p:spPr>
      </p:pic>
      <p:sp>
        <p:nvSpPr>
          <p:cNvPr id="159" name="Google Shape;159;p23"/>
          <p:cNvSpPr txBox="1"/>
          <p:nvPr/>
        </p:nvSpPr>
        <p:spPr>
          <a:xfrm>
            <a:off x="6895650" y="3495575"/>
            <a:ext cx="14316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B1B1B"/>
                </a:solidFill>
                <a:highlight>
                  <a:srgbClr val="FFFFFF"/>
                </a:highlight>
                <a:latin typeface="Arial"/>
                <a:ea typeface="Arial"/>
                <a:cs typeface="Arial"/>
                <a:sym typeface="Arial"/>
              </a:rPr>
              <a:t>Single-linkage</a:t>
            </a:r>
            <a:endParaRPr b="1" i="0" sz="1400" u="none" cap="none" strike="noStrike">
              <a:solidFill>
                <a:srgbClr val="000000"/>
              </a:solidFill>
              <a:latin typeface="Arial"/>
              <a:ea typeface="Arial"/>
              <a:cs typeface="Arial"/>
              <a:sym typeface="Arial"/>
            </a:endParaRPr>
          </a:p>
        </p:txBody>
      </p:sp>
      <p:pic>
        <p:nvPicPr>
          <p:cNvPr id="160" name="Google Shape;160;p23"/>
          <p:cNvPicPr preferRelativeResize="0"/>
          <p:nvPr/>
        </p:nvPicPr>
        <p:blipFill rotWithShape="1">
          <a:blip r:embed="rId5">
            <a:alphaModFix/>
          </a:blip>
          <a:srcRect b="0" l="0" r="0" t="0"/>
          <a:stretch/>
        </p:blipFill>
        <p:spPr>
          <a:xfrm>
            <a:off x="6255750" y="4216313"/>
            <a:ext cx="2999800" cy="1826284"/>
          </a:xfrm>
          <a:prstGeom prst="rect">
            <a:avLst/>
          </a:prstGeom>
          <a:noFill/>
          <a:ln>
            <a:noFill/>
          </a:ln>
        </p:spPr>
      </p:pic>
      <p:sp>
        <p:nvSpPr>
          <p:cNvPr id="161" name="Google Shape;161;p23"/>
          <p:cNvSpPr txBox="1"/>
          <p:nvPr/>
        </p:nvSpPr>
        <p:spPr>
          <a:xfrm>
            <a:off x="6984350" y="6013975"/>
            <a:ext cx="15426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B1B1B"/>
                </a:solidFill>
                <a:highlight>
                  <a:srgbClr val="FFFFFF"/>
                </a:highlight>
                <a:latin typeface="Arial"/>
                <a:ea typeface="Arial"/>
                <a:cs typeface="Arial"/>
                <a:sym typeface="Arial"/>
              </a:rPr>
              <a:t>Average-linkage</a:t>
            </a:r>
            <a:endParaRPr b="1" i="0" sz="1400" u="none" cap="none" strike="noStrike">
              <a:solidFill>
                <a:srgbClr val="000000"/>
              </a:solidFill>
              <a:latin typeface="Arial"/>
              <a:ea typeface="Arial"/>
              <a:cs typeface="Arial"/>
              <a:sym typeface="Arial"/>
            </a:endParaRPr>
          </a:p>
        </p:txBody>
      </p:sp>
      <p:pic>
        <p:nvPicPr>
          <p:cNvPr id="162" name="Google Shape;162;p23"/>
          <p:cNvPicPr preferRelativeResize="0"/>
          <p:nvPr/>
        </p:nvPicPr>
        <p:blipFill rotWithShape="1">
          <a:blip r:embed="rId6">
            <a:alphaModFix/>
          </a:blip>
          <a:srcRect b="0" l="0" r="0" t="0"/>
          <a:stretch/>
        </p:blipFill>
        <p:spPr>
          <a:xfrm>
            <a:off x="2260850" y="4216325"/>
            <a:ext cx="2999800" cy="1898179"/>
          </a:xfrm>
          <a:prstGeom prst="rect">
            <a:avLst/>
          </a:prstGeom>
          <a:noFill/>
          <a:ln>
            <a:noFill/>
          </a:ln>
        </p:spPr>
      </p:pic>
      <p:sp>
        <p:nvSpPr>
          <p:cNvPr id="163" name="Google Shape;163;p23"/>
          <p:cNvSpPr txBox="1"/>
          <p:nvPr/>
        </p:nvSpPr>
        <p:spPr>
          <a:xfrm>
            <a:off x="2807800" y="6114500"/>
            <a:ext cx="19059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1B1B1B"/>
                </a:solidFill>
                <a:highlight>
                  <a:srgbClr val="FFFFFF"/>
                </a:highlight>
                <a:latin typeface="Arial"/>
                <a:ea typeface="Arial"/>
                <a:cs typeface="Arial"/>
                <a:sym typeface="Arial"/>
              </a:rPr>
              <a:t>Complete-linkage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000"/>
              <a:t>4.1 Hierarchical clustering (Phân cụm phân cấp)</a:t>
            </a:r>
            <a:endParaRPr sz="4000"/>
          </a:p>
          <a:p>
            <a:pPr indent="0" lvl="0" marL="0" rtl="0" algn="l">
              <a:lnSpc>
                <a:spcPct val="90000"/>
              </a:lnSpc>
              <a:spcBef>
                <a:spcPts val="0"/>
              </a:spcBef>
              <a:spcAft>
                <a:spcPts val="0"/>
              </a:spcAft>
              <a:buClr>
                <a:schemeClr val="dk1"/>
              </a:buClr>
              <a:buSzPts val="4400"/>
              <a:buFont typeface="Calibri"/>
              <a:buNone/>
            </a:pPr>
            <a:r>
              <a:rPr lang="en-US" sz="2000"/>
              <a:t>Tóm tắt</a:t>
            </a:r>
            <a:endParaRPr sz="2000"/>
          </a:p>
        </p:txBody>
      </p:sp>
      <p:sp>
        <p:nvSpPr>
          <p:cNvPr id="169" name="Google Shape;169;p24"/>
          <p:cNvSpPr txBox="1"/>
          <p:nvPr/>
        </p:nvSpPr>
        <p:spPr>
          <a:xfrm>
            <a:off x="1930900" y="2690250"/>
            <a:ext cx="7734600" cy="1477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700"/>
              </a:spcBef>
              <a:spcAft>
                <a:spcPts val="0"/>
              </a:spcAft>
              <a:buClr>
                <a:srgbClr val="1B1B1B"/>
              </a:buClr>
              <a:buSzPts val="1500"/>
              <a:buFont typeface="Arial"/>
              <a:buChar char="●"/>
            </a:pPr>
            <a:r>
              <a:rPr b="0" i="0" lang="en-US" sz="1500" u="none" cap="none" strike="noStrike">
                <a:solidFill>
                  <a:srgbClr val="1B1B1B"/>
                </a:solidFill>
                <a:highlight>
                  <a:srgbClr val="FFFFFF"/>
                </a:highlight>
                <a:latin typeface="Arial"/>
                <a:ea typeface="Arial"/>
                <a:cs typeface="Arial"/>
                <a:sym typeface="Arial"/>
              </a:rPr>
              <a:t>Ưu điểm của phân cụm phân lớp là không phải xác định trước số lượng cụm điều này khá vượt trội so với K-Means. Tuy nhiên, nó không hoạt động tốt với lượng dữ liệu khổng lồ.</a:t>
            </a:r>
            <a:endParaRPr b="0" i="0" sz="1500" u="none" cap="none" strike="noStrike">
              <a:solidFill>
                <a:srgbClr val="1B1B1B"/>
              </a:solidFill>
              <a:highlight>
                <a:srgbClr val="FFFFFF"/>
              </a:highlight>
              <a:latin typeface="Arial"/>
              <a:ea typeface="Arial"/>
              <a:cs typeface="Arial"/>
              <a:sym typeface="Arial"/>
            </a:endParaRPr>
          </a:p>
          <a:p>
            <a:pPr indent="-323850" lvl="0" marL="457200" marR="0" rtl="0" algn="l">
              <a:lnSpc>
                <a:spcPct val="115000"/>
              </a:lnSpc>
              <a:spcBef>
                <a:spcPts val="0"/>
              </a:spcBef>
              <a:spcAft>
                <a:spcPts val="0"/>
              </a:spcAft>
              <a:buClr>
                <a:srgbClr val="1B1B1B"/>
              </a:buClr>
              <a:buSzPts val="1500"/>
              <a:buFont typeface="Arial"/>
              <a:buChar char="●"/>
            </a:pPr>
            <a:r>
              <a:rPr b="0" i="0" lang="en-US" sz="1500" u="none" cap="none" strike="noStrike">
                <a:solidFill>
                  <a:srgbClr val="1B1B1B"/>
                </a:solidFill>
                <a:highlight>
                  <a:srgbClr val="FFFFFF"/>
                </a:highlight>
                <a:latin typeface="Arial"/>
                <a:ea typeface="Arial"/>
                <a:cs typeface="Arial"/>
                <a:sym typeface="Arial"/>
              </a:rPr>
              <a:t>Thuật toán phân cụm phân lớp có thể được sử dụng để xác định, dự đoán số cụm trước khi thực hiện thuật toán K-Means.</a:t>
            </a:r>
            <a:endParaRPr b="0" i="0" sz="1500" u="none" cap="none" strike="noStrike">
              <a:solidFill>
                <a:srgbClr val="1B1B1B"/>
              </a:solidFill>
              <a:highlight>
                <a:srgbClr val="FFFFFF"/>
              </a:highlight>
              <a:latin typeface="Arial"/>
              <a:ea typeface="Arial"/>
              <a:cs typeface="Arial"/>
              <a:sym typeface="Arial"/>
            </a:endParaRPr>
          </a:p>
        </p:txBody>
      </p:sp>
      <p:sp>
        <p:nvSpPr>
          <p:cNvPr id="170" name="Google Shape;170;p24"/>
          <p:cNvSpPr txBox="1"/>
          <p:nvPr/>
        </p:nvSpPr>
        <p:spPr>
          <a:xfrm>
            <a:off x="152400" y="152400"/>
            <a:ext cx="3000000" cy="354000"/>
          </a:xfrm>
          <a:prstGeom prst="rect">
            <a:avLst/>
          </a:prstGeom>
          <a:noFill/>
          <a:ln>
            <a:noFill/>
          </a:ln>
        </p:spPr>
        <p:txBody>
          <a:bodyPr anchorCtr="0" anchor="t" bIns="91425" lIns="91425" spcFirstLastPara="1" rIns="91425" wrap="square" tIns="91425">
            <a:spAutoFit/>
          </a:bodyPr>
          <a:lstStyle/>
          <a:p>
            <a:pPr indent="-228600" lvl="0" marL="228600" marR="0" rtl="0" algn="l">
              <a:lnSpc>
                <a:spcPct val="107916"/>
              </a:lnSpc>
              <a:spcBef>
                <a:spcPts val="0"/>
              </a:spcBef>
              <a:spcAft>
                <a:spcPts val="800"/>
              </a:spcAft>
              <a:buClr>
                <a:schemeClr val="dk1"/>
              </a:buClr>
              <a:buSzPts val="1100"/>
              <a:buFont typeface="Calibri"/>
              <a:buAutoNum type="alphaLcPeriod"/>
            </a:pPr>
            <a:r>
              <a:rPr b="1" i="0" lang="en-US" sz="1100" u="none" cap="none" strike="noStrike">
                <a:solidFill>
                  <a:schemeClr val="dk1"/>
                </a:solidFill>
                <a:latin typeface="Calibri"/>
                <a:ea typeface="Calibri"/>
                <a:cs typeface="Calibri"/>
                <a:sym typeface="Calibri"/>
              </a:rPr>
              <a:t>Hierarchical Clustering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000"/>
              <a:t>4.1 Hierarchical clustering (Phân cụm phân cấp)</a:t>
            </a:r>
            <a:endParaRPr sz="4000"/>
          </a:p>
          <a:p>
            <a:pPr indent="0" lvl="0" marL="0" rtl="0" algn="l">
              <a:lnSpc>
                <a:spcPct val="90000"/>
              </a:lnSpc>
              <a:spcBef>
                <a:spcPts val="0"/>
              </a:spcBef>
              <a:spcAft>
                <a:spcPts val="0"/>
              </a:spcAft>
              <a:buClr>
                <a:schemeClr val="dk1"/>
              </a:buClr>
              <a:buSzPts val="4400"/>
              <a:buFont typeface="Calibri"/>
              <a:buNone/>
            </a:pPr>
            <a:r>
              <a:rPr lang="en-US" sz="2000"/>
              <a:t>Tài liệu bổ sung</a:t>
            </a:r>
            <a:endParaRPr sz="2000"/>
          </a:p>
        </p:txBody>
      </p:sp>
      <p:sp>
        <p:nvSpPr>
          <p:cNvPr id="176" name="Google Shape;176;p25"/>
          <p:cNvSpPr txBox="1"/>
          <p:nvPr/>
        </p:nvSpPr>
        <p:spPr>
          <a:xfrm>
            <a:off x="1265075" y="2319300"/>
            <a:ext cx="949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3"/>
              </a:rPr>
              <a:t>https://www.analyticsvidhya.com/blog/2019/05/beginners-guide-hierarchical-clustering/</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Ví dụ về Clustering</a:t>
            </a:r>
            <a:endParaRPr/>
          </a:p>
        </p:txBody>
      </p:sp>
      <p:sp>
        <p:nvSpPr>
          <p:cNvPr id="92" name="Google Shape;92;p14"/>
          <p:cNvSpPr txBox="1"/>
          <p:nvPr/>
        </p:nvSpPr>
        <p:spPr>
          <a:xfrm>
            <a:off x="560100" y="1786625"/>
            <a:ext cx="107937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highlight>
                  <a:srgbClr val="FFFFFF"/>
                </a:highlight>
                <a:latin typeface="Arial"/>
                <a:ea typeface="Arial"/>
                <a:cs typeface="Arial"/>
                <a:sym typeface="Arial"/>
              </a:rPr>
              <a:t>Ví dụ:</a:t>
            </a:r>
            <a:r>
              <a:rPr b="0" i="0" lang="en-US" sz="1500" u="none" cap="none" strike="noStrike">
                <a:solidFill>
                  <a:schemeClr val="dk1"/>
                </a:solidFill>
                <a:highlight>
                  <a:srgbClr val="FFFFFF"/>
                </a:highlight>
                <a:latin typeface="Arial"/>
                <a:ea typeface="Arial"/>
                <a:cs typeface="Arial"/>
                <a:sym typeface="Arial"/>
              </a:rPr>
              <a:t> Một công ty muốn tạo ra những chính sách ưu đãi cho những nhóm khách hàng khác nhau dựa trên sự tương tác giữa mỗi khách hàng với công ty đó (số năm là khách hàng; số tiền khách hàng đã chi trả cho công ty; độ tuổi; giới tính; thành phố; nghề nghiệp; …). Giả sử công ty đó có rất nhiều dữ liệu của rất nhiều khách hàng nhưng chưa có cách nào chia toàn bộ khách hàng đó thành một số nhóm/cụm khác nhau. Nếu một người biết Machine Learning được đặt câu hỏi này, phương pháp đầu tiên anh (chị) ta nghĩ đến sẽ là K-means Clustering. </a:t>
            </a:r>
            <a:endParaRPr b="0" i="0" sz="1500" u="none" cap="none" strike="noStrike">
              <a:solidFill>
                <a:srgbClr val="000000"/>
              </a:solidFill>
              <a:latin typeface="Arial"/>
              <a:ea typeface="Arial"/>
              <a:cs typeface="Arial"/>
              <a:sym typeface="Arial"/>
            </a:endParaRPr>
          </a:p>
        </p:txBody>
      </p:sp>
      <p:sp>
        <p:nvSpPr>
          <p:cNvPr id="93" name="Google Shape;93;p14"/>
          <p:cNvSpPr txBox="1"/>
          <p:nvPr/>
        </p:nvSpPr>
        <p:spPr>
          <a:xfrm>
            <a:off x="560100" y="4405525"/>
            <a:ext cx="111918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333333"/>
                </a:solidFill>
                <a:highlight>
                  <a:srgbClr val="FFFFFF"/>
                </a:highlight>
                <a:latin typeface="Arial"/>
                <a:ea typeface="Arial"/>
                <a:cs typeface="Arial"/>
                <a:sym typeface="Arial"/>
              </a:rPr>
              <a:t>Ví dụ: </a:t>
            </a:r>
            <a:r>
              <a:rPr b="0" i="0" lang="en-US" sz="1500" u="none" cap="none" strike="noStrike">
                <a:solidFill>
                  <a:srgbClr val="333333"/>
                </a:solidFill>
                <a:highlight>
                  <a:srgbClr val="FFFFFF"/>
                </a:highlight>
                <a:latin typeface="Arial"/>
                <a:ea typeface="Arial"/>
                <a:cs typeface="Arial"/>
                <a:sym typeface="Arial"/>
              </a:rPr>
              <a:t>Ngoài ra có một ví dụ khác mà chúng ta cũng hay bắt gặp, đó là các mạng xã hội luôn tìm cách phân cụm những người có cùng sở thích, thói quen để đưa ra những gợi ý kết bạn hay tham gia một nhóm nào đó.</a:t>
            </a:r>
            <a:endParaRPr b="0" i="0" sz="15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Arial"/>
                <a:ea typeface="Arial"/>
                <a:cs typeface="Arial"/>
                <a:sym typeface="Arial"/>
              </a:rPr>
              <a:t>Để xác định được những người có các điểm tương đồng trong mạng xã hội ta cần một thuật toán phân cụm.</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2.1 Khái quát bài toán phân cụm</a:t>
            </a:r>
            <a:endParaRPr/>
          </a:p>
        </p:txBody>
      </p:sp>
      <p:sp>
        <p:nvSpPr>
          <p:cNvPr id="99" name="Google Shape;99;p15"/>
          <p:cNvSpPr txBox="1"/>
          <p:nvPr/>
        </p:nvSpPr>
        <p:spPr>
          <a:xfrm>
            <a:off x="1420450" y="1431525"/>
            <a:ext cx="5082600" cy="68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333333"/>
              </a:buClr>
              <a:buSzPts val="1500"/>
              <a:buFont typeface="Microsoft Yahei"/>
              <a:buChar char="●"/>
            </a:pPr>
            <a:r>
              <a:rPr b="1" i="0" lang="en-US" sz="1500" u="none" cap="none" strike="noStrike">
                <a:solidFill>
                  <a:srgbClr val="333333"/>
                </a:solidFill>
                <a:highlight>
                  <a:srgbClr val="FFFFFF"/>
                </a:highlight>
                <a:latin typeface="Microsoft Yahei"/>
                <a:ea typeface="Microsoft Yahei"/>
                <a:cs typeface="Microsoft Yahei"/>
                <a:sym typeface="Microsoft Yahei"/>
              </a:rPr>
              <a:t>Đầu vào:</a:t>
            </a:r>
            <a:r>
              <a:rPr b="0" i="0" lang="en-US" sz="1500" u="none" cap="none" strike="noStrike">
                <a:solidFill>
                  <a:srgbClr val="333333"/>
                </a:solidFill>
                <a:highlight>
                  <a:srgbClr val="FFFFFF"/>
                </a:highlight>
                <a:latin typeface="Microsoft Yahei"/>
                <a:ea typeface="Microsoft Yahei"/>
                <a:cs typeface="Microsoft Yahei"/>
                <a:sym typeface="Microsoft Yahei"/>
              </a:rPr>
              <a:t> Tập dữ liệu không có nhãn</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1" i="0" lang="en-US" sz="1500" u="none" cap="none" strike="noStrike">
                <a:solidFill>
                  <a:srgbClr val="333333"/>
                </a:solidFill>
                <a:highlight>
                  <a:srgbClr val="FFFFFF"/>
                </a:highlight>
                <a:latin typeface="Microsoft Yahei"/>
                <a:ea typeface="Microsoft Yahei"/>
                <a:cs typeface="Microsoft Yahei"/>
                <a:sym typeface="Microsoft Yahei"/>
              </a:rPr>
              <a:t>Đầu ra: </a:t>
            </a:r>
            <a:r>
              <a:rPr b="0" i="0" lang="en-US" sz="1500" u="none" cap="none" strike="noStrike">
                <a:solidFill>
                  <a:srgbClr val="333333"/>
                </a:solidFill>
                <a:highlight>
                  <a:srgbClr val="FFFFFF"/>
                </a:highlight>
                <a:latin typeface="Microsoft Yahei"/>
                <a:ea typeface="Microsoft Yahei"/>
                <a:cs typeface="Microsoft Yahei"/>
                <a:sym typeface="Microsoft Yahei"/>
              </a:rPr>
              <a:t>Các cụm dữ liệu đã được phân chia</a:t>
            </a:r>
            <a:endParaRPr b="0" i="0" sz="1500" u="none" cap="none" strike="noStrike">
              <a:solidFill>
                <a:srgbClr val="333333"/>
              </a:solidFill>
              <a:highlight>
                <a:srgbClr val="FFFFFF"/>
              </a:highlight>
              <a:latin typeface="Microsoft Yahei"/>
              <a:ea typeface="Microsoft Yahei"/>
              <a:cs typeface="Microsoft Yahei"/>
              <a:sym typeface="Microsoft Yahei"/>
            </a:endParaRPr>
          </a:p>
        </p:txBody>
      </p:sp>
      <p:sp>
        <p:nvSpPr>
          <p:cNvPr id="100" name="Google Shape;100;p15"/>
          <p:cNvSpPr txBox="1"/>
          <p:nvPr/>
        </p:nvSpPr>
        <p:spPr>
          <a:xfrm>
            <a:off x="1557300" y="2258000"/>
            <a:ext cx="9077400" cy="20091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800"/>
              </a:spcBef>
              <a:spcAft>
                <a:spcPts val="0"/>
              </a:spcAft>
              <a:buClr>
                <a:srgbClr val="000000"/>
              </a:buClr>
              <a:buSzPts val="1700"/>
              <a:buFont typeface="Arial"/>
              <a:buNone/>
            </a:pPr>
            <a:r>
              <a:rPr b="0" i="0" lang="en-US" sz="1700" u="none" cap="none" strike="noStrike">
                <a:solidFill>
                  <a:srgbClr val="333333"/>
                </a:solidFill>
                <a:highlight>
                  <a:srgbClr val="FFFFFF"/>
                </a:highlight>
                <a:latin typeface="Microsoft Yahei"/>
                <a:ea typeface="Microsoft Yahei"/>
                <a:cs typeface="Microsoft Yahei"/>
                <a:sym typeface="Microsoft Yahei"/>
              </a:rPr>
              <a:t>Một cụm</a:t>
            </a:r>
            <a:endParaRPr b="0" i="0" sz="1700" u="none" cap="none" strike="noStrike">
              <a:solidFill>
                <a:srgbClr val="333333"/>
              </a:solidFill>
              <a:highlight>
                <a:srgbClr val="FFFFFF"/>
              </a:highlight>
              <a:latin typeface="Microsoft Yahei"/>
              <a:ea typeface="Microsoft Yahei"/>
              <a:cs typeface="Microsoft Yahei"/>
              <a:sym typeface="Microsoft Yahei"/>
            </a:endParaRPr>
          </a:p>
          <a:p>
            <a:pPr indent="-304800" lvl="0" marL="457200" marR="0" rtl="0" algn="l">
              <a:lnSpc>
                <a:spcPct val="115000"/>
              </a:lnSpc>
              <a:spcBef>
                <a:spcPts val="400"/>
              </a:spcBef>
              <a:spcAft>
                <a:spcPts val="0"/>
              </a:spcAft>
              <a:buClr>
                <a:srgbClr val="333333"/>
              </a:buClr>
              <a:buSzPts val="1200"/>
              <a:buFont typeface="Microsoft Yahei"/>
              <a:buChar char="●"/>
            </a:pPr>
            <a:r>
              <a:rPr b="0" i="0" lang="en-US" sz="1200" u="none" cap="none" strike="noStrike">
                <a:solidFill>
                  <a:srgbClr val="333333"/>
                </a:solidFill>
                <a:highlight>
                  <a:srgbClr val="FFFFFF"/>
                </a:highlight>
                <a:latin typeface="Microsoft Yahei"/>
                <a:ea typeface="Microsoft Yahei"/>
                <a:cs typeface="Microsoft Yahei"/>
                <a:sym typeface="Microsoft Yahei"/>
              </a:rPr>
              <a:t>Trong một cụm thì các điểm dữ liệu thuộc về cụm đó phải giống nhau theo một ý nghĩa, việc xác định </a:t>
            </a:r>
            <a:r>
              <a:rPr b="0" i="1" lang="en-US" sz="1200" u="none" cap="none" strike="noStrike">
                <a:solidFill>
                  <a:srgbClr val="333333"/>
                </a:solidFill>
                <a:highlight>
                  <a:srgbClr val="FFFFFF"/>
                </a:highlight>
                <a:latin typeface="Microsoft Yahei"/>
                <a:ea typeface="Microsoft Yahei"/>
                <a:cs typeface="Microsoft Yahei"/>
                <a:sym typeface="Microsoft Yahei"/>
              </a:rPr>
              <a:t>thế nào là giống nhau</a:t>
            </a:r>
            <a:r>
              <a:rPr b="0" i="0" lang="en-US" sz="1200" u="none" cap="none" strike="noStrike">
                <a:solidFill>
                  <a:srgbClr val="333333"/>
                </a:solidFill>
                <a:highlight>
                  <a:srgbClr val="FFFFFF"/>
                </a:highlight>
                <a:latin typeface="Microsoft Yahei"/>
                <a:ea typeface="Microsoft Yahei"/>
                <a:cs typeface="Microsoft Yahei"/>
                <a:sym typeface="Microsoft Yahei"/>
              </a:rPr>
              <a:t> quyết định đầu ra của thuật toán này. Ví dụ như để xác định những khách hàng thuộc cùng một nhóm thì trước tiên ta cần phải xác định định nghĩa </a:t>
            </a:r>
            <a:r>
              <a:rPr b="0" i="1" lang="en-US" sz="1200" u="none" cap="none" strike="noStrike">
                <a:solidFill>
                  <a:srgbClr val="333333"/>
                </a:solidFill>
                <a:highlight>
                  <a:srgbClr val="FFFFFF"/>
                </a:highlight>
                <a:latin typeface="Microsoft Yahei"/>
                <a:ea typeface="Microsoft Yahei"/>
                <a:cs typeface="Microsoft Yahei"/>
                <a:sym typeface="Microsoft Yahei"/>
              </a:rPr>
              <a:t>thế nào là giống nhau</a:t>
            </a:r>
            <a:r>
              <a:rPr b="0" i="0" lang="en-US" sz="1200" u="none" cap="none" strike="noStrike">
                <a:solidFill>
                  <a:srgbClr val="333333"/>
                </a:solidFill>
                <a:highlight>
                  <a:srgbClr val="FFFFFF"/>
                </a:highlight>
                <a:latin typeface="Microsoft Yahei"/>
                <a:ea typeface="Microsoft Yahei"/>
                <a:cs typeface="Microsoft Yahei"/>
                <a:sym typeface="Microsoft Yahei"/>
              </a:rPr>
              <a:t>?</a:t>
            </a:r>
            <a:br>
              <a:rPr b="0" i="0" lang="en-US" sz="1200" u="none" cap="none" strike="noStrike">
                <a:solidFill>
                  <a:srgbClr val="333333"/>
                </a:solidFill>
                <a:highlight>
                  <a:srgbClr val="FFFFFF"/>
                </a:highlight>
                <a:latin typeface="Microsoft Yahei"/>
                <a:ea typeface="Microsoft Yahei"/>
                <a:cs typeface="Microsoft Yahei"/>
                <a:sym typeface="Microsoft Yahei"/>
              </a:rPr>
            </a:br>
            <a:r>
              <a:rPr b="0" i="0" lang="en-US" sz="1200" u="none" cap="none" strike="noStrike">
                <a:solidFill>
                  <a:srgbClr val="333333"/>
                </a:solidFill>
                <a:highlight>
                  <a:srgbClr val="FFFFFF"/>
                </a:highlight>
                <a:latin typeface="Microsoft Yahei"/>
                <a:ea typeface="Microsoft Yahei"/>
                <a:cs typeface="Microsoft Yahei"/>
                <a:sym typeface="Microsoft Yahei"/>
              </a:rPr>
              <a:t>Hai khách hàng tương đồng có thể được xem xét dựa trên các tiêu chí khác nhau, có thể dựa trên số lần mua hàng, số tiền mua hàng, hay giới tính, độ tuổi…</a:t>
            </a:r>
            <a:endParaRPr b="0" i="0" sz="1200" u="none" cap="none" strike="noStrike">
              <a:solidFill>
                <a:srgbClr val="333333"/>
              </a:solidFill>
              <a:highlight>
                <a:srgbClr val="FFFFFF"/>
              </a:highlight>
              <a:latin typeface="Microsoft Yahei"/>
              <a:ea typeface="Microsoft Yahei"/>
              <a:cs typeface="Microsoft Yahei"/>
              <a:sym typeface="Microsoft Yahei"/>
            </a:endParaRPr>
          </a:p>
          <a:p>
            <a:pPr indent="-304800" lvl="0" marL="457200" marR="0" rtl="0" algn="l">
              <a:lnSpc>
                <a:spcPct val="115000"/>
              </a:lnSpc>
              <a:spcBef>
                <a:spcPts val="0"/>
              </a:spcBef>
              <a:spcAft>
                <a:spcPts val="0"/>
              </a:spcAft>
              <a:buClr>
                <a:srgbClr val="333333"/>
              </a:buClr>
              <a:buSzPts val="1200"/>
              <a:buFont typeface="Microsoft Yahei"/>
              <a:buChar char="●"/>
            </a:pPr>
            <a:r>
              <a:rPr b="0" i="0" lang="en-US" sz="1200" u="none" cap="none" strike="noStrike">
                <a:solidFill>
                  <a:srgbClr val="333333"/>
                </a:solidFill>
                <a:highlight>
                  <a:srgbClr val="FFFFFF"/>
                </a:highlight>
                <a:latin typeface="Microsoft Yahei"/>
                <a:ea typeface="Microsoft Yahei"/>
                <a:cs typeface="Microsoft Yahei"/>
                <a:sym typeface="Microsoft Yahei"/>
              </a:rPr>
              <a:t>Hai cụm dữ liệu là khác nhau: Điều này là cần thiết vì khi phân cụm các cụm phải là tách biệt nhau hoàn toàn, không có sự chồng lấp 2 cụm dữ liệu với nhau.</a:t>
            </a:r>
            <a:endParaRPr b="0" i="0" sz="1200" u="none" cap="none" strike="noStrike">
              <a:solidFill>
                <a:srgbClr val="333333"/>
              </a:solidFill>
              <a:highlight>
                <a:srgbClr val="FFFFFF"/>
              </a:highlight>
              <a:latin typeface="Microsoft Yahei"/>
              <a:ea typeface="Microsoft Yahei"/>
              <a:cs typeface="Microsoft Yahei"/>
              <a:sym typeface="Microsoft Yahei"/>
            </a:endParaRPr>
          </a:p>
        </p:txBody>
      </p:sp>
      <p:pic>
        <p:nvPicPr>
          <p:cNvPr id="101" name="Google Shape;101;p15"/>
          <p:cNvPicPr preferRelativeResize="0"/>
          <p:nvPr/>
        </p:nvPicPr>
        <p:blipFill rotWithShape="1">
          <a:blip r:embed="rId3">
            <a:alphaModFix/>
          </a:blip>
          <a:srcRect b="0" l="0" r="0" t="0"/>
          <a:stretch/>
        </p:blipFill>
        <p:spPr>
          <a:xfrm>
            <a:off x="2457450" y="4508275"/>
            <a:ext cx="7277100"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2.2 Một số phương pháp phân cụm phổ biến</a:t>
            </a:r>
            <a:endParaRPr/>
          </a:p>
        </p:txBody>
      </p:sp>
      <p:sp>
        <p:nvSpPr>
          <p:cNvPr id="107" name="Google Shape;107;p16"/>
          <p:cNvSpPr txBox="1"/>
          <p:nvPr/>
        </p:nvSpPr>
        <p:spPr>
          <a:xfrm>
            <a:off x="1864300" y="1875400"/>
            <a:ext cx="8456100" cy="2008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Phân cụm dựa trên phân vùng (Partition-based clustering): Đây là phương pháp phổ biến và được sử dụng nhiều trong các bài toán phân cụm. Mục tiêu là phân dữ liệu thành các phân vùng khác nhau.</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Phân cụm thứ bậc (Hierarchical clustering): Ngoài việc phân thành các cụm lớn, phương pháp này còn phân các cụm lớn thành những cụm nhỏ hơn dưới dạng thứ bậc.</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Mô hình hỗn hợp (Mixture models)</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Phân cụm sâu (Deep clustering): Sử dụng mạng nơ-ron học sâu để phân cụm.</a:t>
            </a:r>
            <a:endParaRPr b="0" i="0" sz="1500" u="none" cap="none" strike="noStrike">
              <a:solidFill>
                <a:srgbClr val="333333"/>
              </a:solidFill>
              <a:highlight>
                <a:srgbClr val="FFFFFF"/>
              </a:highlight>
              <a:latin typeface="Microsoft Yahei"/>
              <a:ea typeface="Microsoft Yahei"/>
              <a:cs typeface="Microsoft Yahei"/>
              <a:sym typeface="Microsoft Yahei"/>
            </a:endParaRPr>
          </a:p>
        </p:txBody>
      </p:sp>
      <p:sp>
        <p:nvSpPr>
          <p:cNvPr id="108" name="Google Shape;108;p16"/>
          <p:cNvSpPr txBox="1"/>
          <p:nvPr/>
        </p:nvSpPr>
        <p:spPr>
          <a:xfrm>
            <a:off x="1864300" y="4427750"/>
            <a:ext cx="9513600" cy="14289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8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Microsoft Yahei"/>
                <a:ea typeface="Microsoft Yahei"/>
                <a:cs typeface="Microsoft Yahei"/>
                <a:sym typeface="Microsoft Yahei"/>
              </a:rPr>
              <a:t>Đánh giá chất lượng mô hình phân cụm</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0" lvl="0" marL="0" marR="0" rtl="0" algn="l">
              <a:lnSpc>
                <a:spcPct val="115000"/>
              </a:lnSpc>
              <a:spcBef>
                <a:spcPts val="4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Microsoft Yahei"/>
                <a:ea typeface="Microsoft Yahei"/>
                <a:cs typeface="Microsoft Yahei"/>
                <a:sym typeface="Microsoft Yahei"/>
              </a:rPr>
              <a:t>Để đánh giá chất lượng mô hình phân cụm ta có thể đánh giá thông qua một số phương pháp như sau:</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120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Khoảng cách / sự khác biệt giữa hai cụm bất kỳ phải lớn. (khoảng cách giữa các cụm)</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Chênh lệch giữa các điểm dữ liệu bên trong một cụm phải nhỏ.</a:t>
            </a:r>
            <a:endParaRPr b="0" i="0" sz="1500" u="none" cap="none" strike="noStrike">
              <a:solidFill>
                <a:srgbClr val="333333"/>
              </a:solidFill>
              <a:highlight>
                <a:srgbClr val="FFFFFF"/>
              </a:highlight>
              <a:latin typeface="Microsoft Yahei"/>
              <a:ea typeface="Microsoft Yahei"/>
              <a:cs typeface="Microsoft Yahei"/>
              <a:sym typeface="Microsoft Ya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3.1 Thuật toán K-Means</a:t>
            </a:r>
            <a:endParaRPr/>
          </a:p>
        </p:txBody>
      </p:sp>
      <p:sp>
        <p:nvSpPr>
          <p:cNvPr id="114" name="Google Shape;114;p17"/>
          <p:cNvSpPr txBox="1"/>
          <p:nvPr/>
        </p:nvSpPr>
        <p:spPr>
          <a:xfrm>
            <a:off x="671725" y="2020775"/>
            <a:ext cx="6247800" cy="3858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rgbClr val="222222"/>
                </a:solidFill>
                <a:highlight>
                  <a:srgbClr val="FFFFFF"/>
                </a:highlight>
                <a:latin typeface="Verdana"/>
                <a:ea typeface="Verdana"/>
                <a:cs typeface="Verdana"/>
                <a:sym typeface="Verdana"/>
              </a:rPr>
              <a:t>K-means là một thuật toán phân cụm đơn giản thuộc loại học không giám sát(tức là dữ liệu không có nhãn) và được sử dụng để giải quyết bài toán phân cụm. Ý tưởng của thuật toán phân cụm k-means là phân chia 1 bộ dữ liệu thành các cụm khác nhau. Trong đó số lượng cụm được cho trước là k. Công việc phân cụm được xác lập dựa trên nguyên lý: Các điểm dữ liệu trong cùng 1 cụm thì phải có cùng 1 số tính chất nhất định. Tức là giữa các điểm trong cùng 1 cụm phải có sự liên quan lẫn nhau. Đối với máy tính thì các điểm trong 1 cụm đó sẽ là các điểm dữ liệu gần nhau.</a:t>
            </a:r>
            <a:endParaRPr b="0" i="0" sz="1500" u="none" cap="none" strike="noStrike">
              <a:solidFill>
                <a:srgbClr val="222222"/>
              </a:solidFill>
              <a:highlight>
                <a:srgbClr val="FFFFFF"/>
              </a:highlight>
              <a:latin typeface="Verdana"/>
              <a:ea typeface="Verdana"/>
              <a:cs typeface="Verdana"/>
              <a:sym typeface="Verdana"/>
            </a:endParaRPr>
          </a:p>
          <a:p>
            <a:pPr indent="0" lvl="0" marL="0" marR="0" rtl="0" algn="l">
              <a:lnSpc>
                <a:spcPct val="115000"/>
              </a:lnSpc>
              <a:spcBef>
                <a:spcPts val="2000"/>
              </a:spcBef>
              <a:spcAft>
                <a:spcPts val="2000"/>
              </a:spcAft>
              <a:buClr>
                <a:srgbClr val="000000"/>
              </a:buClr>
              <a:buSzPts val="1500"/>
              <a:buFont typeface="Arial"/>
              <a:buNone/>
            </a:pPr>
            <a:r>
              <a:rPr b="0" i="0" lang="en-US" sz="1500" u="none" cap="none" strike="noStrike">
                <a:solidFill>
                  <a:srgbClr val="222222"/>
                </a:solidFill>
                <a:highlight>
                  <a:srgbClr val="FFFFFF"/>
                </a:highlight>
                <a:latin typeface="Verdana"/>
                <a:ea typeface="Verdana"/>
                <a:cs typeface="Verdana"/>
                <a:sym typeface="Verdana"/>
              </a:rPr>
              <a:t>Thuật toán phân cụm k-means thường được sử dụng trong các ứng dụng cỗ máy tìm kiếm, phân đoạn khách hàng, thống kê dữ liệu,…</a:t>
            </a:r>
            <a:endParaRPr b="0" i="0" sz="1500" u="none" cap="none" strike="noStrike">
              <a:solidFill>
                <a:srgbClr val="222222"/>
              </a:solidFill>
              <a:highlight>
                <a:srgbClr val="FFFFFF"/>
              </a:highlight>
              <a:latin typeface="Verdana"/>
              <a:ea typeface="Verdana"/>
              <a:cs typeface="Verdana"/>
              <a:sym typeface="Verdana"/>
            </a:endParaRPr>
          </a:p>
        </p:txBody>
      </p:sp>
      <p:pic>
        <p:nvPicPr>
          <p:cNvPr id="115" name="Google Shape;115;p17"/>
          <p:cNvPicPr preferRelativeResize="0"/>
          <p:nvPr/>
        </p:nvPicPr>
        <p:blipFill rotWithShape="1">
          <a:blip r:embed="rId3">
            <a:alphaModFix/>
          </a:blip>
          <a:srcRect b="0" l="0" r="0" t="0"/>
          <a:stretch/>
        </p:blipFill>
        <p:spPr>
          <a:xfrm>
            <a:off x="7195325" y="2020775"/>
            <a:ext cx="4708150" cy="342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3.1 Thuật toán K-Means</a:t>
            </a:r>
            <a:endParaRPr/>
          </a:p>
        </p:txBody>
      </p:sp>
      <p:pic>
        <p:nvPicPr>
          <p:cNvPr id="121" name="Google Shape;121;p18"/>
          <p:cNvPicPr preferRelativeResize="0"/>
          <p:nvPr/>
        </p:nvPicPr>
        <p:blipFill rotWithShape="1">
          <a:blip r:embed="rId3">
            <a:alphaModFix/>
          </a:blip>
          <a:srcRect b="4596" l="5905" r="7608" t="7344"/>
          <a:stretch/>
        </p:blipFill>
        <p:spPr>
          <a:xfrm>
            <a:off x="3606575" y="1570150"/>
            <a:ext cx="4061525" cy="3982751"/>
          </a:xfrm>
          <a:prstGeom prst="rect">
            <a:avLst/>
          </a:prstGeom>
          <a:noFill/>
          <a:ln>
            <a:noFill/>
          </a:ln>
        </p:spPr>
      </p:pic>
      <p:sp>
        <p:nvSpPr>
          <p:cNvPr id="122" name="Google Shape;122;p18"/>
          <p:cNvSpPr txBox="1"/>
          <p:nvPr/>
        </p:nvSpPr>
        <p:spPr>
          <a:xfrm>
            <a:off x="2585625" y="5896925"/>
            <a:ext cx="5981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Arial"/>
                <a:ea typeface="Arial"/>
                <a:cs typeface="Arial"/>
                <a:sym typeface="Arial"/>
              </a:rPr>
              <a:t>Cách phân chia này trong toán học được gọi là </a:t>
            </a:r>
            <a:r>
              <a:rPr b="0" i="0" lang="en-US" sz="1500" u="none" cap="none" strike="noStrike">
                <a:solidFill>
                  <a:schemeClr val="hlink"/>
                </a:solidFill>
                <a:highlight>
                  <a:srgbClr val="FFFFFF"/>
                </a:highlight>
                <a:uFill>
                  <a:noFill/>
                </a:uFill>
                <a:latin typeface="Arial"/>
                <a:ea typeface="Arial"/>
                <a:cs typeface="Arial"/>
                <a:sym typeface="Arial"/>
                <a:hlinkClick r:id="rId4"/>
              </a:rPr>
              <a:t>Voronoi Diagram</a:t>
            </a:r>
            <a:r>
              <a:rPr b="0" i="0" lang="en-US" sz="1500" u="none" cap="none" strike="noStrike">
                <a:solidFill>
                  <a:schemeClr val="dk1"/>
                </a:solidFill>
                <a:highlight>
                  <a:srgbClr val="FFFFFF"/>
                </a:highlight>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3.2 Thuật toán K-Means</a:t>
            </a:r>
            <a:endParaRPr/>
          </a:p>
        </p:txBody>
      </p:sp>
      <p:sp>
        <p:nvSpPr>
          <p:cNvPr id="128" name="Google Shape;128;p19"/>
          <p:cNvSpPr txBox="1"/>
          <p:nvPr/>
        </p:nvSpPr>
        <p:spPr>
          <a:xfrm>
            <a:off x="838200" y="2156925"/>
            <a:ext cx="5398500" cy="41388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8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Microsoft Yahei"/>
                <a:ea typeface="Microsoft Yahei"/>
                <a:cs typeface="Microsoft Yahei"/>
                <a:sym typeface="Microsoft Yahei"/>
              </a:rPr>
              <a:t>Các bước trong thuật toán K-Means</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40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Đầu vào: Cho tập dữ liệu D, với K là số cụm, phép đo khoảng cách giữa 2 điểm dữ liệu là d(x,y)</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Khởi tạo: Khởi tạo K điểm dữ liệu trong D làm các điểm trung tâm (centroid)</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Lặp lại các bước sau đến khi hội tụ:</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1" marL="914400" marR="0" rtl="0" algn="l">
              <a:lnSpc>
                <a:spcPct val="115000"/>
              </a:lnSpc>
              <a:spcBef>
                <a:spcPts val="0"/>
              </a:spcBef>
              <a:spcAft>
                <a:spcPts val="0"/>
              </a:spcAft>
              <a:buClr>
                <a:srgbClr val="333333"/>
              </a:buClr>
              <a:buSzPts val="1500"/>
              <a:buFont typeface="Microsoft Yahei"/>
              <a:buChar char="○"/>
            </a:pPr>
            <a:r>
              <a:rPr b="0" i="1" lang="en-US" sz="1500" u="none" cap="none" strike="noStrike">
                <a:solidFill>
                  <a:srgbClr val="333333"/>
                </a:solidFill>
                <a:highlight>
                  <a:srgbClr val="FFFFFF"/>
                </a:highlight>
                <a:latin typeface="Microsoft Yahei"/>
                <a:ea typeface="Microsoft Yahei"/>
                <a:cs typeface="Microsoft Yahei"/>
                <a:sym typeface="Microsoft Yahei"/>
              </a:rPr>
              <a:t>Bước 1</a:t>
            </a:r>
            <a:r>
              <a:rPr b="0" i="0" lang="en-US" sz="1500" u="none" cap="none" strike="noStrike">
                <a:solidFill>
                  <a:srgbClr val="333333"/>
                </a:solidFill>
                <a:highlight>
                  <a:srgbClr val="FFFFFF"/>
                </a:highlight>
                <a:latin typeface="Microsoft Yahei"/>
                <a:ea typeface="Microsoft Yahei"/>
                <a:cs typeface="Microsoft Yahei"/>
                <a:sym typeface="Microsoft Yahei"/>
              </a:rPr>
              <a:t>: Với mỗi điểm dữ liệu, gán điểm dữ liệu đó vào cluster có khoảng cách đến điểm trung tâm của cluster là nhỏ nhất.</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1" marL="914400" marR="0" rtl="0" algn="l">
              <a:lnSpc>
                <a:spcPct val="115000"/>
              </a:lnSpc>
              <a:spcBef>
                <a:spcPts val="0"/>
              </a:spcBef>
              <a:spcAft>
                <a:spcPts val="0"/>
              </a:spcAft>
              <a:buClr>
                <a:srgbClr val="333333"/>
              </a:buClr>
              <a:buSzPts val="1500"/>
              <a:buFont typeface="Microsoft Yahei"/>
              <a:buChar char="○"/>
            </a:pPr>
            <a:r>
              <a:rPr b="0" i="1" lang="en-US" sz="1500" u="none" cap="none" strike="noStrike">
                <a:solidFill>
                  <a:srgbClr val="333333"/>
                </a:solidFill>
                <a:highlight>
                  <a:srgbClr val="FFFFFF"/>
                </a:highlight>
                <a:latin typeface="Microsoft Yahei"/>
                <a:ea typeface="Microsoft Yahei"/>
                <a:cs typeface="Microsoft Yahei"/>
                <a:sym typeface="Microsoft Yahei"/>
              </a:rPr>
              <a:t>Bước 2:</a:t>
            </a:r>
            <a:r>
              <a:rPr b="0" i="0" lang="en-US" sz="1500" u="none" cap="none" strike="noStrike">
                <a:solidFill>
                  <a:srgbClr val="333333"/>
                </a:solidFill>
                <a:highlight>
                  <a:srgbClr val="FFFFFF"/>
                </a:highlight>
                <a:latin typeface="Microsoft Yahei"/>
                <a:ea typeface="Microsoft Yahei"/>
                <a:cs typeface="Microsoft Yahei"/>
                <a:sym typeface="Microsoft Yahei"/>
              </a:rPr>
              <a:t> Với mỗi cluster, xác định lại điểm trung tâm của tất cả các điểm dữ liệu được gán vào cluster đó.</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0" lvl="0" marL="0" marR="0" rtl="0" algn="l">
              <a:lnSpc>
                <a:spcPct val="115000"/>
              </a:lnSpc>
              <a:spcBef>
                <a:spcPts val="2400"/>
              </a:spcBef>
              <a:spcAft>
                <a:spcPts val="2400"/>
              </a:spcAft>
              <a:buClr>
                <a:srgbClr val="000000"/>
              </a:buClr>
              <a:buSzPts val="1200"/>
              <a:buFont typeface="Arial"/>
              <a:buNone/>
            </a:pPr>
            <a:r>
              <a:rPr b="0" i="0" lang="en-US" sz="1200" u="sng" cap="none" strike="noStrike">
                <a:solidFill>
                  <a:schemeClr val="hlink"/>
                </a:solidFill>
                <a:highlight>
                  <a:srgbClr val="FFFFFF"/>
                </a:highlight>
                <a:latin typeface="Microsoft Yahei"/>
                <a:ea typeface="Microsoft Yahei"/>
                <a:cs typeface="Microsoft Yahei"/>
                <a:sym typeface="Microsoft Yahei"/>
                <a:hlinkClick r:id="rId3"/>
              </a:rPr>
              <a:t>https://colab.research.google.com/drive/1fCNvLISo1baiBjghljSad8uY7IUzZvdK?usp=sharing</a:t>
            </a:r>
            <a:r>
              <a:rPr b="0" i="0" lang="en-US" sz="1200" u="none" cap="none" strike="noStrike">
                <a:solidFill>
                  <a:srgbClr val="333333"/>
                </a:solidFill>
                <a:highlight>
                  <a:srgbClr val="FFFFFF"/>
                </a:highlight>
                <a:latin typeface="Microsoft Yahei"/>
                <a:ea typeface="Microsoft Yahei"/>
                <a:cs typeface="Microsoft Yahei"/>
                <a:sym typeface="Microsoft Yahei"/>
              </a:rPr>
              <a:t> </a:t>
            </a:r>
            <a:endParaRPr b="0" i="0" sz="1200" u="none" cap="none" strike="noStrike">
              <a:solidFill>
                <a:srgbClr val="333333"/>
              </a:solidFill>
              <a:highlight>
                <a:srgbClr val="FFFFFF"/>
              </a:highlight>
              <a:latin typeface="Microsoft Yahei"/>
              <a:ea typeface="Microsoft Yahei"/>
              <a:cs typeface="Microsoft Yahei"/>
              <a:sym typeface="Microsoft Yahei"/>
            </a:endParaRPr>
          </a:p>
        </p:txBody>
      </p:sp>
      <p:pic>
        <p:nvPicPr>
          <p:cNvPr id="129" name="Google Shape;129;p19"/>
          <p:cNvPicPr preferRelativeResize="0"/>
          <p:nvPr/>
        </p:nvPicPr>
        <p:blipFill rotWithShape="1">
          <a:blip r:embed="rId4">
            <a:alphaModFix/>
          </a:blip>
          <a:srcRect b="0" l="0" r="0" t="0"/>
          <a:stretch/>
        </p:blipFill>
        <p:spPr>
          <a:xfrm>
            <a:off x="6502725" y="928000"/>
            <a:ext cx="5193849" cy="2778450"/>
          </a:xfrm>
          <a:prstGeom prst="rect">
            <a:avLst/>
          </a:prstGeom>
          <a:noFill/>
          <a:ln>
            <a:noFill/>
          </a:ln>
        </p:spPr>
      </p:pic>
      <p:pic>
        <p:nvPicPr>
          <p:cNvPr id="130" name="Google Shape;130;p19"/>
          <p:cNvPicPr preferRelativeResize="0"/>
          <p:nvPr/>
        </p:nvPicPr>
        <p:blipFill rotWithShape="1">
          <a:blip r:embed="rId5">
            <a:alphaModFix/>
          </a:blip>
          <a:srcRect b="0" l="1070" r="-1067" t="0"/>
          <a:stretch/>
        </p:blipFill>
        <p:spPr>
          <a:xfrm>
            <a:off x="6599825" y="3581425"/>
            <a:ext cx="5193849" cy="28330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3.3 Thuật toán K-Means</a:t>
            </a:r>
            <a:endParaRPr/>
          </a:p>
        </p:txBody>
      </p:sp>
      <p:pic>
        <p:nvPicPr>
          <p:cNvPr id="136" name="Google Shape;136;p20"/>
          <p:cNvPicPr preferRelativeResize="0"/>
          <p:nvPr/>
        </p:nvPicPr>
        <p:blipFill rotWithShape="1">
          <a:blip r:embed="rId3">
            <a:alphaModFix/>
          </a:blip>
          <a:srcRect b="0" l="0" r="0" t="0"/>
          <a:stretch/>
        </p:blipFill>
        <p:spPr>
          <a:xfrm>
            <a:off x="1717075" y="1724025"/>
            <a:ext cx="8278276" cy="378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3.3 Thuật toán K-Means</a:t>
            </a:r>
            <a:endParaRPr/>
          </a:p>
        </p:txBody>
      </p:sp>
      <p:sp>
        <p:nvSpPr>
          <p:cNvPr id="142" name="Google Shape;142;p21"/>
          <p:cNvSpPr txBox="1"/>
          <p:nvPr/>
        </p:nvSpPr>
        <p:spPr>
          <a:xfrm>
            <a:off x="1320550" y="2419175"/>
            <a:ext cx="8777700" cy="24909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8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Microsoft Yahei"/>
                <a:ea typeface="Microsoft Yahei"/>
                <a:cs typeface="Microsoft Yahei"/>
                <a:sym typeface="Microsoft Yahei"/>
              </a:rPr>
              <a:t>Ưu điểm của thuật toán K-means:</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0" lvl="0" marL="0" marR="0" rtl="0" algn="l">
              <a:lnSpc>
                <a:spcPct val="115000"/>
              </a:lnSpc>
              <a:spcBef>
                <a:spcPts val="4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Microsoft Yahei"/>
                <a:ea typeface="Microsoft Yahei"/>
                <a:cs typeface="Microsoft Yahei"/>
                <a:sym typeface="Microsoft Yahei"/>
              </a:rPr>
              <a:t>*Đơn giản</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120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Hiệu quả trong thực tế</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Đảm bảo hội tụ trong thời gian đa thức [Manthey &amp; Röglin, JACM, 2011]</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Linh hoạt trong việc lựa chọn phương pháp đo khoảng cách</a:t>
            </a:r>
            <a:br>
              <a:rPr b="0" i="0" lang="en-US" sz="1500" u="none" cap="none" strike="noStrike">
                <a:solidFill>
                  <a:srgbClr val="333333"/>
                </a:solidFill>
                <a:highlight>
                  <a:srgbClr val="FFFFFF"/>
                </a:highlight>
                <a:latin typeface="Microsoft Yahei"/>
                <a:ea typeface="Microsoft Yahei"/>
                <a:cs typeface="Microsoft Yahei"/>
                <a:sym typeface="Microsoft Yahei"/>
              </a:rPr>
            </a:br>
            <a:r>
              <a:rPr b="0" i="0" lang="en-US" sz="1500" u="none" cap="none" strike="noStrike">
                <a:solidFill>
                  <a:srgbClr val="333333"/>
                </a:solidFill>
                <a:highlight>
                  <a:srgbClr val="FFFFFF"/>
                </a:highlight>
                <a:latin typeface="Microsoft Yahei"/>
                <a:ea typeface="Microsoft Yahei"/>
                <a:cs typeface="Microsoft Yahei"/>
                <a:sym typeface="Microsoft Yahei"/>
              </a:rPr>
              <a:t>Hạn chế:</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Việc lựa chọn các tính khoảng cách cho bài toán cụ thể khó.</a:t>
            </a:r>
            <a:endParaRPr b="0" i="0" sz="1500" u="none" cap="none" strike="noStrike">
              <a:solidFill>
                <a:srgbClr val="333333"/>
              </a:solidFill>
              <a:highlight>
                <a:srgbClr val="FFFFFF"/>
              </a:highlight>
              <a:latin typeface="Microsoft Yahei"/>
              <a:ea typeface="Microsoft Yahei"/>
              <a:cs typeface="Microsoft Yahei"/>
              <a:sym typeface="Microsoft Yahei"/>
            </a:endParaRPr>
          </a:p>
          <a:p>
            <a:pPr indent="-323850" lvl="0" marL="457200" marR="0" rtl="0" algn="l">
              <a:lnSpc>
                <a:spcPct val="115000"/>
              </a:lnSpc>
              <a:spcBef>
                <a:spcPts val="0"/>
              </a:spcBef>
              <a:spcAft>
                <a:spcPts val="0"/>
              </a:spcAft>
              <a:buClr>
                <a:srgbClr val="333333"/>
              </a:buClr>
              <a:buSzPts val="1500"/>
              <a:buFont typeface="Microsoft Yahei"/>
              <a:buChar char="●"/>
            </a:pPr>
            <a:r>
              <a:rPr b="0" i="0" lang="en-US" sz="1500" u="none" cap="none" strike="noStrike">
                <a:solidFill>
                  <a:srgbClr val="333333"/>
                </a:solidFill>
                <a:highlight>
                  <a:srgbClr val="FFFFFF"/>
                </a:highlight>
                <a:latin typeface="Microsoft Yahei"/>
                <a:ea typeface="Microsoft Yahei"/>
                <a:cs typeface="Microsoft Yahei"/>
                <a:sym typeface="Microsoft Yahei"/>
              </a:rPr>
              <a:t>Nhạy cảm với các điểm dữ liệu outlier</a:t>
            </a:r>
            <a:endParaRPr b="0" i="0" sz="1500" u="none" cap="none" strike="noStrike">
              <a:solidFill>
                <a:srgbClr val="333333"/>
              </a:solidFill>
              <a:highlight>
                <a:srgbClr val="FFFFFF"/>
              </a:highlight>
              <a:latin typeface="Microsoft Yahei"/>
              <a:ea typeface="Microsoft Yahei"/>
              <a:cs typeface="Microsoft Yahei"/>
              <a:sym typeface="Microsoft Yahe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