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6858000" cx="12192000"/>
  <p:notesSz cx="6858000" cy="9144000"/>
  <p:embeddedFontLst>
    <p:embeddedFont>
      <p:font typeface="Helvetica Neue"/>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HelveticaNeue-bold.fntdata"/><Relationship Id="rId10" Type="http://schemas.openxmlformats.org/officeDocument/2006/relationships/font" Target="fonts/HelveticaNeue-regular.fntdata"/><Relationship Id="rId13" Type="http://schemas.openxmlformats.org/officeDocument/2006/relationships/font" Target="fonts/HelveticaNeue-boldItalic.fntdata"/><Relationship Id="rId12"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pic>
        <p:nvPicPr>
          <p:cNvPr descr="Computer code representation." id="84" name="Google Shape;84;p13"/>
          <p:cNvPicPr preferRelativeResize="0"/>
          <p:nvPr/>
        </p:nvPicPr>
        <p:blipFill rotWithShape="1">
          <a:blip r:embed="rId3">
            <a:alphaModFix/>
          </a:blip>
          <a:srcRect b="0" l="20969" r="8880" t="0"/>
          <a:stretch/>
        </p:blipFill>
        <p:spPr>
          <a:xfrm>
            <a:off x="3584196" y="-1"/>
            <a:ext cx="8607807" cy="6871647"/>
          </a:xfrm>
          <a:custGeom>
            <a:rect b="b" l="l" r="r" t="t"/>
            <a:pathLst>
              <a:path extrusionOk="0" h="6858000" w="8607807">
                <a:moveTo>
                  <a:pt x="8607807" y="0"/>
                </a:moveTo>
                <a:lnTo>
                  <a:pt x="8607807" y="6858000"/>
                </a:lnTo>
                <a:lnTo>
                  <a:pt x="2049693" y="6858000"/>
                </a:lnTo>
                <a:lnTo>
                  <a:pt x="1546051" y="6858000"/>
                </a:lnTo>
                <a:lnTo>
                  <a:pt x="1535751" y="6815348"/>
                </a:lnTo>
                <a:cubicBezTo>
                  <a:pt x="1530460" y="6761684"/>
                  <a:pt x="1515370" y="6604898"/>
                  <a:pt x="1514301" y="6536022"/>
                </a:cubicBezTo>
                <a:cubicBezTo>
                  <a:pt x="1518045" y="6478504"/>
                  <a:pt x="1528503" y="6437797"/>
                  <a:pt x="1529339" y="6402088"/>
                </a:cubicBezTo>
                <a:cubicBezTo>
                  <a:pt x="1525062" y="6346650"/>
                  <a:pt x="1502062" y="6294623"/>
                  <a:pt x="1493941" y="6256398"/>
                </a:cubicBezTo>
                <a:cubicBezTo>
                  <a:pt x="1502669" y="6241770"/>
                  <a:pt x="1469920" y="6187857"/>
                  <a:pt x="1480613" y="6172741"/>
                </a:cubicBezTo>
                <a:cubicBezTo>
                  <a:pt x="1481020" y="6152279"/>
                  <a:pt x="1458164" y="6048753"/>
                  <a:pt x="1443364" y="6006407"/>
                </a:cubicBezTo>
                <a:cubicBezTo>
                  <a:pt x="1426694" y="5958900"/>
                  <a:pt x="1390307" y="5908317"/>
                  <a:pt x="1380584" y="5887691"/>
                </a:cubicBezTo>
                <a:cubicBezTo>
                  <a:pt x="1370860" y="5867065"/>
                  <a:pt x="1392244" y="5909118"/>
                  <a:pt x="1385023" y="5882650"/>
                </a:cubicBezTo>
                <a:cubicBezTo>
                  <a:pt x="1377800" y="5856181"/>
                  <a:pt x="1345702" y="5759038"/>
                  <a:pt x="1337254" y="5728879"/>
                </a:cubicBezTo>
                <a:cubicBezTo>
                  <a:pt x="1353956" y="5727462"/>
                  <a:pt x="1323673" y="5710676"/>
                  <a:pt x="1334321" y="5701696"/>
                </a:cubicBezTo>
                <a:cubicBezTo>
                  <a:pt x="1343675" y="5695367"/>
                  <a:pt x="1336672" y="5688797"/>
                  <a:pt x="1335877" y="5681564"/>
                </a:cubicBezTo>
                <a:cubicBezTo>
                  <a:pt x="1343201" y="5672524"/>
                  <a:pt x="1329617" y="5640839"/>
                  <a:pt x="1319978" y="5632219"/>
                </a:cubicBezTo>
                <a:cubicBezTo>
                  <a:pt x="1286551" y="5611011"/>
                  <a:pt x="1310947" y="5568721"/>
                  <a:pt x="1285321" y="5551224"/>
                </a:cubicBezTo>
                <a:cubicBezTo>
                  <a:pt x="1281540" y="5545203"/>
                  <a:pt x="1279983" y="5539432"/>
                  <a:pt x="1279815" y="5533855"/>
                </a:cubicBezTo>
                <a:lnTo>
                  <a:pt x="1282507" y="5518422"/>
                </a:lnTo>
                <a:lnTo>
                  <a:pt x="1289604" y="5514404"/>
                </a:lnTo>
                <a:lnTo>
                  <a:pt x="1287766" y="5504772"/>
                </a:lnTo>
                <a:lnTo>
                  <a:pt x="1288829" y="5502102"/>
                </a:lnTo>
                <a:cubicBezTo>
                  <a:pt x="1290896" y="5497007"/>
                  <a:pt x="1292688" y="5491968"/>
                  <a:pt x="1293373" y="5486914"/>
                </a:cubicBezTo>
                <a:cubicBezTo>
                  <a:pt x="1288690" y="5472938"/>
                  <a:pt x="1272696" y="5448436"/>
                  <a:pt x="1260736" y="5418245"/>
                </a:cubicBezTo>
                <a:cubicBezTo>
                  <a:pt x="1238579" y="5385699"/>
                  <a:pt x="1238884" y="5340972"/>
                  <a:pt x="1221610" y="5305770"/>
                </a:cubicBezTo>
                <a:lnTo>
                  <a:pt x="1216099" y="5298785"/>
                </a:lnTo>
                <a:lnTo>
                  <a:pt x="1217278" y="5268992"/>
                </a:lnTo>
                <a:cubicBezTo>
                  <a:pt x="1221588" y="5263843"/>
                  <a:pt x="1222716" y="5256480"/>
                  <a:pt x="1218469" y="5250149"/>
                </a:cubicBezTo>
                <a:lnTo>
                  <a:pt x="1206220" y="5142322"/>
                </a:lnTo>
                <a:cubicBezTo>
                  <a:pt x="1205294" y="5106716"/>
                  <a:pt x="1196908" y="5091595"/>
                  <a:pt x="1212921" y="5036513"/>
                </a:cubicBezTo>
                <a:cubicBezTo>
                  <a:pt x="1234138" y="4978012"/>
                  <a:pt x="1204801" y="4893378"/>
                  <a:pt x="1212183" y="4827738"/>
                </a:cubicBezTo>
                <a:cubicBezTo>
                  <a:pt x="1183151" y="4792886"/>
                  <a:pt x="1209228" y="4811487"/>
                  <a:pt x="1202048" y="4774693"/>
                </a:cubicBezTo>
                <a:cubicBezTo>
                  <a:pt x="1202483" y="4751423"/>
                  <a:pt x="1202919" y="4728152"/>
                  <a:pt x="1203354" y="4704882"/>
                </a:cubicBezTo>
                <a:lnTo>
                  <a:pt x="1201502" y="4691500"/>
                </a:lnTo>
                <a:lnTo>
                  <a:pt x="1194919" y="4687895"/>
                </a:lnTo>
                <a:lnTo>
                  <a:pt x="1187792" y="4667873"/>
                </a:lnTo>
                <a:cubicBezTo>
                  <a:pt x="1186060" y="4660351"/>
                  <a:pt x="1185291" y="4652220"/>
                  <a:pt x="1186080" y="4643189"/>
                </a:cubicBezTo>
                <a:cubicBezTo>
                  <a:pt x="1199189" y="4613276"/>
                  <a:pt x="1167081" y="4562691"/>
                  <a:pt x="1184722" y="4525834"/>
                </a:cubicBezTo>
                <a:cubicBezTo>
                  <a:pt x="1182407" y="4490142"/>
                  <a:pt x="1175424" y="4451369"/>
                  <a:pt x="1172188" y="4429037"/>
                </a:cubicBezTo>
                <a:cubicBezTo>
                  <a:pt x="1161331" y="4419671"/>
                  <a:pt x="1178123" y="4389539"/>
                  <a:pt x="1165306" y="4391841"/>
                </a:cubicBezTo>
                <a:cubicBezTo>
                  <a:pt x="1171061" y="4381101"/>
                  <a:pt x="1173552" y="4338138"/>
                  <a:pt x="1168602" y="4327040"/>
                </a:cubicBezTo>
                <a:lnTo>
                  <a:pt x="1178384" y="4271714"/>
                </a:lnTo>
                <a:lnTo>
                  <a:pt x="1177294" y="4266170"/>
                </a:lnTo>
                <a:cubicBezTo>
                  <a:pt x="1177138" y="4260404"/>
                  <a:pt x="1177520" y="4242660"/>
                  <a:pt x="1177448" y="4237120"/>
                </a:cubicBezTo>
                <a:cubicBezTo>
                  <a:pt x="1177252" y="4235726"/>
                  <a:pt x="1177058" y="4234331"/>
                  <a:pt x="1176863" y="4232937"/>
                </a:cubicBezTo>
                <a:lnTo>
                  <a:pt x="1162386" y="4198811"/>
                </a:lnTo>
                <a:cubicBezTo>
                  <a:pt x="1162950" y="4194190"/>
                  <a:pt x="1174655" y="4191224"/>
                  <a:pt x="1174343" y="4184054"/>
                </a:cubicBezTo>
                <a:lnTo>
                  <a:pt x="1160516" y="4155792"/>
                </a:lnTo>
                <a:lnTo>
                  <a:pt x="1161365" y="4150364"/>
                </a:lnTo>
                <a:lnTo>
                  <a:pt x="1144878" y="4068165"/>
                </a:lnTo>
                <a:lnTo>
                  <a:pt x="1123687" y="3997737"/>
                </a:lnTo>
                <a:lnTo>
                  <a:pt x="1096720" y="3746801"/>
                </a:lnTo>
                <a:cubicBezTo>
                  <a:pt x="1083618" y="3632695"/>
                  <a:pt x="1064313" y="3629437"/>
                  <a:pt x="1047682" y="3510652"/>
                </a:cubicBezTo>
                <a:cubicBezTo>
                  <a:pt x="1048550" y="3470281"/>
                  <a:pt x="1049418" y="3429910"/>
                  <a:pt x="1050285" y="3389539"/>
                </a:cubicBezTo>
                <a:lnTo>
                  <a:pt x="1030166" y="3314219"/>
                </a:lnTo>
                <a:lnTo>
                  <a:pt x="1034128" y="3253967"/>
                </a:lnTo>
                <a:lnTo>
                  <a:pt x="1007751" y="3192563"/>
                </a:lnTo>
                <a:cubicBezTo>
                  <a:pt x="1003323" y="3186732"/>
                  <a:pt x="1001150" y="3181063"/>
                  <a:pt x="1000384" y="3175520"/>
                </a:cubicBezTo>
                <a:cubicBezTo>
                  <a:pt x="1000734" y="3170366"/>
                  <a:pt x="1001085" y="3165212"/>
                  <a:pt x="1001435" y="3160058"/>
                </a:cubicBezTo>
                <a:lnTo>
                  <a:pt x="968918" y="3106456"/>
                </a:lnTo>
                <a:cubicBezTo>
                  <a:pt x="957125" y="3086347"/>
                  <a:pt x="955617" y="3059144"/>
                  <a:pt x="934483" y="3025607"/>
                </a:cubicBezTo>
                <a:cubicBezTo>
                  <a:pt x="914631" y="2991085"/>
                  <a:pt x="908933" y="2999692"/>
                  <a:pt x="879229" y="2942341"/>
                </a:cubicBezTo>
                <a:cubicBezTo>
                  <a:pt x="850845" y="2891400"/>
                  <a:pt x="820829" y="2801223"/>
                  <a:pt x="798666" y="2755714"/>
                </a:cubicBezTo>
                <a:cubicBezTo>
                  <a:pt x="773970" y="2709171"/>
                  <a:pt x="758278" y="2710053"/>
                  <a:pt x="746962" y="2689587"/>
                </a:cubicBezTo>
                <a:lnTo>
                  <a:pt x="712796" y="2609586"/>
                </a:lnTo>
                <a:lnTo>
                  <a:pt x="697701" y="2594856"/>
                </a:lnTo>
                <a:cubicBezTo>
                  <a:pt x="697743" y="2593626"/>
                  <a:pt x="697784" y="2592396"/>
                  <a:pt x="697823" y="2591165"/>
                </a:cubicBezTo>
                <a:lnTo>
                  <a:pt x="679645" y="2567493"/>
                </a:lnTo>
                <a:lnTo>
                  <a:pt x="680789" y="2566723"/>
                </a:lnTo>
                <a:cubicBezTo>
                  <a:pt x="682946" y="2564457"/>
                  <a:pt x="683757" y="2561765"/>
                  <a:pt x="681771" y="2558109"/>
                </a:cubicBezTo>
                <a:cubicBezTo>
                  <a:pt x="705290" y="2557210"/>
                  <a:pt x="688388" y="2553357"/>
                  <a:pt x="680456" y="2542663"/>
                </a:cubicBezTo>
                <a:cubicBezTo>
                  <a:pt x="679482" y="2529115"/>
                  <a:pt x="677183" y="2488664"/>
                  <a:pt x="675922" y="2476820"/>
                </a:cubicBezTo>
                <a:lnTo>
                  <a:pt x="672894" y="2471591"/>
                </a:lnTo>
                <a:lnTo>
                  <a:pt x="673143" y="2471379"/>
                </a:lnTo>
                <a:cubicBezTo>
                  <a:pt x="673152" y="2470017"/>
                  <a:pt x="672405" y="2468214"/>
                  <a:pt x="670567" y="2465654"/>
                </a:cubicBezTo>
                <a:lnTo>
                  <a:pt x="667369" y="2462052"/>
                </a:lnTo>
                <a:lnTo>
                  <a:pt x="661495" y="2451906"/>
                </a:lnTo>
                <a:cubicBezTo>
                  <a:pt x="661510" y="2450510"/>
                  <a:pt x="661525" y="2449113"/>
                  <a:pt x="661540" y="2447717"/>
                </a:cubicBezTo>
                <a:lnTo>
                  <a:pt x="664540" y="2445047"/>
                </a:lnTo>
                <a:lnTo>
                  <a:pt x="663581" y="2444265"/>
                </a:lnTo>
                <a:cubicBezTo>
                  <a:pt x="653014" y="2439598"/>
                  <a:pt x="642406" y="2441014"/>
                  <a:pt x="663129" y="2421760"/>
                </a:cubicBezTo>
                <a:cubicBezTo>
                  <a:pt x="643271" y="2409372"/>
                  <a:pt x="657229" y="2399993"/>
                  <a:pt x="650205" y="2375201"/>
                </a:cubicBezTo>
                <a:cubicBezTo>
                  <a:pt x="634911" y="2369643"/>
                  <a:pt x="634260" y="2360648"/>
                  <a:pt x="638008" y="2350147"/>
                </a:cubicBezTo>
                <a:cubicBezTo>
                  <a:pt x="621083" y="2329939"/>
                  <a:pt x="620949" y="2305558"/>
                  <a:pt x="609851" y="2279762"/>
                </a:cubicBezTo>
                <a:lnTo>
                  <a:pt x="585585" y="2151458"/>
                </a:lnTo>
                <a:lnTo>
                  <a:pt x="581391" y="2148616"/>
                </a:lnTo>
                <a:cubicBezTo>
                  <a:pt x="578821" y="2146496"/>
                  <a:pt x="577525" y="2144881"/>
                  <a:pt x="577083" y="2143541"/>
                </a:cubicBezTo>
                <a:lnTo>
                  <a:pt x="577251" y="2143279"/>
                </a:lnTo>
                <a:lnTo>
                  <a:pt x="546845" y="2081459"/>
                </a:lnTo>
                <a:cubicBezTo>
                  <a:pt x="538270" y="2069798"/>
                  <a:pt x="486356" y="1952009"/>
                  <a:pt x="470837" y="1927526"/>
                </a:cubicBezTo>
                <a:lnTo>
                  <a:pt x="428154" y="1653876"/>
                </a:lnTo>
                <a:lnTo>
                  <a:pt x="392797" y="1507176"/>
                </a:lnTo>
                <a:cubicBezTo>
                  <a:pt x="380165" y="1501458"/>
                  <a:pt x="369910" y="1448213"/>
                  <a:pt x="372847" y="1437646"/>
                </a:cubicBezTo>
                <a:cubicBezTo>
                  <a:pt x="369015" y="1430935"/>
                  <a:pt x="338503" y="1373479"/>
                  <a:pt x="344479" y="1364974"/>
                </a:cubicBezTo>
                <a:cubicBezTo>
                  <a:pt x="332264" y="1339484"/>
                  <a:pt x="321736" y="1307918"/>
                  <a:pt x="299558" y="1284709"/>
                </a:cubicBezTo>
                <a:cubicBezTo>
                  <a:pt x="277380" y="1261500"/>
                  <a:pt x="259203" y="1267387"/>
                  <a:pt x="243216" y="1246922"/>
                </a:cubicBezTo>
                <a:cubicBezTo>
                  <a:pt x="227230" y="1226457"/>
                  <a:pt x="218454" y="1164523"/>
                  <a:pt x="203639" y="1161920"/>
                </a:cubicBezTo>
                <a:cubicBezTo>
                  <a:pt x="192352" y="1142649"/>
                  <a:pt x="198158" y="1131546"/>
                  <a:pt x="169195" y="1085737"/>
                </a:cubicBezTo>
                <a:cubicBezTo>
                  <a:pt x="139228" y="1000958"/>
                  <a:pt x="140891" y="967704"/>
                  <a:pt x="98775" y="908263"/>
                </a:cubicBezTo>
                <a:cubicBezTo>
                  <a:pt x="45025" y="829417"/>
                  <a:pt x="34038" y="815844"/>
                  <a:pt x="43820" y="711217"/>
                </a:cubicBezTo>
                <a:cubicBezTo>
                  <a:pt x="34816" y="658186"/>
                  <a:pt x="43273" y="612368"/>
                  <a:pt x="44748" y="590072"/>
                </a:cubicBezTo>
                <a:lnTo>
                  <a:pt x="36767" y="545639"/>
                </a:lnTo>
                <a:cubicBezTo>
                  <a:pt x="36093" y="527311"/>
                  <a:pt x="35418" y="508983"/>
                  <a:pt x="34744" y="490655"/>
                </a:cubicBezTo>
                <a:cubicBezTo>
                  <a:pt x="34670" y="457530"/>
                  <a:pt x="29296" y="472114"/>
                  <a:pt x="29222" y="438989"/>
                </a:cubicBezTo>
                <a:cubicBezTo>
                  <a:pt x="29152" y="438889"/>
                  <a:pt x="2578" y="396379"/>
                  <a:pt x="2507" y="396276"/>
                </a:cubicBezTo>
                <a:cubicBezTo>
                  <a:pt x="-7796" y="384713"/>
                  <a:pt x="17492" y="336163"/>
                  <a:pt x="9810" y="316602"/>
                </a:cubicBezTo>
                <a:lnTo>
                  <a:pt x="25323" y="268307"/>
                </a:lnTo>
                <a:cubicBezTo>
                  <a:pt x="20582" y="240926"/>
                  <a:pt x="55391" y="238035"/>
                  <a:pt x="50278" y="194719"/>
                </a:cubicBezTo>
                <a:cubicBezTo>
                  <a:pt x="49891" y="157325"/>
                  <a:pt x="41873" y="124589"/>
                  <a:pt x="47653" y="93227"/>
                </a:cubicBezTo>
                <a:cubicBezTo>
                  <a:pt x="41389" y="80085"/>
                  <a:pt x="38874" y="67855"/>
                  <a:pt x="48323" y="56555"/>
                </a:cubicBezTo>
                <a:cubicBezTo>
                  <a:pt x="46028" y="30289"/>
                  <a:pt x="37896" y="18621"/>
                  <a:pt x="38423" y="5312"/>
                </a:cubicBezTo>
                <a:lnTo>
                  <a:pt x="39875" y="1"/>
                </a:lnTo>
                <a:close/>
              </a:path>
            </a:pathLst>
          </a:custGeom>
          <a:noFill/>
          <a:ln>
            <a:noFill/>
          </a:ln>
        </p:spPr>
      </p:pic>
      <p:sp>
        <p:nvSpPr>
          <p:cNvPr id="85" name="Google Shape;85;p13"/>
          <p:cNvSpPr txBox="1"/>
          <p:nvPr>
            <p:ph type="ctrTitle"/>
          </p:nvPr>
        </p:nvSpPr>
        <p:spPr>
          <a:xfrm>
            <a:off x="579835" y="1449292"/>
            <a:ext cx="3639828" cy="264024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Times"/>
              <a:buNone/>
            </a:pPr>
            <a:r>
              <a:rPr lang="en-US" sz="3400">
                <a:latin typeface="Times"/>
                <a:ea typeface="Times"/>
                <a:cs typeface="Times"/>
                <a:sym typeface="Times"/>
              </a:rPr>
              <a:t>Tìm hiểu chi tiết về AUC - ROC trong Machine Learning</a:t>
            </a:r>
            <a:endParaRPr sz="3400">
              <a:latin typeface="Times"/>
              <a:ea typeface="Times"/>
              <a:cs typeface="Times"/>
              <a:sym typeface="Times"/>
            </a:endParaRPr>
          </a:p>
        </p:txBody>
      </p:sp>
      <p:sp>
        <p:nvSpPr>
          <p:cNvPr id="86" name="Google Shape;86;p13"/>
          <p:cNvSpPr txBox="1"/>
          <p:nvPr>
            <p:ph idx="1" type="subTitle"/>
          </p:nvPr>
        </p:nvSpPr>
        <p:spPr>
          <a:xfrm>
            <a:off x="3182948" y="5538832"/>
            <a:ext cx="1036715" cy="43413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Mindx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1. AUC - ROC là gì?</a:t>
            </a:r>
            <a:endParaRPr/>
          </a:p>
        </p:txBody>
      </p:sp>
      <p:sp>
        <p:nvSpPr>
          <p:cNvPr id="92" name="Google Shape;92;p14"/>
          <p:cNvSpPr txBox="1"/>
          <p:nvPr/>
        </p:nvSpPr>
        <p:spPr>
          <a:xfrm>
            <a:off x="1145075" y="2025950"/>
            <a:ext cx="9865500" cy="2214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Clr>
                <a:srgbClr val="000000"/>
              </a:buClr>
              <a:buSzPts val="1350"/>
              <a:buFont typeface="Arial"/>
              <a:buNone/>
            </a:pPr>
            <a:r>
              <a:rPr b="0" i="0" lang="en-US" sz="1350" u="none" cap="none" strike="noStrike">
                <a:solidFill>
                  <a:srgbClr val="222222"/>
                </a:solidFill>
                <a:highlight>
                  <a:srgbClr val="FFFFFF"/>
                </a:highlight>
                <a:latin typeface="Arial"/>
                <a:ea typeface="Arial"/>
                <a:cs typeface="Arial"/>
                <a:sym typeface="Arial"/>
              </a:rPr>
              <a:t>AUC -ROC là một phương pháp tính toán hiệu suất của một mô hình phân loại theo các ngưỡng phân loại khác nhau.</a:t>
            </a:r>
            <a:endParaRPr b="0" i="0" sz="1350" u="none" cap="none" strike="noStrike">
              <a:solidFill>
                <a:srgbClr val="222222"/>
              </a:solidFill>
              <a:highlight>
                <a:srgbClr val="FFFFFF"/>
              </a:highlight>
              <a:latin typeface="Arial"/>
              <a:ea typeface="Arial"/>
              <a:cs typeface="Arial"/>
              <a:sym typeface="Arial"/>
            </a:endParaRPr>
          </a:p>
          <a:p>
            <a:pPr indent="0" lvl="0" marL="0" marR="0" rtl="0" algn="l">
              <a:lnSpc>
                <a:spcPct val="100000"/>
              </a:lnSpc>
              <a:spcBef>
                <a:spcPts val="1000"/>
              </a:spcBef>
              <a:spcAft>
                <a:spcPts val="0"/>
              </a:spcAft>
              <a:buClr>
                <a:srgbClr val="000000"/>
              </a:buClr>
              <a:buSzPts val="1350"/>
              <a:buFont typeface="Arial"/>
              <a:buNone/>
            </a:pPr>
            <a:r>
              <a:rPr b="1" i="0" lang="en-US" sz="1350" u="none" cap="none" strike="noStrike">
                <a:solidFill>
                  <a:srgbClr val="222222"/>
                </a:solidFill>
                <a:highlight>
                  <a:srgbClr val="FFFFFF"/>
                </a:highlight>
                <a:latin typeface="Arial"/>
                <a:ea typeface="Arial"/>
                <a:cs typeface="Arial"/>
                <a:sym typeface="Arial"/>
              </a:rPr>
              <a:t>AUC </a:t>
            </a:r>
            <a:r>
              <a:rPr b="0" i="0" lang="en-US" sz="1350" u="none" cap="none" strike="noStrike">
                <a:solidFill>
                  <a:srgbClr val="222222"/>
                </a:solidFill>
                <a:highlight>
                  <a:srgbClr val="FFFFFF"/>
                </a:highlight>
                <a:latin typeface="Arial"/>
                <a:ea typeface="Arial"/>
                <a:cs typeface="Arial"/>
                <a:sym typeface="Arial"/>
              </a:rPr>
              <a:t>là từ viết tắt của </a:t>
            </a:r>
            <a:r>
              <a:rPr b="1" i="0" lang="en-US" sz="1350" u="none" cap="none" strike="noStrike">
                <a:solidFill>
                  <a:srgbClr val="222222"/>
                </a:solidFill>
                <a:highlight>
                  <a:srgbClr val="FFFFFF"/>
                </a:highlight>
                <a:latin typeface="Arial"/>
                <a:ea typeface="Arial"/>
                <a:cs typeface="Arial"/>
                <a:sym typeface="Arial"/>
              </a:rPr>
              <a:t>Area Under The Curve</a:t>
            </a:r>
            <a:r>
              <a:rPr b="0" i="0" lang="en-US" sz="1350" u="none" cap="none" strike="noStrike">
                <a:solidFill>
                  <a:srgbClr val="222222"/>
                </a:solidFill>
                <a:highlight>
                  <a:srgbClr val="FFFFFF"/>
                </a:highlight>
                <a:latin typeface="Arial"/>
                <a:ea typeface="Arial"/>
                <a:cs typeface="Arial"/>
                <a:sym typeface="Arial"/>
              </a:rPr>
              <a:t> còn </a:t>
            </a:r>
            <a:r>
              <a:rPr b="1" i="0" lang="en-US" sz="1350" u="none" cap="none" strike="noStrike">
                <a:solidFill>
                  <a:srgbClr val="222222"/>
                </a:solidFill>
                <a:highlight>
                  <a:srgbClr val="FFFFFF"/>
                </a:highlight>
                <a:latin typeface="Arial"/>
                <a:ea typeface="Arial"/>
                <a:cs typeface="Arial"/>
                <a:sym typeface="Arial"/>
              </a:rPr>
              <a:t>ROC </a:t>
            </a:r>
            <a:r>
              <a:rPr b="0" i="0" lang="en-US" sz="1350" u="none" cap="none" strike="noStrike">
                <a:solidFill>
                  <a:srgbClr val="222222"/>
                </a:solidFill>
                <a:highlight>
                  <a:srgbClr val="FFFFFF"/>
                </a:highlight>
                <a:latin typeface="Arial"/>
                <a:ea typeface="Arial"/>
                <a:cs typeface="Arial"/>
                <a:sym typeface="Arial"/>
              </a:rPr>
              <a:t>viết tắt của </a:t>
            </a:r>
            <a:r>
              <a:rPr b="1" i="0" lang="en-US" sz="1350" u="none" cap="none" strike="noStrike">
                <a:solidFill>
                  <a:srgbClr val="222222"/>
                </a:solidFill>
                <a:highlight>
                  <a:srgbClr val="FFFFFF"/>
                </a:highlight>
                <a:latin typeface="Arial"/>
                <a:ea typeface="Arial"/>
                <a:cs typeface="Arial"/>
                <a:sym typeface="Arial"/>
              </a:rPr>
              <a:t>Receiver Operating Characteristics</a:t>
            </a:r>
            <a:r>
              <a:rPr b="0" i="0" lang="en-US" sz="1350" u="none" cap="none" strike="noStrike">
                <a:solidFill>
                  <a:srgbClr val="222222"/>
                </a:solidFill>
                <a:highlight>
                  <a:srgbClr val="FFFFFF"/>
                </a:highlight>
                <a:latin typeface="Arial"/>
                <a:ea typeface="Arial"/>
                <a:cs typeface="Arial"/>
                <a:sym typeface="Arial"/>
              </a:rPr>
              <a:t>. ROC là một đường cong biểu diễn xác suất và AUC biểu diễn mức độ phân loại của mô hình. AUC-ROC còn được biết đến dưới cái tên AUROC (Area Under The Receiver Operating Characteristics)</a:t>
            </a:r>
            <a:endParaRPr b="0" i="0" sz="1350" u="none" cap="none" strike="noStrike">
              <a:solidFill>
                <a:srgbClr val="222222"/>
              </a:solidFill>
              <a:highlight>
                <a:srgbClr val="FFFFFF"/>
              </a:highlight>
              <a:latin typeface="Arial"/>
              <a:ea typeface="Arial"/>
              <a:cs typeface="Arial"/>
              <a:sym typeface="Arial"/>
            </a:endParaRPr>
          </a:p>
          <a:p>
            <a:pPr indent="0" lvl="0" marL="0" marR="0" rtl="0" algn="l">
              <a:lnSpc>
                <a:spcPct val="115000"/>
              </a:lnSpc>
              <a:spcBef>
                <a:spcPts val="1000"/>
              </a:spcBef>
              <a:spcAft>
                <a:spcPts val="0"/>
              </a:spcAft>
              <a:buClr>
                <a:schemeClr val="dk1"/>
              </a:buClr>
              <a:buSzPts val="1100"/>
              <a:buFont typeface="Arial"/>
              <a:buNone/>
            </a:pPr>
            <a:r>
              <a:rPr b="0" i="0" lang="en-US" sz="1350" u="none" cap="none" strike="noStrike">
                <a:solidFill>
                  <a:schemeClr val="dk1"/>
                </a:solidFill>
                <a:highlight>
                  <a:srgbClr val="FFFFFF"/>
                </a:highlight>
                <a:latin typeface="Arial"/>
                <a:ea typeface="Arial"/>
                <a:cs typeface="Arial"/>
                <a:sym typeface="Arial"/>
              </a:rPr>
              <a:t>Chỉ số AUC càng cao thì mô hình càng chính xác trong việc phân loại các lớp.</a:t>
            </a:r>
            <a:endParaRPr b="0" i="0" sz="135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1000"/>
              </a:spcBef>
              <a:spcAft>
                <a:spcPts val="0"/>
              </a:spcAft>
              <a:buClr>
                <a:schemeClr val="dk1"/>
              </a:buClr>
              <a:buSzPts val="1100"/>
              <a:buFont typeface="Arial"/>
              <a:buNone/>
            </a:pPr>
            <a:r>
              <a:rPr b="0" i="0" lang="en-US" sz="1350" u="none" cap="none" strike="noStrike">
                <a:solidFill>
                  <a:schemeClr val="dk1"/>
                </a:solidFill>
                <a:highlight>
                  <a:srgbClr val="FFFFFF"/>
                </a:highlight>
                <a:latin typeface="Arial"/>
                <a:ea typeface="Arial"/>
                <a:cs typeface="Arial"/>
                <a:sym typeface="Arial"/>
              </a:rPr>
              <a:t>Đường cong ROC biểu diễn các cặp chỉ số (TPR, FPR) tại mỗi ngưỡng với TPR là trục tục và FPR là trục hoành.</a:t>
            </a:r>
            <a:endParaRPr b="0" i="0" sz="135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1000"/>
              </a:spcBef>
              <a:spcAft>
                <a:spcPts val="0"/>
              </a:spcAft>
              <a:buClr>
                <a:srgbClr val="000000"/>
              </a:buClr>
              <a:buSzPts val="1350"/>
              <a:buFont typeface="Arial"/>
              <a:buNone/>
            </a:pPr>
            <a:r>
              <a:t/>
            </a:r>
            <a:endParaRPr b="0" i="0" sz="1350" u="none" cap="none" strike="noStrike">
              <a:solidFill>
                <a:srgbClr val="222222"/>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2. Sai lầm loại I, II trong dự báo.</a:t>
            </a:r>
            <a:endParaRPr/>
          </a:p>
        </p:txBody>
      </p:sp>
      <p:sp>
        <p:nvSpPr>
          <p:cNvPr id="98" name="Google Shape;98;p15"/>
          <p:cNvSpPr txBox="1"/>
          <p:nvPr/>
        </p:nvSpPr>
        <p:spPr>
          <a:xfrm>
            <a:off x="521500" y="2113750"/>
            <a:ext cx="11395200" cy="2479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rPr b="0" i="0" lang="en-US" sz="1500" u="none" cap="none" strike="noStrike">
                <a:solidFill>
                  <a:srgbClr val="333333"/>
                </a:solidFill>
                <a:highlight>
                  <a:srgbClr val="FFFFFF"/>
                </a:highlight>
                <a:latin typeface="Helvetica Neue"/>
                <a:ea typeface="Helvetica Neue"/>
                <a:cs typeface="Helvetica Neue"/>
                <a:sym typeface="Helvetica Neue"/>
              </a:rPr>
              <a:t>Bệnh tiểu đường khá nguy hiểm nhưng xác suất mắc bệnh của loại bệnh này đối với tỷ lệ dân số là rất thấp chẳng hạn 1:10000. Một người có các biểu hiện tiểu đường và thực hiện các xét nghiệm. Sau khi xem kết quả chúng ta giả định rằng bác sĩ kết luận sai. Khi đó có 2 khả năng xảy ra:</a:t>
            </a:r>
            <a:endParaRPr b="0" i="0" sz="1500" u="none" cap="none" strike="noStrike">
              <a:solidFill>
                <a:srgbClr val="333333"/>
              </a:solidFill>
              <a:highlight>
                <a:srgbClr val="FFFFFF"/>
              </a:highlight>
              <a:latin typeface="Helvetica Neue"/>
              <a:ea typeface="Helvetica Neue"/>
              <a:cs typeface="Helvetica Neue"/>
              <a:sym typeface="Helvetica Neue"/>
            </a:endParaRPr>
          </a:p>
          <a:p>
            <a:pPr indent="-323850" lvl="0" marL="457200" marR="0" rtl="0" algn="l">
              <a:lnSpc>
                <a:spcPct val="115000"/>
              </a:lnSpc>
              <a:spcBef>
                <a:spcPts val="800"/>
              </a:spcBef>
              <a:spcAft>
                <a:spcPts val="0"/>
              </a:spcAft>
              <a:buClr>
                <a:srgbClr val="333333"/>
              </a:buClr>
              <a:buSzPts val="1500"/>
              <a:buFont typeface="Helvetica Neue"/>
              <a:buChar char="●"/>
            </a:pPr>
            <a:r>
              <a:rPr b="0" i="0" lang="en-US" sz="1500" u="none" cap="none" strike="noStrike">
                <a:solidFill>
                  <a:srgbClr val="333333"/>
                </a:solidFill>
                <a:highlight>
                  <a:srgbClr val="FFFFFF"/>
                </a:highlight>
                <a:latin typeface="Helvetica Neue"/>
                <a:ea typeface="Helvetica Neue"/>
                <a:cs typeface="Helvetica Neue"/>
                <a:sym typeface="Helvetica Neue"/>
              </a:rPr>
              <a:t>Loại I: Bản thân bệnh nhân hoàn toàn bình thường, bác sĩ kết luận bệnh nhân bị tiểu đường.</a:t>
            </a:r>
            <a:endParaRPr b="0" i="0" sz="1500" u="none" cap="none" strike="noStrike">
              <a:solidFill>
                <a:srgbClr val="333333"/>
              </a:solidFill>
              <a:highlight>
                <a:srgbClr val="FFFFFF"/>
              </a:highlight>
              <a:latin typeface="Helvetica Neue"/>
              <a:ea typeface="Helvetica Neue"/>
              <a:cs typeface="Helvetica Neue"/>
              <a:sym typeface="Helvetica Neue"/>
            </a:endParaRPr>
          </a:p>
          <a:p>
            <a:pPr indent="-323850" lvl="0" marL="457200" marR="0" rtl="0" algn="l">
              <a:lnSpc>
                <a:spcPct val="115000"/>
              </a:lnSpc>
              <a:spcBef>
                <a:spcPts val="0"/>
              </a:spcBef>
              <a:spcAft>
                <a:spcPts val="0"/>
              </a:spcAft>
              <a:buClr>
                <a:srgbClr val="333333"/>
              </a:buClr>
              <a:buSzPts val="1500"/>
              <a:buFont typeface="Helvetica Neue"/>
              <a:buChar char="●"/>
            </a:pPr>
            <a:r>
              <a:rPr b="0" i="0" lang="en-US" sz="1500" u="none" cap="none" strike="noStrike">
                <a:solidFill>
                  <a:srgbClr val="333333"/>
                </a:solidFill>
                <a:highlight>
                  <a:srgbClr val="FFFFFF"/>
                </a:highlight>
                <a:latin typeface="Helvetica Neue"/>
                <a:ea typeface="Helvetica Neue"/>
                <a:cs typeface="Helvetica Neue"/>
                <a:sym typeface="Helvetica Neue"/>
              </a:rPr>
              <a:t>Loại II: Bệnh nhân bị tiểu đường nhưng bác sĩ kết luận hoàn toàn bình thường.</a:t>
            </a:r>
            <a:endParaRPr b="0" i="0" sz="1500" u="none" cap="none" strike="noStrike">
              <a:solidFill>
                <a:srgbClr val="333333"/>
              </a:solidFill>
              <a:highlight>
                <a:srgbClr val="FFFFFF"/>
              </a:highlight>
              <a:latin typeface="Helvetica Neue"/>
              <a:ea typeface="Helvetica Neue"/>
              <a:cs typeface="Helvetica Neue"/>
              <a:sym typeface="Helvetica Neue"/>
            </a:endParaRPr>
          </a:p>
          <a:p>
            <a:pPr indent="0" lvl="0" marL="0" marR="0" rtl="0" algn="l">
              <a:lnSpc>
                <a:spcPct val="115000"/>
              </a:lnSpc>
              <a:spcBef>
                <a:spcPts val="800"/>
              </a:spcBef>
              <a:spcAft>
                <a:spcPts val="800"/>
              </a:spcAft>
              <a:buClr>
                <a:srgbClr val="000000"/>
              </a:buClr>
              <a:buSzPts val="1500"/>
              <a:buFont typeface="Arial"/>
              <a:buNone/>
            </a:pPr>
            <a:r>
              <a:rPr b="0" i="0" lang="en-US" sz="1500" u="none" cap="none" strike="noStrike">
                <a:solidFill>
                  <a:srgbClr val="333333"/>
                </a:solidFill>
                <a:highlight>
                  <a:srgbClr val="FFFFFF"/>
                </a:highlight>
                <a:latin typeface="Helvetica Neue"/>
                <a:ea typeface="Helvetica Neue"/>
                <a:cs typeface="Helvetica Neue"/>
                <a:sym typeface="Helvetica Neue"/>
              </a:rPr>
              <a:t>Rõ ràng sai lầm loại II gây ra hậu quả lớn hơn vì bệnh nhân không phát hiện sớm bệnh của mình để điều trị kịp thời sẽ dẫn đến bệnh phát triển xấu đi. Sai lầm loại I có ảnh hưởng tới chi phí khám chữa bệnh nhưng không ảnh hưởng đến sức khỏe và hậu quả là ít nghiêm trọng hơn.</a:t>
            </a:r>
            <a:endParaRPr b="0" i="0" sz="1500" u="none" cap="none" strike="noStrike">
              <a:solidFill>
                <a:srgbClr val="333333"/>
              </a:solidFill>
              <a:highlight>
                <a:srgbClr val="FFFFFF"/>
              </a:highlight>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3. Sensitivity, Specitivity và False positive rate</a:t>
            </a:r>
            <a:endParaRPr/>
          </a:p>
        </p:txBody>
      </p:sp>
      <p:sp>
        <p:nvSpPr>
          <p:cNvPr id="104" name="Google Shape;104;p16"/>
          <p:cNvSpPr txBox="1"/>
          <p:nvPr/>
        </p:nvSpPr>
        <p:spPr>
          <a:xfrm>
            <a:off x="1296100" y="1900100"/>
            <a:ext cx="11815800" cy="33606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0"/>
              </a:spcBef>
              <a:spcAft>
                <a:spcPts val="0"/>
              </a:spcAft>
              <a:buClr>
                <a:srgbClr val="333333"/>
              </a:buClr>
              <a:buSzPts val="1500"/>
              <a:buFont typeface="Helvetica Neue"/>
              <a:buChar char="●"/>
            </a:pPr>
            <a:r>
              <a:rPr b="0" i="0" lang="en-US" sz="1500" u="none" cap="none" strike="noStrike">
                <a:solidFill>
                  <a:srgbClr val="333333"/>
                </a:solidFill>
                <a:highlight>
                  <a:srgbClr val="FFFFFF"/>
                </a:highlight>
                <a:latin typeface="Helvetica Neue"/>
                <a:ea typeface="Helvetica Neue"/>
                <a:cs typeface="Helvetica Neue"/>
                <a:sym typeface="Helvetica Neue"/>
              </a:rPr>
              <a:t>1.Độ nhạy model (sensitivity):</a:t>
            </a:r>
            <a:endParaRPr b="0" i="0" sz="1500" u="none" cap="none" strike="noStrike">
              <a:solidFill>
                <a:srgbClr val="333333"/>
              </a:solidFill>
              <a:highlight>
                <a:srgbClr val="FFFFFF"/>
              </a:highlight>
              <a:latin typeface="Helvetica Neue"/>
              <a:ea typeface="Helvetica Neue"/>
              <a:cs typeface="Helvetica Neue"/>
              <a:sym typeface="Helvetica Neue"/>
            </a:endParaRPr>
          </a:p>
          <a:p>
            <a:pPr indent="0" lvl="0" marL="0" marR="0" rtl="0" algn="l">
              <a:lnSpc>
                <a:spcPct val="115000"/>
              </a:lnSpc>
              <a:spcBef>
                <a:spcPts val="800"/>
              </a:spcBef>
              <a:spcAft>
                <a:spcPts val="0"/>
              </a:spcAft>
              <a:buClr>
                <a:srgbClr val="000000"/>
              </a:buClr>
              <a:buSzPts val="1500"/>
              <a:buFont typeface="Arial"/>
              <a:buNone/>
            </a:pPr>
            <a:r>
              <a:rPr b="0" i="0" lang="en-US" sz="1500" u="none" cap="none" strike="noStrike">
                <a:solidFill>
                  <a:srgbClr val="333333"/>
                </a:solidFill>
                <a:highlight>
                  <a:srgbClr val="FFFFFF"/>
                </a:highlight>
                <a:latin typeface="Helvetica Neue"/>
                <a:ea typeface="Helvetica Neue"/>
                <a:cs typeface="Helvetica Neue"/>
                <a:sym typeface="Helvetica Neue"/>
              </a:rPr>
              <a:t>Độ nhạy model còn được gọi là TPR(True positive rate) cho biết mức độ dự báo chính xác trong nhóm sự kiện positive.</a:t>
            </a:r>
            <a:endParaRPr b="0" i="0" sz="1500" u="none" cap="none" strike="noStrike">
              <a:solidFill>
                <a:srgbClr val="333333"/>
              </a:solidFill>
              <a:highlight>
                <a:srgbClr val="FFFFFF"/>
              </a:highlight>
              <a:latin typeface="Helvetica Neue"/>
              <a:ea typeface="Helvetica Neue"/>
              <a:cs typeface="Helvetica Neue"/>
              <a:sym typeface="Helvetica Neue"/>
            </a:endParaRPr>
          </a:p>
          <a:p>
            <a:pPr indent="0" lvl="0" marL="0" marR="0" rtl="0" algn="l">
              <a:lnSpc>
                <a:spcPct val="115000"/>
              </a:lnSpc>
              <a:spcBef>
                <a:spcPts val="800"/>
              </a:spcBef>
              <a:spcAft>
                <a:spcPts val="0"/>
              </a:spcAft>
              <a:buClr>
                <a:srgbClr val="000000"/>
              </a:buClr>
              <a:buSzPts val="1500"/>
              <a:buFont typeface="Arial"/>
              <a:buNone/>
            </a:pPr>
            <a:r>
              <a:rPr b="0" i="0" lang="en-US" sz="1500" u="none" cap="none" strike="noStrike">
                <a:solidFill>
                  <a:srgbClr val="333333"/>
                </a:solidFill>
                <a:highlight>
                  <a:srgbClr val="FFFFFF"/>
                </a:highlight>
                <a:latin typeface="Helvetica Neue"/>
                <a:ea typeface="Helvetica Neue"/>
                <a:cs typeface="Helvetica Neue"/>
                <a:sym typeface="Helvetica Neue"/>
              </a:rPr>
              <a:t>Sensitivity = Số lượng sự kiện positive được dự báo đúng là positive/Số lượng sự kiện positive.</a:t>
            </a:r>
            <a:endParaRPr b="0" i="0" sz="1500" u="none" cap="none" strike="noStrike">
              <a:solidFill>
                <a:srgbClr val="333333"/>
              </a:solidFill>
              <a:highlight>
                <a:srgbClr val="FFFFFF"/>
              </a:highlight>
              <a:latin typeface="Helvetica Neue"/>
              <a:ea typeface="Helvetica Neue"/>
              <a:cs typeface="Helvetica Neue"/>
              <a:sym typeface="Helvetica Neue"/>
            </a:endParaRPr>
          </a:p>
          <a:p>
            <a:pPr indent="-323850" lvl="0" marL="457200" marR="0" rtl="0" algn="l">
              <a:lnSpc>
                <a:spcPct val="115000"/>
              </a:lnSpc>
              <a:spcBef>
                <a:spcPts val="800"/>
              </a:spcBef>
              <a:spcAft>
                <a:spcPts val="0"/>
              </a:spcAft>
              <a:buClr>
                <a:srgbClr val="333333"/>
              </a:buClr>
              <a:buSzPts val="1500"/>
              <a:buFont typeface="Helvetica Neue"/>
              <a:buChar char="●"/>
            </a:pPr>
            <a:r>
              <a:rPr b="0" i="0" lang="en-US" sz="1500" u="none" cap="none" strike="noStrike">
                <a:solidFill>
                  <a:srgbClr val="333333"/>
                </a:solidFill>
                <a:highlight>
                  <a:srgbClr val="FFFFFF"/>
                </a:highlight>
                <a:latin typeface="Helvetica Neue"/>
                <a:ea typeface="Helvetica Neue"/>
                <a:cs typeface="Helvetica Neue"/>
                <a:sym typeface="Helvetica Neue"/>
              </a:rPr>
              <a:t>2.Độ đặc hiệu (Specificity):</a:t>
            </a:r>
            <a:endParaRPr b="0" i="0" sz="1500" u="none" cap="none" strike="noStrike">
              <a:solidFill>
                <a:srgbClr val="333333"/>
              </a:solidFill>
              <a:highlight>
                <a:srgbClr val="FFFFFF"/>
              </a:highlight>
              <a:latin typeface="Helvetica Neue"/>
              <a:ea typeface="Helvetica Neue"/>
              <a:cs typeface="Helvetica Neue"/>
              <a:sym typeface="Helvetica Neue"/>
            </a:endParaRPr>
          </a:p>
          <a:p>
            <a:pPr indent="0" lvl="0" marL="0" marR="0" rtl="0" algn="l">
              <a:lnSpc>
                <a:spcPct val="115000"/>
              </a:lnSpc>
              <a:spcBef>
                <a:spcPts val="800"/>
              </a:spcBef>
              <a:spcAft>
                <a:spcPts val="0"/>
              </a:spcAft>
              <a:buClr>
                <a:srgbClr val="000000"/>
              </a:buClr>
              <a:buSzPts val="1500"/>
              <a:buFont typeface="Arial"/>
              <a:buNone/>
            </a:pPr>
            <a:r>
              <a:rPr b="0" i="0" lang="en-US" sz="1500" u="none" cap="none" strike="noStrike">
                <a:solidFill>
                  <a:srgbClr val="333333"/>
                </a:solidFill>
                <a:highlight>
                  <a:srgbClr val="FFFFFF"/>
                </a:highlight>
                <a:latin typeface="Helvetica Neue"/>
                <a:ea typeface="Helvetica Neue"/>
                <a:cs typeface="Helvetica Neue"/>
                <a:sym typeface="Helvetica Neue"/>
              </a:rPr>
              <a:t>Trái lại với Sensitivity là Specificity được định nghĩa là tỷ lệ dự báo chính xác trong nhóm sự kiện negative.</a:t>
            </a:r>
            <a:endParaRPr b="0" i="0" sz="1500" u="none" cap="none" strike="noStrike">
              <a:solidFill>
                <a:srgbClr val="333333"/>
              </a:solidFill>
              <a:highlight>
                <a:srgbClr val="FFFFFF"/>
              </a:highlight>
              <a:latin typeface="Helvetica Neue"/>
              <a:ea typeface="Helvetica Neue"/>
              <a:cs typeface="Helvetica Neue"/>
              <a:sym typeface="Helvetica Neue"/>
            </a:endParaRPr>
          </a:p>
          <a:p>
            <a:pPr indent="0" lvl="0" marL="0" marR="0" rtl="0" algn="l">
              <a:lnSpc>
                <a:spcPct val="115000"/>
              </a:lnSpc>
              <a:spcBef>
                <a:spcPts val="800"/>
              </a:spcBef>
              <a:spcAft>
                <a:spcPts val="0"/>
              </a:spcAft>
              <a:buClr>
                <a:srgbClr val="000000"/>
              </a:buClr>
              <a:buSzPts val="1500"/>
              <a:buFont typeface="Arial"/>
              <a:buNone/>
            </a:pPr>
            <a:r>
              <a:rPr b="0" i="0" lang="en-US" sz="1500" u="none" cap="none" strike="noStrike">
                <a:solidFill>
                  <a:srgbClr val="333333"/>
                </a:solidFill>
                <a:highlight>
                  <a:srgbClr val="FFFFFF"/>
                </a:highlight>
                <a:latin typeface="Helvetica Neue"/>
                <a:ea typeface="Helvetica Neue"/>
                <a:cs typeface="Helvetica Neue"/>
                <a:sym typeface="Helvetica Neue"/>
              </a:rPr>
              <a:t>Specificity = Số lượng sự kiện negative được dự báo đúng là negative/số lượng sự kiện negative.</a:t>
            </a:r>
            <a:endParaRPr b="0" i="0" sz="1500" u="none" cap="none" strike="noStrike">
              <a:solidFill>
                <a:srgbClr val="333333"/>
              </a:solidFill>
              <a:highlight>
                <a:srgbClr val="FFFFFF"/>
              </a:highlight>
              <a:latin typeface="Helvetica Neue"/>
              <a:ea typeface="Helvetica Neue"/>
              <a:cs typeface="Helvetica Neue"/>
              <a:sym typeface="Helvetica Neue"/>
            </a:endParaRPr>
          </a:p>
          <a:p>
            <a:pPr indent="-323850" lvl="0" marL="457200" marR="0" rtl="0" algn="l">
              <a:lnSpc>
                <a:spcPct val="115000"/>
              </a:lnSpc>
              <a:spcBef>
                <a:spcPts val="800"/>
              </a:spcBef>
              <a:spcAft>
                <a:spcPts val="0"/>
              </a:spcAft>
              <a:buClr>
                <a:srgbClr val="333333"/>
              </a:buClr>
              <a:buSzPts val="1500"/>
              <a:buFont typeface="Helvetica Neue"/>
              <a:buChar char="●"/>
            </a:pPr>
            <a:r>
              <a:rPr b="0" i="0" lang="en-US" sz="1500" u="none" cap="none" strike="noStrike">
                <a:solidFill>
                  <a:srgbClr val="333333"/>
                </a:solidFill>
                <a:highlight>
                  <a:srgbClr val="FFFFFF"/>
                </a:highlight>
                <a:latin typeface="Helvetica Neue"/>
                <a:ea typeface="Helvetica Neue"/>
                <a:cs typeface="Helvetica Neue"/>
                <a:sym typeface="Helvetica Neue"/>
              </a:rPr>
              <a:t>3.Xác suất mắc sai lầm loại II (False positive rate):</a:t>
            </a:r>
            <a:endParaRPr b="0" i="0" sz="1500" u="none" cap="none" strike="noStrike">
              <a:solidFill>
                <a:srgbClr val="333333"/>
              </a:solidFill>
              <a:highlight>
                <a:srgbClr val="FFFFFF"/>
              </a:highlight>
              <a:latin typeface="Helvetica Neue"/>
              <a:ea typeface="Helvetica Neue"/>
              <a:cs typeface="Helvetica Neue"/>
              <a:sym typeface="Helvetica Neue"/>
            </a:endParaRPr>
          </a:p>
          <a:p>
            <a:pPr indent="0" lvl="0" marL="0" marR="0" rtl="0" algn="l">
              <a:lnSpc>
                <a:spcPct val="115000"/>
              </a:lnSpc>
              <a:spcBef>
                <a:spcPts val="800"/>
              </a:spcBef>
              <a:spcAft>
                <a:spcPts val="0"/>
              </a:spcAft>
              <a:buClr>
                <a:srgbClr val="000000"/>
              </a:buClr>
              <a:buSzPts val="1500"/>
              <a:buFont typeface="Arial"/>
              <a:buNone/>
            </a:pPr>
            <a:r>
              <a:rPr b="0" i="0" lang="en-US" sz="1500" u="none" cap="none" strike="noStrike">
                <a:solidFill>
                  <a:srgbClr val="333333"/>
                </a:solidFill>
                <a:highlight>
                  <a:srgbClr val="FFFFFF"/>
                </a:highlight>
                <a:latin typeface="Helvetica Neue"/>
                <a:ea typeface="Helvetica Neue"/>
                <a:cs typeface="Helvetica Neue"/>
                <a:sym typeface="Helvetica Neue"/>
              </a:rPr>
              <a:t>False positive rate kí hiệu là FPR có công thức:</a:t>
            </a:r>
            <a:endParaRPr b="0" i="0" sz="1500" u="none" cap="none" strike="noStrike">
              <a:solidFill>
                <a:srgbClr val="333333"/>
              </a:solidFill>
              <a:highlight>
                <a:srgbClr val="FFFFFF"/>
              </a:highlight>
              <a:latin typeface="Helvetica Neue"/>
              <a:ea typeface="Helvetica Neue"/>
              <a:cs typeface="Helvetica Neue"/>
              <a:sym typeface="Helvetica Neue"/>
            </a:endParaRPr>
          </a:p>
          <a:p>
            <a:pPr indent="0" lvl="0" marL="0" marR="0" rtl="0" algn="l">
              <a:lnSpc>
                <a:spcPct val="115000"/>
              </a:lnSpc>
              <a:spcBef>
                <a:spcPts val="800"/>
              </a:spcBef>
              <a:spcAft>
                <a:spcPts val="800"/>
              </a:spcAft>
              <a:buClr>
                <a:srgbClr val="000000"/>
              </a:buClr>
              <a:buSzPts val="1500"/>
              <a:buFont typeface="Arial"/>
              <a:buNone/>
            </a:pPr>
            <a:r>
              <a:rPr b="0" i="0" lang="en-US" sz="1500" u="none" cap="none" strike="noStrike">
                <a:solidFill>
                  <a:srgbClr val="333333"/>
                </a:solidFill>
                <a:highlight>
                  <a:srgbClr val="FFFFFF"/>
                </a:highlight>
                <a:latin typeface="Helvetica Neue"/>
                <a:ea typeface="Helvetica Neue"/>
                <a:cs typeface="Helvetica Neue"/>
                <a:sym typeface="Helvetica Neue"/>
              </a:rPr>
              <a:t>FPR = 1-Specificity.</a:t>
            </a:r>
            <a:endParaRPr b="0" i="0" sz="1500" u="none" cap="none" strike="noStrike">
              <a:solidFill>
                <a:srgbClr val="333333"/>
              </a:solidFill>
              <a:highlight>
                <a:srgbClr val="FFFFFF"/>
              </a:highlight>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4. Đánh giá mô hình qua chỉ số AUC</a:t>
            </a:r>
            <a:endParaRPr/>
          </a:p>
        </p:txBody>
      </p:sp>
      <p:sp>
        <p:nvSpPr>
          <p:cNvPr id="110" name="Google Shape;110;p17"/>
          <p:cNvSpPr txBox="1"/>
          <p:nvPr/>
        </p:nvSpPr>
        <p:spPr>
          <a:xfrm>
            <a:off x="1296100" y="1900100"/>
            <a:ext cx="8909100" cy="631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800"/>
              </a:spcAft>
              <a:buClr>
                <a:srgbClr val="000000"/>
              </a:buClr>
              <a:buSzPts val="1350"/>
              <a:buFont typeface="Arial"/>
              <a:buNone/>
            </a:pPr>
            <a:r>
              <a:rPr b="0" i="0" lang="en-US" sz="1350" u="none" cap="none" strike="noStrike">
                <a:solidFill>
                  <a:srgbClr val="222222"/>
                </a:solidFill>
                <a:highlight>
                  <a:srgbClr val="FFFFFF"/>
                </a:highlight>
                <a:latin typeface="Arial"/>
                <a:ea typeface="Arial"/>
                <a:cs typeface="Arial"/>
                <a:sym typeface="Arial"/>
              </a:rPr>
              <a:t>Chỉ số AUC càng gần 1 thì mô hình càng phân loại chính xác. AUC càng gần 0.5 thì hiệu suất phân loại càng tệ còn nếu gần 0 thì mô hình sẽ phân loại ngược kết quả (phân loại dương tính thành âm tính và ngược lại).</a:t>
            </a:r>
            <a:endParaRPr b="0" i="0" sz="1500" u="none" cap="none" strike="noStrike">
              <a:solidFill>
                <a:srgbClr val="333333"/>
              </a:solidFill>
              <a:highlight>
                <a:srgbClr val="FFFFFF"/>
              </a:highlight>
              <a:latin typeface="Helvetica Neue"/>
              <a:ea typeface="Helvetica Neue"/>
              <a:cs typeface="Helvetica Neue"/>
              <a:sym typeface="Helvetica Neue"/>
            </a:endParaRPr>
          </a:p>
        </p:txBody>
      </p:sp>
      <p:pic>
        <p:nvPicPr>
          <p:cNvPr id="111" name="Google Shape;111;p17"/>
          <p:cNvPicPr preferRelativeResize="0"/>
          <p:nvPr/>
        </p:nvPicPr>
        <p:blipFill rotWithShape="1">
          <a:blip r:embed="rId3">
            <a:alphaModFix/>
          </a:blip>
          <a:srcRect b="0" l="0" r="0" t="0"/>
          <a:stretch/>
        </p:blipFill>
        <p:spPr>
          <a:xfrm>
            <a:off x="2583588" y="2740875"/>
            <a:ext cx="6334125" cy="3524250"/>
          </a:xfrm>
          <a:prstGeom prst="rect">
            <a:avLst/>
          </a:prstGeom>
          <a:noFill/>
          <a:ln>
            <a:noFill/>
          </a:ln>
        </p:spPr>
      </p:pic>
      <p:sp>
        <p:nvSpPr>
          <p:cNvPr id="112" name="Google Shape;112;p17"/>
          <p:cNvSpPr txBox="1"/>
          <p:nvPr/>
        </p:nvSpPr>
        <p:spPr>
          <a:xfrm>
            <a:off x="9209850" y="3271700"/>
            <a:ext cx="28689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222222"/>
                </a:solidFill>
                <a:highlight>
                  <a:srgbClr val="FFFFFF"/>
                </a:highlight>
                <a:latin typeface="Arial"/>
                <a:ea typeface="Arial"/>
                <a:cs typeface="Arial"/>
                <a:sym typeface="Arial"/>
              </a:rPr>
              <a:t>Mô hình phân loại hoàn toàn chính xác khi 2 đường cong không chồng lên nhau. Tuy nhiên trường hợp này rất khó xảy ra và chỉ tồn tại trên lý thuyết.</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