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Helvetica Neue"/>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ikFfcOltIeZ9IStNNk4edTFX1e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HelveticaNeue-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italic.fntdata"/><Relationship Id="rId25" Type="http://schemas.openxmlformats.org/officeDocument/2006/relationships/font" Target="fonts/HelveticaNeue-bold.fntdata"/><Relationship Id="rId28" Type="http://customschemas.google.com/relationships/presentationmetadata" Target="metadata"/><Relationship Id="rId27"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kaggle.com/code/prashant111/svm-classifier-tutorial/notebook" TargetMode="External"/><Relationship Id="rId4" Type="http://schemas.openxmlformats.org/officeDocument/2006/relationships/hyperlink" Target="https://dataaspirant.com/svm-kernel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colab.research.google.com/github/mihitkeshav/A-to-Z-machine-learning/blob/master/SVR.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colab.research.google.com/drive/1B859nlxStOTgYErwr1EbMIo_ZErcb43l?usp=sharing" TargetMode="External"/><Relationship Id="rId4" Type="http://schemas.openxmlformats.org/officeDocument/2006/relationships/hyperlink" Target="https://medium.com/swlh/k-nearest-neighbor-ca2593d7a3c4" TargetMode="External"/><Relationship Id="rId5" Type="http://schemas.openxmlformats.org/officeDocument/2006/relationships/hyperlink" Target="https://towardsdatascience.com/how-to-find-the-optimal-value-of-k-in-knn-35d936e554eb" TargetMode="External"/><Relationship Id="rId6" Type="http://schemas.openxmlformats.org/officeDocument/2006/relationships/hyperlink" Target="https://towardsdatascience.com/gridsearchcv-for-beginners-db48a90114e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pic>
        <p:nvPicPr>
          <p:cNvPr descr="Computer code representation." id="84" name="Google Shape;84;p1"/>
          <p:cNvPicPr preferRelativeResize="0"/>
          <p:nvPr/>
        </p:nvPicPr>
        <p:blipFill rotWithShape="1">
          <a:blip r:embed="rId3">
            <a:alphaModFix/>
          </a:blip>
          <a:srcRect b="0" l="20969" r="8880" t="0"/>
          <a:stretch/>
        </p:blipFill>
        <p:spPr>
          <a:xfrm>
            <a:off x="3584196" y="-1"/>
            <a:ext cx="8607807" cy="6871647"/>
          </a:xfrm>
          <a:custGeom>
            <a:rect b="b" l="l" r="r" t="t"/>
            <a:pathLst>
              <a:path extrusionOk="0" h="6858000" w="8607807">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a:noFill/>
          <a:ln>
            <a:noFill/>
          </a:ln>
        </p:spPr>
      </p:pic>
      <p:sp>
        <p:nvSpPr>
          <p:cNvPr id="85" name="Google Shape;85;p1"/>
          <p:cNvSpPr txBox="1"/>
          <p:nvPr>
            <p:ph type="ctrTitle"/>
          </p:nvPr>
        </p:nvSpPr>
        <p:spPr>
          <a:xfrm>
            <a:off x="579835" y="1449292"/>
            <a:ext cx="3639828" cy="264024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Times"/>
              <a:buNone/>
            </a:pPr>
            <a:r>
              <a:rPr lang="en-US" sz="3400">
                <a:latin typeface="Times"/>
                <a:ea typeface="Times"/>
                <a:cs typeface="Times"/>
                <a:sym typeface="Times"/>
              </a:rPr>
              <a:t>KNN &amp; SVM</a:t>
            </a:r>
            <a:endParaRPr sz="3400">
              <a:latin typeface="Times"/>
              <a:ea typeface="Times"/>
              <a:cs typeface="Times"/>
              <a:sym typeface="Times"/>
            </a:endParaRPr>
          </a:p>
        </p:txBody>
      </p:sp>
      <p:sp>
        <p:nvSpPr>
          <p:cNvPr id="86" name="Google Shape;86;p1"/>
          <p:cNvSpPr txBox="1"/>
          <p:nvPr>
            <p:ph idx="1" type="subTitle"/>
          </p:nvPr>
        </p:nvSpPr>
        <p:spPr>
          <a:xfrm>
            <a:off x="3182948" y="5538832"/>
            <a:ext cx="1036715" cy="43413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Mindx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Cách chọn siêu phẳng tối ưu:</a:t>
            </a:r>
            <a:endParaRPr/>
          </a:p>
        </p:txBody>
      </p:sp>
      <p:sp>
        <p:nvSpPr>
          <p:cNvPr id="146" name="Google Shape;146;p10"/>
          <p:cNvSpPr txBox="1"/>
          <p:nvPr/>
        </p:nvSpPr>
        <p:spPr>
          <a:xfrm>
            <a:off x="838200" y="1868325"/>
            <a:ext cx="107655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rgbClr val="1B1B1B"/>
                </a:solidFill>
                <a:highlight>
                  <a:srgbClr val="FFFFFF"/>
                </a:highlight>
                <a:latin typeface="Helvetica Neue"/>
                <a:ea typeface="Helvetica Neue"/>
                <a:cs typeface="Helvetica Neue"/>
                <a:sym typeface="Helvetica Neue"/>
              </a:rPr>
              <a:t>Ở đây chúng ta cũng có 3 đường hyper-plane (A,B và C), theo quy tắc số 1, chúng đều thỏa mãn</a:t>
            </a:r>
            <a:endParaRPr b="0" i="0" sz="1350" u="none" cap="none" strike="noStrike">
              <a:solidFill>
                <a:srgbClr val="1B1B1B"/>
              </a:solidFill>
              <a:highlight>
                <a:srgbClr val="FFFFFF"/>
              </a:highlight>
              <a:latin typeface="Helvetica Neue"/>
              <a:ea typeface="Helvetica Neue"/>
              <a:cs typeface="Helvetica Neue"/>
              <a:sym typeface="Helvetica Neue"/>
            </a:endParaRPr>
          </a:p>
        </p:txBody>
      </p:sp>
      <p:pic>
        <p:nvPicPr>
          <p:cNvPr id="147" name="Google Shape;147;p10"/>
          <p:cNvPicPr preferRelativeResize="0"/>
          <p:nvPr/>
        </p:nvPicPr>
        <p:blipFill rotWithShape="1">
          <a:blip r:embed="rId3">
            <a:alphaModFix/>
          </a:blip>
          <a:srcRect b="0" l="0" r="0" t="0"/>
          <a:stretch/>
        </p:blipFill>
        <p:spPr>
          <a:xfrm>
            <a:off x="3501600" y="2506575"/>
            <a:ext cx="3843200" cy="2745150"/>
          </a:xfrm>
          <a:prstGeom prst="rect">
            <a:avLst/>
          </a:prstGeom>
          <a:noFill/>
          <a:ln>
            <a:noFill/>
          </a:ln>
        </p:spPr>
      </p:pic>
      <p:sp>
        <p:nvSpPr>
          <p:cNvPr id="148" name="Google Shape;148;p10"/>
          <p:cNvSpPr txBox="1"/>
          <p:nvPr/>
        </p:nvSpPr>
        <p:spPr>
          <a:xfrm>
            <a:off x="513900" y="5346350"/>
            <a:ext cx="11164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1B1B1B"/>
                </a:solidFill>
                <a:highlight>
                  <a:srgbClr val="FFFFFF"/>
                </a:highlight>
                <a:latin typeface="Helvetica Neue"/>
                <a:ea typeface="Helvetica Neue"/>
                <a:cs typeface="Helvetica Neue"/>
                <a:sym typeface="Helvetica Neue"/>
              </a:rPr>
              <a:t>Quy tắc thứ hai chính là xác định khoảng cách lớn nhất từ điểu gần nhất của một lớp nào đó đến đường hyper-plane. Khoảng cách này được gọi là "Margin", Hãy nhìn hình bên dưới, trong đấy có thể nhìn thấy khoảng cách margin lớn nhất đấy là đường C. Cần nhớ nếu chọn lầm hyper-lane có margin thấp hơn thì sau này khi dữ liệu tăng lên thì sẽ sinh ra nguy cơ cao về việc xác định nhầm lớp cho dữ liệu.</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Cách chọn siêu phẳng tối ưu:</a:t>
            </a:r>
            <a:endParaRPr/>
          </a:p>
        </p:txBody>
      </p:sp>
      <p:sp>
        <p:nvSpPr>
          <p:cNvPr id="154" name="Google Shape;154;p11"/>
          <p:cNvSpPr txBox="1"/>
          <p:nvPr/>
        </p:nvSpPr>
        <p:spPr>
          <a:xfrm>
            <a:off x="838200" y="1868325"/>
            <a:ext cx="107655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1B1B1B"/>
                </a:solidFill>
                <a:highlight>
                  <a:srgbClr val="FFFFFF"/>
                </a:highlight>
                <a:latin typeface="Arial"/>
                <a:ea typeface="Arial"/>
                <a:cs typeface="Arial"/>
                <a:sym typeface="Arial"/>
              </a:rPr>
              <a:t>Sử dụng các nguyên tắc đã nêu trên để chọn ra hyper-plane cho trường hợp sau:</a:t>
            </a:r>
            <a:endParaRPr b="0" i="0" sz="1500" u="none" cap="none" strike="noStrike">
              <a:solidFill>
                <a:srgbClr val="1B1B1B"/>
              </a:solidFill>
              <a:highlight>
                <a:srgbClr val="FFFFFF"/>
              </a:highlight>
              <a:latin typeface="Arial"/>
              <a:ea typeface="Arial"/>
              <a:cs typeface="Arial"/>
              <a:sym typeface="Arial"/>
            </a:endParaRPr>
          </a:p>
        </p:txBody>
      </p:sp>
      <p:sp>
        <p:nvSpPr>
          <p:cNvPr id="155" name="Google Shape;155;p11"/>
          <p:cNvSpPr txBox="1"/>
          <p:nvPr/>
        </p:nvSpPr>
        <p:spPr>
          <a:xfrm>
            <a:off x="513900" y="5346350"/>
            <a:ext cx="111642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1B1B1B"/>
                </a:solidFill>
                <a:highlight>
                  <a:srgbClr val="FFFFFF"/>
                </a:highlight>
                <a:latin typeface="Arial"/>
                <a:ea typeface="Arial"/>
                <a:cs typeface="Arial"/>
                <a:sym typeface="Arial"/>
              </a:rPr>
              <a:t>Có thể có một vài người sẽ chọn đường B bởi vì nó có margin cao hơn đường A, nhưng đấy sẽ không đúng bởi vì nguyên tắc đầu tiên sẽ là nguyên tắc số 1, chúng ta cần chọn hyper-plane để phân chia các lớp thành riêng biệt. Vì vậy đường A mới là lựa chọn chính xác.</a:t>
            </a:r>
            <a:endParaRPr b="0" i="0" sz="1500" u="none" cap="none" strike="noStrike">
              <a:solidFill>
                <a:srgbClr val="000000"/>
              </a:solidFill>
              <a:latin typeface="Arial"/>
              <a:ea typeface="Arial"/>
              <a:cs typeface="Arial"/>
              <a:sym typeface="Arial"/>
            </a:endParaRPr>
          </a:p>
        </p:txBody>
      </p:sp>
      <p:pic>
        <p:nvPicPr>
          <p:cNvPr id="156" name="Google Shape;156;p11"/>
          <p:cNvPicPr preferRelativeResize="0"/>
          <p:nvPr/>
        </p:nvPicPr>
        <p:blipFill rotWithShape="1">
          <a:blip r:embed="rId3">
            <a:alphaModFix/>
          </a:blip>
          <a:srcRect b="0" l="0" r="0" t="0"/>
          <a:stretch/>
        </p:blipFill>
        <p:spPr>
          <a:xfrm>
            <a:off x="4025700" y="2424675"/>
            <a:ext cx="3906015" cy="278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Cách chọn siêu phẳng tối ưu:</a:t>
            </a:r>
            <a:endParaRPr/>
          </a:p>
        </p:txBody>
      </p:sp>
      <p:sp>
        <p:nvSpPr>
          <p:cNvPr id="162" name="Google Shape;162;p12"/>
          <p:cNvSpPr txBox="1"/>
          <p:nvPr/>
        </p:nvSpPr>
        <p:spPr>
          <a:xfrm>
            <a:off x="838200" y="1868325"/>
            <a:ext cx="10765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1B1B1B"/>
                </a:solidFill>
                <a:highlight>
                  <a:srgbClr val="FFFFFF"/>
                </a:highlight>
                <a:latin typeface="Arial"/>
                <a:ea typeface="Arial"/>
                <a:cs typeface="Arial"/>
                <a:sym typeface="Arial"/>
              </a:rPr>
              <a:t>Tiếp the hãy xem hình bên dưới, không thể chia thành hai lớp riêng biệt với 1 đường thẳng, để tạo 1 phần chỉ có các ngôi sao và một vùng chỉ chứa các điểm tròn.</a:t>
            </a:r>
            <a:endParaRPr b="0" i="0" sz="1500" u="none" cap="none" strike="noStrike">
              <a:solidFill>
                <a:srgbClr val="1B1B1B"/>
              </a:solidFill>
              <a:highlight>
                <a:srgbClr val="FFFFFF"/>
              </a:highlight>
              <a:latin typeface="Arial"/>
              <a:ea typeface="Arial"/>
              <a:cs typeface="Arial"/>
              <a:sym typeface="Arial"/>
            </a:endParaRPr>
          </a:p>
        </p:txBody>
      </p:sp>
      <p:sp>
        <p:nvSpPr>
          <p:cNvPr id="163" name="Google Shape;163;p12"/>
          <p:cNvSpPr txBox="1"/>
          <p:nvPr/>
        </p:nvSpPr>
        <p:spPr>
          <a:xfrm>
            <a:off x="513900" y="5346350"/>
            <a:ext cx="111642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1B1B1B"/>
                </a:solidFill>
                <a:highlight>
                  <a:srgbClr val="FFFFFF"/>
                </a:highlight>
                <a:latin typeface="Arial"/>
                <a:ea typeface="Arial"/>
                <a:cs typeface="Arial"/>
                <a:sym typeface="Arial"/>
              </a:rPr>
              <a:t>Ở đây sẽ chấp nhận, một ngôi sao ở bên ngoài cuối được xem như một ngôi sao phía ngoài hơn, SVM có tính năng cho phép bỏ qua các </a:t>
            </a:r>
            <a:r>
              <a:rPr lang="en-US" sz="1500">
                <a:solidFill>
                  <a:srgbClr val="1B1B1B"/>
                </a:solidFill>
                <a:highlight>
                  <a:srgbClr val="FFFFFF"/>
                </a:highlight>
              </a:rPr>
              <a:t>outliers</a:t>
            </a:r>
            <a:r>
              <a:rPr b="0" i="0" lang="en-US" sz="1500" u="none" cap="none" strike="noStrike">
                <a:solidFill>
                  <a:srgbClr val="1B1B1B"/>
                </a:solidFill>
                <a:highlight>
                  <a:srgbClr val="FFFFFF"/>
                </a:highlight>
                <a:latin typeface="Arial"/>
                <a:ea typeface="Arial"/>
                <a:cs typeface="Arial"/>
                <a:sym typeface="Arial"/>
              </a:rPr>
              <a:t> và tìm ra hyper-plane có biên giới tối đa </a:t>
            </a:r>
            <a:r>
              <a:rPr lang="en-US" sz="1500">
                <a:solidFill>
                  <a:srgbClr val="1B1B1B"/>
                </a:solidFill>
                <a:highlight>
                  <a:srgbClr val="FFFFFF"/>
                </a:highlight>
              </a:rPr>
              <a:t>.</a:t>
            </a:r>
            <a:endParaRPr b="0" i="0" sz="1500" u="none" cap="none" strike="noStrike">
              <a:solidFill>
                <a:srgbClr val="000000"/>
              </a:solidFill>
              <a:latin typeface="Arial"/>
              <a:ea typeface="Arial"/>
              <a:cs typeface="Arial"/>
              <a:sym typeface="Arial"/>
            </a:endParaRPr>
          </a:p>
        </p:txBody>
      </p:sp>
      <p:pic>
        <p:nvPicPr>
          <p:cNvPr id="164" name="Google Shape;164;p12"/>
          <p:cNvPicPr preferRelativeResize="0"/>
          <p:nvPr/>
        </p:nvPicPr>
        <p:blipFill rotWithShape="1">
          <a:blip r:embed="rId3">
            <a:alphaModFix/>
          </a:blip>
          <a:srcRect b="0" l="0" r="0" t="0"/>
          <a:stretch/>
        </p:blipFill>
        <p:spPr>
          <a:xfrm>
            <a:off x="3752275" y="2436225"/>
            <a:ext cx="4258765" cy="2757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Cách chọn siêu phẳng tối ưu:</a:t>
            </a:r>
            <a:endParaRPr/>
          </a:p>
        </p:txBody>
      </p:sp>
      <p:sp>
        <p:nvSpPr>
          <p:cNvPr id="170" name="Google Shape;170;p13"/>
          <p:cNvSpPr txBox="1"/>
          <p:nvPr/>
        </p:nvSpPr>
        <p:spPr>
          <a:xfrm>
            <a:off x="838200" y="1868325"/>
            <a:ext cx="10765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1B1B1B"/>
                </a:solidFill>
                <a:highlight>
                  <a:srgbClr val="FFFFFF"/>
                </a:highlight>
                <a:latin typeface="Arial"/>
                <a:ea typeface="Arial"/>
                <a:cs typeface="Arial"/>
                <a:sym typeface="Arial"/>
              </a:rPr>
              <a:t>Trong trường hợp dưới đây, không thể tìm ra 1 đường hyper-plane tương đối để chia các lớp, vậy làm thế nào để SVM phân tách dữ liệu thành hai lớp riêng biệt? Cho đến bây giờ chúng ta chỉ nhìn vào các đường tuyến tính hyper-plane.</a:t>
            </a:r>
            <a:endParaRPr b="0" i="0" sz="1500" u="none" cap="none" strike="noStrike">
              <a:solidFill>
                <a:srgbClr val="1B1B1B"/>
              </a:solidFill>
              <a:highlight>
                <a:srgbClr val="FFFFFF"/>
              </a:highlight>
              <a:latin typeface="Arial"/>
              <a:ea typeface="Arial"/>
              <a:cs typeface="Arial"/>
              <a:sym typeface="Arial"/>
            </a:endParaRPr>
          </a:p>
        </p:txBody>
      </p:sp>
      <p:sp>
        <p:nvSpPr>
          <p:cNvPr id="171" name="Google Shape;171;p13"/>
          <p:cNvSpPr txBox="1"/>
          <p:nvPr/>
        </p:nvSpPr>
        <p:spPr>
          <a:xfrm>
            <a:off x="513900" y="5346350"/>
            <a:ext cx="11164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1B1B1B"/>
                </a:solidFill>
                <a:highlight>
                  <a:srgbClr val="FFFFFF"/>
                </a:highlight>
                <a:latin typeface="Arial"/>
                <a:ea typeface="Arial"/>
                <a:cs typeface="Arial"/>
                <a:sym typeface="Arial"/>
              </a:rPr>
              <a:t>Trong sơ đồ trên, các điểm cần xem xét là: • Tất cả dữ liệu trên trục z sẽ là số dương vì nó là tổng bình phương x và y • Trên biểu đồ các điểm tròn đỏ xuất hiện gần trục x và y hơn vì thế z sẽ nhỏ hơn =&gt; nằm gần trục x hơn trong đồ thị (z,x) Trong SVM, rất dễ dàng để có một siêu phẳng tuyến tính (linear hyper-plane) để chia thành hai lớp, Nhưng một câu hỏi sẽ nảy sinh đấy là, chúng ta có cần phải thêm một tính năng phân chia này bằng tay hay không?</a:t>
            </a:r>
            <a:endParaRPr b="0" i="0" sz="1500" u="none" cap="none" strike="noStrike">
              <a:solidFill>
                <a:srgbClr val="000000"/>
              </a:solidFill>
              <a:latin typeface="Arial"/>
              <a:ea typeface="Arial"/>
              <a:cs typeface="Arial"/>
              <a:sym typeface="Arial"/>
            </a:endParaRPr>
          </a:p>
        </p:txBody>
      </p:sp>
      <p:pic>
        <p:nvPicPr>
          <p:cNvPr id="172" name="Google Shape;172;p13"/>
          <p:cNvPicPr preferRelativeResize="0"/>
          <p:nvPr/>
        </p:nvPicPr>
        <p:blipFill rotWithShape="1">
          <a:blip r:embed="rId3">
            <a:alphaModFix/>
          </a:blip>
          <a:srcRect b="0" l="0" r="0" t="0"/>
          <a:stretch/>
        </p:blipFill>
        <p:spPr>
          <a:xfrm>
            <a:off x="2214375" y="2514825"/>
            <a:ext cx="2923074" cy="2526725"/>
          </a:xfrm>
          <a:prstGeom prst="rect">
            <a:avLst/>
          </a:prstGeom>
          <a:noFill/>
          <a:ln>
            <a:noFill/>
          </a:ln>
        </p:spPr>
      </p:pic>
      <p:pic>
        <p:nvPicPr>
          <p:cNvPr id="173" name="Google Shape;173;p13"/>
          <p:cNvPicPr preferRelativeResize="0"/>
          <p:nvPr/>
        </p:nvPicPr>
        <p:blipFill rotWithShape="1">
          <a:blip r:embed="rId4">
            <a:alphaModFix/>
          </a:blip>
          <a:srcRect b="0" l="0" r="0" t="0"/>
          <a:stretch/>
        </p:blipFill>
        <p:spPr>
          <a:xfrm>
            <a:off x="7272024" y="2667225"/>
            <a:ext cx="2962602" cy="2526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 Nếu dữ liệu không thể phân chia tuyến tính thì sao?</a:t>
            </a:r>
            <a:endParaRPr/>
          </a:p>
        </p:txBody>
      </p:sp>
      <p:sp>
        <p:nvSpPr>
          <p:cNvPr id="179" name="Google Shape;179;p14"/>
          <p:cNvSpPr txBox="1"/>
          <p:nvPr/>
        </p:nvSpPr>
        <p:spPr>
          <a:xfrm>
            <a:off x="838200" y="1868325"/>
            <a:ext cx="10765500" cy="1959300"/>
          </a:xfrm>
          <a:prstGeom prst="rect">
            <a:avLst/>
          </a:prstGeom>
          <a:noFill/>
          <a:ln>
            <a:noFill/>
          </a:ln>
        </p:spPr>
        <p:txBody>
          <a:bodyPr anchorCtr="0" anchor="t" bIns="91425" lIns="91425" spcFirstLastPara="1" rIns="91425" wrap="square" tIns="91425">
            <a:spAutoFit/>
          </a:bodyPr>
          <a:lstStyle/>
          <a:p>
            <a:pPr indent="0" lvl="0" marL="0" marR="0" rtl="0" algn="l">
              <a:lnSpc>
                <a:spcPct val="126923"/>
              </a:lnSpc>
              <a:spcBef>
                <a:spcPts val="0"/>
              </a:spcBef>
              <a:spcAft>
                <a:spcPts val="0"/>
              </a:spcAft>
              <a:buClr>
                <a:schemeClr val="dk1"/>
              </a:buClr>
              <a:buSzPts val="1100"/>
              <a:buFont typeface="Arial"/>
              <a:buNone/>
            </a:pPr>
            <a:r>
              <a:rPr b="0" i="0" lang="en-US" sz="1500" u="none" cap="none" strike="noStrike">
                <a:solidFill>
                  <a:schemeClr val="dk1"/>
                </a:solidFill>
                <a:highlight>
                  <a:srgbClr val="FFFFFF"/>
                </a:highlight>
                <a:latin typeface="Arial"/>
                <a:ea typeface="Arial"/>
                <a:cs typeface="Arial"/>
                <a:sym typeface="Arial"/>
              </a:rPr>
              <a:t>Ví dụ: nhìn vào hình ảnh bên dưới, dữ liệu được phân tách phi tuyến tính, rõ ràng, chúng ta không thể vẽ một đường thẳng để phân loại các điểm dữ liệu đỏ và xanh. Để giải quyết vấn đề này, có hai giải pháp:</a:t>
            </a:r>
            <a:endParaRPr b="0" i="0" sz="1500" u="none" cap="none" strike="noStrike">
              <a:solidFill>
                <a:schemeClr val="dk1"/>
              </a:solidFill>
              <a:highlight>
                <a:srgbClr val="FFFFFF"/>
              </a:highlight>
              <a:latin typeface="Arial"/>
              <a:ea typeface="Arial"/>
              <a:cs typeface="Arial"/>
              <a:sym typeface="Arial"/>
            </a:endParaRPr>
          </a:p>
          <a:p>
            <a:pPr indent="-323850" lvl="0" marL="596900" marR="0" rtl="0" algn="l">
              <a:lnSpc>
                <a:spcPct val="143478"/>
              </a:lnSpc>
              <a:spcBef>
                <a:spcPts val="1100"/>
              </a:spcBef>
              <a:spcAft>
                <a:spcPts val="0"/>
              </a:spcAft>
              <a:buClr>
                <a:srgbClr val="0F0F0F"/>
              </a:buClr>
              <a:buSzPts val="1500"/>
              <a:buFont typeface="Arial"/>
              <a:buAutoNum type="arabicPeriod"/>
            </a:pPr>
            <a:r>
              <a:rPr b="0" i="0" lang="en-US" sz="1500" u="none" cap="none" strike="noStrike">
                <a:solidFill>
                  <a:srgbClr val="0F0F0F"/>
                </a:solidFill>
                <a:highlight>
                  <a:srgbClr val="FFFFFF"/>
                </a:highlight>
                <a:latin typeface="Arial"/>
                <a:ea typeface="Arial"/>
                <a:cs typeface="Arial"/>
                <a:sym typeface="Arial"/>
              </a:rPr>
              <a:t>Soft margin</a:t>
            </a:r>
            <a:endParaRPr b="0" i="0" sz="1500" u="none" cap="none" strike="noStrike">
              <a:solidFill>
                <a:srgbClr val="0F0F0F"/>
              </a:solidFill>
              <a:highlight>
                <a:srgbClr val="FFFFFF"/>
              </a:highlight>
              <a:latin typeface="Arial"/>
              <a:ea typeface="Arial"/>
              <a:cs typeface="Arial"/>
              <a:sym typeface="Arial"/>
            </a:endParaRPr>
          </a:p>
          <a:p>
            <a:pPr indent="-323850" lvl="0" marL="596900" marR="0" rtl="0" algn="l">
              <a:lnSpc>
                <a:spcPct val="143478"/>
              </a:lnSpc>
              <a:spcBef>
                <a:spcPts val="0"/>
              </a:spcBef>
              <a:spcAft>
                <a:spcPts val="0"/>
              </a:spcAft>
              <a:buClr>
                <a:srgbClr val="0F0F0F"/>
              </a:buClr>
              <a:buSzPts val="1500"/>
              <a:buFont typeface="Arial"/>
              <a:buAutoNum type="arabicPeriod"/>
            </a:pPr>
            <a:r>
              <a:rPr b="0" i="0" lang="en-US" sz="1500" u="none" cap="none" strike="noStrike">
                <a:solidFill>
                  <a:srgbClr val="0F0F0F"/>
                </a:solidFill>
                <a:highlight>
                  <a:srgbClr val="FFFFFF"/>
                </a:highlight>
                <a:latin typeface="Arial"/>
                <a:ea typeface="Arial"/>
                <a:cs typeface="Arial"/>
                <a:sym typeface="Arial"/>
              </a:rPr>
              <a:t>Thủ thuật Kernel</a:t>
            </a:r>
            <a:endParaRPr b="0" i="0" sz="1500" u="none" cap="none" strike="noStrike">
              <a:solidFill>
                <a:srgbClr val="0F0F0F"/>
              </a:solidFill>
              <a:highlight>
                <a:srgbClr val="FFFFFF"/>
              </a:highlight>
              <a:latin typeface="Arial"/>
              <a:ea typeface="Arial"/>
              <a:cs typeface="Arial"/>
              <a:sym typeface="Arial"/>
            </a:endParaRPr>
          </a:p>
          <a:p>
            <a:pPr indent="0" lvl="0" marL="0" marR="0" rtl="0" algn="l">
              <a:lnSpc>
                <a:spcPct val="100000"/>
              </a:lnSpc>
              <a:spcBef>
                <a:spcPts val="1200"/>
              </a:spcBef>
              <a:spcAft>
                <a:spcPts val="0"/>
              </a:spcAft>
              <a:buClr>
                <a:srgbClr val="000000"/>
              </a:buClr>
              <a:buSzPts val="1500"/>
              <a:buFont typeface="Arial"/>
              <a:buNone/>
            </a:pPr>
            <a:r>
              <a:t/>
            </a:r>
            <a:endParaRPr b="0" i="0" sz="1500" u="none" cap="none" strike="noStrike">
              <a:solidFill>
                <a:srgbClr val="1B1B1B"/>
              </a:solidFill>
              <a:highlight>
                <a:srgbClr val="FFFFFF"/>
              </a:highlight>
              <a:latin typeface="Arial"/>
              <a:ea typeface="Arial"/>
              <a:cs typeface="Arial"/>
              <a:sym typeface="Arial"/>
            </a:endParaRPr>
          </a:p>
        </p:txBody>
      </p:sp>
      <p:pic>
        <p:nvPicPr>
          <p:cNvPr id="180" name="Google Shape;180;p14"/>
          <p:cNvPicPr preferRelativeResize="0"/>
          <p:nvPr/>
        </p:nvPicPr>
        <p:blipFill rotWithShape="1">
          <a:blip r:embed="rId3">
            <a:alphaModFix/>
          </a:blip>
          <a:srcRect b="0" l="0" r="0" t="0"/>
          <a:stretch/>
        </p:blipFill>
        <p:spPr>
          <a:xfrm>
            <a:off x="4276063" y="2787025"/>
            <a:ext cx="4619625" cy="3562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838200" y="2284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 Nếu dữ liệu không thể phân chia tuyến tính thì sao?</a:t>
            </a:r>
            <a:endParaRPr/>
          </a:p>
        </p:txBody>
      </p:sp>
      <p:sp>
        <p:nvSpPr>
          <p:cNvPr id="186" name="Google Shape;186;p15"/>
          <p:cNvSpPr txBox="1"/>
          <p:nvPr/>
        </p:nvSpPr>
        <p:spPr>
          <a:xfrm>
            <a:off x="838200" y="1648650"/>
            <a:ext cx="10765500" cy="3560700"/>
          </a:xfrm>
          <a:prstGeom prst="rect">
            <a:avLst/>
          </a:prstGeom>
          <a:noFill/>
          <a:ln>
            <a:noFill/>
          </a:ln>
        </p:spPr>
        <p:txBody>
          <a:bodyPr anchorCtr="0" anchor="t" bIns="91425" lIns="91425" spcFirstLastPara="1" rIns="91425" wrap="square" tIns="91425">
            <a:spAutoFit/>
          </a:bodyPr>
          <a:lstStyle/>
          <a:p>
            <a:pPr indent="0" lvl="0" marL="0" marR="0" rtl="0" algn="l">
              <a:lnSpc>
                <a:spcPct val="126923"/>
              </a:lnSpc>
              <a:spcBef>
                <a:spcPts val="0"/>
              </a:spcBef>
              <a:spcAft>
                <a:spcPts val="0"/>
              </a:spcAft>
              <a:buClr>
                <a:schemeClr val="dk1"/>
              </a:buClr>
              <a:buSzPts val="1100"/>
              <a:buFont typeface="Arial"/>
              <a:buNone/>
            </a:pPr>
            <a:r>
              <a:rPr b="1" lang="en-US" sz="1300">
                <a:solidFill>
                  <a:schemeClr val="dk1"/>
                </a:solidFill>
                <a:highlight>
                  <a:srgbClr val="FFFFFF"/>
                </a:highlight>
              </a:rPr>
              <a:t>Soft margin</a:t>
            </a:r>
            <a:endParaRPr b="1" i="0" sz="1300" u="none" cap="none" strike="noStrike">
              <a:solidFill>
                <a:schemeClr val="dk1"/>
              </a:solidFill>
              <a:highlight>
                <a:srgbClr val="FFFFFF"/>
              </a:highlight>
              <a:latin typeface="Arial"/>
              <a:ea typeface="Arial"/>
              <a:cs typeface="Arial"/>
              <a:sym typeface="Arial"/>
            </a:endParaRPr>
          </a:p>
          <a:p>
            <a:pPr indent="0" lvl="0" marL="0" marR="0" rtl="0" algn="l">
              <a:lnSpc>
                <a:spcPct val="126923"/>
              </a:lnSpc>
              <a:spcBef>
                <a:spcPts val="1100"/>
              </a:spcBef>
              <a:spcAft>
                <a:spcPts val="0"/>
              </a:spcAft>
              <a:buClr>
                <a:schemeClr val="dk1"/>
              </a:buClr>
              <a:buSzPts val="1100"/>
              <a:buFont typeface="Arial"/>
              <a:buNone/>
            </a:pPr>
            <a:r>
              <a:rPr b="0" i="0" lang="en-US" sz="1300" u="none" cap="none" strike="noStrike">
                <a:solidFill>
                  <a:schemeClr val="dk1"/>
                </a:solidFill>
                <a:highlight>
                  <a:srgbClr val="FFFFFF"/>
                </a:highlight>
                <a:latin typeface="Arial"/>
                <a:ea typeface="Arial"/>
                <a:cs typeface="Arial"/>
                <a:sym typeface="Arial"/>
              </a:rPr>
              <a:t>Thuật toán này cho phép SVM mắc một số lỗi nhất định và giữ cho </a:t>
            </a:r>
            <a:r>
              <a:rPr lang="en-US" sz="1300">
                <a:solidFill>
                  <a:schemeClr val="dk1"/>
                </a:solidFill>
                <a:highlight>
                  <a:srgbClr val="FFFFFF"/>
                </a:highlight>
              </a:rPr>
              <a:t>margin</a:t>
            </a:r>
            <a:r>
              <a:rPr b="0" i="0" lang="en-US" sz="1300" u="none" cap="none" strike="noStrike">
                <a:solidFill>
                  <a:schemeClr val="dk1"/>
                </a:solidFill>
                <a:highlight>
                  <a:srgbClr val="FFFFFF"/>
                </a:highlight>
                <a:latin typeface="Arial"/>
                <a:ea typeface="Arial"/>
                <a:cs typeface="Arial"/>
                <a:sym typeface="Arial"/>
              </a:rPr>
              <a:t> càng rộng càng tốt để các điểm khác vẫn có thể được phân loại chính xác. Nói một cách khác, nó cân bằng giữa việc phân loại sai và tối đa hóa </a:t>
            </a:r>
            <a:r>
              <a:rPr lang="en-US" sz="1300">
                <a:solidFill>
                  <a:schemeClr val="dk1"/>
                </a:solidFill>
                <a:highlight>
                  <a:srgbClr val="FFFFFF"/>
                </a:highlight>
              </a:rPr>
              <a:t>margin</a:t>
            </a:r>
            <a:r>
              <a:rPr b="0" i="0" lang="en-US" sz="1300" u="none" cap="none" strike="noStrike">
                <a:solidFill>
                  <a:schemeClr val="dk1"/>
                </a:solidFill>
                <a:highlight>
                  <a:srgbClr val="FFFFFF"/>
                </a:highlight>
                <a:latin typeface="Arial"/>
                <a:ea typeface="Arial"/>
                <a:cs typeface="Arial"/>
                <a:sym typeface="Arial"/>
              </a:rPr>
              <a:t>.</a:t>
            </a:r>
            <a:endParaRPr b="0" i="0" sz="1300" u="none" cap="none" strike="noStrike">
              <a:solidFill>
                <a:schemeClr val="dk1"/>
              </a:solidFill>
              <a:highlight>
                <a:srgbClr val="FFFFFF"/>
              </a:highlight>
              <a:latin typeface="Arial"/>
              <a:ea typeface="Arial"/>
              <a:cs typeface="Arial"/>
              <a:sym typeface="Arial"/>
            </a:endParaRPr>
          </a:p>
          <a:p>
            <a:pPr indent="0" lvl="0" marL="0" marR="0" rtl="0" algn="l">
              <a:lnSpc>
                <a:spcPct val="126923"/>
              </a:lnSpc>
              <a:spcBef>
                <a:spcPts val="1100"/>
              </a:spcBef>
              <a:spcAft>
                <a:spcPts val="0"/>
              </a:spcAft>
              <a:buClr>
                <a:schemeClr val="dk1"/>
              </a:buClr>
              <a:buSzPts val="1100"/>
              <a:buFont typeface="Arial"/>
              <a:buNone/>
            </a:pPr>
            <a:r>
              <a:rPr b="0" i="0" lang="en-US" sz="1300" u="none" cap="none" strike="noStrike">
                <a:solidFill>
                  <a:schemeClr val="dk1"/>
                </a:solidFill>
                <a:highlight>
                  <a:srgbClr val="FFFFFF"/>
                </a:highlight>
                <a:latin typeface="Arial"/>
                <a:ea typeface="Arial"/>
                <a:cs typeface="Arial"/>
                <a:sym typeface="Arial"/>
              </a:rPr>
              <a:t>Có hai kiểu phân loại sai có thể xảy ra:</a:t>
            </a:r>
            <a:endParaRPr b="0" i="0" sz="1300" u="none" cap="none" strike="noStrike">
              <a:solidFill>
                <a:schemeClr val="dk1"/>
              </a:solidFill>
              <a:highlight>
                <a:srgbClr val="FFFFFF"/>
              </a:highlight>
              <a:latin typeface="Arial"/>
              <a:ea typeface="Arial"/>
              <a:cs typeface="Arial"/>
              <a:sym typeface="Arial"/>
            </a:endParaRPr>
          </a:p>
          <a:p>
            <a:pPr indent="-301625" lvl="0" marL="596900" marR="0" rtl="0" algn="l">
              <a:lnSpc>
                <a:spcPct val="143478"/>
              </a:lnSpc>
              <a:spcBef>
                <a:spcPts val="1100"/>
              </a:spcBef>
              <a:spcAft>
                <a:spcPts val="0"/>
              </a:spcAft>
              <a:buClr>
                <a:srgbClr val="0F0F0F"/>
              </a:buClr>
              <a:buSzPts val="1150"/>
              <a:buFont typeface="Arial"/>
              <a:buAutoNum type="arabicPeriod"/>
            </a:pPr>
            <a:r>
              <a:rPr b="0" i="0" lang="en-US" sz="1150" u="none" cap="none" strike="noStrike">
                <a:solidFill>
                  <a:srgbClr val="0F0F0F"/>
                </a:solidFill>
                <a:highlight>
                  <a:srgbClr val="FFFFFF"/>
                </a:highlight>
                <a:latin typeface="Arial"/>
                <a:ea typeface="Arial"/>
                <a:cs typeface="Arial"/>
                <a:sym typeface="Arial"/>
              </a:rPr>
              <a:t>Dữ liệu nằm ở đúng bên nhưng phạm vào </a:t>
            </a:r>
            <a:r>
              <a:rPr lang="en-US" sz="1150">
                <a:solidFill>
                  <a:srgbClr val="0F0F0F"/>
                </a:solidFill>
                <a:highlight>
                  <a:srgbClr val="FFFFFF"/>
                </a:highlight>
              </a:rPr>
              <a:t>margin</a:t>
            </a:r>
            <a:endParaRPr b="0" i="0" sz="1150" u="none" cap="none" strike="noStrike">
              <a:solidFill>
                <a:srgbClr val="0F0F0F"/>
              </a:solidFill>
              <a:highlight>
                <a:srgbClr val="FFFFFF"/>
              </a:highlight>
              <a:latin typeface="Arial"/>
              <a:ea typeface="Arial"/>
              <a:cs typeface="Arial"/>
              <a:sym typeface="Arial"/>
            </a:endParaRPr>
          </a:p>
          <a:p>
            <a:pPr indent="-301625" lvl="0" marL="596900" marR="0" rtl="0" algn="l">
              <a:lnSpc>
                <a:spcPct val="143478"/>
              </a:lnSpc>
              <a:spcBef>
                <a:spcPts val="0"/>
              </a:spcBef>
              <a:spcAft>
                <a:spcPts val="0"/>
              </a:spcAft>
              <a:buClr>
                <a:srgbClr val="0F0F0F"/>
              </a:buClr>
              <a:buSzPts val="1150"/>
              <a:buFont typeface="Arial"/>
              <a:buAutoNum type="arabicPeriod"/>
            </a:pPr>
            <a:r>
              <a:rPr b="0" i="0" lang="en-US" sz="1150" u="none" cap="none" strike="noStrike">
                <a:solidFill>
                  <a:srgbClr val="0F0F0F"/>
                </a:solidFill>
                <a:highlight>
                  <a:srgbClr val="FFFFFF"/>
                </a:highlight>
                <a:latin typeface="Arial"/>
                <a:ea typeface="Arial"/>
                <a:cs typeface="Arial"/>
                <a:sym typeface="Arial"/>
              </a:rPr>
              <a:t>Dữ liệu nằm ở sai bên</a:t>
            </a:r>
            <a:endParaRPr b="0" i="0" sz="1150" u="none" cap="none" strike="noStrike">
              <a:solidFill>
                <a:srgbClr val="0F0F0F"/>
              </a:solidFill>
              <a:highlight>
                <a:srgbClr val="FFFFFF"/>
              </a:highlight>
              <a:latin typeface="Arial"/>
              <a:ea typeface="Arial"/>
              <a:cs typeface="Arial"/>
              <a:sym typeface="Arial"/>
            </a:endParaRPr>
          </a:p>
          <a:p>
            <a:pPr indent="0" lvl="0" marL="0" marR="0" rtl="0" algn="l">
              <a:lnSpc>
                <a:spcPct val="126923"/>
              </a:lnSpc>
              <a:spcBef>
                <a:spcPts val="1200"/>
              </a:spcBef>
              <a:spcAft>
                <a:spcPts val="0"/>
              </a:spcAft>
              <a:buClr>
                <a:schemeClr val="dk1"/>
              </a:buClr>
              <a:buSzPts val="1100"/>
              <a:buFont typeface="Arial"/>
              <a:buNone/>
            </a:pPr>
            <a:r>
              <a:rPr b="1" i="1" lang="en-US" sz="1300" u="none" cap="none" strike="noStrike">
                <a:solidFill>
                  <a:schemeClr val="dk1"/>
                </a:solidFill>
                <a:highlight>
                  <a:srgbClr val="FFFFFF"/>
                </a:highlight>
                <a:latin typeface="Arial"/>
                <a:ea typeface="Arial"/>
                <a:cs typeface="Arial"/>
                <a:sym typeface="Arial"/>
              </a:rPr>
              <a:t>Mức độ chấp nhận lỗi</a:t>
            </a:r>
            <a:endParaRPr b="1" i="1" sz="1300" u="none" cap="none" strike="noStrike">
              <a:solidFill>
                <a:schemeClr val="dk1"/>
              </a:solidFill>
              <a:highlight>
                <a:srgbClr val="FFFFFF"/>
              </a:highlight>
              <a:latin typeface="Arial"/>
              <a:ea typeface="Arial"/>
              <a:cs typeface="Arial"/>
              <a:sym typeface="Arial"/>
            </a:endParaRPr>
          </a:p>
          <a:p>
            <a:pPr indent="0" lvl="0" marL="0" marR="0" rtl="0" algn="l">
              <a:lnSpc>
                <a:spcPct val="126923"/>
              </a:lnSpc>
              <a:spcBef>
                <a:spcPts val="1100"/>
              </a:spcBef>
              <a:spcAft>
                <a:spcPts val="0"/>
              </a:spcAft>
              <a:buClr>
                <a:schemeClr val="dk1"/>
              </a:buClr>
              <a:buSzPts val="1100"/>
              <a:buFont typeface="Arial"/>
              <a:buNone/>
            </a:pPr>
            <a:r>
              <a:rPr b="0" i="0" lang="en-US" sz="1300" u="none" cap="none" strike="noStrike">
                <a:solidFill>
                  <a:schemeClr val="dk1"/>
                </a:solidFill>
                <a:highlight>
                  <a:srgbClr val="FFFFFF"/>
                </a:highlight>
                <a:latin typeface="Arial"/>
                <a:ea typeface="Arial"/>
                <a:cs typeface="Arial"/>
                <a:sym typeface="Arial"/>
              </a:rPr>
              <a:t>Mức độ chấp nhận lỗi là một siêu tham số quan trọng trong SVM. Khi lập trình với sklearn, mức độ chấp nhận lỗi được coi như một tham số phạt (C). Hình dưới thể hiện SVM với các giá trị C khác nhau.</a:t>
            </a:r>
            <a:endParaRPr b="0" i="0" sz="13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1100"/>
              </a:spcBef>
              <a:spcAft>
                <a:spcPts val="0"/>
              </a:spcAft>
              <a:buClr>
                <a:srgbClr val="000000"/>
              </a:buClr>
              <a:buSzPts val="1500"/>
              <a:buFont typeface="Arial"/>
              <a:buNone/>
            </a:pPr>
            <a:r>
              <a:t/>
            </a:r>
            <a:endParaRPr b="0" i="0" sz="1500" u="none" cap="none" strike="noStrike">
              <a:solidFill>
                <a:schemeClr val="dk1"/>
              </a:solidFill>
              <a:highlight>
                <a:srgbClr val="FFFFFF"/>
              </a:highlight>
              <a:latin typeface="Arial"/>
              <a:ea typeface="Arial"/>
              <a:cs typeface="Arial"/>
              <a:sym typeface="Arial"/>
            </a:endParaRPr>
          </a:p>
        </p:txBody>
      </p:sp>
      <p:pic>
        <p:nvPicPr>
          <p:cNvPr id="187" name="Google Shape;187;p15"/>
          <p:cNvPicPr preferRelativeResize="0"/>
          <p:nvPr/>
        </p:nvPicPr>
        <p:blipFill rotWithShape="1">
          <a:blip r:embed="rId3">
            <a:alphaModFix/>
          </a:blip>
          <a:srcRect b="0" l="0" r="0" t="0"/>
          <a:stretch/>
        </p:blipFill>
        <p:spPr>
          <a:xfrm>
            <a:off x="1668300" y="4687525"/>
            <a:ext cx="5802350" cy="2074350"/>
          </a:xfrm>
          <a:prstGeom prst="rect">
            <a:avLst/>
          </a:prstGeom>
          <a:noFill/>
          <a:ln>
            <a:noFill/>
          </a:ln>
        </p:spPr>
      </p:pic>
      <p:sp>
        <p:nvSpPr>
          <p:cNvPr id="188" name="Google Shape;188;p15"/>
          <p:cNvSpPr txBox="1"/>
          <p:nvPr/>
        </p:nvSpPr>
        <p:spPr>
          <a:xfrm>
            <a:off x="7837700" y="5303875"/>
            <a:ext cx="30000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111111"/>
                </a:solidFill>
                <a:highlight>
                  <a:srgbClr val="FFFFFF"/>
                </a:highlight>
                <a:latin typeface="Arial"/>
                <a:ea typeface="Arial"/>
                <a:cs typeface="Arial"/>
                <a:sym typeface="Arial"/>
              </a:rPr>
              <a:t>C càng lớn có nghĩa là SVM càng bị phạt nặng khi thực hiện phân loại sai. Do đó, lề càng hẹp và càng ít vectơ hỗ trợ được sử dụng.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838200" y="2284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 Nếu dữ liệu không thể phân chia tuyến tính thì sao?</a:t>
            </a:r>
            <a:endParaRPr/>
          </a:p>
        </p:txBody>
      </p:sp>
      <p:sp>
        <p:nvSpPr>
          <p:cNvPr id="194" name="Google Shape;194;p16"/>
          <p:cNvSpPr txBox="1"/>
          <p:nvPr/>
        </p:nvSpPr>
        <p:spPr>
          <a:xfrm>
            <a:off x="838200" y="1648650"/>
            <a:ext cx="10765500" cy="1824000"/>
          </a:xfrm>
          <a:prstGeom prst="rect">
            <a:avLst/>
          </a:prstGeom>
          <a:noFill/>
          <a:ln>
            <a:noFill/>
          </a:ln>
        </p:spPr>
        <p:txBody>
          <a:bodyPr anchorCtr="0" anchor="t" bIns="91425" lIns="91425" spcFirstLastPara="1" rIns="91425" wrap="square" tIns="91425">
            <a:spAutoFit/>
          </a:bodyPr>
          <a:lstStyle/>
          <a:p>
            <a:pPr indent="0" lvl="0" marL="0" marR="0" rtl="0" algn="l">
              <a:lnSpc>
                <a:spcPct val="126923"/>
              </a:lnSpc>
              <a:spcBef>
                <a:spcPts val="0"/>
              </a:spcBef>
              <a:spcAft>
                <a:spcPts val="0"/>
              </a:spcAft>
              <a:buClr>
                <a:schemeClr val="dk1"/>
              </a:buClr>
              <a:buSzPts val="1100"/>
              <a:buFont typeface="Arial"/>
              <a:buNone/>
            </a:pPr>
            <a:r>
              <a:rPr b="1" i="0" lang="en-US" sz="1300" u="none" cap="none" strike="noStrike">
                <a:solidFill>
                  <a:schemeClr val="dk1"/>
                </a:solidFill>
                <a:highlight>
                  <a:srgbClr val="FFFFFF"/>
                </a:highlight>
                <a:latin typeface="Arial"/>
                <a:ea typeface="Arial"/>
                <a:cs typeface="Arial"/>
                <a:sym typeface="Arial"/>
              </a:rPr>
              <a:t>Thủ thuật Kernel</a:t>
            </a:r>
            <a:endParaRPr b="1" i="0" sz="1300" u="none" cap="none" strike="noStrike">
              <a:solidFill>
                <a:schemeClr val="dk1"/>
              </a:solidFill>
              <a:highlight>
                <a:srgbClr val="FFFFFF"/>
              </a:highlight>
              <a:latin typeface="Arial"/>
              <a:ea typeface="Arial"/>
              <a:cs typeface="Arial"/>
              <a:sym typeface="Arial"/>
            </a:endParaRPr>
          </a:p>
          <a:p>
            <a:pPr indent="0" lvl="0" marL="0" marR="0" rtl="0" algn="l">
              <a:lnSpc>
                <a:spcPct val="126923"/>
              </a:lnSpc>
              <a:spcBef>
                <a:spcPts val="1100"/>
              </a:spcBef>
              <a:spcAft>
                <a:spcPts val="0"/>
              </a:spcAft>
              <a:buClr>
                <a:schemeClr val="dk1"/>
              </a:buClr>
              <a:buSzPts val="1100"/>
              <a:buFont typeface="Arial"/>
              <a:buNone/>
            </a:pPr>
            <a:r>
              <a:rPr b="0" i="0" lang="en-US" sz="1300" u="none" cap="none" strike="noStrike">
                <a:solidFill>
                  <a:schemeClr val="dk1"/>
                </a:solidFill>
                <a:highlight>
                  <a:srgbClr val="FFFFFF"/>
                </a:highlight>
                <a:latin typeface="Arial"/>
                <a:ea typeface="Arial"/>
                <a:cs typeface="Arial"/>
                <a:sym typeface="Arial"/>
              </a:rPr>
              <a:t>Một </a:t>
            </a:r>
            <a:r>
              <a:rPr b="1" i="0" lang="en-US" sz="1300" u="none" cap="none" strike="noStrike">
                <a:solidFill>
                  <a:schemeClr val="dk1"/>
                </a:solidFill>
                <a:highlight>
                  <a:srgbClr val="FFFFFF"/>
                </a:highlight>
                <a:latin typeface="Arial"/>
                <a:ea typeface="Arial"/>
                <a:cs typeface="Arial"/>
                <a:sym typeface="Arial"/>
              </a:rPr>
              <a:t>Kernel </a:t>
            </a:r>
            <a:r>
              <a:rPr b="0" i="0" lang="en-US" sz="1300" u="none" cap="none" strike="noStrike">
                <a:solidFill>
                  <a:schemeClr val="dk1"/>
                </a:solidFill>
                <a:highlight>
                  <a:srgbClr val="FFFFFF"/>
                </a:highlight>
                <a:latin typeface="Arial"/>
                <a:ea typeface="Arial"/>
                <a:cs typeface="Arial"/>
                <a:sym typeface="Arial"/>
              </a:rPr>
              <a:t>là một hàm ánh xạ dữ liệu từ không gian ít nhiều hơn sang không gian nhiều chiều hơn, từ đó ta tìm được siêu phẳng phân tách dữ liệu. Một cách trực quan, kỹ thuật này giống như việc bạn gập tờ giấy lại để có thể dùng kéo cắt một lỗ tròn trên nó.</a:t>
            </a:r>
            <a:endParaRPr b="0" i="0" sz="1300" u="none" cap="none" strike="noStrike">
              <a:solidFill>
                <a:schemeClr val="dk1"/>
              </a:solidFill>
              <a:highlight>
                <a:srgbClr val="FFFFFF"/>
              </a:highlight>
              <a:latin typeface="Arial"/>
              <a:ea typeface="Arial"/>
              <a:cs typeface="Arial"/>
              <a:sym typeface="Arial"/>
            </a:endParaRPr>
          </a:p>
          <a:p>
            <a:pPr indent="0" lvl="0" marL="0" marR="0" rtl="0" algn="l">
              <a:lnSpc>
                <a:spcPct val="126923"/>
              </a:lnSpc>
              <a:spcBef>
                <a:spcPts val="1100"/>
              </a:spcBef>
              <a:spcAft>
                <a:spcPts val="0"/>
              </a:spcAft>
              <a:buClr>
                <a:schemeClr val="dk1"/>
              </a:buClr>
              <a:buSzPts val="1100"/>
              <a:buFont typeface="Arial"/>
              <a:buNone/>
            </a:pPr>
            <a:r>
              <a:rPr b="0" i="0" lang="en-US" sz="1300" u="none" cap="none" strike="noStrike">
                <a:solidFill>
                  <a:schemeClr val="dk1"/>
                </a:solidFill>
                <a:highlight>
                  <a:srgbClr val="FFFFFF"/>
                </a:highlight>
                <a:latin typeface="Arial"/>
                <a:ea typeface="Arial"/>
                <a:cs typeface="Arial"/>
                <a:sym typeface="Arial"/>
              </a:rPr>
              <a:t>Biểu diễn trực quan của thủ thuật kernel :</a:t>
            </a:r>
            <a:endParaRPr b="0" i="0" sz="13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1100"/>
              </a:spcBef>
              <a:spcAft>
                <a:spcPts val="0"/>
              </a:spcAft>
              <a:buClr>
                <a:srgbClr val="000000"/>
              </a:buClr>
              <a:buSzPts val="1300"/>
              <a:buFont typeface="Arial"/>
              <a:buNone/>
            </a:pPr>
            <a:r>
              <a:t/>
            </a:r>
            <a:endParaRPr b="1" i="0" sz="1300" u="none" cap="none" strike="noStrike">
              <a:solidFill>
                <a:schemeClr val="dk1"/>
              </a:solidFill>
              <a:highlight>
                <a:srgbClr val="FFFFFF"/>
              </a:highlight>
              <a:latin typeface="Arial"/>
              <a:ea typeface="Arial"/>
              <a:cs typeface="Arial"/>
              <a:sym typeface="Arial"/>
            </a:endParaRPr>
          </a:p>
        </p:txBody>
      </p:sp>
      <p:pic>
        <p:nvPicPr>
          <p:cNvPr id="195" name="Google Shape;195;p16"/>
          <p:cNvPicPr preferRelativeResize="0"/>
          <p:nvPr/>
        </p:nvPicPr>
        <p:blipFill rotWithShape="1">
          <a:blip r:embed="rId3">
            <a:alphaModFix/>
          </a:blip>
          <a:srcRect b="0" l="0" r="0" t="0"/>
          <a:stretch/>
        </p:blipFill>
        <p:spPr>
          <a:xfrm>
            <a:off x="5369950" y="2918750"/>
            <a:ext cx="4933950" cy="2057400"/>
          </a:xfrm>
          <a:prstGeom prst="rect">
            <a:avLst/>
          </a:prstGeom>
          <a:noFill/>
          <a:ln>
            <a:noFill/>
          </a:ln>
        </p:spPr>
      </p:pic>
      <p:pic>
        <p:nvPicPr>
          <p:cNvPr id="196" name="Google Shape;196;p16"/>
          <p:cNvPicPr preferRelativeResize="0"/>
          <p:nvPr/>
        </p:nvPicPr>
        <p:blipFill rotWithShape="1">
          <a:blip r:embed="rId4">
            <a:alphaModFix/>
          </a:blip>
          <a:srcRect b="0" l="0" r="0" t="0"/>
          <a:stretch/>
        </p:blipFill>
        <p:spPr>
          <a:xfrm>
            <a:off x="915650" y="4513625"/>
            <a:ext cx="5065151" cy="20188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 Thực hành và tài liệu bổ sung</a:t>
            </a:r>
            <a:endParaRPr/>
          </a:p>
        </p:txBody>
      </p:sp>
      <p:sp>
        <p:nvSpPr>
          <p:cNvPr id="202" name="Google Shape;202;p17"/>
          <p:cNvSpPr txBox="1"/>
          <p:nvPr/>
        </p:nvSpPr>
        <p:spPr>
          <a:xfrm>
            <a:off x="1351200" y="1594875"/>
            <a:ext cx="9489600" cy="1373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US" sz="1500" u="sng" cap="none" strike="noStrike">
                <a:solidFill>
                  <a:schemeClr val="hlink"/>
                </a:solidFill>
                <a:highlight>
                  <a:srgbClr val="FFFFFF"/>
                </a:highlight>
                <a:latin typeface="Arial"/>
                <a:ea typeface="Arial"/>
                <a:cs typeface="Arial"/>
                <a:sym typeface="Arial"/>
                <a:hlinkClick r:id="rId3"/>
              </a:rPr>
              <a:t>https://www.kaggle.com/code/prashant111/svm-classifier-tutorial/notebook</a:t>
            </a:r>
            <a:r>
              <a:rPr b="0" i="0" lang="en-US" sz="1500" u="none" cap="none" strike="noStrike">
                <a:solidFill>
                  <a:srgbClr val="595959"/>
                </a:solidFill>
                <a:highlight>
                  <a:srgbClr val="FFFFFF"/>
                </a:highlight>
                <a:latin typeface="Arial"/>
                <a:ea typeface="Arial"/>
                <a:cs typeface="Arial"/>
                <a:sym typeface="Arial"/>
              </a:rPr>
              <a:t> </a:t>
            </a:r>
            <a:endParaRPr b="0" i="0" sz="1500" u="none" cap="none" strike="noStrike">
              <a:solidFill>
                <a:srgbClr val="59595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59595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sng" cap="none" strike="noStrike">
                <a:solidFill>
                  <a:schemeClr val="hlink"/>
                </a:solidFill>
                <a:highlight>
                  <a:srgbClr val="FFFFFF"/>
                </a:highlight>
                <a:latin typeface="Arial"/>
                <a:ea typeface="Arial"/>
                <a:cs typeface="Arial"/>
                <a:sym typeface="Arial"/>
                <a:hlinkClick r:id="rId4"/>
              </a:rPr>
              <a:t>https://dataaspirant.com/svm-kernels/</a:t>
            </a:r>
            <a:r>
              <a:rPr b="0" i="0" lang="en-US" sz="1500" u="none" cap="none" strike="noStrike">
                <a:solidFill>
                  <a:srgbClr val="595959"/>
                </a:solidFill>
                <a:highlight>
                  <a:srgbClr val="FFFFFF"/>
                </a:highlight>
                <a:latin typeface="Arial"/>
                <a:ea typeface="Arial"/>
                <a:cs typeface="Arial"/>
                <a:sym typeface="Arial"/>
              </a:rPr>
              <a:t> </a:t>
            </a:r>
            <a:endParaRPr b="0" i="0" sz="1500" u="none" cap="none" strike="noStrike">
              <a:solidFill>
                <a:srgbClr val="59595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59595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838200" y="2284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5. Khái niệm SVR (Support Vector Regression)</a:t>
            </a:r>
            <a:endParaRPr/>
          </a:p>
          <a:p>
            <a:pPr indent="0" lvl="0" marL="0" rtl="0" algn="l">
              <a:lnSpc>
                <a:spcPct val="90000"/>
              </a:lnSpc>
              <a:spcBef>
                <a:spcPts val="0"/>
              </a:spcBef>
              <a:spcAft>
                <a:spcPts val="0"/>
              </a:spcAft>
              <a:buClr>
                <a:schemeClr val="dk1"/>
              </a:buClr>
              <a:buSzPts val="4400"/>
              <a:buFont typeface="Calibri"/>
              <a:buNone/>
            </a:pPr>
            <a:r>
              <a:t/>
            </a:r>
            <a:endParaRPr/>
          </a:p>
        </p:txBody>
      </p:sp>
      <p:sp>
        <p:nvSpPr>
          <p:cNvPr id="208" name="Google Shape;208;p18"/>
          <p:cNvSpPr txBox="1"/>
          <p:nvPr/>
        </p:nvSpPr>
        <p:spPr>
          <a:xfrm>
            <a:off x="1401250" y="1197150"/>
            <a:ext cx="9170700" cy="1009200"/>
          </a:xfrm>
          <a:prstGeom prst="rect">
            <a:avLst/>
          </a:prstGeom>
          <a:noFill/>
          <a:ln>
            <a:noFill/>
          </a:ln>
        </p:spPr>
        <p:txBody>
          <a:bodyPr anchorCtr="0" anchor="t" bIns="91425" lIns="91425" spcFirstLastPara="1" rIns="91425" wrap="square" tIns="91425">
            <a:spAutoFit/>
          </a:bodyPr>
          <a:lstStyle/>
          <a:p>
            <a:pPr indent="0" lvl="0" marL="0" marR="0" rtl="0" algn="l">
              <a:lnSpc>
                <a:spcPct val="128571"/>
              </a:lnSpc>
              <a:spcBef>
                <a:spcPts val="0"/>
              </a:spcBef>
              <a:spcAft>
                <a:spcPts val="0"/>
              </a:spcAft>
              <a:buClr>
                <a:srgbClr val="000000"/>
              </a:buClr>
              <a:buSzPts val="1500"/>
              <a:buFont typeface="Arial"/>
              <a:buNone/>
            </a:pPr>
            <a:r>
              <a:rPr lang="en-US" sz="1500">
                <a:solidFill>
                  <a:srgbClr val="202124"/>
                </a:solidFill>
                <a:highlight>
                  <a:srgbClr val="F8F9FA"/>
                </a:highlight>
              </a:rPr>
              <a:t>SVR</a:t>
            </a:r>
            <a:r>
              <a:rPr b="0" i="0" lang="en-US" sz="1500" u="none" cap="none" strike="noStrike">
                <a:solidFill>
                  <a:srgbClr val="202124"/>
                </a:solidFill>
                <a:highlight>
                  <a:srgbClr val="F8F9FA"/>
                </a:highlight>
                <a:latin typeface="Arial"/>
                <a:ea typeface="Arial"/>
                <a:cs typeface="Arial"/>
                <a:sym typeface="Arial"/>
              </a:rPr>
              <a:t> là một thuật toán học có giám sát được sử dụng để dự đoán các giá trị </a:t>
            </a:r>
            <a:r>
              <a:rPr lang="en-US" sz="1500">
                <a:solidFill>
                  <a:srgbClr val="202124"/>
                </a:solidFill>
                <a:highlight>
                  <a:srgbClr val="F8F9FA"/>
                </a:highlight>
              </a:rPr>
              <a:t>liên tục</a:t>
            </a:r>
            <a:r>
              <a:rPr b="0" i="0" lang="en-US" sz="1500" u="none" cap="none" strike="noStrike">
                <a:solidFill>
                  <a:srgbClr val="202124"/>
                </a:solidFill>
                <a:highlight>
                  <a:srgbClr val="F8F9FA"/>
                </a:highlight>
                <a:latin typeface="Arial"/>
                <a:ea typeface="Arial"/>
                <a:cs typeface="Arial"/>
                <a:sym typeface="Arial"/>
              </a:rPr>
              <a:t>. </a:t>
            </a:r>
            <a:r>
              <a:rPr lang="en-US" sz="1500">
                <a:solidFill>
                  <a:srgbClr val="202124"/>
                </a:solidFill>
                <a:highlight>
                  <a:srgbClr val="F8F9FA"/>
                </a:highlight>
              </a:rPr>
              <a:t>SVR </a:t>
            </a:r>
            <a:r>
              <a:rPr b="0" i="0" lang="en-US" sz="1500" u="none" cap="none" strike="noStrike">
                <a:solidFill>
                  <a:srgbClr val="202124"/>
                </a:solidFill>
                <a:highlight>
                  <a:srgbClr val="F8F9FA"/>
                </a:highlight>
                <a:latin typeface="Arial"/>
                <a:ea typeface="Arial"/>
                <a:cs typeface="Arial"/>
                <a:sym typeface="Arial"/>
              </a:rPr>
              <a:t>sử dụng nguyên tắc tương tự như SVM. Trong SVR, đường phù hợp nhất là siêu phẳng có số điểm tối đa.</a:t>
            </a:r>
            <a:endParaRPr b="0" i="0" sz="1500" u="none" cap="none" strike="noStrike">
              <a:solidFill>
                <a:srgbClr val="202124"/>
              </a:solidFill>
              <a:highlight>
                <a:srgbClr val="F8F9FA"/>
              </a:highlight>
              <a:latin typeface="Arial"/>
              <a:ea typeface="Arial"/>
              <a:cs typeface="Arial"/>
              <a:sym typeface="Arial"/>
            </a:endParaRPr>
          </a:p>
          <a:p>
            <a:pPr indent="0" lvl="0" marL="457200" marR="0" rtl="0" algn="l">
              <a:lnSpc>
                <a:spcPct val="128571"/>
              </a:lnSpc>
              <a:spcBef>
                <a:spcPts val="0"/>
              </a:spcBef>
              <a:spcAft>
                <a:spcPts val="0"/>
              </a:spcAft>
              <a:buClr>
                <a:srgbClr val="000000"/>
              </a:buClr>
              <a:buSzPts val="1500"/>
              <a:buFont typeface="Arial"/>
              <a:buNone/>
            </a:pPr>
            <a:r>
              <a:t/>
            </a:r>
            <a:endParaRPr b="1" i="0" sz="1500" u="none" cap="none" strike="noStrike">
              <a:solidFill>
                <a:srgbClr val="202124"/>
              </a:solidFill>
              <a:highlight>
                <a:srgbClr val="F8F9FA"/>
              </a:highlight>
              <a:latin typeface="Arial"/>
              <a:ea typeface="Arial"/>
              <a:cs typeface="Arial"/>
              <a:sym typeface="Arial"/>
            </a:endParaRPr>
          </a:p>
        </p:txBody>
      </p:sp>
      <p:pic>
        <p:nvPicPr>
          <p:cNvPr id="209" name="Google Shape;209;p18"/>
          <p:cNvPicPr preferRelativeResize="0"/>
          <p:nvPr/>
        </p:nvPicPr>
        <p:blipFill>
          <a:blip r:embed="rId3">
            <a:alphaModFix/>
          </a:blip>
          <a:stretch>
            <a:fillRect/>
          </a:stretch>
        </p:blipFill>
        <p:spPr>
          <a:xfrm>
            <a:off x="3111988" y="2206350"/>
            <a:ext cx="5749233" cy="434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 Thực hành và tài liệu bổ sung</a:t>
            </a:r>
            <a:endParaRPr/>
          </a:p>
        </p:txBody>
      </p:sp>
      <p:sp>
        <p:nvSpPr>
          <p:cNvPr id="215" name="Google Shape;215;p21"/>
          <p:cNvSpPr txBox="1"/>
          <p:nvPr/>
        </p:nvSpPr>
        <p:spPr>
          <a:xfrm>
            <a:off x="1351200" y="1594875"/>
            <a:ext cx="94896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sng" cap="none" strike="noStrike">
                <a:solidFill>
                  <a:schemeClr val="hlink"/>
                </a:solidFill>
                <a:highlight>
                  <a:srgbClr val="FFFFFF"/>
                </a:highlight>
                <a:latin typeface="Arial"/>
                <a:ea typeface="Arial"/>
                <a:cs typeface="Arial"/>
                <a:sym typeface="Arial"/>
                <a:hlinkClick r:id="rId3"/>
              </a:rPr>
              <a:t>https://colab.research.google.com/github/mihitkeshav/A-to-Z-machine-learning/blob/master/SVR.ipynb</a:t>
            </a:r>
            <a:r>
              <a:rPr b="0" i="0" lang="en-US" sz="1500" u="none" cap="none" strike="noStrike">
                <a:solidFill>
                  <a:srgbClr val="000000"/>
                </a:solidFill>
                <a:highlight>
                  <a:srgbClr val="FFFFFF"/>
                </a:highlight>
                <a:latin typeface="Arial"/>
                <a:ea typeface="Arial"/>
                <a:cs typeface="Arial"/>
                <a:sym typeface="Arial"/>
              </a:rPr>
              <a:t>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 Khái niệm (Docs)</a:t>
            </a:r>
            <a:endParaRPr/>
          </a:p>
        </p:txBody>
      </p:sp>
      <p:sp>
        <p:nvSpPr>
          <p:cNvPr id="92" name="Google Shape;92;p2"/>
          <p:cNvSpPr txBox="1"/>
          <p:nvPr/>
        </p:nvSpPr>
        <p:spPr>
          <a:xfrm>
            <a:off x="838200" y="1868325"/>
            <a:ext cx="107655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595959"/>
                </a:solidFill>
                <a:highlight>
                  <a:srgbClr val="FFFFFF"/>
                </a:highlight>
                <a:latin typeface="Arial"/>
                <a:ea typeface="Arial"/>
                <a:cs typeface="Arial"/>
                <a:sym typeface="Arial"/>
              </a:rPr>
              <a:t>K- Nearest Neighbors (kNN) là một thuật toán học máy có giám sát (supervised learning) có thể được sử dụng trong cả phân loại (classification) và hồi quy (regression). Có thể nói kNN là một thuật toán xuất phát từ thực tế cuộc sống. Mọi người có xu hướng bị ảnh hưởng bởi những người xung quanh họ. </a:t>
            </a:r>
            <a:endParaRPr b="0" i="0" sz="1500" u="none" cap="none" strike="noStrike">
              <a:solidFill>
                <a:srgbClr val="59595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595959"/>
                </a:solidFill>
                <a:highlight>
                  <a:srgbClr val="FFFFFF"/>
                </a:highlight>
                <a:latin typeface="Arial"/>
                <a:ea typeface="Arial"/>
                <a:cs typeface="Arial"/>
                <a:sym typeface="Arial"/>
              </a:rPr>
              <a:t>Hành vi của chúng ta được hướng dẫn bởi những người bạn mà chúng ta đã lớn lên cùng. Cha mẹ chúng ta cũng hình thành nhân cách của chúng ta theo một số cách. Nếu bạn lớn lên với những người yêu thể thao, rất có thể bạn sẽ yêu thể thao, tất nhiên cũng có những ngoại lệ.</a:t>
            </a:r>
            <a:endParaRPr b="0" i="0" sz="1500" u="none" cap="none" strike="noStrike">
              <a:solidFill>
                <a:srgbClr val="59595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59595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595959"/>
                </a:solidFill>
                <a:highlight>
                  <a:srgbClr val="FFFFFF"/>
                </a:highlight>
                <a:latin typeface="Arial"/>
                <a:ea typeface="Arial"/>
                <a:cs typeface="Arial"/>
                <a:sym typeface="Arial"/>
              </a:rPr>
              <a:t>KNN hoạt động với nguyên lý tương tự. Giá trị của một điểm dữ liệu được xác định bởi các điểm dữ liệu xung quanh nó.</a:t>
            </a:r>
            <a:endParaRPr b="0" i="0" sz="1500" u="none" cap="none" strike="noStrike">
              <a:solidFill>
                <a:srgbClr val="595959"/>
              </a:solidFill>
              <a:highlight>
                <a:srgbClr val="FFFFFF"/>
              </a:highlight>
              <a:latin typeface="Arial"/>
              <a:ea typeface="Arial"/>
              <a:cs typeface="Arial"/>
              <a:sym typeface="Arial"/>
            </a:endParaRPr>
          </a:p>
        </p:txBody>
      </p:sp>
      <p:sp>
        <p:nvSpPr>
          <p:cNvPr id="93" name="Google Shape;93;p2"/>
          <p:cNvSpPr txBox="1"/>
          <p:nvPr/>
        </p:nvSpPr>
        <p:spPr>
          <a:xfrm>
            <a:off x="1765750" y="4283400"/>
            <a:ext cx="8065500" cy="2119200"/>
          </a:xfrm>
          <a:prstGeom prst="rect">
            <a:avLst/>
          </a:prstGeom>
          <a:noFill/>
          <a:ln>
            <a:noFill/>
          </a:ln>
        </p:spPr>
        <p:txBody>
          <a:bodyPr anchorCtr="0" anchor="t" bIns="91425" lIns="91425" spcFirstLastPara="1" rIns="91425" wrap="square" tIns="91425">
            <a:spAutoFit/>
          </a:bodyPr>
          <a:lstStyle/>
          <a:p>
            <a:pPr indent="0" lvl="0" marL="0" marR="0" rtl="0" algn="l">
              <a:lnSpc>
                <a:spcPct val="218181"/>
              </a:lnSpc>
              <a:spcBef>
                <a:spcPts val="0"/>
              </a:spcBef>
              <a:spcAft>
                <a:spcPts val="0"/>
              </a:spcAft>
              <a:buClr>
                <a:srgbClr val="000000"/>
              </a:buClr>
              <a:buSzPts val="1500"/>
              <a:buFont typeface="Arial"/>
              <a:buNone/>
            </a:pPr>
            <a:r>
              <a:rPr b="0" i="0" lang="en-US" sz="1500" u="none" cap="none" strike="noStrike">
                <a:solidFill>
                  <a:srgbClr val="595959"/>
                </a:solidFill>
                <a:highlight>
                  <a:srgbClr val="FFFFFF"/>
                </a:highlight>
                <a:latin typeface="Arial"/>
                <a:ea typeface="Arial"/>
                <a:cs typeface="Arial"/>
                <a:sym typeface="Arial"/>
              </a:rPr>
              <a:t>Nếu bạn có một người bạn rất thân và dành phần lớn thời gian cho anh ấy / cô ấy, bạn sẽ có chung sở thích và tận hưởng những điều giống nhau. Đó là kNN với k = 1.</a:t>
            </a:r>
            <a:endParaRPr b="0" i="0" sz="1500" u="none" cap="none" strike="noStrike">
              <a:solidFill>
                <a:srgbClr val="595959"/>
              </a:solidFill>
              <a:highlight>
                <a:srgbClr val="FFFFFF"/>
              </a:highlight>
              <a:latin typeface="Arial"/>
              <a:ea typeface="Arial"/>
              <a:cs typeface="Arial"/>
              <a:sym typeface="Arial"/>
            </a:endParaRPr>
          </a:p>
          <a:p>
            <a:pPr indent="0" lvl="0" marL="0" marR="0" rtl="0" algn="l">
              <a:lnSpc>
                <a:spcPct val="218181"/>
              </a:lnSpc>
              <a:spcBef>
                <a:spcPts val="1500"/>
              </a:spcBef>
              <a:spcAft>
                <a:spcPts val="1500"/>
              </a:spcAft>
              <a:buClr>
                <a:srgbClr val="000000"/>
              </a:buClr>
              <a:buSzPts val="1500"/>
              <a:buFont typeface="Arial"/>
              <a:buNone/>
            </a:pPr>
            <a:r>
              <a:rPr b="0" i="0" lang="en-US" sz="1500" u="none" cap="none" strike="noStrike">
                <a:solidFill>
                  <a:srgbClr val="595959"/>
                </a:solidFill>
                <a:highlight>
                  <a:srgbClr val="FFFFFF"/>
                </a:highlight>
                <a:latin typeface="Arial"/>
                <a:ea typeface="Arial"/>
                <a:cs typeface="Arial"/>
                <a:sym typeface="Arial"/>
              </a:rPr>
              <a:t>Nếu bạn luôn đi chơi với một nhóm 5 người, mỗi người trong nhóm có ảnh hưởng đến hành vi của bạn và bạn sẽ là trung bình của 5. Đó là kNN với k = 5.</a:t>
            </a:r>
            <a:endParaRPr b="0" i="0" sz="1500" u="none" cap="none" strike="noStrike">
              <a:solidFill>
                <a:srgbClr val="595959"/>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2. Phép đo khoảng cách Euclid</a:t>
            </a:r>
            <a:endParaRPr/>
          </a:p>
        </p:txBody>
      </p:sp>
      <p:pic>
        <p:nvPicPr>
          <p:cNvPr id="99" name="Google Shape;99;p3"/>
          <p:cNvPicPr preferRelativeResize="0"/>
          <p:nvPr/>
        </p:nvPicPr>
        <p:blipFill rotWithShape="1">
          <a:blip r:embed="rId3">
            <a:alphaModFix/>
          </a:blip>
          <a:srcRect b="0" l="0" r="0" t="0"/>
          <a:stretch/>
        </p:blipFill>
        <p:spPr>
          <a:xfrm>
            <a:off x="6204900" y="1964225"/>
            <a:ext cx="4699350" cy="3845700"/>
          </a:xfrm>
          <a:prstGeom prst="rect">
            <a:avLst/>
          </a:prstGeom>
          <a:noFill/>
          <a:ln>
            <a:noFill/>
          </a:ln>
        </p:spPr>
      </p:pic>
      <p:sp>
        <p:nvSpPr>
          <p:cNvPr id="100" name="Google Shape;100;p3"/>
          <p:cNvSpPr txBox="1"/>
          <p:nvPr/>
        </p:nvSpPr>
        <p:spPr>
          <a:xfrm>
            <a:off x="1025275" y="2927750"/>
            <a:ext cx="51798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595959"/>
                </a:solidFill>
                <a:highlight>
                  <a:srgbClr val="FFFFFF"/>
                </a:highlight>
                <a:latin typeface="Arial"/>
                <a:ea typeface="Arial"/>
                <a:cs typeface="Arial"/>
                <a:sym typeface="Arial"/>
              </a:rPr>
              <a:t>Làm thế nào các điểm dữ liệu được xác định là gần nhau? Trước hết cần đo khoảng cách giữa các điểm dữ liệu. Có nhiều phương pháp để đo khoảng cách. Phép đo khoảng cách Euclid là một trong những phép đo khoảng cách được sử dụng phổ biến nhất.</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Ưu điểm vs Nhược điểm của KNN</a:t>
            </a:r>
            <a:endParaRPr/>
          </a:p>
        </p:txBody>
      </p:sp>
      <p:sp>
        <p:nvSpPr>
          <p:cNvPr id="106" name="Google Shape;106;p4"/>
          <p:cNvSpPr txBox="1"/>
          <p:nvPr/>
        </p:nvSpPr>
        <p:spPr>
          <a:xfrm>
            <a:off x="2301200" y="1876325"/>
            <a:ext cx="6949200" cy="4214100"/>
          </a:xfrm>
          <a:prstGeom prst="rect">
            <a:avLst/>
          </a:prstGeom>
          <a:noFill/>
          <a:ln>
            <a:noFill/>
          </a:ln>
        </p:spPr>
        <p:txBody>
          <a:bodyPr anchorCtr="0" anchor="t" bIns="91425" lIns="91425" spcFirstLastPara="1" rIns="91425" wrap="square" tIns="91425">
            <a:spAutoFit/>
          </a:bodyPr>
          <a:lstStyle/>
          <a:p>
            <a:pPr indent="0" lvl="0" marL="0" marR="0" rtl="0" algn="l">
              <a:lnSpc>
                <a:spcPct val="218181"/>
              </a:lnSpc>
              <a:spcBef>
                <a:spcPts val="0"/>
              </a:spcBef>
              <a:spcAft>
                <a:spcPts val="0"/>
              </a:spcAft>
              <a:buClr>
                <a:srgbClr val="000000"/>
              </a:buClr>
              <a:buSzPts val="1500"/>
              <a:buFont typeface="Arial"/>
              <a:buNone/>
            </a:pPr>
            <a:r>
              <a:rPr b="0" i="1" lang="en-US" sz="1500" u="none" cap="none" strike="noStrike">
                <a:solidFill>
                  <a:srgbClr val="595959"/>
                </a:solidFill>
                <a:highlight>
                  <a:srgbClr val="FFFFFF"/>
                </a:highlight>
                <a:latin typeface="Arial"/>
                <a:ea typeface="Arial"/>
                <a:cs typeface="Arial"/>
                <a:sym typeface="Arial"/>
              </a:rPr>
              <a:t>Ưu điểm</a:t>
            </a:r>
            <a:endParaRPr b="0" i="1" sz="1500" u="none" cap="none" strike="noStrike">
              <a:solidFill>
                <a:srgbClr val="595959"/>
              </a:solidFill>
              <a:highlight>
                <a:srgbClr val="FFFFFF"/>
              </a:highlight>
              <a:latin typeface="Arial"/>
              <a:ea typeface="Arial"/>
              <a:cs typeface="Arial"/>
              <a:sym typeface="Arial"/>
            </a:endParaRPr>
          </a:p>
          <a:p>
            <a:pPr indent="-323850" lvl="0" marL="596900" marR="0" rtl="0" algn="l">
              <a:lnSpc>
                <a:spcPct val="115000"/>
              </a:lnSpc>
              <a:spcBef>
                <a:spcPts val="1500"/>
              </a:spcBef>
              <a:spcAft>
                <a:spcPts val="0"/>
              </a:spcAft>
              <a:buClr>
                <a:srgbClr val="595959"/>
              </a:buClr>
              <a:buSzPts val="1500"/>
              <a:buFont typeface="Arial"/>
              <a:buChar char="●"/>
            </a:pPr>
            <a:r>
              <a:rPr b="0" i="0" lang="en-US" sz="1500" u="none" cap="none" strike="noStrike">
                <a:solidFill>
                  <a:srgbClr val="595959"/>
                </a:solidFill>
                <a:highlight>
                  <a:srgbClr val="FFFFFF"/>
                </a:highlight>
                <a:latin typeface="Arial"/>
                <a:ea typeface="Arial"/>
                <a:cs typeface="Arial"/>
                <a:sym typeface="Arial"/>
              </a:rPr>
              <a:t>Đơn giản và dễ giải thích</a:t>
            </a:r>
            <a:endParaRPr b="0" i="0" sz="1500" u="none" cap="none" strike="noStrike">
              <a:solidFill>
                <a:srgbClr val="595959"/>
              </a:solidFill>
              <a:highlight>
                <a:srgbClr val="FFFFFF"/>
              </a:highlight>
              <a:latin typeface="Arial"/>
              <a:ea typeface="Arial"/>
              <a:cs typeface="Arial"/>
              <a:sym typeface="Arial"/>
            </a:endParaRPr>
          </a:p>
          <a:p>
            <a:pPr indent="-323850" lvl="0" marL="596900" marR="0" rtl="0" algn="l">
              <a:lnSpc>
                <a:spcPct val="115000"/>
              </a:lnSpc>
              <a:spcBef>
                <a:spcPts val="0"/>
              </a:spcBef>
              <a:spcAft>
                <a:spcPts val="0"/>
              </a:spcAft>
              <a:buClr>
                <a:srgbClr val="595959"/>
              </a:buClr>
              <a:buSzPts val="1500"/>
              <a:buFont typeface="Arial"/>
              <a:buChar char="●"/>
            </a:pPr>
            <a:r>
              <a:rPr b="0" i="0" lang="en-US" sz="1500" u="none" cap="none" strike="noStrike">
                <a:solidFill>
                  <a:srgbClr val="595959"/>
                </a:solidFill>
                <a:highlight>
                  <a:srgbClr val="FFFFFF"/>
                </a:highlight>
                <a:latin typeface="Arial"/>
                <a:ea typeface="Arial"/>
                <a:cs typeface="Arial"/>
                <a:sym typeface="Arial"/>
              </a:rPr>
              <a:t>Không dựa trên bất kỳ giả định nào, vì thế nó có thể được sử dụng trong các bài toán phi tuyến tính.</a:t>
            </a:r>
            <a:endParaRPr b="0" i="0" sz="1500" u="none" cap="none" strike="noStrike">
              <a:solidFill>
                <a:srgbClr val="595959"/>
              </a:solidFill>
              <a:highlight>
                <a:srgbClr val="FFFFFF"/>
              </a:highlight>
              <a:latin typeface="Arial"/>
              <a:ea typeface="Arial"/>
              <a:cs typeface="Arial"/>
              <a:sym typeface="Arial"/>
            </a:endParaRPr>
          </a:p>
          <a:p>
            <a:pPr indent="-323850" lvl="0" marL="596900" marR="0" rtl="0" algn="l">
              <a:lnSpc>
                <a:spcPct val="115000"/>
              </a:lnSpc>
              <a:spcBef>
                <a:spcPts val="0"/>
              </a:spcBef>
              <a:spcAft>
                <a:spcPts val="0"/>
              </a:spcAft>
              <a:buClr>
                <a:srgbClr val="595959"/>
              </a:buClr>
              <a:buSzPts val="1500"/>
              <a:buFont typeface="Arial"/>
              <a:buChar char="●"/>
            </a:pPr>
            <a:r>
              <a:rPr b="0" i="0" lang="en-US" sz="1500" u="none" cap="none" strike="noStrike">
                <a:solidFill>
                  <a:srgbClr val="595959"/>
                </a:solidFill>
                <a:highlight>
                  <a:srgbClr val="FFFFFF"/>
                </a:highlight>
                <a:latin typeface="Arial"/>
                <a:ea typeface="Arial"/>
                <a:cs typeface="Arial"/>
                <a:sym typeface="Arial"/>
              </a:rPr>
              <a:t>Hoạt động tốt trong trường hợp phân loại với nhiều lớp</a:t>
            </a:r>
            <a:endParaRPr b="0" i="0" sz="1500" u="none" cap="none" strike="noStrike">
              <a:solidFill>
                <a:srgbClr val="595959"/>
              </a:solidFill>
              <a:highlight>
                <a:srgbClr val="FFFFFF"/>
              </a:highlight>
              <a:latin typeface="Arial"/>
              <a:ea typeface="Arial"/>
              <a:cs typeface="Arial"/>
              <a:sym typeface="Arial"/>
            </a:endParaRPr>
          </a:p>
          <a:p>
            <a:pPr indent="-323850" lvl="0" marL="596900" marR="0" rtl="0" algn="l">
              <a:lnSpc>
                <a:spcPct val="115000"/>
              </a:lnSpc>
              <a:spcBef>
                <a:spcPts val="0"/>
              </a:spcBef>
              <a:spcAft>
                <a:spcPts val="0"/>
              </a:spcAft>
              <a:buClr>
                <a:srgbClr val="595959"/>
              </a:buClr>
              <a:buSzPts val="1500"/>
              <a:buFont typeface="Arial"/>
              <a:buChar char="●"/>
            </a:pPr>
            <a:r>
              <a:rPr b="0" i="0" lang="en-US" sz="1500" u="none" cap="none" strike="noStrike">
                <a:solidFill>
                  <a:srgbClr val="595959"/>
                </a:solidFill>
                <a:highlight>
                  <a:srgbClr val="FFFFFF"/>
                </a:highlight>
                <a:latin typeface="Arial"/>
                <a:ea typeface="Arial"/>
                <a:cs typeface="Arial"/>
                <a:sym typeface="Arial"/>
              </a:rPr>
              <a:t>Sử dụng được trong cả phân loại và hồi quy</a:t>
            </a:r>
            <a:endParaRPr b="0" i="0" sz="1500" u="none" cap="none" strike="noStrike">
              <a:solidFill>
                <a:srgbClr val="595959"/>
              </a:solidFill>
              <a:highlight>
                <a:srgbClr val="FFFFFF"/>
              </a:highlight>
              <a:latin typeface="Arial"/>
              <a:ea typeface="Arial"/>
              <a:cs typeface="Arial"/>
              <a:sym typeface="Arial"/>
            </a:endParaRPr>
          </a:p>
          <a:p>
            <a:pPr indent="0" lvl="0" marL="0" marR="0" rtl="0" algn="l">
              <a:lnSpc>
                <a:spcPct val="218181"/>
              </a:lnSpc>
              <a:spcBef>
                <a:spcPts val="2200"/>
              </a:spcBef>
              <a:spcAft>
                <a:spcPts val="0"/>
              </a:spcAft>
              <a:buClr>
                <a:srgbClr val="000000"/>
              </a:buClr>
              <a:buSzPts val="1500"/>
              <a:buFont typeface="Arial"/>
              <a:buNone/>
            </a:pPr>
            <a:r>
              <a:rPr b="0" i="1" lang="en-US" sz="1500" u="none" cap="none" strike="noStrike">
                <a:solidFill>
                  <a:srgbClr val="595959"/>
                </a:solidFill>
                <a:highlight>
                  <a:srgbClr val="FFFFFF"/>
                </a:highlight>
                <a:latin typeface="Arial"/>
                <a:ea typeface="Arial"/>
                <a:cs typeface="Arial"/>
                <a:sym typeface="Arial"/>
              </a:rPr>
              <a:t>Nhược điểm</a:t>
            </a:r>
            <a:endParaRPr b="0" i="1" sz="1500" u="none" cap="none" strike="noStrike">
              <a:solidFill>
                <a:srgbClr val="595959"/>
              </a:solidFill>
              <a:highlight>
                <a:srgbClr val="FFFFFF"/>
              </a:highlight>
              <a:latin typeface="Arial"/>
              <a:ea typeface="Arial"/>
              <a:cs typeface="Arial"/>
              <a:sym typeface="Arial"/>
            </a:endParaRPr>
          </a:p>
          <a:p>
            <a:pPr indent="-323850" lvl="0" marL="596900" marR="0" rtl="0" algn="l">
              <a:lnSpc>
                <a:spcPct val="115000"/>
              </a:lnSpc>
              <a:spcBef>
                <a:spcPts val="1500"/>
              </a:spcBef>
              <a:spcAft>
                <a:spcPts val="0"/>
              </a:spcAft>
              <a:buClr>
                <a:srgbClr val="595959"/>
              </a:buClr>
              <a:buSzPts val="1500"/>
              <a:buFont typeface="Arial"/>
              <a:buChar char="●"/>
            </a:pPr>
            <a:r>
              <a:rPr b="0" i="0" lang="en-US" sz="1500" u="none" cap="none" strike="noStrike">
                <a:solidFill>
                  <a:srgbClr val="595959"/>
                </a:solidFill>
                <a:highlight>
                  <a:srgbClr val="FFFFFF"/>
                </a:highlight>
                <a:latin typeface="Arial"/>
                <a:ea typeface="Arial"/>
                <a:cs typeface="Arial"/>
                <a:sym typeface="Arial"/>
              </a:rPr>
              <a:t>Trở nên rất chậm khi số lượng điểm dữ liệu tăng lên vì mô hình cần lưu trữ tất cả các điểm dữ liệu.</a:t>
            </a:r>
            <a:endParaRPr b="0" i="0" sz="1500" u="none" cap="none" strike="noStrike">
              <a:solidFill>
                <a:srgbClr val="595959"/>
              </a:solidFill>
              <a:highlight>
                <a:srgbClr val="FFFFFF"/>
              </a:highlight>
              <a:latin typeface="Arial"/>
              <a:ea typeface="Arial"/>
              <a:cs typeface="Arial"/>
              <a:sym typeface="Arial"/>
            </a:endParaRPr>
          </a:p>
          <a:p>
            <a:pPr indent="-323850" lvl="0" marL="596900" marR="0" rtl="0" algn="l">
              <a:lnSpc>
                <a:spcPct val="115000"/>
              </a:lnSpc>
              <a:spcBef>
                <a:spcPts val="0"/>
              </a:spcBef>
              <a:spcAft>
                <a:spcPts val="0"/>
              </a:spcAft>
              <a:buClr>
                <a:srgbClr val="595959"/>
              </a:buClr>
              <a:buSzPts val="1500"/>
              <a:buFont typeface="Arial"/>
              <a:buChar char="●"/>
            </a:pPr>
            <a:r>
              <a:rPr b="0" i="0" lang="en-US" sz="1500" u="none" cap="none" strike="noStrike">
                <a:solidFill>
                  <a:srgbClr val="595959"/>
                </a:solidFill>
                <a:highlight>
                  <a:srgbClr val="FFFFFF"/>
                </a:highlight>
                <a:latin typeface="Arial"/>
                <a:ea typeface="Arial"/>
                <a:cs typeface="Arial"/>
                <a:sym typeface="Arial"/>
              </a:rPr>
              <a:t>Tốn bộ nhớ</a:t>
            </a:r>
            <a:endParaRPr b="0" i="0" sz="1500" u="none" cap="none" strike="noStrike">
              <a:solidFill>
                <a:srgbClr val="595959"/>
              </a:solidFill>
              <a:highlight>
                <a:srgbClr val="FFFFFF"/>
              </a:highlight>
              <a:latin typeface="Arial"/>
              <a:ea typeface="Arial"/>
              <a:cs typeface="Arial"/>
              <a:sym typeface="Arial"/>
            </a:endParaRPr>
          </a:p>
          <a:p>
            <a:pPr indent="-323850" lvl="0" marL="596900" marR="0" rtl="0" algn="l">
              <a:lnSpc>
                <a:spcPct val="115000"/>
              </a:lnSpc>
              <a:spcBef>
                <a:spcPts val="0"/>
              </a:spcBef>
              <a:spcAft>
                <a:spcPts val="0"/>
              </a:spcAft>
              <a:buClr>
                <a:srgbClr val="595959"/>
              </a:buClr>
              <a:buSzPts val="1500"/>
              <a:buFont typeface="Arial"/>
              <a:buChar char="●"/>
            </a:pPr>
            <a:r>
              <a:rPr b="0" i="0" lang="en-US" sz="1500" u="none" cap="none" strike="noStrike">
                <a:solidFill>
                  <a:srgbClr val="595959"/>
                </a:solidFill>
                <a:highlight>
                  <a:srgbClr val="FFFFFF"/>
                </a:highlight>
                <a:latin typeface="Arial"/>
                <a:ea typeface="Arial"/>
                <a:cs typeface="Arial"/>
                <a:sym typeface="Arial"/>
              </a:rPr>
              <a:t>Nhạy cảm với các dữ liệu bất thường (nhiễu)</a:t>
            </a:r>
            <a:endParaRPr b="0" i="0" sz="1500" u="none" cap="none" strike="noStrike">
              <a:solidFill>
                <a:srgbClr val="595959"/>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 Thực hành và tài liệu bổ sung</a:t>
            </a:r>
            <a:endParaRPr/>
          </a:p>
        </p:txBody>
      </p:sp>
      <p:sp>
        <p:nvSpPr>
          <p:cNvPr id="112" name="Google Shape;112;p5"/>
          <p:cNvSpPr txBox="1"/>
          <p:nvPr/>
        </p:nvSpPr>
        <p:spPr>
          <a:xfrm>
            <a:off x="1351200" y="1594875"/>
            <a:ext cx="9489600" cy="180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sng" cap="none" strike="noStrike">
                <a:solidFill>
                  <a:schemeClr val="hlink"/>
                </a:solidFill>
                <a:highlight>
                  <a:srgbClr val="FFFFFF"/>
                </a:highlight>
                <a:latin typeface="Arial"/>
                <a:ea typeface="Arial"/>
                <a:cs typeface="Arial"/>
                <a:sym typeface="Arial"/>
                <a:hlinkClick r:id="rId3"/>
              </a:rPr>
              <a:t>https://colab.research.google.com/drive/1B859nlxStOTgYErwr1EbMIo_ZErcb43l?usp=sharing</a:t>
            </a:r>
            <a:endParaRPr b="0" i="0" sz="1500" u="none" cap="none" strike="noStrike">
              <a:solidFill>
                <a:srgbClr val="59595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59595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sng" cap="none" strike="noStrike">
                <a:solidFill>
                  <a:schemeClr val="hlink"/>
                </a:solidFill>
                <a:highlight>
                  <a:srgbClr val="FFFFFF"/>
                </a:highlight>
                <a:latin typeface="Arial"/>
                <a:ea typeface="Arial"/>
                <a:cs typeface="Arial"/>
                <a:sym typeface="Arial"/>
                <a:hlinkClick r:id="rId4"/>
              </a:rPr>
              <a:t>https://medium.com/swlh/k-nearest-neighbor-ca2593d7a3c4</a:t>
            </a:r>
            <a:endParaRPr b="0" i="0" sz="1500" u="none" cap="none" strike="noStrike">
              <a:solidFill>
                <a:srgbClr val="59595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59595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sng" cap="none" strike="noStrike">
                <a:solidFill>
                  <a:schemeClr val="hlink"/>
                </a:solidFill>
                <a:highlight>
                  <a:srgbClr val="FFFFFF"/>
                </a:highlight>
                <a:latin typeface="Arial"/>
                <a:ea typeface="Arial"/>
                <a:cs typeface="Arial"/>
                <a:sym typeface="Arial"/>
                <a:hlinkClick r:id="rId5"/>
              </a:rPr>
              <a:t>https://towardsdatascience.com/how-to-find-the-optimal-value-of-k-in-knn-35d936e554eb</a:t>
            </a:r>
            <a:endParaRPr b="0" i="0" sz="1500" u="none" cap="none" strike="noStrike">
              <a:solidFill>
                <a:srgbClr val="59595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59595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sng" cap="none" strike="noStrike">
                <a:solidFill>
                  <a:schemeClr val="hlink"/>
                </a:solidFill>
                <a:highlight>
                  <a:srgbClr val="FFFFFF"/>
                </a:highlight>
                <a:latin typeface="Arial"/>
                <a:ea typeface="Arial"/>
                <a:cs typeface="Arial"/>
                <a:sym typeface="Arial"/>
                <a:hlinkClick r:id="rId6"/>
              </a:rPr>
              <a:t>https://towardsdatascience.com/gridsearchcv-for-beginners-db48a90114ee</a:t>
            </a:r>
            <a:r>
              <a:rPr b="0" i="0" lang="en-US" sz="1500" u="none" cap="none" strike="noStrike">
                <a:solidFill>
                  <a:srgbClr val="595959"/>
                </a:solidFill>
                <a:highlight>
                  <a:srgbClr val="FFFFFF"/>
                </a:highlight>
                <a:latin typeface="Arial"/>
                <a:ea typeface="Arial"/>
                <a:cs typeface="Arial"/>
                <a:sym typeface="Arial"/>
              </a:rPr>
              <a:t>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 Khái niệm SVM (Docs)</a:t>
            </a:r>
            <a:endParaRPr/>
          </a:p>
        </p:txBody>
      </p:sp>
      <p:sp>
        <p:nvSpPr>
          <p:cNvPr id="118" name="Google Shape;118;p6"/>
          <p:cNvSpPr txBox="1"/>
          <p:nvPr/>
        </p:nvSpPr>
        <p:spPr>
          <a:xfrm>
            <a:off x="838200" y="1868325"/>
            <a:ext cx="10765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595959"/>
                </a:solidFill>
                <a:highlight>
                  <a:srgbClr val="FFFFFF"/>
                </a:highlight>
                <a:latin typeface="Arial"/>
                <a:ea typeface="Arial"/>
                <a:cs typeface="Arial"/>
                <a:sym typeface="Arial"/>
              </a:rPr>
              <a:t>SVM (Support Vector Machine) là một thuật toán học máy có giám sát được sử dụng rất phổ biến ngày nay trong các bài toán phân lớp (classification) hay hồi quy (Regression).</a:t>
            </a:r>
            <a:endParaRPr b="0" i="0" sz="1500" u="none" cap="none" strike="noStrike">
              <a:solidFill>
                <a:srgbClr val="595959"/>
              </a:solidFill>
              <a:highlight>
                <a:srgbClr val="FFFFFF"/>
              </a:highlight>
              <a:latin typeface="Arial"/>
              <a:ea typeface="Arial"/>
              <a:cs typeface="Arial"/>
              <a:sym typeface="Arial"/>
            </a:endParaRPr>
          </a:p>
        </p:txBody>
      </p:sp>
      <p:sp>
        <p:nvSpPr>
          <p:cNvPr id="119" name="Google Shape;119;p6"/>
          <p:cNvSpPr txBox="1"/>
          <p:nvPr/>
        </p:nvSpPr>
        <p:spPr>
          <a:xfrm>
            <a:off x="838200" y="2765450"/>
            <a:ext cx="10298400" cy="2247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rgbClr val="666666"/>
                </a:solidFill>
                <a:highlight>
                  <a:srgbClr val="FFFFFF"/>
                </a:highlight>
                <a:latin typeface="Arial"/>
                <a:ea typeface="Arial"/>
                <a:cs typeface="Arial"/>
                <a:sym typeface="Arial"/>
              </a:rPr>
              <a:t>Khi đọc các tài liệu về SVM các bạn thường thấy SVM và SVMs đều được nhắc đến vậy chúng khác nhau thế nào. Thực chất SVM và SVMs là một. Người ta dùng SVMs là vì muốn nói đến hai loại của thuật toán của SVM:</a:t>
            </a:r>
            <a:endParaRPr b="0" i="0" sz="1500" u="none" cap="none" strike="noStrike">
              <a:solidFill>
                <a:srgbClr val="666666"/>
              </a:solidFill>
              <a:highlight>
                <a:srgbClr val="FFFFFF"/>
              </a:highlight>
              <a:latin typeface="Arial"/>
              <a:ea typeface="Arial"/>
              <a:cs typeface="Arial"/>
              <a:sym typeface="Arial"/>
            </a:endParaRPr>
          </a:p>
          <a:p>
            <a:pPr indent="-323850" lvl="0" marL="711200" marR="0" rtl="0" algn="l">
              <a:lnSpc>
                <a:spcPct val="115000"/>
              </a:lnSpc>
              <a:spcBef>
                <a:spcPts val="2000"/>
              </a:spcBef>
              <a:spcAft>
                <a:spcPts val="0"/>
              </a:spcAft>
              <a:buClr>
                <a:srgbClr val="666666"/>
              </a:buClr>
              <a:buSzPts val="1500"/>
              <a:buFont typeface="Arial"/>
              <a:buChar char="●"/>
            </a:pPr>
            <a:r>
              <a:rPr b="0" i="0" lang="en-US" sz="1500" u="none" cap="none" strike="noStrike">
                <a:solidFill>
                  <a:srgbClr val="666666"/>
                </a:solidFill>
                <a:highlight>
                  <a:srgbClr val="FFFFFF"/>
                </a:highlight>
                <a:latin typeface="Arial"/>
                <a:ea typeface="Arial"/>
                <a:cs typeface="Arial"/>
                <a:sym typeface="Arial"/>
              </a:rPr>
              <a:t>SVM: dùng cho các bài toán phân lớp</a:t>
            </a:r>
            <a:endParaRPr b="0" i="0" sz="1500" u="none" cap="none" strike="noStrike">
              <a:solidFill>
                <a:srgbClr val="666666"/>
              </a:solidFill>
              <a:highlight>
                <a:srgbClr val="FFFFFF"/>
              </a:highlight>
              <a:latin typeface="Arial"/>
              <a:ea typeface="Arial"/>
              <a:cs typeface="Arial"/>
              <a:sym typeface="Arial"/>
            </a:endParaRPr>
          </a:p>
          <a:p>
            <a:pPr indent="-323850" lvl="0" marL="711200" marR="0" rtl="0" algn="l">
              <a:lnSpc>
                <a:spcPct val="115000"/>
              </a:lnSpc>
              <a:spcBef>
                <a:spcPts val="0"/>
              </a:spcBef>
              <a:spcAft>
                <a:spcPts val="0"/>
              </a:spcAft>
              <a:buClr>
                <a:srgbClr val="666666"/>
              </a:buClr>
              <a:buSzPts val="1500"/>
              <a:buFont typeface="Arial"/>
              <a:buChar char="●"/>
            </a:pPr>
            <a:r>
              <a:rPr b="0" i="0" lang="en-US" sz="1500" u="none" cap="none" strike="noStrike">
                <a:solidFill>
                  <a:srgbClr val="666666"/>
                </a:solidFill>
                <a:highlight>
                  <a:srgbClr val="FFFFFF"/>
                </a:highlight>
                <a:latin typeface="Arial"/>
                <a:ea typeface="Arial"/>
                <a:cs typeface="Arial"/>
                <a:sym typeface="Arial"/>
              </a:rPr>
              <a:t>SVR (Support Vector Regression): dùng cho các bài toán hồi quy</a:t>
            </a:r>
            <a:endParaRPr b="0" i="0" sz="1500" u="none" cap="none" strike="noStrike">
              <a:solidFill>
                <a:srgbClr val="666666"/>
              </a:solidFill>
              <a:highlight>
                <a:srgbClr val="FFFFFF"/>
              </a:highlight>
              <a:latin typeface="Arial"/>
              <a:ea typeface="Arial"/>
              <a:cs typeface="Arial"/>
              <a:sym typeface="Arial"/>
            </a:endParaRPr>
          </a:p>
          <a:p>
            <a:pPr indent="0" lvl="0" marL="0" marR="0" rtl="0" algn="l">
              <a:lnSpc>
                <a:spcPct val="218181"/>
              </a:lnSpc>
              <a:spcBef>
                <a:spcPts val="4000"/>
              </a:spcBef>
              <a:spcAft>
                <a:spcPts val="1500"/>
              </a:spcAft>
              <a:buClr>
                <a:srgbClr val="000000"/>
              </a:buClr>
              <a:buSzPts val="1500"/>
              <a:buFont typeface="Arial"/>
              <a:buNone/>
            </a:pPr>
            <a:r>
              <a:t/>
            </a:r>
            <a:endParaRPr b="0" i="0" sz="1500" u="none" cap="none" strike="noStrike">
              <a:solidFill>
                <a:srgbClr val="595959"/>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2. SVM làm việc như thế nào?</a:t>
            </a:r>
            <a:endParaRPr/>
          </a:p>
        </p:txBody>
      </p:sp>
      <p:sp>
        <p:nvSpPr>
          <p:cNvPr id="125" name="Google Shape;125;p7"/>
          <p:cNvSpPr txBox="1"/>
          <p:nvPr/>
        </p:nvSpPr>
        <p:spPr>
          <a:xfrm>
            <a:off x="838200" y="1868325"/>
            <a:ext cx="107655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595959"/>
                </a:solidFill>
                <a:highlight>
                  <a:srgbClr val="FFFFFF"/>
                </a:highlight>
                <a:latin typeface="Arial"/>
                <a:ea typeface="Arial"/>
                <a:cs typeface="Arial"/>
                <a:sym typeface="Arial"/>
              </a:rPr>
              <a:t>Trong thuật toán này, chúng ta vẽ đồi thị dữ liệu là các điểm trong n chiều ( ở đây n là số lượng các tính năng bạn có) với giá trị của mỗi tính năng sẽ là một phần liên kết. Sau đó chúng ta thực hiện tìm "đường bay" (hyper-plane) phân chia các lớp. Hyper-plane nó chỉ hiểu đơn giản là 1 đường thẳng có thể phân chia các lớp ra thành hai phần riêng biệt.</a:t>
            </a:r>
            <a:endParaRPr b="0" i="0" sz="1500" u="none" cap="none" strike="noStrike">
              <a:solidFill>
                <a:srgbClr val="595959"/>
              </a:solidFill>
              <a:highlight>
                <a:srgbClr val="FFFFFF"/>
              </a:highlight>
              <a:latin typeface="Arial"/>
              <a:ea typeface="Arial"/>
              <a:cs typeface="Arial"/>
              <a:sym typeface="Arial"/>
            </a:endParaRPr>
          </a:p>
        </p:txBody>
      </p:sp>
      <p:pic>
        <p:nvPicPr>
          <p:cNvPr id="126" name="Google Shape;126;p7"/>
          <p:cNvPicPr preferRelativeResize="0"/>
          <p:nvPr/>
        </p:nvPicPr>
        <p:blipFill rotWithShape="1">
          <a:blip r:embed="rId3">
            <a:alphaModFix/>
          </a:blip>
          <a:srcRect b="0" l="0" r="0" t="0"/>
          <a:stretch/>
        </p:blipFill>
        <p:spPr>
          <a:xfrm>
            <a:off x="3991525" y="3068800"/>
            <a:ext cx="3905250" cy="2790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Cách chọn siêu phẳng tối ưu:</a:t>
            </a:r>
            <a:endParaRPr/>
          </a:p>
        </p:txBody>
      </p:sp>
      <p:sp>
        <p:nvSpPr>
          <p:cNvPr id="132" name="Google Shape;132;p8"/>
          <p:cNvSpPr txBox="1"/>
          <p:nvPr/>
        </p:nvSpPr>
        <p:spPr>
          <a:xfrm>
            <a:off x="838200" y="1868325"/>
            <a:ext cx="107655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595959"/>
                </a:solidFill>
                <a:highlight>
                  <a:srgbClr val="FFFFFF"/>
                </a:highlight>
                <a:latin typeface="Arial"/>
                <a:ea typeface="Arial"/>
                <a:cs typeface="Arial"/>
                <a:sym typeface="Arial"/>
              </a:rPr>
              <a:t>Trong thuật toán này, chúng ta vẽ đồi thị dữ liệu là các điểm trong n chiều ( ở đây n là số lượng các tính năng bạn có) với giá trị của mỗi tính năng sẽ là một phần liên kết. Sau đó chúng ta thực hiện tìm "đường bay" (hyper-plane) phân chia các lớp. Hyper-plane nó chỉ hiểu đơn giản là 1 đường thẳng có thể phân chia các lớp ra thành hai phần riêng biệt.</a:t>
            </a:r>
            <a:endParaRPr b="0" i="0" sz="1500" u="none" cap="none" strike="noStrike">
              <a:solidFill>
                <a:srgbClr val="595959"/>
              </a:solidFill>
              <a:highlight>
                <a:srgbClr val="FFFFFF"/>
              </a:highlight>
              <a:latin typeface="Arial"/>
              <a:ea typeface="Arial"/>
              <a:cs typeface="Arial"/>
              <a:sym typeface="Arial"/>
            </a:endParaRPr>
          </a:p>
        </p:txBody>
      </p:sp>
      <p:pic>
        <p:nvPicPr>
          <p:cNvPr id="133" name="Google Shape;133;p8"/>
          <p:cNvPicPr preferRelativeResize="0"/>
          <p:nvPr/>
        </p:nvPicPr>
        <p:blipFill rotWithShape="1">
          <a:blip r:embed="rId3">
            <a:alphaModFix/>
          </a:blip>
          <a:srcRect b="0" l="0" r="0" t="0"/>
          <a:stretch/>
        </p:blipFill>
        <p:spPr>
          <a:xfrm>
            <a:off x="3991525" y="3068800"/>
            <a:ext cx="3905250" cy="2790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Cách chọn siêu phẳng tối ưu:</a:t>
            </a:r>
            <a:endParaRPr/>
          </a:p>
        </p:txBody>
      </p:sp>
      <p:sp>
        <p:nvSpPr>
          <p:cNvPr id="139" name="Google Shape;139;p9"/>
          <p:cNvSpPr txBox="1"/>
          <p:nvPr/>
        </p:nvSpPr>
        <p:spPr>
          <a:xfrm>
            <a:off x="838200" y="1868325"/>
            <a:ext cx="107655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595959"/>
                </a:solidFill>
                <a:highlight>
                  <a:srgbClr val="FFFFFF"/>
                </a:highlight>
                <a:latin typeface="Arial"/>
                <a:ea typeface="Arial"/>
                <a:cs typeface="Arial"/>
                <a:sym typeface="Arial"/>
              </a:rPr>
              <a:t>Ở đây, có 3 đường hyper-lane (A,B and C). Bây giờ đường nào là hyper-lane đúng cho nhóm ngôi sao và hình tròn.</a:t>
            </a:r>
            <a:endParaRPr b="0" i="0" sz="1500" u="none" cap="none" strike="noStrike">
              <a:solidFill>
                <a:srgbClr val="59595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59595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595959"/>
                </a:solidFill>
                <a:highlight>
                  <a:srgbClr val="FFFFFF"/>
                </a:highlight>
                <a:latin typeface="Arial"/>
                <a:ea typeface="Arial"/>
                <a:cs typeface="Arial"/>
                <a:sym typeface="Arial"/>
              </a:rPr>
              <a:t>Quy tắc số một để chọn 1 hyper-lane, chọn một hyper-plane để phân chia hai lớp tốt nhất. Trong ví dụ này chính là đường B.</a:t>
            </a:r>
            <a:endParaRPr b="0" i="0" sz="1500" u="none" cap="none" strike="noStrike">
              <a:solidFill>
                <a:srgbClr val="595959"/>
              </a:solidFill>
              <a:highlight>
                <a:srgbClr val="FFFFFF"/>
              </a:highlight>
              <a:latin typeface="Arial"/>
              <a:ea typeface="Arial"/>
              <a:cs typeface="Arial"/>
              <a:sym typeface="Arial"/>
            </a:endParaRPr>
          </a:p>
        </p:txBody>
      </p:sp>
      <p:pic>
        <p:nvPicPr>
          <p:cNvPr id="140" name="Google Shape;140;p9"/>
          <p:cNvPicPr preferRelativeResize="0"/>
          <p:nvPr/>
        </p:nvPicPr>
        <p:blipFill rotWithShape="1">
          <a:blip r:embed="rId3">
            <a:alphaModFix/>
          </a:blip>
          <a:srcRect b="0" l="0" r="0" t="0"/>
          <a:stretch/>
        </p:blipFill>
        <p:spPr>
          <a:xfrm>
            <a:off x="3285175" y="2923025"/>
            <a:ext cx="4638675" cy="327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