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5" r:id="rId1"/>
  </p:sldMasterIdLst>
  <p:sldIdLst>
    <p:sldId id="256" r:id="rId2"/>
    <p:sldId id="257" r:id="rId3"/>
    <p:sldId id="259" r:id="rId4"/>
    <p:sldId id="258" r:id="rId5"/>
    <p:sldId id="260" r:id="rId6"/>
    <p:sldId id="261" r:id="rId7"/>
    <p:sldId id="263" r:id="rId8"/>
    <p:sldId id="262" r:id="rId9"/>
    <p:sldId id="270"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3" d="100"/>
          <a:sy n="63" d="100"/>
        </p:scale>
        <p:origin x="7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fr-FR"/>
              <a:t>Modifiez le style du titre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F6FA2B21-3FCD-4721-B95C-427943F61125}" type="datetime1">
              <a:rPr lang="en-US" smtClean="0"/>
              <a:t>1/31/2020</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34B7E4EF-A1BD-40F4-AB7B-04F084DD991D}" type="slidenum">
              <a:rPr lang="en-US" smtClean="0"/>
              <a:t>‹N°›</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37831207"/>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1/31/2020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413759585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1/31/2020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133200551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1/31/2020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387349500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fr-FR"/>
              <a:t>Modifiez le style du titre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6FA2B21-3FCD-4721-B95C-427943F61125}" type="datetime1">
              <a:rPr lang="en-US" smtClean="0"/>
              <a:t>1/31/2020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‹N°›</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7204931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F6FA2B21-3FCD-4721-B95C-427943F61125}" type="datetime1">
              <a:rPr lang="en-US" smtClean="0"/>
              <a:t>1/31/2020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181568828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fr-FR"/>
              <a:t>Cliquez pour modifier les styles du texte du masque</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F6FA2B21-3FCD-4721-B95C-427943F61125}" type="datetime1">
              <a:rPr lang="en-US" smtClean="0"/>
              <a:t>1/31/2020</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165590416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F6FA2B21-3FCD-4721-B95C-427943F61125}" type="datetime1">
              <a:rPr lang="en-US" smtClean="0"/>
              <a:t>1/31/2020</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185448800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FA2B21-3FCD-4721-B95C-427943F61125}" type="datetime1">
              <a:rPr lang="en-US" smtClean="0"/>
              <a:t>1/31/2020</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115708496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fr-FR"/>
              <a:t>Modifiez le style du titre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6FA2B21-3FCD-4721-B95C-427943F61125}" type="datetime1">
              <a:rPr lang="en-US" smtClean="0"/>
              <a:t>1/31/2020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201593865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6FA2B21-3FCD-4721-B95C-427943F61125}" type="datetime1">
              <a:rPr lang="en-US" smtClean="0"/>
              <a:t>1/31/2020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362764210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F6FA2B21-3FCD-4721-B95C-427943F61125}" type="datetime1">
              <a:rPr lang="en-US" smtClean="0"/>
              <a:t>1/31/2020</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34B7E4EF-A1BD-40F4-AB7B-04F084DD991D}" type="slidenum">
              <a:rPr lang="en-US" smtClean="0"/>
              <a:t>‹N°›</a:t>
            </a:fld>
            <a:endParaRPr lang="en-US"/>
          </a:p>
        </p:txBody>
      </p:sp>
    </p:spTree>
    <p:extLst>
      <p:ext uri="{BB962C8B-B14F-4D97-AF65-F5344CB8AC3E}">
        <p14:creationId xmlns:p14="http://schemas.microsoft.com/office/powerpoint/2010/main" val="2883027237"/>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EFB0C39A-F8CA-4A79-AFFC-E9780FB199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3">
            <a:extLst>
              <a:ext uri="{FF2B5EF4-FFF2-40B4-BE49-F238E27FC236}">
                <a16:creationId xmlns:a16="http://schemas.microsoft.com/office/drawing/2014/main" id="{A083B8DA-63CA-45C2-80D7-7552CA10C484}"/>
              </a:ext>
            </a:extLst>
          </p:cNvPr>
          <p:cNvPicPr>
            <a:picLocks noChangeAspect="1"/>
          </p:cNvPicPr>
          <p:nvPr/>
        </p:nvPicPr>
        <p:blipFill rotWithShape="1">
          <a:blip r:embed="rId2">
            <a:alphaModFix amt="40000"/>
          </a:blip>
          <a:srcRect t="11510" b="12476"/>
          <a:stretch/>
        </p:blipFill>
        <p:spPr>
          <a:xfrm>
            <a:off x="20" y="-2"/>
            <a:ext cx="12191980" cy="6858000"/>
          </a:xfrm>
          <a:prstGeom prst="rect">
            <a:avLst/>
          </a:prstGeom>
        </p:spPr>
      </p:pic>
      <p:sp>
        <p:nvSpPr>
          <p:cNvPr id="2" name="Titre 1">
            <a:extLst>
              <a:ext uri="{FF2B5EF4-FFF2-40B4-BE49-F238E27FC236}">
                <a16:creationId xmlns:a16="http://schemas.microsoft.com/office/drawing/2014/main" id="{05A0153F-33B3-4D47-91E3-F746F9FC56B4}"/>
              </a:ext>
            </a:extLst>
          </p:cNvPr>
          <p:cNvSpPr>
            <a:spLocks noGrp="1"/>
          </p:cNvSpPr>
          <p:nvPr>
            <p:ph type="ctrTitle"/>
          </p:nvPr>
        </p:nvSpPr>
        <p:spPr>
          <a:xfrm>
            <a:off x="1386840" y="1361438"/>
            <a:ext cx="9418320" cy="2067560"/>
          </a:xfrm>
        </p:spPr>
        <p:txBody>
          <a:bodyPr>
            <a:normAutofit/>
          </a:bodyPr>
          <a:lstStyle/>
          <a:p>
            <a:r>
              <a:rPr lang="fr-FR" dirty="0">
                <a:latin typeface="Abadi" panose="020B0604020202020204" pitchFamily="34" charset="0"/>
              </a:rPr>
              <a:t>Rapport projet Python for data science</a:t>
            </a:r>
          </a:p>
        </p:txBody>
      </p:sp>
      <p:sp>
        <p:nvSpPr>
          <p:cNvPr id="3" name="Sous-titre 2">
            <a:extLst>
              <a:ext uri="{FF2B5EF4-FFF2-40B4-BE49-F238E27FC236}">
                <a16:creationId xmlns:a16="http://schemas.microsoft.com/office/drawing/2014/main" id="{BB3ABF21-37D8-4698-8144-5A3FDC90EE41}"/>
              </a:ext>
            </a:extLst>
          </p:cNvPr>
          <p:cNvSpPr>
            <a:spLocks noGrp="1"/>
          </p:cNvSpPr>
          <p:nvPr>
            <p:ph type="subTitle" idx="1"/>
          </p:nvPr>
        </p:nvSpPr>
        <p:spPr>
          <a:xfrm>
            <a:off x="1261872" y="4800600"/>
            <a:ext cx="9418320" cy="1691640"/>
          </a:xfrm>
        </p:spPr>
        <p:txBody>
          <a:bodyPr>
            <a:normAutofit/>
          </a:bodyPr>
          <a:lstStyle/>
          <a:p>
            <a:r>
              <a:rPr lang="fr-FR">
                <a:solidFill>
                  <a:schemeClr val="tx1"/>
                </a:solidFill>
                <a:latin typeface="Abadi" panose="020B0604020104020204" pitchFamily="34" charset="0"/>
              </a:rPr>
              <a:t>Sujet : </a:t>
            </a:r>
            <a:r>
              <a:rPr lang="en-US">
                <a:solidFill>
                  <a:schemeClr val="tx1"/>
                </a:solidFill>
                <a:latin typeface="Abadi" panose="020B0604020104020204" pitchFamily="34" charset="0"/>
              </a:rPr>
              <a:t>Smartphone-Based Recognition of Human Activities and Postural Transitions</a:t>
            </a:r>
            <a:endParaRPr lang="fr-FR">
              <a:solidFill>
                <a:schemeClr val="tx1"/>
              </a:solidFill>
              <a:latin typeface="Abadi" panose="020B0604020104020204" pitchFamily="34" charset="0"/>
            </a:endParaRPr>
          </a:p>
          <a:p>
            <a:endParaRPr lang="fr-FR">
              <a:solidFill>
                <a:schemeClr val="tx1"/>
              </a:solidFill>
              <a:latin typeface="Abadi" panose="020B0604020104020204" pitchFamily="34" charset="0"/>
            </a:endParaRPr>
          </a:p>
        </p:txBody>
      </p:sp>
    </p:spTree>
    <p:extLst>
      <p:ext uri="{BB962C8B-B14F-4D97-AF65-F5344CB8AC3E}">
        <p14:creationId xmlns:p14="http://schemas.microsoft.com/office/powerpoint/2010/main" val="102925118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0EC25B-6021-449E-A092-41008B063838}"/>
              </a:ext>
            </a:extLst>
          </p:cNvPr>
          <p:cNvSpPr>
            <a:spLocks noGrp="1"/>
          </p:cNvSpPr>
          <p:nvPr>
            <p:ph type="title"/>
          </p:nvPr>
        </p:nvSpPr>
        <p:spPr/>
        <p:txBody>
          <a:bodyPr/>
          <a:lstStyle/>
          <a:p>
            <a:r>
              <a:rPr lang="fr-FR" dirty="0"/>
              <a:t>Régression Logistique</a:t>
            </a:r>
          </a:p>
        </p:txBody>
      </p:sp>
      <p:sp>
        <p:nvSpPr>
          <p:cNvPr id="3" name="Espace réservé du contenu 2">
            <a:extLst>
              <a:ext uri="{FF2B5EF4-FFF2-40B4-BE49-F238E27FC236}">
                <a16:creationId xmlns:a16="http://schemas.microsoft.com/office/drawing/2014/main" id="{8A5EFAF4-3447-4DF0-B282-78E68182C47B}"/>
              </a:ext>
            </a:extLst>
          </p:cNvPr>
          <p:cNvSpPr>
            <a:spLocks noGrp="1"/>
          </p:cNvSpPr>
          <p:nvPr>
            <p:ph idx="1"/>
          </p:nvPr>
        </p:nvSpPr>
        <p:spPr/>
        <p:txBody>
          <a:bodyPr/>
          <a:lstStyle/>
          <a:p>
            <a:r>
              <a:rPr lang="fr-FR" dirty="0"/>
              <a:t>Pour la régression logistique, je n’ai pas fait de recherche de paramètre.</a:t>
            </a:r>
          </a:p>
          <a:p>
            <a:r>
              <a:rPr lang="fr-FR" dirty="0"/>
              <a:t>Précision = 97%</a:t>
            </a:r>
          </a:p>
          <a:p>
            <a:r>
              <a:rPr lang="fr-FR" dirty="0"/>
              <a:t>MSE = 0.16</a:t>
            </a:r>
          </a:p>
        </p:txBody>
      </p:sp>
    </p:spTree>
    <p:extLst>
      <p:ext uri="{BB962C8B-B14F-4D97-AF65-F5344CB8AC3E}">
        <p14:creationId xmlns:p14="http://schemas.microsoft.com/office/powerpoint/2010/main" val="819624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317E86-01F3-4BE2-9FAB-00E12EDDBE1E}"/>
              </a:ext>
            </a:extLst>
          </p:cNvPr>
          <p:cNvSpPr>
            <a:spLocks noGrp="1"/>
          </p:cNvSpPr>
          <p:nvPr>
            <p:ph type="title"/>
          </p:nvPr>
        </p:nvSpPr>
        <p:spPr>
          <a:xfrm>
            <a:off x="1261872" y="640081"/>
            <a:ext cx="4954920" cy="1606948"/>
          </a:xfrm>
        </p:spPr>
        <p:txBody>
          <a:bodyPr>
            <a:normAutofit/>
          </a:bodyPr>
          <a:lstStyle/>
          <a:p>
            <a:r>
              <a:rPr lang="fr-FR" dirty="0" err="1"/>
              <a:t>XGBoost</a:t>
            </a:r>
            <a:endParaRPr lang="fr-FR" dirty="0"/>
          </a:p>
        </p:txBody>
      </p:sp>
      <p:sp>
        <p:nvSpPr>
          <p:cNvPr id="10" name="Content Placeholder 9">
            <a:extLst>
              <a:ext uri="{FF2B5EF4-FFF2-40B4-BE49-F238E27FC236}">
                <a16:creationId xmlns:a16="http://schemas.microsoft.com/office/drawing/2014/main" id="{492A43B6-1DDC-4CA4-B04F-9A74C7FBC493}"/>
              </a:ext>
            </a:extLst>
          </p:cNvPr>
          <p:cNvSpPr>
            <a:spLocks noGrp="1"/>
          </p:cNvSpPr>
          <p:nvPr>
            <p:ph idx="1"/>
          </p:nvPr>
        </p:nvSpPr>
        <p:spPr>
          <a:xfrm>
            <a:off x="1261872" y="2560106"/>
            <a:ext cx="4954920" cy="3724805"/>
          </a:xfrm>
        </p:spPr>
        <p:txBody>
          <a:bodyPr>
            <a:normAutofit/>
          </a:bodyPr>
          <a:lstStyle/>
          <a:p>
            <a:pPr marL="0" indent="0">
              <a:buNone/>
            </a:pPr>
            <a:r>
              <a:rPr lang="en-US" dirty="0"/>
              <a:t>Pour le </a:t>
            </a:r>
            <a:r>
              <a:rPr lang="en-US" dirty="0" err="1"/>
              <a:t>XGBoost</a:t>
            </a:r>
            <a:r>
              <a:rPr lang="en-US" dirty="0"/>
              <a:t>, le </a:t>
            </a:r>
            <a:r>
              <a:rPr lang="en-US" dirty="0" err="1"/>
              <a:t>paramètre</a:t>
            </a:r>
            <a:r>
              <a:rPr lang="en-US" dirty="0"/>
              <a:t> </a:t>
            </a:r>
            <a:r>
              <a:rPr lang="en-US" dirty="0" err="1"/>
              <a:t>modifié</a:t>
            </a:r>
            <a:r>
              <a:rPr lang="en-US" dirty="0"/>
              <a:t> </a:t>
            </a:r>
            <a:r>
              <a:rPr lang="en-US" dirty="0" err="1"/>
              <a:t>est</a:t>
            </a:r>
            <a:r>
              <a:rPr lang="en-US" dirty="0"/>
              <a:t> :</a:t>
            </a:r>
          </a:p>
          <a:p>
            <a:pPr marL="0" indent="0">
              <a:buNone/>
            </a:pPr>
            <a:r>
              <a:rPr lang="en-US" dirty="0"/>
              <a:t>“</a:t>
            </a:r>
            <a:r>
              <a:rPr lang="en-US" dirty="0" err="1"/>
              <a:t>n_estimators</a:t>
            </a:r>
            <a:r>
              <a:rPr lang="en-US" dirty="0"/>
              <a:t>”</a:t>
            </a:r>
          </a:p>
          <a:p>
            <a:pPr marL="0" indent="0">
              <a:buNone/>
            </a:pPr>
            <a:r>
              <a:rPr lang="en-US" dirty="0"/>
              <a:t>Le </a:t>
            </a:r>
            <a:r>
              <a:rPr lang="en-US" dirty="0" err="1"/>
              <a:t>meilleur</a:t>
            </a:r>
            <a:r>
              <a:rPr lang="en-US" dirty="0"/>
              <a:t> </a:t>
            </a:r>
            <a:r>
              <a:rPr lang="en-US" dirty="0" err="1"/>
              <a:t>résultat</a:t>
            </a:r>
            <a:r>
              <a:rPr lang="en-US" dirty="0"/>
              <a:t> </a:t>
            </a:r>
            <a:r>
              <a:rPr lang="en-US" dirty="0" err="1"/>
              <a:t>obtenu</a:t>
            </a:r>
            <a:r>
              <a:rPr lang="en-US" dirty="0"/>
              <a:t> </a:t>
            </a:r>
            <a:r>
              <a:rPr lang="en-US" dirty="0" err="1"/>
              <a:t>est</a:t>
            </a:r>
            <a:r>
              <a:rPr lang="en-US" dirty="0"/>
              <a:t> pour </a:t>
            </a:r>
            <a:r>
              <a:rPr lang="en-US" dirty="0" err="1"/>
              <a:t>une</a:t>
            </a:r>
            <a:r>
              <a:rPr lang="en-US" dirty="0"/>
              <a:t> </a:t>
            </a:r>
            <a:r>
              <a:rPr lang="en-US" dirty="0" err="1"/>
              <a:t>valeur</a:t>
            </a:r>
            <a:r>
              <a:rPr lang="en-US" dirty="0"/>
              <a:t> de </a:t>
            </a:r>
            <a:r>
              <a:rPr lang="en-US" dirty="0" err="1"/>
              <a:t>n_estimators</a:t>
            </a:r>
            <a:r>
              <a:rPr lang="en-US" dirty="0"/>
              <a:t> = 500</a:t>
            </a:r>
          </a:p>
          <a:p>
            <a:pPr marL="0" indent="0">
              <a:buNone/>
            </a:pPr>
            <a:endParaRPr lang="en-US" dirty="0"/>
          </a:p>
          <a:p>
            <a:pPr marL="0" indent="0">
              <a:buNone/>
            </a:pPr>
            <a:r>
              <a:rPr lang="fr-FR" dirty="0"/>
              <a:t>Les meilleurs résultats sont :</a:t>
            </a:r>
          </a:p>
          <a:p>
            <a:pPr>
              <a:buFontTx/>
              <a:buChar char="-"/>
            </a:pPr>
            <a:r>
              <a:rPr lang="fr-FR" dirty="0"/>
              <a:t>MSE = 0.12</a:t>
            </a:r>
          </a:p>
          <a:p>
            <a:pPr>
              <a:buFontTx/>
              <a:buChar char="-"/>
            </a:pPr>
            <a:r>
              <a:rPr lang="fr-FR" dirty="0"/>
              <a:t>Précision = 98%</a:t>
            </a:r>
          </a:p>
        </p:txBody>
      </p:sp>
      <p:pic>
        <p:nvPicPr>
          <p:cNvPr id="6" name="Image 5">
            <a:extLst>
              <a:ext uri="{FF2B5EF4-FFF2-40B4-BE49-F238E27FC236}">
                <a16:creationId xmlns:a16="http://schemas.microsoft.com/office/drawing/2014/main" id="{2370DA6F-8C44-413C-9AA2-E3A796F41AEB}"/>
              </a:ext>
            </a:extLst>
          </p:cNvPr>
          <p:cNvPicPr>
            <a:picLocks noChangeAspect="1"/>
          </p:cNvPicPr>
          <p:nvPr/>
        </p:nvPicPr>
        <p:blipFill>
          <a:blip r:embed="rId2"/>
          <a:stretch>
            <a:fillRect/>
          </a:stretch>
        </p:blipFill>
        <p:spPr>
          <a:xfrm>
            <a:off x="6746828" y="844897"/>
            <a:ext cx="3973908" cy="2424083"/>
          </a:xfrm>
          <a:prstGeom prst="rect">
            <a:avLst/>
          </a:prstGeom>
        </p:spPr>
      </p:pic>
      <p:pic>
        <p:nvPicPr>
          <p:cNvPr id="4" name="Espace réservé du contenu 3">
            <a:extLst>
              <a:ext uri="{FF2B5EF4-FFF2-40B4-BE49-F238E27FC236}">
                <a16:creationId xmlns:a16="http://schemas.microsoft.com/office/drawing/2014/main" id="{0B2D9B34-9F33-4890-9A83-17C64F460A54}"/>
              </a:ext>
            </a:extLst>
          </p:cNvPr>
          <p:cNvPicPr>
            <a:picLocks noChangeAspect="1"/>
          </p:cNvPicPr>
          <p:nvPr/>
        </p:nvPicPr>
        <p:blipFill>
          <a:blip r:embed="rId3"/>
          <a:stretch>
            <a:fillRect/>
          </a:stretch>
        </p:blipFill>
        <p:spPr>
          <a:xfrm>
            <a:off x="6746828" y="4147821"/>
            <a:ext cx="3973908" cy="2344605"/>
          </a:xfrm>
          <a:prstGeom prst="rect">
            <a:avLst/>
          </a:prstGeom>
        </p:spPr>
      </p:pic>
      <p:sp>
        <p:nvSpPr>
          <p:cNvPr id="7" name="ZoneTexte 6">
            <a:extLst>
              <a:ext uri="{FF2B5EF4-FFF2-40B4-BE49-F238E27FC236}">
                <a16:creationId xmlns:a16="http://schemas.microsoft.com/office/drawing/2014/main" id="{C4981440-0731-4234-8DA8-594BEB33A968}"/>
              </a:ext>
            </a:extLst>
          </p:cNvPr>
          <p:cNvSpPr txBox="1"/>
          <p:nvPr/>
        </p:nvSpPr>
        <p:spPr>
          <a:xfrm>
            <a:off x="8515796" y="524856"/>
            <a:ext cx="1584960" cy="369332"/>
          </a:xfrm>
          <a:prstGeom prst="rect">
            <a:avLst/>
          </a:prstGeom>
          <a:noFill/>
        </p:spPr>
        <p:txBody>
          <a:bodyPr wrap="square" rtlCol="0">
            <a:spAutoFit/>
          </a:bodyPr>
          <a:lstStyle/>
          <a:p>
            <a:r>
              <a:rPr lang="fr-FR" dirty="0"/>
              <a:t>MSE</a:t>
            </a:r>
          </a:p>
        </p:txBody>
      </p:sp>
      <p:sp>
        <p:nvSpPr>
          <p:cNvPr id="8" name="ZoneTexte 7">
            <a:extLst>
              <a:ext uri="{FF2B5EF4-FFF2-40B4-BE49-F238E27FC236}">
                <a16:creationId xmlns:a16="http://schemas.microsoft.com/office/drawing/2014/main" id="{F1BA1794-C3C1-4FFC-B35B-1A61F4E555B6}"/>
              </a:ext>
            </a:extLst>
          </p:cNvPr>
          <p:cNvSpPr txBox="1"/>
          <p:nvPr/>
        </p:nvSpPr>
        <p:spPr>
          <a:xfrm>
            <a:off x="8249920" y="3820160"/>
            <a:ext cx="1463040" cy="369332"/>
          </a:xfrm>
          <a:prstGeom prst="rect">
            <a:avLst/>
          </a:prstGeom>
          <a:noFill/>
        </p:spPr>
        <p:txBody>
          <a:bodyPr wrap="square" rtlCol="0">
            <a:spAutoFit/>
          </a:bodyPr>
          <a:lstStyle/>
          <a:p>
            <a:r>
              <a:rPr lang="fr-FR" dirty="0"/>
              <a:t>Précision</a:t>
            </a:r>
          </a:p>
        </p:txBody>
      </p:sp>
    </p:spTree>
    <p:extLst>
      <p:ext uri="{BB962C8B-B14F-4D97-AF65-F5344CB8AC3E}">
        <p14:creationId xmlns:p14="http://schemas.microsoft.com/office/powerpoint/2010/main" val="186029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92B7BC-6BF8-438B-9B14-5AD967538193}"/>
              </a:ext>
            </a:extLst>
          </p:cNvPr>
          <p:cNvSpPr>
            <a:spLocks noGrp="1"/>
          </p:cNvSpPr>
          <p:nvPr>
            <p:ph type="title"/>
          </p:nvPr>
        </p:nvSpPr>
        <p:spPr>
          <a:xfrm>
            <a:off x="1261872" y="640081"/>
            <a:ext cx="4954920" cy="1606948"/>
          </a:xfrm>
        </p:spPr>
        <p:txBody>
          <a:bodyPr>
            <a:normAutofit/>
          </a:bodyPr>
          <a:lstStyle/>
          <a:p>
            <a:r>
              <a:rPr lang="fr-FR" dirty="0" err="1"/>
              <a:t>Random</a:t>
            </a:r>
            <a:r>
              <a:rPr lang="fr-FR" dirty="0"/>
              <a:t> Forest</a:t>
            </a:r>
          </a:p>
        </p:txBody>
      </p:sp>
      <p:sp>
        <p:nvSpPr>
          <p:cNvPr id="3" name="Espace réservé du contenu 2">
            <a:extLst>
              <a:ext uri="{FF2B5EF4-FFF2-40B4-BE49-F238E27FC236}">
                <a16:creationId xmlns:a16="http://schemas.microsoft.com/office/drawing/2014/main" id="{E1AEA289-7A56-44EA-B84F-76F3F8018C77}"/>
              </a:ext>
            </a:extLst>
          </p:cNvPr>
          <p:cNvSpPr>
            <a:spLocks noGrp="1"/>
          </p:cNvSpPr>
          <p:nvPr>
            <p:ph idx="1"/>
          </p:nvPr>
        </p:nvSpPr>
        <p:spPr>
          <a:xfrm>
            <a:off x="1261872" y="2560106"/>
            <a:ext cx="4954920" cy="3724805"/>
          </a:xfrm>
        </p:spPr>
        <p:txBody>
          <a:bodyPr>
            <a:normAutofit/>
          </a:bodyPr>
          <a:lstStyle/>
          <a:p>
            <a:r>
              <a:rPr lang="fr-FR" dirty="0"/>
              <a:t>Pour </a:t>
            </a:r>
            <a:r>
              <a:rPr lang="fr-FR" dirty="0" err="1"/>
              <a:t>Random</a:t>
            </a:r>
            <a:r>
              <a:rPr lang="fr-FR" dirty="0"/>
              <a:t> Forest, le paramètre modifié est : « </a:t>
            </a:r>
            <a:r>
              <a:rPr lang="fr-FR" dirty="0" err="1"/>
              <a:t>n_estimators</a:t>
            </a:r>
            <a:r>
              <a:rPr lang="fr-FR" dirty="0"/>
              <a:t> »</a:t>
            </a:r>
          </a:p>
          <a:p>
            <a:r>
              <a:rPr lang="fr-FR" dirty="0"/>
              <a:t>Les meilleurs résultat sont atteint pour </a:t>
            </a:r>
            <a:r>
              <a:rPr lang="fr-FR" dirty="0" err="1"/>
              <a:t>n_estimators</a:t>
            </a:r>
            <a:r>
              <a:rPr lang="fr-FR" dirty="0"/>
              <a:t> = 100</a:t>
            </a:r>
          </a:p>
          <a:p>
            <a:endParaRPr lang="fr-FR" dirty="0"/>
          </a:p>
          <a:p>
            <a:r>
              <a:rPr lang="fr-FR" dirty="0"/>
              <a:t>Précision = 97%</a:t>
            </a:r>
          </a:p>
          <a:p>
            <a:r>
              <a:rPr lang="fr-FR" dirty="0"/>
              <a:t>MSE = 0.16</a:t>
            </a:r>
          </a:p>
        </p:txBody>
      </p:sp>
      <p:pic>
        <p:nvPicPr>
          <p:cNvPr id="5" name="Image 4">
            <a:extLst>
              <a:ext uri="{FF2B5EF4-FFF2-40B4-BE49-F238E27FC236}">
                <a16:creationId xmlns:a16="http://schemas.microsoft.com/office/drawing/2014/main" id="{81D9D8D5-0772-4C86-8EF2-E4A80C3878F6}"/>
              </a:ext>
            </a:extLst>
          </p:cNvPr>
          <p:cNvPicPr>
            <a:picLocks noChangeAspect="1"/>
          </p:cNvPicPr>
          <p:nvPr/>
        </p:nvPicPr>
        <p:blipFill>
          <a:blip r:embed="rId2"/>
          <a:stretch>
            <a:fillRect/>
          </a:stretch>
        </p:blipFill>
        <p:spPr>
          <a:xfrm>
            <a:off x="6746828" y="695875"/>
            <a:ext cx="3973908" cy="2573104"/>
          </a:xfrm>
          <a:prstGeom prst="rect">
            <a:avLst/>
          </a:prstGeom>
        </p:spPr>
      </p:pic>
      <p:pic>
        <p:nvPicPr>
          <p:cNvPr id="4" name="Image 3">
            <a:extLst>
              <a:ext uri="{FF2B5EF4-FFF2-40B4-BE49-F238E27FC236}">
                <a16:creationId xmlns:a16="http://schemas.microsoft.com/office/drawing/2014/main" id="{08AAF02D-979B-44FA-8387-221A1D18EE04}"/>
              </a:ext>
            </a:extLst>
          </p:cNvPr>
          <p:cNvPicPr>
            <a:picLocks noChangeAspect="1"/>
          </p:cNvPicPr>
          <p:nvPr/>
        </p:nvPicPr>
        <p:blipFill>
          <a:blip r:embed="rId3"/>
          <a:stretch>
            <a:fillRect/>
          </a:stretch>
        </p:blipFill>
        <p:spPr>
          <a:xfrm>
            <a:off x="6746828" y="4179332"/>
            <a:ext cx="3973908" cy="2404214"/>
          </a:xfrm>
          <a:prstGeom prst="rect">
            <a:avLst/>
          </a:prstGeom>
        </p:spPr>
      </p:pic>
      <p:sp>
        <p:nvSpPr>
          <p:cNvPr id="6" name="ZoneTexte 5">
            <a:extLst>
              <a:ext uri="{FF2B5EF4-FFF2-40B4-BE49-F238E27FC236}">
                <a16:creationId xmlns:a16="http://schemas.microsoft.com/office/drawing/2014/main" id="{5F4F9034-080F-44A1-B25F-2EF8B045DEEA}"/>
              </a:ext>
            </a:extLst>
          </p:cNvPr>
          <p:cNvSpPr txBox="1"/>
          <p:nvPr/>
        </p:nvSpPr>
        <p:spPr>
          <a:xfrm>
            <a:off x="8515796" y="524856"/>
            <a:ext cx="1584960" cy="369332"/>
          </a:xfrm>
          <a:prstGeom prst="rect">
            <a:avLst/>
          </a:prstGeom>
          <a:noFill/>
        </p:spPr>
        <p:txBody>
          <a:bodyPr wrap="square" rtlCol="0">
            <a:spAutoFit/>
          </a:bodyPr>
          <a:lstStyle/>
          <a:p>
            <a:r>
              <a:rPr lang="fr-FR" dirty="0"/>
              <a:t>MSE</a:t>
            </a:r>
          </a:p>
        </p:txBody>
      </p:sp>
      <p:sp>
        <p:nvSpPr>
          <p:cNvPr id="7" name="ZoneTexte 6">
            <a:extLst>
              <a:ext uri="{FF2B5EF4-FFF2-40B4-BE49-F238E27FC236}">
                <a16:creationId xmlns:a16="http://schemas.microsoft.com/office/drawing/2014/main" id="{4E2652AE-5C3D-4A51-94D5-644F58749F1F}"/>
              </a:ext>
            </a:extLst>
          </p:cNvPr>
          <p:cNvSpPr txBox="1"/>
          <p:nvPr/>
        </p:nvSpPr>
        <p:spPr>
          <a:xfrm>
            <a:off x="8249920" y="3820160"/>
            <a:ext cx="1463040" cy="369332"/>
          </a:xfrm>
          <a:prstGeom prst="rect">
            <a:avLst/>
          </a:prstGeom>
          <a:noFill/>
        </p:spPr>
        <p:txBody>
          <a:bodyPr wrap="square" rtlCol="0">
            <a:spAutoFit/>
          </a:bodyPr>
          <a:lstStyle/>
          <a:p>
            <a:r>
              <a:rPr lang="fr-FR" dirty="0"/>
              <a:t>Précision</a:t>
            </a:r>
          </a:p>
        </p:txBody>
      </p:sp>
      <p:sp>
        <p:nvSpPr>
          <p:cNvPr id="8" name="Rectangle 1">
            <a:extLst>
              <a:ext uri="{FF2B5EF4-FFF2-40B4-BE49-F238E27FC236}">
                <a16:creationId xmlns:a16="http://schemas.microsoft.com/office/drawing/2014/main" id="{F2AE333D-A5DC-4947-99EF-50D216FADC69}"/>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a:ln>
                  <a:noFill/>
                </a:ln>
                <a:solidFill>
                  <a:schemeClr val="tx1"/>
                </a:solidFill>
                <a:effectLst/>
                <a:latin typeface="Arial Unicode MS"/>
              </a:rPr>
              <a:t>0.96</a:t>
            </a:r>
            <a:r>
              <a:rPr kumimoji="0" lang="fr-FR" altLang="fr-FR" sz="800" b="0" i="0" u="none" strike="noStrike" cap="none" normalizeH="0" baseline="0">
                <a:ln>
                  <a:noFill/>
                </a:ln>
                <a:solidFill>
                  <a:schemeClr val="tx1"/>
                </a:solidFill>
                <a:effectLst/>
              </a:rPr>
              <a:t> </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CA338731-22E6-4F0B-BC6D-FE9700E7B9F8}"/>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a:ln>
                  <a:noFill/>
                </a:ln>
                <a:solidFill>
                  <a:schemeClr val="tx1"/>
                </a:solidFill>
                <a:effectLst/>
                <a:latin typeface="Arial Unicode MS"/>
              </a:rPr>
              <a:t>0.96</a:t>
            </a:r>
            <a:r>
              <a:rPr kumimoji="0" lang="fr-FR" altLang="fr-FR" sz="800" b="0" i="0" u="none" strike="noStrike" cap="none" normalizeH="0" baseline="0">
                <a:ln>
                  <a:noFill/>
                </a:ln>
                <a:solidFill>
                  <a:schemeClr val="tx1"/>
                </a:solidFill>
                <a:effectLst/>
              </a:rPr>
              <a:t> </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8120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7FC461-70DD-431F-ADC1-DC45DF40D642}"/>
              </a:ext>
            </a:extLst>
          </p:cNvPr>
          <p:cNvSpPr>
            <a:spLocks noGrp="1"/>
          </p:cNvSpPr>
          <p:nvPr>
            <p:ph type="title"/>
          </p:nvPr>
        </p:nvSpPr>
        <p:spPr/>
        <p:txBody>
          <a:bodyPr/>
          <a:lstStyle/>
          <a:p>
            <a:r>
              <a:rPr lang="fr-FR" dirty="0" err="1"/>
              <a:t>Random</a:t>
            </a:r>
            <a:r>
              <a:rPr lang="fr-FR" dirty="0"/>
              <a:t> Forest </a:t>
            </a:r>
            <a:r>
              <a:rPr lang="fr-FR" dirty="0" err="1"/>
              <a:t>Feature</a:t>
            </a:r>
            <a:r>
              <a:rPr lang="fr-FR" dirty="0"/>
              <a:t> importance</a:t>
            </a:r>
          </a:p>
        </p:txBody>
      </p:sp>
      <p:sp>
        <p:nvSpPr>
          <p:cNvPr id="3" name="Espace réservé du contenu 2">
            <a:extLst>
              <a:ext uri="{FF2B5EF4-FFF2-40B4-BE49-F238E27FC236}">
                <a16:creationId xmlns:a16="http://schemas.microsoft.com/office/drawing/2014/main" id="{DC3B23A9-030C-4D44-A12E-5FE3C7C35D13}"/>
              </a:ext>
            </a:extLst>
          </p:cNvPr>
          <p:cNvSpPr>
            <a:spLocks noGrp="1"/>
          </p:cNvSpPr>
          <p:nvPr>
            <p:ph idx="1"/>
          </p:nvPr>
        </p:nvSpPr>
        <p:spPr>
          <a:xfrm>
            <a:off x="1261872" y="1828800"/>
            <a:ext cx="4559808" cy="4351337"/>
          </a:xfrm>
        </p:spPr>
        <p:txBody>
          <a:bodyPr/>
          <a:lstStyle/>
          <a:p>
            <a:r>
              <a:rPr lang="fr-FR" dirty="0"/>
              <a:t>Pour </a:t>
            </a:r>
            <a:r>
              <a:rPr lang="fr-FR" dirty="0" err="1"/>
              <a:t>Random</a:t>
            </a:r>
            <a:r>
              <a:rPr lang="fr-FR" dirty="0"/>
              <a:t> </a:t>
            </a:r>
            <a:r>
              <a:rPr lang="fr-FR" dirty="0" err="1"/>
              <a:t>forest</a:t>
            </a:r>
            <a:r>
              <a:rPr lang="fr-FR" dirty="0"/>
              <a:t>, on regarde l’importance des </a:t>
            </a:r>
            <a:r>
              <a:rPr lang="fr-FR" dirty="0" err="1"/>
              <a:t>features</a:t>
            </a:r>
            <a:r>
              <a:rPr lang="fr-FR" dirty="0"/>
              <a:t>, pour comparer avec celle de la corrélation d’avant.</a:t>
            </a:r>
          </a:p>
        </p:txBody>
      </p:sp>
      <p:pic>
        <p:nvPicPr>
          <p:cNvPr id="4" name="Image 3">
            <a:extLst>
              <a:ext uri="{FF2B5EF4-FFF2-40B4-BE49-F238E27FC236}">
                <a16:creationId xmlns:a16="http://schemas.microsoft.com/office/drawing/2014/main" id="{C6B35071-755E-4FC4-BB9E-FEF9D7C98F81}"/>
              </a:ext>
            </a:extLst>
          </p:cNvPr>
          <p:cNvPicPr>
            <a:picLocks noChangeAspect="1"/>
          </p:cNvPicPr>
          <p:nvPr/>
        </p:nvPicPr>
        <p:blipFill>
          <a:blip r:embed="rId2"/>
          <a:stretch>
            <a:fillRect/>
          </a:stretch>
        </p:blipFill>
        <p:spPr>
          <a:xfrm>
            <a:off x="6096000" y="2094705"/>
            <a:ext cx="3905250" cy="3819525"/>
          </a:xfrm>
          <a:prstGeom prst="rect">
            <a:avLst/>
          </a:prstGeom>
        </p:spPr>
      </p:pic>
    </p:spTree>
    <p:extLst>
      <p:ext uri="{BB962C8B-B14F-4D97-AF65-F5344CB8AC3E}">
        <p14:creationId xmlns:p14="http://schemas.microsoft.com/office/powerpoint/2010/main" val="362010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A0A838-5850-4571-863C-8E8DA0DA5AEA}"/>
              </a:ext>
            </a:extLst>
          </p:cNvPr>
          <p:cNvSpPr>
            <a:spLocks noGrp="1"/>
          </p:cNvSpPr>
          <p:nvPr>
            <p:ph type="title"/>
          </p:nvPr>
        </p:nvSpPr>
        <p:spPr/>
        <p:txBody>
          <a:bodyPr/>
          <a:lstStyle/>
          <a:p>
            <a:r>
              <a:rPr lang="fr-FR" dirty="0"/>
              <a:t>API</a:t>
            </a:r>
          </a:p>
        </p:txBody>
      </p:sp>
      <p:sp>
        <p:nvSpPr>
          <p:cNvPr id="3" name="Espace réservé du contenu 2">
            <a:extLst>
              <a:ext uri="{FF2B5EF4-FFF2-40B4-BE49-F238E27FC236}">
                <a16:creationId xmlns:a16="http://schemas.microsoft.com/office/drawing/2014/main" id="{9D128D71-859B-4363-A476-BF3BE0D1899A}"/>
              </a:ext>
            </a:extLst>
          </p:cNvPr>
          <p:cNvSpPr>
            <a:spLocks noGrp="1"/>
          </p:cNvSpPr>
          <p:nvPr>
            <p:ph idx="1"/>
          </p:nvPr>
        </p:nvSpPr>
        <p:spPr/>
        <p:txBody>
          <a:bodyPr/>
          <a:lstStyle/>
          <a:p>
            <a:r>
              <a:rPr lang="fr-FR" dirty="0"/>
              <a:t>J’ai développé l’API en </a:t>
            </a:r>
            <a:r>
              <a:rPr lang="fr-FR" dirty="0" err="1"/>
              <a:t>django</a:t>
            </a:r>
            <a:r>
              <a:rPr lang="fr-FR" dirty="0"/>
              <a:t>, car il est simple d’utilisation, pour des API de ce genre ou on souhaite juste faire des prédiction.</a:t>
            </a:r>
          </a:p>
          <a:p>
            <a:r>
              <a:rPr lang="fr-FR" dirty="0"/>
              <a:t>L’api contient 3 </a:t>
            </a:r>
            <a:r>
              <a:rPr lang="fr-FR" dirty="0" err="1"/>
              <a:t>endpoint</a:t>
            </a:r>
            <a:r>
              <a:rPr lang="fr-FR" dirty="0"/>
              <a:t>, un pour chaque modèle. Les modèle auront été entrainé auparavant puis sauvegardé dans des fichiers.</a:t>
            </a:r>
          </a:p>
          <a:p>
            <a:r>
              <a:rPr lang="fr-FR" dirty="0"/>
              <a:t>A chaque fois qu’un </a:t>
            </a:r>
            <a:r>
              <a:rPr lang="fr-FR" dirty="0" err="1"/>
              <a:t>endpoint</a:t>
            </a:r>
            <a:r>
              <a:rPr lang="fr-FR" dirty="0"/>
              <a:t> est appelé par un client, le modèle est chargé dans une variable, puis renvois une prédiction à partir des paramètre envoyés.</a:t>
            </a:r>
          </a:p>
          <a:p>
            <a:r>
              <a:rPr lang="fr-FR" dirty="0"/>
              <a:t>Pour cette API, j’ai choisi de la développer comme si elle allait être utiliser par des objets connecté pour prévoir l’activité de l’utilisateur. Pour cela, chaque requête doit contenir en </a:t>
            </a:r>
            <a:r>
              <a:rPr lang="fr-FR" dirty="0" err="1"/>
              <a:t>parqqmètre</a:t>
            </a:r>
            <a:r>
              <a:rPr lang="fr-FR" dirty="0"/>
              <a:t> toutes les </a:t>
            </a:r>
            <a:r>
              <a:rPr lang="fr-FR" dirty="0" err="1"/>
              <a:t>features</a:t>
            </a:r>
            <a:r>
              <a:rPr lang="fr-FR" dirty="0"/>
              <a:t> ainsi que leur valeur. </a:t>
            </a:r>
          </a:p>
        </p:txBody>
      </p:sp>
    </p:spTree>
    <p:extLst>
      <p:ext uri="{BB962C8B-B14F-4D97-AF65-F5344CB8AC3E}">
        <p14:creationId xmlns:p14="http://schemas.microsoft.com/office/powerpoint/2010/main" val="373067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E6BD23-4861-47FF-80C5-F5BF5688A23E}"/>
              </a:ext>
            </a:extLst>
          </p:cNvPr>
          <p:cNvSpPr>
            <a:spLocks noGrp="1"/>
          </p:cNvSpPr>
          <p:nvPr>
            <p:ph type="title"/>
          </p:nvPr>
        </p:nvSpPr>
        <p:spPr/>
        <p:txBody>
          <a:bodyPr/>
          <a:lstStyle/>
          <a:p>
            <a:r>
              <a:rPr lang="fr-FR" dirty="0"/>
              <a:t>API</a:t>
            </a:r>
          </a:p>
        </p:txBody>
      </p:sp>
      <p:sp>
        <p:nvSpPr>
          <p:cNvPr id="3" name="Espace réservé du contenu 2">
            <a:extLst>
              <a:ext uri="{FF2B5EF4-FFF2-40B4-BE49-F238E27FC236}">
                <a16:creationId xmlns:a16="http://schemas.microsoft.com/office/drawing/2014/main" id="{2392AF84-1E19-4A56-8127-E72649F0CCE7}"/>
              </a:ext>
            </a:extLst>
          </p:cNvPr>
          <p:cNvSpPr>
            <a:spLocks noGrp="1"/>
          </p:cNvSpPr>
          <p:nvPr>
            <p:ph idx="1"/>
          </p:nvPr>
        </p:nvSpPr>
        <p:spPr/>
        <p:txBody>
          <a:bodyPr/>
          <a:lstStyle/>
          <a:p>
            <a:r>
              <a:rPr lang="fr-FR" dirty="0"/>
              <a:t>Pour ne pas avoir à rentré les 560 valeurs à chaque fois, j’ai créé une méthode permettant de généré la requête à partir d’une ligne de la dataset de test (avec la quelle le modèle n’a pas été entrainé).</a:t>
            </a:r>
          </a:p>
          <a:p>
            <a:r>
              <a:rPr lang="fr-FR" dirty="0"/>
              <a:t>L’utilisateur choisit l’index de la ligne de la dataset dont il souhaite avoir une prédiction, puis le résultat est affiché dans la console </a:t>
            </a:r>
            <a:r>
              <a:rPr lang="fr-FR" dirty="0" err="1"/>
              <a:t>jupyter</a:t>
            </a:r>
            <a:r>
              <a:rPr lang="fr-FR" dirty="0"/>
              <a:t>.</a:t>
            </a:r>
          </a:p>
        </p:txBody>
      </p:sp>
    </p:spTree>
    <p:extLst>
      <p:ext uri="{BB962C8B-B14F-4D97-AF65-F5344CB8AC3E}">
        <p14:creationId xmlns:p14="http://schemas.microsoft.com/office/powerpoint/2010/main" val="1908456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7F8160-4455-41E9-A427-2E34C019DED0}"/>
              </a:ext>
            </a:extLst>
          </p:cNvPr>
          <p:cNvSpPr>
            <a:spLocks noGrp="1"/>
          </p:cNvSpPr>
          <p:nvPr>
            <p:ph type="title"/>
          </p:nvPr>
        </p:nvSpPr>
        <p:spPr>
          <a:xfrm>
            <a:off x="1261872" y="365760"/>
            <a:ext cx="9692640" cy="1325562"/>
          </a:xfrm>
        </p:spPr>
        <p:txBody>
          <a:bodyPr/>
          <a:lstStyle/>
          <a:p>
            <a:r>
              <a:rPr lang="fr-FR" dirty="0">
                <a:latin typeface="Abadi" panose="020B0604020104020204" pitchFamily="34" charset="0"/>
              </a:rPr>
              <a:t>Analyse du sujet</a:t>
            </a:r>
          </a:p>
        </p:txBody>
      </p:sp>
      <p:sp>
        <p:nvSpPr>
          <p:cNvPr id="3" name="Espace réservé du contenu 2">
            <a:extLst>
              <a:ext uri="{FF2B5EF4-FFF2-40B4-BE49-F238E27FC236}">
                <a16:creationId xmlns:a16="http://schemas.microsoft.com/office/drawing/2014/main" id="{C70F0CE6-D68F-48BD-B633-C63BBFF97167}"/>
              </a:ext>
            </a:extLst>
          </p:cNvPr>
          <p:cNvSpPr>
            <a:spLocks noGrp="1"/>
          </p:cNvSpPr>
          <p:nvPr>
            <p:ph idx="1"/>
          </p:nvPr>
        </p:nvSpPr>
        <p:spPr>
          <a:xfrm>
            <a:off x="1261872" y="2140903"/>
            <a:ext cx="8595360" cy="4351337"/>
          </a:xfrm>
        </p:spPr>
        <p:txBody>
          <a:bodyPr/>
          <a:lstStyle/>
          <a:p>
            <a:r>
              <a:rPr lang="fr-FR" dirty="0">
                <a:latin typeface="Abadi" panose="020B0604020104020204" pitchFamily="34" charset="0"/>
              </a:rPr>
              <a:t>Cette dataset est un ensemble d’enregistrement de 30 sujets entrain de pratiquer des activités tout en étant équipé d’un téléphone. Ce téléphone comporte plusieurs capteurs d’inertie : accélération, gravité … Le sujets ont effectués 6 activité dont 3 statique et 3 dynamique. La dataset comporte les mesures des capteur pendants ces 6 activités, ainsi que la transition d’une activité à l’autre.</a:t>
            </a:r>
          </a:p>
          <a:p>
            <a:r>
              <a:rPr lang="fr-FR" dirty="0">
                <a:latin typeface="Abadi" panose="020B0604020104020204" pitchFamily="34" charset="0"/>
              </a:rPr>
              <a:t>Le but de cette dataset est de déterminer l’activité que le sujet est entrain d’effectuer à partir des données des capteurs. </a:t>
            </a:r>
          </a:p>
          <a:p>
            <a:r>
              <a:rPr lang="fr-FR" dirty="0">
                <a:latin typeface="Abadi" panose="020B0604020104020204" pitchFamily="34" charset="0"/>
              </a:rPr>
              <a:t>La résolution de ce problème pourra être utile dans des systèmes tel que des montres connecté, ou des application de santé pour avoir une meilleur compréhension de l’activité de l’utilisateur en temps réel.</a:t>
            </a:r>
          </a:p>
          <a:p>
            <a:endParaRPr lang="fr-FR" dirty="0">
              <a:latin typeface="Abadi" panose="020B0604020104020204" pitchFamily="34" charset="0"/>
            </a:endParaRPr>
          </a:p>
        </p:txBody>
      </p:sp>
    </p:spTree>
    <p:extLst>
      <p:ext uri="{BB962C8B-B14F-4D97-AF65-F5344CB8AC3E}">
        <p14:creationId xmlns:p14="http://schemas.microsoft.com/office/powerpoint/2010/main" val="1125258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1BE2DB-8D03-4EA9-BCBD-C0B20276F539}"/>
              </a:ext>
            </a:extLst>
          </p:cNvPr>
          <p:cNvSpPr>
            <a:spLocks noGrp="1"/>
          </p:cNvSpPr>
          <p:nvPr>
            <p:ph type="title"/>
          </p:nvPr>
        </p:nvSpPr>
        <p:spPr/>
        <p:txBody>
          <a:bodyPr/>
          <a:lstStyle/>
          <a:p>
            <a:r>
              <a:rPr lang="fr-FR" dirty="0"/>
              <a:t>Lecture des données</a:t>
            </a:r>
          </a:p>
        </p:txBody>
      </p:sp>
      <p:sp>
        <p:nvSpPr>
          <p:cNvPr id="3" name="Espace réservé du contenu 2">
            <a:extLst>
              <a:ext uri="{FF2B5EF4-FFF2-40B4-BE49-F238E27FC236}">
                <a16:creationId xmlns:a16="http://schemas.microsoft.com/office/drawing/2014/main" id="{6D0C3C72-6A49-455F-BDFA-53976BBE152A}"/>
              </a:ext>
            </a:extLst>
          </p:cNvPr>
          <p:cNvSpPr>
            <a:spLocks noGrp="1"/>
          </p:cNvSpPr>
          <p:nvPr>
            <p:ph idx="1"/>
          </p:nvPr>
        </p:nvSpPr>
        <p:spPr/>
        <p:txBody>
          <a:bodyPr/>
          <a:lstStyle/>
          <a:p>
            <a:r>
              <a:rPr lang="fr-FR" dirty="0"/>
              <a:t>Avant de pouvoir commencer à explorer les données, il faut les charger dans un </a:t>
            </a:r>
            <a:r>
              <a:rPr lang="fr-FR" dirty="0" err="1"/>
              <a:t>DataFrame</a:t>
            </a:r>
            <a:r>
              <a:rPr lang="fr-FR" dirty="0"/>
              <a:t>. Cependant les données sont séparées dans plusieurs fichier : le nom des variables, les identifiants utilisateurs, les labels et les enregistrement.</a:t>
            </a:r>
          </a:p>
          <a:p>
            <a:r>
              <a:rPr lang="fr-FR" dirty="0"/>
              <a:t>Pour cela j’ai réaliser plusieurs méthode qui permette d’effectuer toute ces opérations rapidement.</a:t>
            </a:r>
          </a:p>
          <a:p>
            <a:r>
              <a:rPr lang="fr-FR" dirty="0"/>
              <a:t>Après l’</a:t>
            </a:r>
            <a:r>
              <a:rPr lang="fr-FR" dirty="0" err="1"/>
              <a:t>ourverture</a:t>
            </a:r>
            <a:r>
              <a:rPr lang="fr-FR" dirty="0"/>
              <a:t> des données, je me suis rendu compte d’une erreur dans les données. En effet, plusieurs colonnes avait le même nom. Les colonnes sont nommées sous la forme XXX-1, XXX-2, XXX-3 pour les trois axes X,Y et Z. Les colonnes présente plusieurs fois étais toujours présente 3 fois. J’ai donc supposé qu’il y avait eu une erreur dans le numéro de la fin et je les ai renommé pour résoudre ce soucis.</a:t>
            </a:r>
          </a:p>
        </p:txBody>
      </p:sp>
    </p:spTree>
    <p:extLst>
      <p:ext uri="{BB962C8B-B14F-4D97-AF65-F5344CB8AC3E}">
        <p14:creationId xmlns:p14="http://schemas.microsoft.com/office/powerpoint/2010/main" val="1662709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F79045-655D-4F0F-A14E-95EA2C974E33}"/>
              </a:ext>
            </a:extLst>
          </p:cNvPr>
          <p:cNvSpPr>
            <a:spLocks noGrp="1"/>
          </p:cNvSpPr>
          <p:nvPr>
            <p:ph type="title"/>
          </p:nvPr>
        </p:nvSpPr>
        <p:spPr/>
        <p:txBody>
          <a:bodyPr/>
          <a:lstStyle/>
          <a:p>
            <a:r>
              <a:rPr lang="fr-FR" dirty="0"/>
              <a:t>Exploration des données</a:t>
            </a:r>
          </a:p>
        </p:txBody>
      </p:sp>
      <p:sp>
        <p:nvSpPr>
          <p:cNvPr id="3" name="Espace réservé du contenu 2">
            <a:extLst>
              <a:ext uri="{FF2B5EF4-FFF2-40B4-BE49-F238E27FC236}">
                <a16:creationId xmlns:a16="http://schemas.microsoft.com/office/drawing/2014/main" id="{11C16BF2-4747-4FA4-B035-4D8BD9F42289}"/>
              </a:ext>
            </a:extLst>
          </p:cNvPr>
          <p:cNvSpPr>
            <a:spLocks noGrp="1"/>
          </p:cNvSpPr>
          <p:nvPr>
            <p:ph idx="1"/>
          </p:nvPr>
        </p:nvSpPr>
        <p:spPr>
          <a:xfrm>
            <a:off x="1261872" y="1828800"/>
            <a:ext cx="5210048" cy="4351337"/>
          </a:xfrm>
        </p:spPr>
        <p:txBody>
          <a:bodyPr/>
          <a:lstStyle/>
          <a:p>
            <a:r>
              <a:rPr lang="fr-FR" dirty="0"/>
              <a:t>Cette dataset contient 12 labels différents, on regarde donc la répartition ce ceci. On voit bien ici que les données ne sont pas bien réparti. Cette répartition est expliqué par le fait que les label 1 à 6 correspondent à des positions alors que les labels 7 à 12 correspondent à des transitions de positions. Celle si sont plus courte est donc moins enregistrées dans la dataset </a:t>
            </a:r>
          </a:p>
          <a:p>
            <a:endParaRPr lang="fr-FR" dirty="0"/>
          </a:p>
        </p:txBody>
      </p:sp>
      <p:pic>
        <p:nvPicPr>
          <p:cNvPr id="4" name="Image 3">
            <a:extLst>
              <a:ext uri="{FF2B5EF4-FFF2-40B4-BE49-F238E27FC236}">
                <a16:creationId xmlns:a16="http://schemas.microsoft.com/office/drawing/2014/main" id="{CF0681BF-37BD-4992-8D17-D2078202F812}"/>
              </a:ext>
            </a:extLst>
          </p:cNvPr>
          <p:cNvPicPr>
            <a:picLocks noChangeAspect="1"/>
          </p:cNvPicPr>
          <p:nvPr/>
        </p:nvPicPr>
        <p:blipFill>
          <a:blip r:embed="rId2"/>
          <a:stretch>
            <a:fillRect/>
          </a:stretch>
        </p:blipFill>
        <p:spPr>
          <a:xfrm>
            <a:off x="6677787" y="2301557"/>
            <a:ext cx="4276725" cy="2600325"/>
          </a:xfrm>
          <a:prstGeom prst="rect">
            <a:avLst/>
          </a:prstGeom>
        </p:spPr>
      </p:pic>
    </p:spTree>
    <p:extLst>
      <p:ext uri="{BB962C8B-B14F-4D97-AF65-F5344CB8AC3E}">
        <p14:creationId xmlns:p14="http://schemas.microsoft.com/office/powerpoint/2010/main" val="2221553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684517-543B-4C8F-A562-8993D9752350}"/>
              </a:ext>
            </a:extLst>
          </p:cNvPr>
          <p:cNvSpPr>
            <a:spLocks noGrp="1"/>
          </p:cNvSpPr>
          <p:nvPr>
            <p:ph type="title"/>
          </p:nvPr>
        </p:nvSpPr>
        <p:spPr/>
        <p:txBody>
          <a:bodyPr/>
          <a:lstStyle/>
          <a:p>
            <a:r>
              <a:rPr lang="fr-FR" dirty="0"/>
              <a:t>Exploration des données</a:t>
            </a:r>
          </a:p>
        </p:txBody>
      </p:sp>
      <p:sp>
        <p:nvSpPr>
          <p:cNvPr id="3" name="Espace réservé du contenu 2">
            <a:extLst>
              <a:ext uri="{FF2B5EF4-FFF2-40B4-BE49-F238E27FC236}">
                <a16:creationId xmlns:a16="http://schemas.microsoft.com/office/drawing/2014/main" id="{C4775078-C95E-4442-9426-05DFC11B79D5}"/>
              </a:ext>
            </a:extLst>
          </p:cNvPr>
          <p:cNvSpPr>
            <a:spLocks noGrp="1"/>
          </p:cNvSpPr>
          <p:nvPr>
            <p:ph idx="1"/>
          </p:nvPr>
        </p:nvSpPr>
        <p:spPr/>
        <p:txBody>
          <a:bodyPr/>
          <a:lstStyle/>
          <a:p>
            <a:r>
              <a:rPr lang="fr-FR" dirty="0"/>
              <a:t>Pour avoir un premier aperçu, j’ai réaliser une corrélation su le </a:t>
            </a:r>
            <a:r>
              <a:rPr lang="fr-FR" dirty="0" err="1"/>
              <a:t>Dataframe</a:t>
            </a:r>
            <a:r>
              <a:rPr lang="fr-FR" dirty="0"/>
              <a:t>, ce qui a données le résultat suivant</a:t>
            </a:r>
          </a:p>
          <a:p>
            <a:endParaRPr lang="fr-FR" dirty="0"/>
          </a:p>
        </p:txBody>
      </p:sp>
      <p:pic>
        <p:nvPicPr>
          <p:cNvPr id="4" name="Image 3">
            <a:extLst>
              <a:ext uri="{FF2B5EF4-FFF2-40B4-BE49-F238E27FC236}">
                <a16:creationId xmlns:a16="http://schemas.microsoft.com/office/drawing/2014/main" id="{83B68E27-4AF6-4D9C-AB4B-873A7392519F}"/>
              </a:ext>
            </a:extLst>
          </p:cNvPr>
          <p:cNvPicPr>
            <a:picLocks noChangeAspect="1"/>
          </p:cNvPicPr>
          <p:nvPr/>
        </p:nvPicPr>
        <p:blipFill>
          <a:blip r:embed="rId2"/>
          <a:stretch>
            <a:fillRect/>
          </a:stretch>
        </p:blipFill>
        <p:spPr>
          <a:xfrm>
            <a:off x="837565" y="2623343"/>
            <a:ext cx="9277350" cy="2762250"/>
          </a:xfrm>
          <a:prstGeom prst="rect">
            <a:avLst/>
          </a:prstGeom>
        </p:spPr>
      </p:pic>
    </p:spTree>
    <p:extLst>
      <p:ext uri="{BB962C8B-B14F-4D97-AF65-F5344CB8AC3E}">
        <p14:creationId xmlns:p14="http://schemas.microsoft.com/office/powerpoint/2010/main" val="2948124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5DA18E-AB07-484C-ACB6-BD3C4B2DCE1D}"/>
              </a:ext>
            </a:extLst>
          </p:cNvPr>
          <p:cNvSpPr>
            <a:spLocks noGrp="1"/>
          </p:cNvSpPr>
          <p:nvPr>
            <p:ph type="title"/>
          </p:nvPr>
        </p:nvSpPr>
        <p:spPr>
          <a:xfrm>
            <a:off x="1261872" y="640081"/>
            <a:ext cx="4954920" cy="1606948"/>
          </a:xfrm>
        </p:spPr>
        <p:txBody>
          <a:bodyPr>
            <a:normAutofit/>
          </a:bodyPr>
          <a:lstStyle/>
          <a:p>
            <a:r>
              <a:rPr lang="fr-FR" dirty="0"/>
              <a:t>Exploration des données</a:t>
            </a:r>
          </a:p>
        </p:txBody>
      </p:sp>
      <p:sp>
        <p:nvSpPr>
          <p:cNvPr id="3" name="Espace réservé du contenu 2">
            <a:extLst>
              <a:ext uri="{FF2B5EF4-FFF2-40B4-BE49-F238E27FC236}">
                <a16:creationId xmlns:a16="http://schemas.microsoft.com/office/drawing/2014/main" id="{74048E59-3258-48CA-8553-BDDEADD25722}"/>
              </a:ext>
            </a:extLst>
          </p:cNvPr>
          <p:cNvSpPr>
            <a:spLocks noGrp="1"/>
          </p:cNvSpPr>
          <p:nvPr>
            <p:ph idx="1"/>
          </p:nvPr>
        </p:nvSpPr>
        <p:spPr>
          <a:xfrm>
            <a:off x="1261872" y="2560106"/>
            <a:ext cx="4954920" cy="3724805"/>
          </a:xfrm>
        </p:spPr>
        <p:txBody>
          <a:bodyPr>
            <a:normAutofit/>
          </a:bodyPr>
          <a:lstStyle/>
          <a:p>
            <a:r>
              <a:rPr lang="fr-FR" dirty="0"/>
              <a:t>J’ai ensuite sélectionner les 4 </a:t>
            </a:r>
            <a:r>
              <a:rPr lang="fr-FR" dirty="0" err="1"/>
              <a:t>features</a:t>
            </a:r>
            <a:r>
              <a:rPr lang="fr-FR" dirty="0"/>
              <a:t> ayant la corrélation la plus élevé, puis j’ai tracé la moyenne de ces variables pour chaque label</a:t>
            </a:r>
          </a:p>
          <a:p>
            <a:r>
              <a:rPr lang="fr-FR" dirty="0"/>
              <a:t>On voit ici que pour les label 4,5 et 6, la plupart des ces variables on des moyenne similaire. Cependant, la variable tGravityAcc-max-2 pourra être utiliser pour différencier les labels</a:t>
            </a:r>
          </a:p>
        </p:txBody>
      </p:sp>
      <p:pic>
        <p:nvPicPr>
          <p:cNvPr id="4" name="Image 3">
            <a:extLst>
              <a:ext uri="{FF2B5EF4-FFF2-40B4-BE49-F238E27FC236}">
                <a16:creationId xmlns:a16="http://schemas.microsoft.com/office/drawing/2014/main" id="{0B8E2859-205E-4523-B85B-58E1DCF52682}"/>
              </a:ext>
            </a:extLst>
          </p:cNvPr>
          <p:cNvPicPr>
            <a:picLocks noChangeAspect="1"/>
          </p:cNvPicPr>
          <p:nvPr/>
        </p:nvPicPr>
        <p:blipFill>
          <a:blip r:embed="rId2"/>
          <a:stretch>
            <a:fillRect/>
          </a:stretch>
        </p:blipFill>
        <p:spPr>
          <a:xfrm>
            <a:off x="6746828" y="1202547"/>
            <a:ext cx="3973908" cy="2066432"/>
          </a:xfrm>
          <a:prstGeom prst="rect">
            <a:avLst/>
          </a:prstGeom>
        </p:spPr>
      </p:pic>
      <p:pic>
        <p:nvPicPr>
          <p:cNvPr id="5" name="Image 4">
            <a:extLst>
              <a:ext uri="{FF2B5EF4-FFF2-40B4-BE49-F238E27FC236}">
                <a16:creationId xmlns:a16="http://schemas.microsoft.com/office/drawing/2014/main" id="{7E244BDD-7690-4DF1-B3C1-43E1D2C2A99A}"/>
              </a:ext>
            </a:extLst>
          </p:cNvPr>
          <p:cNvPicPr>
            <a:picLocks noChangeAspect="1"/>
          </p:cNvPicPr>
          <p:nvPr/>
        </p:nvPicPr>
        <p:blipFill>
          <a:blip r:embed="rId3"/>
          <a:stretch>
            <a:fillRect/>
          </a:stretch>
        </p:blipFill>
        <p:spPr>
          <a:xfrm>
            <a:off x="6746828" y="3589021"/>
            <a:ext cx="3973908" cy="2056497"/>
          </a:xfrm>
          <a:prstGeom prst="rect">
            <a:avLst/>
          </a:prstGeom>
        </p:spPr>
      </p:pic>
    </p:spTree>
    <p:extLst>
      <p:ext uri="{BB962C8B-B14F-4D97-AF65-F5344CB8AC3E}">
        <p14:creationId xmlns:p14="http://schemas.microsoft.com/office/powerpoint/2010/main" val="259864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EBA015-3143-4130-AB21-486FC697DE99}"/>
              </a:ext>
            </a:extLst>
          </p:cNvPr>
          <p:cNvSpPr>
            <a:spLocks noGrp="1"/>
          </p:cNvSpPr>
          <p:nvPr>
            <p:ph type="title"/>
          </p:nvPr>
        </p:nvSpPr>
        <p:spPr/>
        <p:txBody>
          <a:bodyPr/>
          <a:lstStyle/>
          <a:p>
            <a:r>
              <a:rPr lang="fr-FR" dirty="0" err="1"/>
              <a:t>Features</a:t>
            </a:r>
            <a:r>
              <a:rPr lang="fr-FR" dirty="0"/>
              <a:t> engineering</a:t>
            </a:r>
          </a:p>
        </p:txBody>
      </p:sp>
      <p:sp>
        <p:nvSpPr>
          <p:cNvPr id="3" name="Espace réservé du contenu 2">
            <a:extLst>
              <a:ext uri="{FF2B5EF4-FFF2-40B4-BE49-F238E27FC236}">
                <a16:creationId xmlns:a16="http://schemas.microsoft.com/office/drawing/2014/main" id="{485C264E-DBB2-4924-9942-7FFDFA65746C}"/>
              </a:ext>
            </a:extLst>
          </p:cNvPr>
          <p:cNvSpPr>
            <a:spLocks noGrp="1"/>
          </p:cNvSpPr>
          <p:nvPr>
            <p:ph idx="1"/>
          </p:nvPr>
        </p:nvSpPr>
        <p:spPr/>
        <p:txBody>
          <a:bodyPr/>
          <a:lstStyle/>
          <a:p>
            <a:r>
              <a:rPr lang="fr-FR" dirty="0"/>
              <a:t>Il était difficile de trouver de nouvelles </a:t>
            </a:r>
            <a:r>
              <a:rPr lang="fr-FR" dirty="0" err="1"/>
              <a:t>features</a:t>
            </a:r>
            <a:r>
              <a:rPr lang="fr-FR" dirty="0"/>
              <a:t> pour ce jeu de données, étant données que toutes les variables sont des valeurs numériques, et que toutes les dérivation possibles de ces valeurs sont déjà présente (moyenne, max, min, médiane…)</a:t>
            </a:r>
          </a:p>
          <a:p>
            <a:r>
              <a:rPr lang="fr-FR" dirty="0"/>
              <a:t>J’ai voulu rajouté pour chaque ligne le label précédent, et celui d’avant, pour chaque utilisateur. Cependant, après le test de la corrélation, ces variables avaient une corrélation très proche de 1.</a:t>
            </a:r>
          </a:p>
          <a:p>
            <a:r>
              <a:rPr lang="fr-FR" dirty="0"/>
              <a:t>De plus, en condition réel, cette variable ne serait pas connu. Même si le modèle pourrait utiliser ses prédiction précédente comme label t-1 et t-2, cela serait tricher ici, puisque ce n’est pas une prédiction mais un valeur connu.</a:t>
            </a:r>
          </a:p>
        </p:txBody>
      </p:sp>
    </p:spTree>
    <p:extLst>
      <p:ext uri="{BB962C8B-B14F-4D97-AF65-F5344CB8AC3E}">
        <p14:creationId xmlns:p14="http://schemas.microsoft.com/office/powerpoint/2010/main" val="3448014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6EB9F3-570F-4F00-99BD-5F33767DAEBC}"/>
              </a:ext>
            </a:extLst>
          </p:cNvPr>
          <p:cNvSpPr>
            <a:spLocks noGrp="1"/>
          </p:cNvSpPr>
          <p:nvPr>
            <p:ph type="title"/>
          </p:nvPr>
        </p:nvSpPr>
        <p:spPr/>
        <p:txBody>
          <a:bodyPr/>
          <a:lstStyle/>
          <a:p>
            <a:r>
              <a:rPr lang="fr-FR" dirty="0"/>
              <a:t>Modèles de prédiction</a:t>
            </a:r>
          </a:p>
        </p:txBody>
      </p:sp>
      <p:sp>
        <p:nvSpPr>
          <p:cNvPr id="3" name="Espace réservé du contenu 2">
            <a:extLst>
              <a:ext uri="{FF2B5EF4-FFF2-40B4-BE49-F238E27FC236}">
                <a16:creationId xmlns:a16="http://schemas.microsoft.com/office/drawing/2014/main" id="{8796A053-2772-4C7E-8BDE-C09918E20F10}"/>
              </a:ext>
            </a:extLst>
          </p:cNvPr>
          <p:cNvSpPr>
            <a:spLocks noGrp="1"/>
          </p:cNvSpPr>
          <p:nvPr>
            <p:ph idx="1"/>
          </p:nvPr>
        </p:nvSpPr>
        <p:spPr/>
        <p:txBody>
          <a:bodyPr/>
          <a:lstStyle/>
          <a:p>
            <a:r>
              <a:rPr lang="fr-FR" dirty="0"/>
              <a:t>Pour résoudre ce problème, j’ai testé 3 types de modèles différent. Ces 3 modèles sont des modèles de classification, car on souhaite déterminer quel type d’activité l’utilisateur est entrain de pratiquer.</a:t>
            </a:r>
          </a:p>
          <a:p>
            <a:r>
              <a:rPr lang="fr-FR" dirty="0"/>
              <a:t>Chaque modèle a été entrainé plusieurs fois afin d’obtenir la meilleur version de celui-ci.</a:t>
            </a:r>
          </a:p>
          <a:p>
            <a:endParaRPr lang="fr-FR" dirty="0"/>
          </a:p>
        </p:txBody>
      </p:sp>
    </p:spTree>
    <p:extLst>
      <p:ext uri="{BB962C8B-B14F-4D97-AF65-F5344CB8AC3E}">
        <p14:creationId xmlns:p14="http://schemas.microsoft.com/office/powerpoint/2010/main" val="3386695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8F0CC0-A773-4390-8A9A-87FB84DA8F6B}"/>
              </a:ext>
            </a:extLst>
          </p:cNvPr>
          <p:cNvSpPr>
            <a:spLocks noGrp="1"/>
          </p:cNvSpPr>
          <p:nvPr>
            <p:ph type="title"/>
          </p:nvPr>
        </p:nvSpPr>
        <p:spPr/>
        <p:txBody>
          <a:bodyPr/>
          <a:lstStyle/>
          <a:p>
            <a:r>
              <a:rPr lang="fr-FR" dirty="0"/>
              <a:t>Modèle naïf</a:t>
            </a:r>
          </a:p>
        </p:txBody>
      </p:sp>
      <p:sp>
        <p:nvSpPr>
          <p:cNvPr id="3" name="Espace réservé du contenu 2">
            <a:extLst>
              <a:ext uri="{FF2B5EF4-FFF2-40B4-BE49-F238E27FC236}">
                <a16:creationId xmlns:a16="http://schemas.microsoft.com/office/drawing/2014/main" id="{FB617376-0238-4320-B7C1-CC8A8E82CAD7}"/>
              </a:ext>
            </a:extLst>
          </p:cNvPr>
          <p:cNvSpPr>
            <a:spLocks noGrp="1"/>
          </p:cNvSpPr>
          <p:nvPr>
            <p:ph idx="1"/>
          </p:nvPr>
        </p:nvSpPr>
        <p:spPr/>
        <p:txBody>
          <a:bodyPr/>
          <a:lstStyle/>
          <a:p>
            <a:r>
              <a:rPr lang="fr-FR" dirty="0"/>
              <a:t>On utilise un modèle naïf pour comparer les résultats des autres modèles.</a:t>
            </a:r>
          </a:p>
          <a:p>
            <a:r>
              <a:rPr lang="fr-FR" dirty="0"/>
              <a:t>J’ai choisit d’utiliser un modèle qui prédit le label 6 à chaque fois.</a:t>
            </a:r>
          </a:p>
          <a:p>
            <a:r>
              <a:rPr lang="fr-FR" dirty="0"/>
              <a:t>Pour ce modèle, j’ai obtenu les résultats suivant :</a:t>
            </a:r>
          </a:p>
          <a:p>
            <a:r>
              <a:rPr lang="fr-FR" dirty="0"/>
              <a:t>MSE = 8.87</a:t>
            </a:r>
          </a:p>
          <a:p>
            <a:r>
              <a:rPr lang="fr-FR" dirty="0"/>
              <a:t>Précision = 20%</a:t>
            </a:r>
          </a:p>
        </p:txBody>
      </p:sp>
    </p:spTree>
    <p:extLst>
      <p:ext uri="{BB962C8B-B14F-4D97-AF65-F5344CB8AC3E}">
        <p14:creationId xmlns:p14="http://schemas.microsoft.com/office/powerpoint/2010/main" val="4252177033"/>
      </p:ext>
    </p:extLst>
  </p:cSld>
  <p:clrMapOvr>
    <a:masterClrMapping/>
  </p:clrMapOvr>
</p:sld>
</file>

<file path=ppt/theme/theme1.xml><?xml version="1.0" encoding="utf-8"?>
<a:theme xmlns:a="http://schemas.openxmlformats.org/drawingml/2006/main" name="Vue">
  <a:themeElements>
    <a:clrScheme name="Vue">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ue">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ue">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otalTime>36</TotalTime>
  <Words>965</Words>
  <Application>Microsoft Office PowerPoint</Application>
  <PresentationFormat>Grand écran</PresentationFormat>
  <Paragraphs>64</Paragraphs>
  <Slides>15</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15</vt:i4>
      </vt:variant>
    </vt:vector>
  </HeadingPairs>
  <TitlesOfParts>
    <vt:vector size="21" baseType="lpstr">
      <vt:lpstr>Abadi</vt:lpstr>
      <vt:lpstr>Arial</vt:lpstr>
      <vt:lpstr>Arial Unicode MS</vt:lpstr>
      <vt:lpstr>Century Schoolbook</vt:lpstr>
      <vt:lpstr>Wingdings 2</vt:lpstr>
      <vt:lpstr>Vue</vt:lpstr>
      <vt:lpstr>Rapport projet Python for data science</vt:lpstr>
      <vt:lpstr>Analyse du sujet</vt:lpstr>
      <vt:lpstr>Lecture des données</vt:lpstr>
      <vt:lpstr>Exploration des données</vt:lpstr>
      <vt:lpstr>Exploration des données</vt:lpstr>
      <vt:lpstr>Exploration des données</vt:lpstr>
      <vt:lpstr>Features engineering</vt:lpstr>
      <vt:lpstr>Modèles de prédiction</vt:lpstr>
      <vt:lpstr>Modèle naïf</vt:lpstr>
      <vt:lpstr>Régression Logistique</vt:lpstr>
      <vt:lpstr>XGBoost</vt:lpstr>
      <vt:lpstr>Random Forest</vt:lpstr>
      <vt:lpstr>Random Forest Feature importance</vt:lpstr>
      <vt:lpstr>API</vt:lpstr>
      <vt:lpstr>API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Rapport projet Python for data science</dc:title>
  <dc:creator>valentin buisson</dc:creator>
  <cp:lastModifiedBy>valentin buisson</cp:lastModifiedBy>
  <cp:revision>4</cp:revision>
  <dcterms:created xsi:type="dcterms:W3CDTF">2020-01-31T17:29:35Z</dcterms:created>
  <dcterms:modified xsi:type="dcterms:W3CDTF">2020-01-31T18:06:03Z</dcterms:modified>
</cp:coreProperties>
</file>