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5143500" cx="9144000"/>
  <p:notesSz cx="6858000" cy="9144000"/>
  <p:embeddedFontLst>
    <p:embeddedFont>
      <p:font typeface="Average"/>
      <p:regular r:id="rId72"/>
    </p:embeddedFon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swald-regular.fntdata"/><Relationship Id="rId72" Type="http://schemas.openxmlformats.org/officeDocument/2006/relationships/font" Target="fonts/Average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Oswald-bold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"/>
              <a:t>Demo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Explore HEAD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A head can be a branch or an individual commit (vim ./.git/HEAD, replace with ref: refs/heads/master or with an individual commit)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Explore branches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A branch is just a commit! (vim ./.git/ref/heads/&lt;somebranchname&gt;; paste commit)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Create a blob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Echo “helloworld” | Git hash-object --stdin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Vim ./helloworld.txt with “helloworld”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Show hash structure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Remember to show SHA-1 vs. SHA-1 abbr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Show compression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Cat &lt;file&gt;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Git cat-file -p &lt;file&gt;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Explore commit -&gt; tree -&gt; trees &amp; blobs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Navigation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What’s in a commit, what’s in a tree, what’s in a blob?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Git cat-file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Cat &lt;object&gt;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See what happens when file is committed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watch -n 1 tree -a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Be sure to show a propagating SHA-1 change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Show that files that didn’t change keep the same SHA-1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Explore master vs. master^1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Git cat-file -p HEAD^{tree}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Git cat-file -p HEAD~^{tree}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Just need to show how quickly it can determine what’s changed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Commit a new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 reset --hard &lt;old commit&gt;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Git reflog expire --expire-unreachable=now --all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Git fsck --full // finds dangling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-------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Create a branch: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git checkout -b recreated b5e14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Try a cherry-pick too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Git cherry-pick b5e14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add ./newfile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reset --hard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fsck --lost-found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 a new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reset --hard &lt;old commit&gt;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fsck --full // finds dangling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-------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Git add ./newfile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reset --hard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fsck --lost-found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Weird syntax is due to the shell not taking spaces well during tokenization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Checkout has -p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has -p and -i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Reset has -p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 requires us to deal with spacing in the datetime specifier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Relationship Id="rId8" Type="http://schemas.openxmlformats.org/officeDocument/2006/relationships/image" Target="../media/image0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8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-50hT6yf_ZVjc2ofs.pn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950" y="94600"/>
            <a:ext cx="3420324" cy="49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git’s content-addressable filesystem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7475" y="1355550"/>
            <a:ext cx="69180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Periodically auto garbage collected (based on # objects).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Manual garbage collection: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○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gc --auto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Let’s go explore the filesystem and traverse trees, blobs, and commits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24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*DEMO*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0" y="2141250"/>
            <a:ext cx="91440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OK, just tell me how to recover my lost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Scenario: </a:t>
            </a:r>
            <a:r>
              <a:rPr lang="en" sz="24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Deleted/Lost a commit.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Find the orphan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Find dangling references: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2. Adopt the orphan (point your branch to it)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E69138"/>
                </a:solidFill>
              </a:rPr>
              <a:t>*DEMO*</a:t>
            </a:r>
          </a:p>
        </p:txBody>
      </p:sp>
      <p:pic>
        <p:nvPicPr>
          <p:cNvPr descr="NxTUz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24" y="1152475"/>
            <a:ext cx="4249350" cy="234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Scenario: </a:t>
            </a:r>
            <a:r>
              <a:rPr lang="en" sz="24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Deleted/Lost a commit.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Find the orphan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Find dangling commit: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fsck --full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2. Adopt the orphan (point your branch to it)</a:t>
            </a:r>
          </a:p>
        </p:txBody>
      </p:sp>
      <p:pic>
        <p:nvPicPr>
          <p:cNvPr descr="NxTUz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24" y="1152475"/>
            <a:ext cx="4249350" cy="234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Scenario: </a:t>
            </a:r>
            <a:r>
              <a:rPr lang="en" sz="24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Lost an added change.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Find the orphan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Find dangling references: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2. Adopt the orphan (point your branch to it)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E69138"/>
                </a:solidFill>
              </a:rPr>
              <a:t>*DEMO*</a:t>
            </a:r>
          </a:p>
        </p:txBody>
      </p:sp>
      <p:pic>
        <p:nvPicPr>
          <p:cNvPr descr="NxTUz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75" y="1152474"/>
            <a:ext cx="4525000" cy="24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Scenario: </a:t>
            </a:r>
            <a:r>
              <a:rPr lang="en" sz="24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Lost an added change.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Find the orphan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Find dangling references: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fsck --lost-found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2. Adopt the orphan (point your branch to it)</a:t>
            </a:r>
          </a:p>
        </p:txBody>
      </p:sp>
      <p:pic>
        <p:nvPicPr>
          <p:cNvPr descr="NxTUz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75" y="1152474"/>
            <a:ext cx="4525000" cy="24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Scenario: </a:t>
            </a:r>
            <a:r>
              <a:rPr lang="en" sz="24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Deleted/Lost a commit - Alternative method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Use the history of the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history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Adopt the orphan (point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your branch to it)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E69138"/>
                </a:solidFill>
              </a:rPr>
              <a:t>*DEMO*</a:t>
            </a:r>
          </a:p>
        </p:txBody>
      </p:sp>
      <p:pic>
        <p:nvPicPr>
          <p:cNvPr descr="NxTUz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75" y="1152474"/>
            <a:ext cx="4525000" cy="24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Scenario: </a:t>
            </a:r>
            <a:r>
              <a:rPr lang="en" sz="24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Deleted/Lost a commit - Alternative method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Use the history of the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history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reflog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Adopt the orphan (point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your branch to it)</a:t>
            </a:r>
          </a:p>
        </p:txBody>
      </p:sp>
      <p:pic>
        <p:nvPicPr>
          <p:cNvPr descr="NxTUz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75" y="1152474"/>
            <a:ext cx="4525000" cy="249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reflog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History of your branch’s HEAD (reference to the currently checked out commit)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E69138"/>
              </a:solidFill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50" y="2182387"/>
            <a:ext cx="42481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779675" y="2182400"/>
            <a:ext cx="41223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&lt;refname&gt;@{&lt;n&gt;}</a:t>
            </a: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called ORDINAL notation.  It is the nth prior entry in the reflog.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76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my current branch vs. what I was looking at last week.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 your tools: GIT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Beyond the Basics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my current branch vs. what I was looking at last week.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HEAD HEAD@{one.week.ago}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HEAD HEAD@{‘one week ago’}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&lt;refname&gt;@{&lt;date&gt;}</a:t>
            </a:r>
            <a:r>
              <a:rPr lang="en">
                <a:solidFill>
                  <a:schemeClr val="dk1"/>
                </a:solidFill>
              </a:rPr>
              <a:t> specifies what the ref pointed to at that date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find where a bug was introduced?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find where a bug was introduced?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bisect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Binary search for a commit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Optionally specify the search window (last good, earliest bad)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Requires user input to find the commit at every iteration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E69138"/>
                </a:solidFill>
              </a:rPr>
              <a:t>*DEMO*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find where a bug was introduced?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bisect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start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while !found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good / bad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find where a bug was introduced?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bisect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tart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give oldest good/old, give most recent bad/new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while !found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good / bad </a:t>
            </a:r>
            <a:r>
              <a:rPr lang="en" sz="2400">
                <a:solidFill>
                  <a:srgbClr val="FF9900"/>
                </a:solidFill>
              </a:rPr>
              <a:t>← or new/old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git history is too messy!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950" y="1138450"/>
            <a:ext cx="20383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950" y="2106687"/>
            <a:ext cx="18859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8237" y="3217825"/>
            <a:ext cx="18573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4437" y="4094125"/>
            <a:ext cx="19050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431950" y="1260500"/>
            <a:ext cx="59778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Scenario: many small commits that should be part a main commit, out of order, typos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Why is it bad?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Non-atomic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Reverting is harder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Cherry-picking is harder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Can’t work with consecutive commits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Harder to search for a commit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Non-descriptive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9912" y="2487325"/>
            <a:ext cx="10001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1-10 22-20-43.png" id="220" name="Shape 2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2912" y="316787"/>
            <a:ext cx="2619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Vocabulary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Squash: C</a:t>
            </a:r>
            <a:r>
              <a:rPr lang="en" sz="2400">
                <a:solidFill>
                  <a:schemeClr val="dk1"/>
                </a:solidFill>
              </a:rPr>
              <a:t>ombines multiple commits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Amend: To add, make minor changes to...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Solutions: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--soft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--amend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--squash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Squashing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Moving commits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Deleting commits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Reorder commits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Solutions: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--soft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--amend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--squash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Squashing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Moving commits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Deleting commits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Reorder commits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283600" y="2588225"/>
            <a:ext cx="1647600" cy="28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0">
                <a:solidFill>
                  <a:schemeClr val="dk1"/>
                </a:solidFill>
              </a:rPr>
              <a:t>}</a:t>
            </a:r>
            <a:r>
              <a:rPr lang="en" sz="18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255250" y="3659600"/>
            <a:ext cx="3664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Rebase! </a:t>
            </a:r>
            <a:r>
              <a:rPr b="1" lang="en" sz="30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I learn beyond the basics?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Git is a tool we use daily and for the foreseeable future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We are software engineers, not just coders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In the future you will encounter difficult problems you can’t solve using basic commands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Version control management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Large projects, Branch maintainer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Need to know how to use the tools you work with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Work on remote / server machines without UI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“Forward-port local commits to the updated upstream head” =&gt; Apply your commits on top of another branch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Situation: Want to to merge </a:t>
            </a:r>
            <a:r>
              <a:rPr b="1" lang="en">
                <a:solidFill>
                  <a:schemeClr val="dk1"/>
                </a:solidFill>
              </a:rPr>
              <a:t>topic</a:t>
            </a:r>
            <a:r>
              <a:rPr lang="en">
                <a:solidFill>
                  <a:schemeClr val="dk1"/>
                </a:solidFill>
              </a:rPr>
              <a:t>’s commits to </a:t>
            </a:r>
            <a:r>
              <a:rPr b="1" lang="en">
                <a:solidFill>
                  <a:schemeClr val="dk1"/>
                </a:solidFill>
              </a:rPr>
              <a:t>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master topic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master</a:t>
            </a:r>
          </a:p>
        </p:txBody>
      </p:sp>
      <p:pic>
        <p:nvPicPr>
          <p:cNvPr descr="rebase_anim.gif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25" y="2977024"/>
            <a:ext cx="4404174" cy="19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[--onto &lt;newbase&gt;] [&lt;upstream [&lt;branch&gt;]]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Situation: Let’s rebase </a:t>
            </a:r>
            <a:r>
              <a:rPr b="1" lang="en" sz="2400">
                <a:solidFill>
                  <a:schemeClr val="dk1"/>
                </a:solidFill>
              </a:rPr>
              <a:t>subtopic</a:t>
            </a:r>
            <a:r>
              <a:rPr lang="en" sz="2400">
                <a:solidFill>
                  <a:schemeClr val="dk1"/>
                </a:solidFill>
              </a:rPr>
              <a:t> onto </a:t>
            </a:r>
            <a:r>
              <a:rPr b="1" lang="en" sz="2400">
                <a:solidFill>
                  <a:schemeClr val="dk1"/>
                </a:solidFill>
              </a:rPr>
              <a:t>master</a:t>
            </a:r>
            <a:r>
              <a:rPr lang="en" sz="2400">
                <a:solidFill>
                  <a:schemeClr val="dk1"/>
                </a:solidFill>
              </a:rPr>
              <a:t> without any of </a:t>
            </a:r>
            <a:r>
              <a:rPr b="1" lang="en" sz="2400">
                <a:solidFill>
                  <a:schemeClr val="dk1"/>
                </a:solidFill>
              </a:rPr>
              <a:t>topic</a:t>
            </a:r>
            <a:r>
              <a:rPr lang="en" sz="2400">
                <a:solidFill>
                  <a:schemeClr val="dk1"/>
                </a:solidFill>
              </a:rPr>
              <a:t>’s changes</a:t>
            </a:r>
          </a:p>
        </p:txBody>
      </p:sp>
      <p:pic>
        <p:nvPicPr>
          <p:cNvPr descr="rebaseonto1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5050"/>
            <a:ext cx="3985725" cy="18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aseonto2.png"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50" y="3258508"/>
            <a:ext cx="4310549" cy="169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Rewritten: git rebase [--onto &lt;graft-point&gt;] &lt;exclude-from&gt; &lt;include-from&gt;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Situation: Let’s rebase </a:t>
            </a:r>
            <a:r>
              <a:rPr b="1" lang="en" sz="2400">
                <a:solidFill>
                  <a:schemeClr val="dk1"/>
                </a:solidFill>
              </a:rPr>
              <a:t>subtopic</a:t>
            </a:r>
            <a:r>
              <a:rPr lang="en" sz="2400">
                <a:solidFill>
                  <a:schemeClr val="dk1"/>
                </a:solidFill>
              </a:rPr>
              <a:t> onto </a:t>
            </a:r>
            <a:r>
              <a:rPr b="1" lang="en" sz="2400">
                <a:solidFill>
                  <a:schemeClr val="dk1"/>
                </a:solidFill>
              </a:rPr>
              <a:t>master</a:t>
            </a:r>
            <a:r>
              <a:rPr lang="en" sz="2400">
                <a:solidFill>
                  <a:schemeClr val="dk1"/>
                </a:solidFill>
              </a:rPr>
              <a:t> without any of </a:t>
            </a:r>
            <a:r>
              <a:rPr b="1" lang="en" sz="2400">
                <a:solidFill>
                  <a:schemeClr val="dk1"/>
                </a:solidFill>
              </a:rPr>
              <a:t>topic</a:t>
            </a:r>
            <a:r>
              <a:rPr lang="en" sz="2400">
                <a:solidFill>
                  <a:schemeClr val="dk1"/>
                </a:solidFill>
              </a:rPr>
              <a:t>’s changes</a:t>
            </a:r>
          </a:p>
        </p:txBody>
      </p:sp>
      <p:pic>
        <p:nvPicPr>
          <p:cNvPr descr="rebaseonto1.pn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5050"/>
            <a:ext cx="3985725" cy="18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aseonto2.png"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50" y="3258508"/>
            <a:ext cx="4310549" cy="169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Rewritten: git rebase [--onto &lt;graft-point&gt;] &lt;exclude-from&gt; &lt;include-from&gt;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Command: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--onto master topic subtopic</a:t>
            </a:r>
          </a:p>
        </p:txBody>
      </p:sp>
      <p:pic>
        <p:nvPicPr>
          <p:cNvPr descr="rebaseonto1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5050"/>
            <a:ext cx="3985725" cy="18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aseonto2.png"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50" y="3258508"/>
            <a:ext cx="4310549" cy="169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Cleaning up a history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Don’t revise public history!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Commits are replayed and recommitted from the graft-point.  </a:t>
            </a:r>
          </a:p>
          <a:p>
            <a:pPr indent="-419100" lvl="1" marL="9144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Commit Date changes =&gt; SHA-1 change =&gt;  Other users’ old objects are invalid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can put my changes onto the upstream branches using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</a:t>
            </a:r>
            <a:r>
              <a:rPr lang="en" sz="2400">
                <a:solidFill>
                  <a:schemeClr val="dk1"/>
                </a:solidFill>
              </a:rPr>
              <a:t>, s</a:t>
            </a:r>
            <a:r>
              <a:rPr lang="en" sz="2400">
                <a:solidFill>
                  <a:schemeClr val="dk1"/>
                </a:solidFill>
              </a:rPr>
              <a:t>o what’s the difference?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pic>
        <p:nvPicPr>
          <p:cNvPr descr="scenario.pn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200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420450" y="1258875"/>
            <a:ext cx="48108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Scenario: Experiment branched at C2 and commit C4 was added.  C3 was then added to master.  How will the changes in Experiment be merged into Master?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pic>
        <p:nvPicPr>
          <p:cNvPr descr="with_merge.png"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20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90875" y="1125850"/>
            <a:ext cx="38724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Merge: Adds a brand new commit with all the commits from Experiment merged into Master.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pic>
        <p:nvPicPr>
          <p:cNvPr descr="with_rebase.png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7325"/>
            <a:ext cx="76200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420450" y="1088900"/>
            <a:ext cx="43011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Rebase: Apply commits from Experiment to the current tip of the Master branch.  In other words, apply commits from Experiment as if they happened today in the Master branch.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pic>
        <p:nvPicPr>
          <p:cNvPr descr="merges.png"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9340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Everyone who already knows the basics of git (and </a:t>
            </a:r>
            <a:r>
              <a:rPr lang="en" sz="2400">
                <a:solidFill>
                  <a:schemeClr val="dk1"/>
                </a:solidFill>
              </a:rPr>
              <a:t>preferably</a:t>
            </a:r>
            <a:r>
              <a:rPr lang="en" sz="2400">
                <a:solidFill>
                  <a:schemeClr val="dk1"/>
                </a:solidFill>
              </a:rPr>
              <a:t> unix too) and wants to become an intermediate or advanced user.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pic>
        <p:nvPicPr>
          <p:cNvPr descr="merges2.png"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9340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311700" y="3978800"/>
            <a:ext cx="66069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FYI: At the command line you can use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--no-merges ...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Rebase is destructive - it modifies history.  Only use it on local or non-public changes.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Cons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Doesn't tell you when upstream features were merged, which could affect your feature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Upstream branch doesn’t know which branch the changes came from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The rebased commits lose their actual commit dates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Rebase modifies the history, so you can lose information.  Never rebase public history.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vs. Merge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Pros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cleaner, linear history that can be traced to project inception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no merge commits polluting the history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other tools can make better use of the linear history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e.g.,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bisect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19775" y="2151800"/>
            <a:ext cx="6879300" cy="148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want to apply a single change from another branch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Applying commits from somewhere else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cherry-pick &lt;commit&gt;...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Applies commits.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The new commit SHA-1 sums are not the same.  Why?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Commands a Bit More User Friendly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Friendly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Interactive Modes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Patch Modes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Revision Specifications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Revision Specification Important?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Allow you to express your commands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Allow you to do more with your commands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Allow you to understand the git documentation which uses a lot of different revision specifications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Allow you to do things most GUI tools don’t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 the Documentation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Need to understand the vocabulary to understand the documentation</a:t>
            </a:r>
          </a:p>
        </p:txBody>
      </p:sp>
      <p:pic>
        <p:nvPicPr>
          <p:cNvPr descr="treeish.png"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2789525"/>
            <a:ext cx="88773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Agenda: Cover Common Scenarios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I lost my data!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How do I find where a bug was introduced?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Our </a:t>
            </a:r>
            <a:r>
              <a:rPr lang="en" sz="3000">
                <a:solidFill>
                  <a:schemeClr val="dk1"/>
                </a:solidFill>
              </a:rPr>
              <a:t>git history is too messy!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I want to *correctly* push upstream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I just want to apply a single change from another branch!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I want to make things easier!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 the Documentation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Tree-ish: Something that will RESOLVE to a tree or blob (a blob is part of the tree)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Commit-ish: Something that resolves to a commit.  Commits also resolve to trees, so commit-ish is also tree-ish.</a:t>
            </a:r>
          </a:p>
        </p:txBody>
      </p:sp>
      <p:pic>
        <p:nvPicPr>
          <p:cNvPr descr="treeish.png"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2789525"/>
            <a:ext cx="88773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my HEAD against the branch 5 revisions ago.  There are too many changes and binary differences.  I just want to see the changes of a particular directory.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my HEAD against the branch 5 revisions ago.  There are too many changes and binary differences.  I just want to see the changes of a particular directory.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HEAD:./scripts/ HEAD~5:./scripts/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Tilde (~) specifies nth generation ancestor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 I want to add something to the commit I just made (AMEND).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 I want to add something to the commit I just made (AMEND).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--soft HEAD~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--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soft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HEAD~1</a:t>
            </a:r>
            <a:r>
              <a:rPr lang="en" sz="2400">
                <a:solidFill>
                  <a:schemeClr val="dk1"/>
                </a:solidFill>
              </a:rPr>
              <a:t> //equivalent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Default: --mixed : puts changes in working tree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  --soft : puts changes in the index (staging area)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the resulting merge with the branch it came from.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the resulting merge with the branch it came from.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HEAD HEAD^2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Caret (^) specifies nth parent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rev-parse &lt;revision specification&gt;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Resolves your revision specification to a SHA-1 sum (commit, tree, blob, tag)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Tilde (~) and Caret (^)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tildecaret.png"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900" y="157950"/>
            <a:ext cx="3452175" cy="484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152475"/>
            <a:ext cx="876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my current branch vs. what I was looking at last week.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Understand how git works: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Content-addressable Filesystem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Git vocabulary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How to specify revisions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Understand the implications of merging, rebasing, and rewriting history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compare my current branch vs. what I was looking at last week.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HEAD HEAD@{one.week.ago}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HEAD HEAD@{‘one week ago’}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&lt;refname&gt;@{&lt;date&gt;}</a:t>
            </a:r>
            <a:r>
              <a:rPr lang="en">
                <a:solidFill>
                  <a:schemeClr val="dk1"/>
                </a:solidFill>
              </a:rPr>
              <a:t> specifies what the ref pointed to at that date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see the most recent commit with “featurex” in the commit description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 want to see the most recent commit with “featurex” in the commit description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HEAD^{/featurex}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:/featurex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&lt;rev&gt;^{/&lt;regex&gt;} and :/&lt;regex&gt; - these two specifiers use match a regular expression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Double dot (..)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Resolve a range of commits that are reachable from one commit but aren't reachable from another.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master..experiment</a:t>
            </a:r>
            <a:r>
              <a:rPr lang="en" sz="2400">
                <a:solidFill>
                  <a:schemeClr val="dk1"/>
                </a:solidFill>
              </a:rPr>
              <a:t> =&gt; C, 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experiment..master</a:t>
            </a:r>
            <a:r>
              <a:rPr lang="en" sz="2400">
                <a:solidFill>
                  <a:schemeClr val="dk1"/>
                </a:solidFill>
              </a:rPr>
              <a:t> =&gt; E, 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By the way - how do I find the common ancestor (B) ?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merge-base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example.png"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400" y="445024"/>
            <a:ext cx="3446899" cy="11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Double dot (..)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&quot;git log A..B&quot; diagram"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00" y="1909150"/>
            <a:ext cx="30480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1" id="464" name="Shape 4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075" y="1909150"/>
            <a:ext cx="30480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Triple </a:t>
            </a:r>
            <a:r>
              <a:rPr lang="en" sz="2400">
                <a:solidFill>
                  <a:schemeClr val="dk1"/>
                </a:solidFill>
              </a:rPr>
              <a:t>dot (...)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Specifies all the commits that are reachable by either of two references but not by both of them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master...experiment</a:t>
            </a:r>
            <a:r>
              <a:rPr lang="en" sz="2400">
                <a:solidFill>
                  <a:schemeClr val="dk1"/>
                </a:solidFill>
              </a:rPr>
              <a:t> = E, F, C, 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example.png"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400" y="445024"/>
            <a:ext cx="3446899" cy="11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Revision Specification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311700" y="1152475"/>
            <a:ext cx="8787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Triple dot (...)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&quot;git log A...B&quot; diagram"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50" y="1833562"/>
            <a:ext cx="3048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2"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925" y="1838325"/>
            <a:ext cx="30480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Thanks for listening.  If you enjoyed this talk and would like me to continue covering git topics please let me know.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 am still interested in: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grep</a:t>
            </a:r>
            <a:r>
              <a:rPr lang="en">
                <a:solidFill>
                  <a:schemeClr val="dk1"/>
                </a:solidFill>
              </a:rPr>
              <a:t>’s features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Branch maintenance, workflows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Plumbing commands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Merge strategies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Rerere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Octopus?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All the diff formats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lost my data!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lost my data!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Scenario: I lost my data, how do I get it back?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(e.g., delete branch,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</a:t>
            </a:r>
            <a:r>
              <a:rPr lang="en" sz="2400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Understand: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Git’s Content-addressable filesystem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reflog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Garbage 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git’s content-addressable filesystem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47475" y="1355550"/>
            <a:ext cx="37149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Key-Value storage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Values addressed by SHA-1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Found in .git/objects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Object Types: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Commits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Trees (Directories)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Blobs (Files)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850" y="1017724"/>
            <a:ext cx="487350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