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56" r:id="rId4"/>
    <p:sldId id="257" r:id="rId5"/>
    <p:sldId id="258" r:id="rId6"/>
    <p:sldId id="259"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194" y="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0B7312A-20BF-4DDE-ADC4-3DCE14222805}" type="datetimeFigureOut">
              <a:rPr lang="en-US" smtClean="0"/>
              <a:t>11/6/2019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066BF3-80BB-4F1B-8301-4F60162E51A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B7312A-20BF-4DDE-ADC4-3DCE14222805}" type="datetimeFigureOut">
              <a:rPr lang="en-US" smtClean="0"/>
              <a:t>11/6/2019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066BF3-80BB-4F1B-8301-4F60162E51A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B7312A-20BF-4DDE-ADC4-3DCE14222805}" type="datetimeFigureOut">
              <a:rPr lang="en-US" smtClean="0"/>
              <a:t>11/6/2019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066BF3-80BB-4F1B-8301-4F60162E51A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B7312A-20BF-4DDE-ADC4-3DCE14222805}" type="datetimeFigureOut">
              <a:rPr lang="en-US" smtClean="0"/>
              <a:t>11/6/2019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066BF3-80BB-4F1B-8301-4F60162E51A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B7312A-20BF-4DDE-ADC4-3DCE14222805}" type="datetimeFigureOut">
              <a:rPr lang="en-US" smtClean="0"/>
              <a:t>11/6/2019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066BF3-80BB-4F1B-8301-4F60162E51A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0B7312A-20BF-4DDE-ADC4-3DCE14222805}" type="datetimeFigureOut">
              <a:rPr lang="en-US" smtClean="0"/>
              <a:t>11/6/2019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066BF3-80BB-4F1B-8301-4F60162E51A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0B7312A-20BF-4DDE-ADC4-3DCE14222805}" type="datetimeFigureOut">
              <a:rPr lang="en-US" smtClean="0"/>
              <a:t>11/6/2019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066BF3-80BB-4F1B-8301-4F60162E51A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0B7312A-20BF-4DDE-ADC4-3DCE14222805}" type="datetimeFigureOut">
              <a:rPr lang="en-US" smtClean="0"/>
              <a:t>11/6/2019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066BF3-80BB-4F1B-8301-4F60162E51A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B7312A-20BF-4DDE-ADC4-3DCE14222805}" type="datetimeFigureOut">
              <a:rPr lang="en-US" smtClean="0"/>
              <a:t>11/6/2019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066BF3-80BB-4F1B-8301-4F60162E51A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B7312A-20BF-4DDE-ADC4-3DCE14222805}" type="datetimeFigureOut">
              <a:rPr lang="en-US" smtClean="0"/>
              <a:t>11/6/2019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066BF3-80BB-4F1B-8301-4F60162E51A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B7312A-20BF-4DDE-ADC4-3DCE14222805}" type="datetimeFigureOut">
              <a:rPr lang="en-US" smtClean="0"/>
              <a:t>11/6/2019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066BF3-80BB-4F1B-8301-4F60162E51A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B7312A-20BF-4DDE-ADC4-3DCE14222805}" type="datetimeFigureOut">
              <a:rPr lang="en-US" smtClean="0"/>
              <a:t>11/6/2019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66BF3-80BB-4F1B-8301-4F60162E51A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xmlns="" id="{AB45A142-4255-493C-8284-5D566C121B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252663" y="321177"/>
            <a:ext cx="3249230"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A596A61-BA3F-4A19-9A34-78BCD5CA3F06}"/>
              </a:ext>
            </a:extLst>
          </p:cNvPr>
          <p:cNvSpPr>
            <a:spLocks noGrp="1"/>
          </p:cNvSpPr>
          <p:nvPr>
            <p:ph type="ctrTitle"/>
          </p:nvPr>
        </p:nvSpPr>
        <p:spPr>
          <a:xfrm>
            <a:off x="491791" y="713559"/>
            <a:ext cx="2743200" cy="2514600"/>
          </a:xfrm>
        </p:spPr>
        <p:txBody>
          <a:bodyPr>
            <a:normAutofit fontScale="90000"/>
          </a:bodyPr>
          <a:lstStyle/>
          <a:p>
            <a:r>
              <a:rPr lang="en-GB" sz="2600" b="1" dirty="0">
                <a:solidFill>
                  <a:srgbClr val="FFFFFF"/>
                </a:solidFill>
              </a:rPr>
              <a:t>Stage 1</a:t>
            </a:r>
            <a:r>
              <a:rPr lang="en-GB" sz="2600" dirty="0">
                <a:solidFill>
                  <a:srgbClr val="FFFFFF"/>
                </a:solidFill>
              </a:rPr>
              <a:t/>
            </a:r>
            <a:br>
              <a:rPr lang="en-GB" sz="2600" dirty="0">
                <a:solidFill>
                  <a:srgbClr val="FFFFFF"/>
                </a:solidFill>
              </a:rPr>
            </a:br>
            <a:r>
              <a:rPr lang="en-GB" sz="2600" b="1" dirty="0">
                <a:solidFill>
                  <a:srgbClr val="FFFFFF"/>
                </a:solidFill>
              </a:rPr>
              <a:t>Data Preparation</a:t>
            </a:r>
            <a:r>
              <a:rPr lang="en-GB" sz="2600" dirty="0">
                <a:solidFill>
                  <a:srgbClr val="FFFFFF"/>
                </a:solidFill>
              </a:rPr>
              <a:t/>
            </a:r>
            <a:br>
              <a:rPr lang="en-GB" sz="2600" dirty="0">
                <a:solidFill>
                  <a:srgbClr val="FFFFFF"/>
                </a:solidFill>
              </a:rPr>
            </a:br>
            <a:r>
              <a:rPr lang="en-GB" sz="2600" dirty="0">
                <a:solidFill>
                  <a:srgbClr val="FFFFFF"/>
                </a:solidFill>
              </a:rPr>
              <a:t>It is an act of handling pre-processed data into a form of readily and accurately analysed.</a:t>
            </a:r>
          </a:p>
        </p:txBody>
      </p:sp>
      <p:sp>
        <p:nvSpPr>
          <p:cNvPr id="3" name="Subtitle 2">
            <a:extLst>
              <a:ext uri="{FF2B5EF4-FFF2-40B4-BE49-F238E27FC236}">
                <a16:creationId xmlns:a16="http://schemas.microsoft.com/office/drawing/2014/main" xmlns="" id="{34A769F5-E825-4C09-AE7A-28C302865EE6}"/>
              </a:ext>
            </a:extLst>
          </p:cNvPr>
          <p:cNvSpPr>
            <a:spLocks noGrp="1"/>
          </p:cNvSpPr>
          <p:nvPr>
            <p:ph type="subTitle" idx="1"/>
          </p:nvPr>
        </p:nvSpPr>
        <p:spPr>
          <a:xfrm>
            <a:off x="505677" y="3429001"/>
            <a:ext cx="2879077" cy="2889775"/>
          </a:xfrm>
        </p:spPr>
        <p:txBody>
          <a:bodyPr>
            <a:normAutofit fontScale="70000" lnSpcReduction="20000"/>
          </a:bodyPr>
          <a:lstStyle/>
          <a:p>
            <a:r>
              <a:rPr lang="en-GB" b="1" dirty="0">
                <a:solidFill>
                  <a:srgbClr val="FFFFFF"/>
                </a:solidFill>
              </a:rPr>
              <a:t>A) </a:t>
            </a:r>
            <a:r>
              <a:rPr lang="en-GB" b="1" u="sng" dirty="0">
                <a:solidFill>
                  <a:srgbClr val="FFFFFF"/>
                </a:solidFill>
              </a:rPr>
              <a:t>Query your data:</a:t>
            </a:r>
          </a:p>
          <a:p>
            <a:r>
              <a:rPr lang="en-GB" b="1" dirty="0">
                <a:solidFill>
                  <a:srgbClr val="FFFFFF"/>
                </a:solidFill>
              </a:rPr>
              <a:t>This is the first phase of data preparation out of three. It includes the import of processed file which is “</a:t>
            </a:r>
            <a:r>
              <a:rPr lang="en-GB" b="1" dirty="0" err="1">
                <a:solidFill>
                  <a:srgbClr val="FFFFFF"/>
                </a:solidFill>
              </a:rPr>
              <a:t>processed.Cleveland.data</a:t>
            </a:r>
            <a:r>
              <a:rPr lang="en-GB" b="1" dirty="0">
                <a:solidFill>
                  <a:srgbClr val="FFFFFF"/>
                </a:solidFill>
              </a:rPr>
              <a:t>”.</a:t>
            </a:r>
          </a:p>
          <a:p>
            <a:endParaRPr lang="en-GB" sz="1700" dirty="0">
              <a:solidFill>
                <a:srgbClr val="FFFFFF"/>
              </a:solidFill>
            </a:endParaRPr>
          </a:p>
        </p:txBody>
      </p:sp>
      <p:cxnSp>
        <p:nvCxnSpPr>
          <p:cNvPr id="33" name="Straight Connector 32">
            <a:extLst>
              <a:ext uri="{FF2B5EF4-FFF2-40B4-BE49-F238E27FC236}">
                <a16:creationId xmlns:a16="http://schemas.microsoft.com/office/drawing/2014/main" xmlns="" id="{38FB9660-F42F-4313-BBC4-47C007FE48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93344" y="3910267"/>
            <a:ext cx="1940093"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ell phone&#10;&#10;Description automatically generated">
            <a:extLst>
              <a:ext uri="{FF2B5EF4-FFF2-40B4-BE49-F238E27FC236}">
                <a16:creationId xmlns:a16="http://schemas.microsoft.com/office/drawing/2014/main" xmlns="" id="{E89FBD83-6177-47CA-A32A-3A1BB93ED654}"/>
              </a:ext>
            </a:extLst>
          </p:cNvPr>
          <p:cNvPicPr>
            <a:picLocks noChangeAspect="1"/>
          </p:cNvPicPr>
          <p:nvPr/>
        </p:nvPicPr>
        <p:blipFill rotWithShape="1">
          <a:blip r:embed="rId2">
            <a:extLst>
              <a:ext uri="{28A0092B-C50C-407E-A947-70E740481C1C}">
                <a14:useLocalDpi xmlns:a14="http://schemas.microsoft.com/office/drawing/2010/main" val="0"/>
              </a:ext>
            </a:extLst>
          </a:blip>
          <a:srcRect r="20000"/>
          <a:stretch/>
        </p:blipFill>
        <p:spPr>
          <a:xfrm>
            <a:off x="3889560" y="516195"/>
            <a:ext cx="4915159" cy="5802581"/>
          </a:xfrm>
          <a:prstGeom prst="rect">
            <a:avLst/>
          </a:prstGeom>
        </p:spPr>
      </p:pic>
    </p:spTree>
    <p:extLst>
      <p:ext uri="{BB962C8B-B14F-4D97-AF65-F5344CB8AC3E}">
        <p14:creationId xmlns:p14="http://schemas.microsoft.com/office/powerpoint/2010/main" val="1160254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B45A142-4255-493C-8284-5D566C121B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252663" y="321177"/>
            <a:ext cx="3249230"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A37239B-4F02-4BEB-9D4D-A3BB8C904EE9}"/>
              </a:ext>
            </a:extLst>
          </p:cNvPr>
          <p:cNvSpPr>
            <a:spLocks noGrp="1"/>
          </p:cNvSpPr>
          <p:nvPr>
            <p:ph type="title"/>
          </p:nvPr>
        </p:nvSpPr>
        <p:spPr>
          <a:xfrm>
            <a:off x="505678" y="914401"/>
            <a:ext cx="2743200" cy="5007429"/>
          </a:xfrm>
        </p:spPr>
        <p:txBody>
          <a:bodyPr vert="horz" lIns="91440" tIns="45720" rIns="91440" bIns="45720" rtlCol="0" anchor="b">
            <a:normAutofit fontScale="90000"/>
          </a:bodyPr>
          <a:lstStyle/>
          <a:p>
            <a:pPr algn="just"/>
            <a:r>
              <a:rPr lang="en-US" sz="2300" b="1" kern="1200" dirty="0">
                <a:solidFill>
                  <a:srgbClr val="FFFFFF"/>
                </a:solidFill>
                <a:latin typeface="+mj-lt"/>
                <a:ea typeface="+mj-ea"/>
                <a:cs typeface="+mj-cs"/>
              </a:rPr>
              <a:t>B) Clean Data:</a:t>
            </a:r>
            <a:r>
              <a:rPr lang="en-US" sz="2300" kern="1200" dirty="0">
                <a:solidFill>
                  <a:srgbClr val="FFFFFF"/>
                </a:solidFill>
                <a:latin typeface="+mj-lt"/>
                <a:ea typeface="+mj-ea"/>
                <a:cs typeface="+mj-cs"/>
              </a:rPr>
              <a:t/>
            </a:r>
            <a:br>
              <a:rPr lang="en-US" sz="2300" kern="1200" dirty="0">
                <a:solidFill>
                  <a:srgbClr val="FFFFFF"/>
                </a:solidFill>
                <a:latin typeface="+mj-lt"/>
                <a:ea typeface="+mj-ea"/>
                <a:cs typeface="+mj-cs"/>
              </a:rPr>
            </a:br>
            <a:r>
              <a:rPr lang="en-US" sz="2300" kern="1200" dirty="0">
                <a:solidFill>
                  <a:srgbClr val="FFFFFF"/>
                </a:solidFill>
                <a:latin typeface="+mj-lt"/>
                <a:ea typeface="+mj-ea"/>
                <a:cs typeface="+mj-cs"/>
              </a:rPr>
              <a:t>Some of the columns has missing values, however there are methods to deal with the missing values. For this assignment we have used the method called mean. After running the code the 2 of the rows values &lt;10 and were dropped. </a:t>
            </a:r>
            <a:r>
              <a:rPr lang="en-US" sz="2300" dirty="0">
                <a:solidFill>
                  <a:srgbClr val="FFFFFF"/>
                </a:solidFill>
              </a:rPr>
              <a:t>The values with </a:t>
            </a:r>
            <a:r>
              <a:rPr lang="en-US" sz="2300" dirty="0" err="1">
                <a:solidFill>
                  <a:srgbClr val="FFFFFF"/>
                </a:solidFill>
              </a:rPr>
              <a:t>NaN</a:t>
            </a:r>
            <a:r>
              <a:rPr lang="en-US" sz="2300" dirty="0">
                <a:solidFill>
                  <a:srgbClr val="FFFFFF"/>
                </a:solidFill>
              </a:rPr>
              <a:t> is replaced with the mean value. </a:t>
            </a:r>
            <a:r>
              <a:rPr lang="en-US" sz="2300" kern="1200" dirty="0">
                <a:solidFill>
                  <a:srgbClr val="FFFFFF"/>
                </a:solidFill>
                <a:latin typeface="+mj-lt"/>
                <a:ea typeface="+mj-ea"/>
                <a:cs typeface="+mj-cs"/>
              </a:rPr>
              <a:t/>
            </a:r>
            <a:br>
              <a:rPr lang="en-US" sz="2300" kern="1200" dirty="0">
                <a:solidFill>
                  <a:srgbClr val="FFFFFF"/>
                </a:solidFill>
                <a:latin typeface="+mj-lt"/>
                <a:ea typeface="+mj-ea"/>
                <a:cs typeface="+mj-cs"/>
              </a:rPr>
            </a:br>
            <a:r>
              <a:rPr lang="en-US" sz="2300" kern="1200" dirty="0">
                <a:solidFill>
                  <a:srgbClr val="FFFFFF"/>
                </a:solidFill>
                <a:latin typeface="+mj-lt"/>
                <a:ea typeface="+mj-ea"/>
                <a:cs typeface="+mj-cs"/>
              </a:rPr>
              <a:t/>
            </a:r>
            <a:br>
              <a:rPr lang="en-US" sz="2300" kern="1200" dirty="0">
                <a:solidFill>
                  <a:srgbClr val="FFFFFF"/>
                </a:solidFill>
                <a:latin typeface="+mj-lt"/>
                <a:ea typeface="+mj-ea"/>
                <a:cs typeface="+mj-cs"/>
              </a:rPr>
            </a:br>
            <a:r>
              <a:rPr lang="en-US" sz="2300" kern="1200" dirty="0">
                <a:solidFill>
                  <a:srgbClr val="FFFFFF"/>
                </a:solidFill>
                <a:latin typeface="+mj-lt"/>
                <a:ea typeface="+mj-ea"/>
                <a:cs typeface="+mj-cs"/>
              </a:rPr>
              <a:t/>
            </a:r>
            <a:br>
              <a:rPr lang="en-US" sz="2300" kern="1200" dirty="0">
                <a:solidFill>
                  <a:srgbClr val="FFFFFF"/>
                </a:solidFill>
                <a:latin typeface="+mj-lt"/>
                <a:ea typeface="+mj-ea"/>
                <a:cs typeface="+mj-cs"/>
              </a:rPr>
            </a:br>
            <a:r>
              <a:rPr lang="en-US" sz="2300" kern="1200" dirty="0">
                <a:solidFill>
                  <a:srgbClr val="FFFFFF"/>
                </a:solidFill>
                <a:latin typeface="+mj-lt"/>
                <a:ea typeface="+mj-ea"/>
                <a:cs typeface="+mj-cs"/>
              </a:rPr>
              <a:t/>
            </a:r>
            <a:br>
              <a:rPr lang="en-US" sz="2300" kern="1200" dirty="0">
                <a:solidFill>
                  <a:srgbClr val="FFFFFF"/>
                </a:solidFill>
                <a:latin typeface="+mj-lt"/>
                <a:ea typeface="+mj-ea"/>
                <a:cs typeface="+mj-cs"/>
              </a:rPr>
            </a:br>
            <a:r>
              <a:rPr lang="en-US" sz="2300" kern="1200" dirty="0">
                <a:solidFill>
                  <a:srgbClr val="FFFFFF"/>
                </a:solidFill>
                <a:latin typeface="+mj-lt"/>
                <a:ea typeface="+mj-ea"/>
                <a:cs typeface="+mj-cs"/>
              </a:rPr>
              <a:t/>
            </a:r>
            <a:br>
              <a:rPr lang="en-US" sz="2300" kern="1200" dirty="0">
                <a:solidFill>
                  <a:srgbClr val="FFFFFF"/>
                </a:solidFill>
                <a:latin typeface="+mj-lt"/>
                <a:ea typeface="+mj-ea"/>
                <a:cs typeface="+mj-cs"/>
              </a:rPr>
            </a:br>
            <a:endParaRPr lang="en-US" sz="2300" kern="1200" dirty="0">
              <a:solidFill>
                <a:srgbClr val="FFFFFF"/>
              </a:solidFill>
              <a:latin typeface="+mj-lt"/>
              <a:ea typeface="+mj-ea"/>
              <a:cs typeface="+mj-cs"/>
            </a:endParaRPr>
          </a:p>
        </p:txBody>
      </p:sp>
      <p:cxnSp>
        <p:nvCxnSpPr>
          <p:cNvPr id="12" name="Straight Connector 11">
            <a:extLst>
              <a:ext uri="{FF2B5EF4-FFF2-40B4-BE49-F238E27FC236}">
                <a16:creationId xmlns:a16="http://schemas.microsoft.com/office/drawing/2014/main" xmlns="" id="{38FB9660-F42F-4313-BBC4-47C007FE48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93344" y="3910267"/>
            <a:ext cx="1940093"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social media post&#10;&#10;Description automatically generated">
            <a:extLst>
              <a:ext uri="{FF2B5EF4-FFF2-40B4-BE49-F238E27FC236}">
                <a16:creationId xmlns:a16="http://schemas.microsoft.com/office/drawing/2014/main" xmlns="" id="{1D99B4C1-1D28-45D5-A746-FF21160085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2399" y="492573"/>
            <a:ext cx="4201094" cy="5880796"/>
          </a:xfrm>
          <a:prstGeom prst="rect">
            <a:avLst/>
          </a:prstGeom>
        </p:spPr>
      </p:pic>
    </p:spTree>
    <p:extLst>
      <p:ext uri="{BB962C8B-B14F-4D97-AF65-F5344CB8AC3E}">
        <p14:creationId xmlns:p14="http://schemas.microsoft.com/office/powerpoint/2010/main" val="2602352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500042"/>
            <a:ext cx="7772400" cy="1470025"/>
          </a:xfrm>
        </p:spPr>
        <p:txBody>
          <a:bodyPr/>
          <a:lstStyle/>
          <a:p>
            <a:r>
              <a:rPr lang="en-IN" dirty="0" smtClean="0"/>
              <a:t>Machine Learning Model </a:t>
            </a:r>
            <a:endParaRPr lang="en-IN" dirty="0"/>
          </a:p>
        </p:txBody>
      </p:sp>
      <p:sp>
        <p:nvSpPr>
          <p:cNvPr id="3" name="Subtitle 2"/>
          <p:cNvSpPr>
            <a:spLocks noGrp="1"/>
          </p:cNvSpPr>
          <p:nvPr>
            <p:ph type="subTitle" idx="1"/>
          </p:nvPr>
        </p:nvSpPr>
        <p:spPr>
          <a:xfrm>
            <a:off x="1357290" y="1785926"/>
            <a:ext cx="6400800" cy="4714908"/>
          </a:xfrm>
        </p:spPr>
        <p:txBody>
          <a:bodyPr>
            <a:noAutofit/>
          </a:bodyPr>
          <a:lstStyle/>
          <a:p>
            <a:r>
              <a:rPr lang="en-IN" sz="2000" dirty="0">
                <a:solidFill>
                  <a:schemeClr val="tx1"/>
                </a:solidFill>
                <a:latin typeface="+mj-lt"/>
                <a:ea typeface="+mj-ea"/>
                <a:cs typeface="+mj-cs"/>
              </a:rPr>
              <a:t>A Machine Learning Model can be defined as a Mathematical Equation/Representation that can predict the output dependent variable ‘y’ when made to learn by providing training data having ‘x’ as independent variables.</a:t>
            </a:r>
          </a:p>
          <a:p>
            <a:endParaRPr lang="en-IN" sz="2000" dirty="0">
              <a:solidFill>
                <a:schemeClr val="tx1"/>
              </a:solidFill>
              <a:latin typeface="+mj-lt"/>
              <a:ea typeface="+mj-ea"/>
              <a:cs typeface="+mj-cs"/>
            </a:endParaRPr>
          </a:p>
          <a:p>
            <a:r>
              <a:rPr lang="en-IN" sz="2000" dirty="0">
                <a:solidFill>
                  <a:schemeClr val="tx1"/>
                </a:solidFill>
                <a:latin typeface="+mj-lt"/>
                <a:ea typeface="+mj-ea"/>
                <a:cs typeface="+mj-cs"/>
              </a:rPr>
              <a:t>We have used two machine learning algorithms in our project in order to completely understand and implement the required logic and working of an Machine Learning Model </a:t>
            </a:r>
          </a:p>
          <a:p>
            <a:endParaRPr lang="en-IN" sz="2000" dirty="0">
              <a:solidFill>
                <a:schemeClr val="tx1"/>
              </a:solidFill>
              <a:latin typeface="+mj-lt"/>
              <a:ea typeface="+mj-ea"/>
              <a:cs typeface="+mj-cs"/>
            </a:endParaRPr>
          </a:p>
          <a:p>
            <a:r>
              <a:rPr lang="en-IN" sz="2000" dirty="0">
                <a:solidFill>
                  <a:schemeClr val="tx1"/>
                </a:solidFill>
                <a:latin typeface="+mj-lt"/>
                <a:ea typeface="+mj-ea"/>
                <a:cs typeface="+mj-cs"/>
              </a:rPr>
              <a:t>Note: The model that predicts the result accurately will be considered optimum otherwise we can always make changes to the </a:t>
            </a:r>
            <a:r>
              <a:rPr lang="en-IN" sz="2000" dirty="0" smtClean="0">
                <a:solidFill>
                  <a:schemeClr val="tx1"/>
                </a:solidFill>
                <a:latin typeface="+mj-lt"/>
                <a:ea typeface="+mj-ea"/>
                <a:cs typeface="+mj-cs"/>
              </a:rPr>
              <a:t>model </a:t>
            </a:r>
            <a:r>
              <a:rPr lang="en-IN" sz="2000" dirty="0">
                <a:solidFill>
                  <a:schemeClr val="tx1"/>
                </a:solidFill>
                <a:latin typeface="+mj-lt"/>
                <a:ea typeface="+mj-ea"/>
                <a:cs typeface="+mj-cs"/>
              </a:rPr>
              <a:t>to make it the </a:t>
            </a:r>
            <a:r>
              <a:rPr lang="en-IN" sz="2000" dirty="0" smtClean="0">
                <a:solidFill>
                  <a:schemeClr val="tx1"/>
                </a:solidFill>
                <a:latin typeface="+mj-lt"/>
                <a:ea typeface="+mj-ea"/>
                <a:cs typeface="+mj-cs"/>
              </a:rPr>
              <a:t>best. Making the process of machine learning iterative in nature.</a:t>
            </a:r>
            <a:endParaRPr lang="en-IN" sz="2000" dirty="0">
              <a:solidFill>
                <a:schemeClr val="tx1"/>
              </a:solidFill>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Learning Approach</a:t>
            </a:r>
            <a:endParaRPr lang="en-IN" dirty="0"/>
          </a:p>
        </p:txBody>
      </p:sp>
      <p:sp>
        <p:nvSpPr>
          <p:cNvPr id="3" name="Content Placeholder 2"/>
          <p:cNvSpPr>
            <a:spLocks noGrp="1"/>
          </p:cNvSpPr>
          <p:nvPr>
            <p:ph idx="1"/>
          </p:nvPr>
        </p:nvSpPr>
        <p:spPr/>
        <p:txBody>
          <a:bodyPr>
            <a:normAutofit fontScale="92500"/>
          </a:bodyPr>
          <a:lstStyle/>
          <a:p>
            <a:r>
              <a:rPr lang="en-IN" dirty="0" smtClean="0"/>
              <a:t>We are using the Supervised Learning Approach as we already know the Output values(</a:t>
            </a:r>
            <a:r>
              <a:rPr lang="en-IN" dirty="0" err="1" smtClean="0"/>
              <a:t>ie</a:t>
            </a:r>
            <a:r>
              <a:rPr lang="en-IN" dirty="0" smtClean="0"/>
              <a:t> values of the </a:t>
            </a:r>
            <a:r>
              <a:rPr lang="en-IN" b="1" dirty="0" smtClean="0"/>
              <a:t>num</a:t>
            </a:r>
            <a:r>
              <a:rPr lang="en-IN" dirty="0" smtClean="0"/>
              <a:t> column contain 0,1,2,3,4) but having these values in different frequencies made us choose the regression approach.</a:t>
            </a:r>
          </a:p>
          <a:p>
            <a:pPr>
              <a:buNone/>
            </a:pPr>
            <a:endParaRPr lang="en-IN" dirty="0" smtClean="0"/>
          </a:p>
          <a:p>
            <a:r>
              <a:rPr lang="en-IN" dirty="0"/>
              <a:t>T</a:t>
            </a:r>
            <a:r>
              <a:rPr lang="en-IN" dirty="0" smtClean="0"/>
              <a:t>he values are predicted over a continuous range and then are categorised under the nearest value for the required output.</a:t>
            </a:r>
          </a:p>
          <a:p>
            <a:pPr>
              <a:buNone/>
            </a:pPr>
            <a:endParaRPr lang="en-IN"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 Used</a:t>
            </a:r>
            <a:endParaRPr lang="en-IN" dirty="0"/>
          </a:p>
        </p:txBody>
      </p:sp>
      <p:sp>
        <p:nvSpPr>
          <p:cNvPr id="3" name="Content Placeholder 2"/>
          <p:cNvSpPr>
            <a:spLocks noGrp="1"/>
          </p:cNvSpPr>
          <p:nvPr>
            <p:ph idx="1"/>
          </p:nvPr>
        </p:nvSpPr>
        <p:spPr/>
        <p:txBody>
          <a:bodyPr>
            <a:normAutofit fontScale="77500" lnSpcReduction="20000"/>
          </a:bodyPr>
          <a:lstStyle/>
          <a:p>
            <a:pPr lvl="1">
              <a:buNone/>
            </a:pPr>
            <a:r>
              <a:rPr lang="en-IN" dirty="0" smtClean="0"/>
              <a:t>The type of supervised learning that we have focussed on is the </a:t>
            </a:r>
            <a:r>
              <a:rPr lang="en-IN" b="1" dirty="0" smtClean="0"/>
              <a:t>Linear Regression, </a:t>
            </a:r>
            <a:r>
              <a:rPr lang="en-IN" dirty="0" smtClean="0"/>
              <a:t>which defines the dependency of the output variable ‘ y’ on the independent variables ‘ x’ in the form:</a:t>
            </a:r>
          </a:p>
          <a:p>
            <a:pPr lvl="1">
              <a:buNone/>
            </a:pPr>
            <a:r>
              <a:rPr lang="en-IN" dirty="0" smtClean="0"/>
              <a:t>	y = a.x1 + b.x2 + c.x3 + .. + z</a:t>
            </a:r>
          </a:p>
          <a:p>
            <a:pPr lvl="1">
              <a:buNone/>
            </a:pPr>
            <a:r>
              <a:rPr lang="en-IN" dirty="0" smtClean="0"/>
              <a:t>	where (</a:t>
            </a:r>
            <a:r>
              <a:rPr lang="en-IN" dirty="0" err="1" smtClean="0"/>
              <a:t>a,b,c</a:t>
            </a:r>
            <a:r>
              <a:rPr lang="en-IN" dirty="0" smtClean="0"/>
              <a:t>) represent the coefficients of the particular variables present in the dataset and (z) represents the intercept or the random error (noise) present in the data. </a:t>
            </a:r>
          </a:p>
          <a:p>
            <a:pPr lvl="1"/>
            <a:endParaRPr lang="en-IN" dirty="0" smtClean="0"/>
          </a:p>
          <a:p>
            <a:r>
              <a:rPr lang="en-IN" dirty="0" smtClean="0"/>
              <a:t>SCIKIT-LEARN algorithm is used to automate the implementation of the machine learning algorithm.</a:t>
            </a:r>
          </a:p>
          <a:p>
            <a:pPr lvl="1"/>
            <a:r>
              <a:rPr lang="en-IN" dirty="0" smtClean="0"/>
              <a:t>In this approach the algorithm based on our prior parameters carry out the prediction process and provides us with the required output.</a:t>
            </a:r>
          </a:p>
          <a:p>
            <a:endParaRPr lang="en-IN" dirty="0" smtClean="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28596" y="142852"/>
            <a:ext cx="8229600" cy="631844"/>
          </a:xfrm>
        </p:spPr>
        <p:txBody>
          <a:bodyPr>
            <a:normAutofit fontScale="90000"/>
          </a:bodyPr>
          <a:lstStyle/>
          <a:p>
            <a:r>
              <a:rPr lang="en-IN" dirty="0" smtClean="0"/>
              <a:t>Explanation </a:t>
            </a:r>
            <a:endParaRPr lang="en-IN" dirty="0"/>
          </a:p>
        </p:txBody>
      </p:sp>
      <p:pic>
        <p:nvPicPr>
          <p:cNvPr id="1026" name="Picture 2"/>
          <p:cNvPicPr>
            <a:picLocks noGrp="1" noChangeAspect="1" noChangeArrowheads="1"/>
          </p:cNvPicPr>
          <p:nvPr>
            <p:ph idx="1"/>
          </p:nvPr>
        </p:nvPicPr>
        <p:blipFill>
          <a:blip r:embed="rId2"/>
          <a:stretch>
            <a:fillRect/>
          </a:stretch>
        </p:blipFill>
        <p:spPr bwMode="auto">
          <a:xfrm>
            <a:off x="500034" y="785794"/>
            <a:ext cx="3643338" cy="4602807"/>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85720" y="5400675"/>
            <a:ext cx="8277225" cy="1457325"/>
          </a:xfrm>
          <a:prstGeom prst="rect">
            <a:avLst/>
          </a:prstGeom>
          <a:noFill/>
          <a:ln w="9525">
            <a:noFill/>
            <a:miter lim="800000"/>
            <a:headEnd/>
            <a:tailEnd/>
          </a:ln>
          <a:effectLst/>
        </p:spPr>
      </p:pic>
      <p:sp>
        <p:nvSpPr>
          <p:cNvPr id="8" name="TextBox 7"/>
          <p:cNvSpPr txBox="1"/>
          <p:nvPr/>
        </p:nvSpPr>
        <p:spPr>
          <a:xfrm>
            <a:off x="4500562" y="928670"/>
            <a:ext cx="2428892" cy="646331"/>
          </a:xfrm>
          <a:prstGeom prst="rect">
            <a:avLst/>
          </a:prstGeom>
          <a:noFill/>
        </p:spPr>
        <p:txBody>
          <a:bodyPr wrap="square" rtlCol="0">
            <a:spAutoFit/>
          </a:bodyPr>
          <a:lstStyle/>
          <a:p>
            <a:r>
              <a:rPr lang="en-IN" dirty="0" smtClean="0"/>
              <a:t>Linear Equation </a:t>
            </a:r>
          </a:p>
          <a:p>
            <a:r>
              <a:rPr lang="en-IN" dirty="0" smtClean="0"/>
              <a:t>Formation</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244</Words>
  <Application>Microsoft Office PowerPoint</Application>
  <PresentationFormat>On-screen Show (4:3)</PresentationFormat>
  <Paragraphs>24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Stage 1 Data Preparation It is an act of handling pre-processed data into a form of readily and accurately analysed.</vt:lpstr>
      <vt:lpstr>B) Clean Data: Some of the columns has missing values, however there are methods to deal with the missing values. For this assignment we have used the method called mean. After running the code the 2 of the rows values &lt;10 and were dropped. The values with NaN is replaced with the mean value.      </vt:lpstr>
      <vt:lpstr>Machine Learning Model </vt:lpstr>
      <vt:lpstr>Learning Approach</vt:lpstr>
      <vt:lpstr>Algorithm Used</vt:lpstr>
      <vt:lpstr>Explanation </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Chiranjeev Singh</dc:creator>
  <cp:lastModifiedBy>DELL</cp:lastModifiedBy>
  <cp:revision>28</cp:revision>
  <dcterms:created xsi:type="dcterms:W3CDTF">2019-11-05T22:38:53Z</dcterms:created>
  <dcterms:modified xsi:type="dcterms:W3CDTF">2019-11-06T16:32:20Z</dcterms:modified>
</cp:coreProperties>
</file>