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Tomorrow" charset="1" panose="00000000000000000000"/>
      <p:regular r:id="rId40"/>
    </p:embeddedFont>
    <p:embeddedFont>
      <p:font typeface="Garet Light" charset="1" panose="00000000000000000000"/>
      <p:regular r:id="rId41"/>
    </p:embeddedFont>
    <p:embeddedFont>
      <p:font typeface="Garet Bold" charset="1" panose="00000000000000000000"/>
      <p:regular r:id="rId42"/>
    </p:embeddedFont>
    <p:embeddedFont>
      <p:font typeface="Tomorrow Bold" charset="1" panose="00000000000000000000"/>
      <p:regular r:id="rId48"/>
    </p:embeddedFont>
    <p:embeddedFont>
      <p:font typeface="Garet Bold Italics" charset="1" panose="00000000000000000000"/>
      <p:regular r:id="rId55"/>
    </p:embeddedFont>
    <p:embeddedFont>
      <p:font typeface="Garet Italics" charset="1" panose="00000000000000000000"/>
      <p:regular r:id="rId56"/>
    </p:embeddedFont>
    <p:embeddedFont>
      <p:font typeface="Garet" charset="1" panose="0000000000000000000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notesMasters/notesMaster1.xml" Type="http://schemas.openxmlformats.org/officeDocument/2006/relationships/notesMaster"/><Relationship Id="rId38" Target="theme/theme2.xml" Type="http://schemas.openxmlformats.org/officeDocument/2006/relationships/theme"/><Relationship Id="rId39" Target="notesSlides/notesSlide1.xml" Type="http://schemas.openxmlformats.org/officeDocument/2006/relationships/note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notesSlides/notesSlide2.xml" Type="http://schemas.openxmlformats.org/officeDocument/2006/relationships/notesSlide"/><Relationship Id="rId44" Target="notesSlides/notesSlide3.xml" Type="http://schemas.openxmlformats.org/officeDocument/2006/relationships/notesSlide"/><Relationship Id="rId45" Target="notesSlides/notesSlide4.xml" Type="http://schemas.openxmlformats.org/officeDocument/2006/relationships/notesSlide"/><Relationship Id="rId46" Target="notesSlides/notesSlide5.xml" Type="http://schemas.openxmlformats.org/officeDocument/2006/relationships/notesSlide"/><Relationship Id="rId47" Target="notesSlides/notesSlide6.xml" Type="http://schemas.openxmlformats.org/officeDocument/2006/relationships/notesSlide"/><Relationship Id="rId48" Target="fonts/font48.fntdata" Type="http://schemas.openxmlformats.org/officeDocument/2006/relationships/font"/><Relationship Id="rId49" Target="notesSlides/notesSlide7.xml" Type="http://schemas.openxmlformats.org/officeDocument/2006/relationships/notesSlide"/><Relationship Id="rId5" Target="tableStyles.xml" Type="http://schemas.openxmlformats.org/officeDocument/2006/relationships/tableStyles"/><Relationship Id="rId50" Target="notesSlides/notesSlide8.xml" Type="http://schemas.openxmlformats.org/officeDocument/2006/relationships/notesSlide"/><Relationship Id="rId51" Target="notesSlides/notesSlide9.xml" Type="http://schemas.openxmlformats.org/officeDocument/2006/relationships/notesSlide"/><Relationship Id="rId52" Target="notesSlides/notesSlide10.xml" Type="http://schemas.openxmlformats.org/officeDocument/2006/relationships/notesSlide"/><Relationship Id="rId53" Target="notesSlides/notesSlide11.xml" Type="http://schemas.openxmlformats.org/officeDocument/2006/relationships/notesSlide"/><Relationship Id="rId54" Target="notesSlides/notesSlide12.xml" Type="http://schemas.openxmlformats.org/officeDocument/2006/relationships/notesSlide"/><Relationship Id="rId55" Target="fonts/font55.fntdata" Type="http://schemas.openxmlformats.org/officeDocument/2006/relationships/font"/><Relationship Id="rId56" Target="fonts/font56.fntdata" Type="http://schemas.openxmlformats.org/officeDocument/2006/relationships/font"/><Relationship Id="rId57" Target="notesSlides/notesSlide13.xml" Type="http://schemas.openxmlformats.org/officeDocument/2006/relationships/notesSlide"/><Relationship Id="rId58" Target="fonts/font58.fntdata" Type="http://schemas.openxmlformats.org/officeDocument/2006/relationships/font"/><Relationship Id="rId59" Target="notesSlides/notesSlide14.xml" Type="http://schemas.openxmlformats.org/officeDocument/2006/relationships/notesSlide"/><Relationship Id="rId6" Target="slides/slide1.xml" Type="http://schemas.openxmlformats.org/officeDocument/2006/relationships/slide"/><Relationship Id="rId60" Target="notesSlides/notesSlide15.xml" Type="http://schemas.openxmlformats.org/officeDocument/2006/relationships/notesSlide"/><Relationship Id="rId61" Target="notesSlides/notesSlide16.xml" Type="http://schemas.openxmlformats.org/officeDocument/2006/relationships/notesSlide"/><Relationship Id="rId62" Target="notesSlides/notesSlide17.xml" Type="http://schemas.openxmlformats.org/officeDocument/2006/relationships/notesSlide"/><Relationship Id="rId63" Target="notesSlides/notesSlide18.xml" Type="http://schemas.openxmlformats.org/officeDocument/2006/relationships/notesSlide"/><Relationship Id="rId64" Target="notesSlides/notesSlide19.xml" Type="http://schemas.openxmlformats.org/officeDocument/2006/relationships/notesSlide"/><Relationship Id="rId65" Target="notesSlides/notesSlide20.xml" Type="http://schemas.openxmlformats.org/officeDocument/2006/relationships/notesSlide"/><Relationship Id="rId66" Target="notesSlides/notesSlide2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Sử dụng lớp “Dropout Layer” là một kỹ thuật được sử dụng trong mô hình Convolutional Neural Network (CNN) để giảm overfitting và cải thiện khả năng tổng quát hóa của mô hình. </a:t>
            </a:r>
          </a:p>
          <a:p>
            <a:r>
              <a:rPr lang="en-US"/>
              <a:t>Trong quá trình huấn luyện, lớp Dropout Layer thực hiện việc loại bỏ ngẫu nhiên một số lượng đơn vị (units) trong lớp trước đó. Mỗi đơn vị có thể là một nút (neuron) trong lớp Fully Connected Layer hoặc một kênh (channel) trong lớp Convolutional Layer.</a:t>
            </a:r>
          </a:p>
          <a:p>
            <a:r>
              <a:rPr lang="en-US"/>
              <a:t>Lớp Dropout Layer giúp mô hình CNN trở nên chống overfitting hơn bằng cách ngẫu nhiên loại bỏ thông tin trong quá trình huấn luyện. Điều này có tác dụng làm giảm sự phụ thuộc quá mức vào các đặc trưng cụ thể và giúp mô hình học các đặc trưng tổng quát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Cơ chế tập chung (Attention Mechanism): là một kỹ thuật cho phép mô hình tập trung vào các phần quan trọng của dữ liệu đầu vào (thay vì xử lý toàn bộ dữ liệu cùng một lúc, mô hình sử dụng trọng số để xác định mức độ chú ý cần thiết cho từng phần của đầu vào). Việc này giúp cải thiện hiệu suất của mô hình, giảm thiểu nhiễu từ các phần không cần thiết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Được sử dụng để cung cấp thông tin về vị trí của từng phần tử trong chuỗi đầu vào.</a:t>
            </a:r>
          </a:p>
          <a:p>
            <a:r>
              <a:rPr lang="en-US"/>
              <a:t>Mã hóa vị trí giúp mô hình hiểu và xử lý chuỗi dữ liệu mà không cần dựa vào cấu trúc tuần tự.</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Mô tả: Bộ dữ liệu CAL500 được thiết kế để hỗ trợ nghiên cứu về gắn nhãn ngữ nghĩa cho âm nhạc, bao gồm việc tự động gán nhãn mô tả cho các bài hát dựa trên các đặc điểm âm thanh của chúng, chẳng hạn như cảm xúc, thể loại, nhạc cụ và các thuộc tính khác.</a:t>
            </a:r>
          </a:p>
          <a:p>
            <a:r>
              <a:rPr lang="en-US"/>
              <a:t>Nội dung: Bộ dữ liệu chứa 500 bài hát của nhiều nghệ sĩ từ nhiều thể loại khác nhau. Các bài hát được chọn để bao gồm nhiều thể loại và phong cách âm nhạc khác nhau.</a:t>
            </a:r>
          </a:p>
          <a:p>
            <a:r>
              <a:rPr lang="en-US"/>
              <a:t>Mỗi bài hát được chú thích bằng 3 đến 5 thẻ ngữ nghĩa do người nghe cung cấp. Các thẻ này bao gồm nhiều loại cảm xúc, giới tính, nhạc cụ và các mô tả ngữ nghĩa khác.</a:t>
            </a:r>
          </a:p>
          <a:p>
            <a:r>
              <a:rPr lang="en-US"/>
              <a:t>Chú thích của con người: Mỗi bài hát trong tập dữ liệu CAL500 được chú thích bởi người nghe, những người đánh giá và gắn thẻ nhạc dựa trên nội dung âm thanh của bài hát. Điều này tạo ra một tập hợp nhãn ngữ nghĩa phong phú có thể được sử dụng trong các tác vụ học máy liên quan đến âm nhạc.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Từ audio  chuyển thành mel spectrogram  chia thành n_chunks mỗi chunks có độ dài 3s vì vậy mà tensor đầu vào sẽ có kích thước 128x129 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tiếp tục cho qua các lớp tích chập (qua lớp đầu tiên 64 filter và kernel ( 3x 128)) </a:t>
            </a:r>
          </a:p>
          <a:p>
            <a:r>
              <a:rPr lang="en-US"/>
              <a:t>nên đầu ra lúc này là [n_chunk,1,129,64]  </a:t>
            </a:r>
          </a:p>
          <a:p>
            <a:r>
              <a:rPr lang="en-US"/>
              <a:t>qua tiếp một lớp convolution  128 filter  kích thước kernel </a:t>
            </a:r>
          </a:p>
          <a:p>
            <a:r>
              <a:rPr lang="en-US"/>
              <a:t>(4 × 1) [n_chunk,1,129,128] </a:t>
            </a:r>
          </a:p>
          <a:p>
            <a:r>
              <a:rPr lang="en-US"/>
              <a:t> qua tiếp một lớp convolution  256 filter  kích thước kernel (4 × 1)</a:t>
            </a:r>
          </a:p>
          <a:p>
            <a:r>
              <a:rPr lang="en-US"/>
              <a:t> [n_chunk,1,129,256] </a:t>
            </a:r>
          </a:p>
          <a:p>
            <a:r>
              <a:rPr lang="en-US"/>
              <a:t> sau khi qua các lớp conv ta thu đc mỗi đoạn 1 biểu diễn kích thước</a:t>
            </a:r>
          </a:p>
          <a:p>
            <a:r>
              <a:rPr lang="en-US"/>
              <a:t> [1,129,256]</a:t>
            </a:r>
          </a:p>
          <a:p>
            <a:r>
              <a:rPr lang="en-US"/>
              <a:t> sau đó ta cho lớp này đi qua 1 lớp Max-pooling theo chiều thứ 2 lúc này các biểu diễn thu được sẽ có kích thước [256]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đến đây các biểu diễn của n_chunks đoạn sẽ đi theo 2 luồng.</a:t>
            </a:r>
          </a:p>
          <a:p>
            <a:r>
              <a:rPr lang="en-US"/>
              <a:t>•	Luồng 1: các biểu diễn sẽ được cộng thêm các mã hóa vị trí theo công thức đã được nêu ở phần trên và đi vào lớp attention  Lúc này các biểu diễn đặc trưng này sẽ đi qua 3 lớp fully- connected và đầu ra sẽ là 1 vecter trọng số (score) chú ý cho từng đoạn</a:t>
            </a:r>
          </a:p>
          <a:p>
            <a:r>
              <a:rPr lang="en-US"/>
              <a:t>•	Luồng 2 : từng biểu diễn sẽ đi qua 2 lớp fully connected với kích input là 1024 và đầu ra là 1 vecter 190 chiều là các xác xuất và các nhãn  sau khi qua lớp này ta tiến hành nhân [n_chunks,190] vector này với đầu ra của luồng 1 [nchunk] để ra dự đoán cuối cùng của cả bài.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Tổng trọng số của các dự đoán khối để có được dự đoán âm thanh cuối cùng</a:t>
            </a:r>
          </a:p>
          <a:p>
            <a:r>
              <a:rPr lang="en-US"/>
              <a:t/>
            </a:r>
          </a:p>
          <a:p>
            <a:r>
              <a:rPr lang="en-US"/>
              <a:t/>
            </a:r>
          </a:p>
          <a:p>
            <a:r>
              <a:rPr lang="en-US"/>
              <a:t>Luồng 2 : từng biểu diễn sẽ đi qua 2 lớp fully connected với kích input là 1024 và đầu ra là 1 vecter 190 chiều là các xác xuất và các nhãn  sau khi qua lớp này ta tiến hành nhân [n_chunks,190] vector này với đầu ra của luồng 1 [nchunk] để ra dự đoán cuối cùng của cả bài.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Bộ dữ liệu huấn luyện: CAL 500 đã nói ở trước đó gồm 500 bài hát. Bên cạnh là kết quả khi huấn luyện mô hình 50 lần với tập dữ liệu trên. Hàm mất mát sử dụng cross-entropy để tính toán mất mát giữa nhãn thực và dự đoán. Sử dụng AdamOptimizer với learning rate 0.001 để giảm thiểu mất mát trong quá trình huấn luyện.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Bộ dữ liệu đánh giá: Bộ dữ liệu đánh giá bao gồm 100 bài hát tiếng Việt, mỗi bài hát có 3 nhãn là điểm nổi bật của bài hát đó. Bộ dữ liệu được thu thập thủ công và các nhãn là thời gian bắt đầu và kết thúc của độ dài 15 giây của bản nhạc nổi bật. Nhãn được gán dựa trên các đoạn nhạc nổi bật của Facebook. Khi sử dụng tính năng tạo tin(story) của Facebook, sẽ có lựa chọn thêm nhạc. Với mỗi bài hát, Facebook gợi ý 3 đoạn highlight của bài hát đó. </a:t>
            </a:r>
          </a:p>
          <a:p>
            <a:r>
              <a:rPr lang="en-US"/>
              <a:t/>
            </a:r>
          </a:p>
          <a:p>
            <a:r>
              <a:rPr lang="en-US"/>
              <a:t>Phương pháp đánh giá: Độ chính xác của một bài hát được tính bằng cách chia độ dài đoạn lặp lại dài nhất giữa nhãn thực tế và nhãn dự đoán cho thời gian của 1 đoạn highlight(đoạn highlight đang để cố định là 15s).</a:t>
            </a:r>
          </a:p>
          <a:p>
            <a:r>
              <a:rPr lang="en-US"/>
              <a:t/>
            </a:r>
          </a:p>
          <a:p>
            <a:r>
              <a:rPr lang="en-US"/>
              <a:t>Bên cạnh kết quả đánh giá của mô hình, bọn em còn so sánh với 1 số phương pháp khác. Kết quả như sau. </a:t>
            </a:r>
          </a:p>
          <a:p>
            <a:r>
              <a:rPr lang="en-US"/>
              <a:t/>
            </a:r>
          </a:p>
          <a:p>
            <a:r>
              <a:rPr lang="en-US"/>
              <a:t/>
            </a:r>
          </a:p>
          <a:p>
            <a:r>
              <a:rPr lang="en-US"/>
              <a:t>Ta có thể thấy kết quả mô hình sử dụng cảm xúc vượt trội hơn so với các phương pháp còn lại.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Music highlight detection là gì ?</a:t>
            </a:r>
          </a:p>
          <a:p>
            <a:r>
              <a:rPr lang="en-US"/>
              <a:t>Music highlight detection là trích xuất một đoạn ngắn liên tiếp (đoạn nhạc nổi bật - “highlight”) của một bài hát mà nó có thể đại diện cho bài hát đó. (Nghe đoạn “highlight” là biết đó là bài hát nào) . </a:t>
            </a:r>
          </a:p>
          <a:p>
            <a:r>
              <a:rPr lang="en-US"/>
              <a:t/>
            </a:r>
          </a:p>
          <a:p>
            <a:r>
              <a:rPr lang="en-US"/>
              <a:t>Tại sao lại cần đến nó?</a:t>
            </a:r>
          </a:p>
          <a:p>
            <a:r>
              <a:rPr lang="en-US"/>
              <a:t>(Trong sự phát triển nhanh chóng của dữ liệu đa phương tiện trên Internet việc tìm kiếm và truy cập thông tin một cách hiệu quả trở nên vô cùng quan trọng, đặc biệt là trong lĩnh vực âm nhạc). Đoạn “highlight” giúp rút gọn thời gian xử lý dữ liệu âm nhạc, tăng cường trải nghiệm người dùng.</a:t>
            </a:r>
          </a:p>
          <a:p>
            <a:r>
              <a:rPr lang="en-US"/>
              <a:t>Một số ứng dụng của nó như trong việc nghe thử , Tìm kiếm ,Nội dung dạng ngắn và trong ứng dụng nhạc chuông của Samsung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Trong bài nghiên cứu này giới thiệu một phương pháp phát hiện điểm nhấn trong âm nhạc dựa trên học sâu, với cơ chế Attention giúp cải thiện độ chính xác trong việc xác định các khoảnh khắc quan trọng của bài hát dựa trên mô hình dự đoán cảm xúc.</a:t>
            </a:r>
          </a:p>
          <a:p>
            <a:r>
              <a:rPr lang="en-US"/>
              <a:t>Kết quả thu được:</a:t>
            </a:r>
          </a:p>
          <a:p>
            <a:r>
              <a:rPr lang="en-US"/>
              <a:t>Mô hình đã có thể nhận biết được đoạn nhạc nổi bật của bài hát với độ chính xác khá cao.</a:t>
            </a:r>
          </a:p>
          <a:p>
            <a:r>
              <a:rPr lang="en-US"/>
              <a:t>Hoàn thành được yêu cầu ban đầu của nghiên cứu.</a:t>
            </a:r>
          </a:p>
          <a:p>
            <a:r>
              <a:rPr lang="en-US"/>
              <a:t>Triển khai mô hình trên nền tảng android với một ứng dụng cơ bản.</a:t>
            </a:r>
          </a:p>
          <a:p>
            <a:r>
              <a:rPr lang="en-US"/>
              <a:t>Học thêm được kiến thức về deep learning để giải quyết vấn đề được đặt ra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Khó khăn:</a:t>
            </a:r>
          </a:p>
          <a:p>
            <a:r>
              <a:rPr lang="en-US"/>
              <a:t/>
            </a:r>
          </a:p>
          <a:p>
            <a:r>
              <a:rPr lang="en-US"/>
              <a:t>Trong quá trình nghiên cứu đề tài do bị giới hạn về thời gian nên chưa có được tập dữ liệu huấn luyện và đánh giá đầy đủ và chính xác </a:t>
            </a:r>
          </a:p>
          <a:p>
            <a:r>
              <a:rPr lang="en-US"/>
              <a:t>Chưa có được cách đánh giá cụ thể và chính xác về các đoạn highlight trên một bài hát.</a:t>
            </a:r>
          </a:p>
          <a:p>
            <a:r>
              <a:rPr lang="en-US"/>
              <a:t>Hướng phát triển:</a:t>
            </a:r>
          </a:p>
          <a:p>
            <a:r>
              <a:rPr lang="en-US"/>
              <a:t>Thu thập một bộ dữ liệu gán nhãn được thu thập qua người nghe với độ chính xác cao.</a:t>
            </a:r>
          </a:p>
          <a:p>
            <a:r>
              <a:rPr lang="en-US"/>
              <a:t>Cải thiện độ chính xác của mô hình dựa vào tập dữ liệu huấn luyện vào đánh giá trên.</a:t>
            </a:r>
          </a:p>
          <a:p>
            <a:r>
              <a:rPr lang="en-US"/>
              <a:t>Tiếp cận và xây dựng mô hình một cách trực tiếp với tập dữ liệu chuẩn.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Mục tiêu của dự án.</a:t>
            </a:r>
          </a:p>
          <a:p>
            <a:r>
              <a:rPr lang="en-US"/>
              <a:t>Do sự phát triển và độ chính xác của mô hình học sâu được ứng dụng vào nhiều bài toán khác nhau đặc biệt là về audio đã có trước đây. Nên mục tiêu của dự án là Học và nghiên cứu cách để có thể dùng deep learning để xử lý bài toán.</a:t>
            </a:r>
          </a:p>
          <a:p>
            <a:r>
              <a:rPr lang="en-US"/>
              <a:t/>
            </a:r>
          </a:p>
          <a:p>
            <a:r>
              <a:rPr lang="en-US"/>
              <a:t>Đầu ra mong muốn</a:t>
            </a:r>
          </a:p>
          <a:p>
            <a:r>
              <a:rPr lang="en-US"/>
              <a:t> Tạo một ứng dụng trên nền tảng android nhận đầu vào là 1 bài hát và đầu ra là các đoạn highlight của bài hát đó.</a:t>
            </a:r>
          </a:p>
          <a:p>
            <a:r>
              <a:rPr lang="en-US"/>
              <a:t>Cải thiện độ chính xác so với các cơ chế đã được xây dựng trước đây như dựa trên năng lượng hay các cấu trúc được lặp lại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Khối kiến thức liên quan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Phổ đồ hiển thị phổ tần số theo thời gian, cung cấp nhiều thông tin hơn đáng kể so với dạng sóng âm</a:t>
            </a:r>
          </a:p>
          <a:p>
            <a:r>
              <a:rPr lang="en-US"/>
              <a:t>Phổ đồ Mel là một biến thể của phổ đồ</a:t>
            </a:r>
          </a:p>
          <a:p>
            <a:r>
              <a:rPr lang="en-US"/>
              <a:t>Trục tần số được chia tỷ lệ theo thang Mel và độ lớn được điều chỉnh để phù hợp hơn với nhận thức thính giác của con người</a:t>
            </a:r>
          </a:p>
          <a:p>
            <a:r>
              <a:rPr lang="en-US"/>
              <a:t>Đã được chứng minh là hiệu quả hơn phổ đồ tiêu chuẩn trong nhiều tác vụ học máy</a:t>
            </a:r>
          </a:p>
          <a:p>
            <a:r>
              <a:rPr lang="en-US"/>
              <a:t/>
            </a:r>
          </a:p>
          <a:p>
            <a:r>
              <a:rPr lang="en-US"/>
              <a:t>Mel spectrogram là một biến thể của spectrogram thường được sử dụng trong xử lý giọng nói và các tác vụ học máy. Nó tương tự như spectrogram ở chỗ nó hiển thị nội dung tần số của tín hiệu âm thanh theo thời gian, nhưng trên một trục tần số khác.Tuy nhiên, hệ thống thính giác của con người nhạy cảm hơn với những thay đổi ở tần số thấp hơn so với tần số cao hơn và độ nhạy này giảm theo logarit khi tần số tăng. Thang mel là thang đo nhận thức xấp xỉ đáp ứng tần số phi tuyến tính của tai người.</a:t>
            </a:r>
          </a:p>
          <a:p>
            <a:r>
              <a:rPr lang="en-US"/>
              <a:t>So với phổ đồ chuẩn, phổ đồ mel có thể nắm bắt được nhiều đặc điểm có ý nghĩa hơn của tín hiệu âm thanh để con người nhận thức, khiến nó trở thành lựa chọn phổ biến trong các nhiệm vụ như nhận dạng giọng nói, nhận dạng người nói và phân loại thể loại nhạc.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Đây là khối xây dựng của CNN, là nơi diễn ra quá trình tính toán để trích xuất ra những thông tin hữu ích từ dữ liệu hình ảnh. Mỗi lớp “Convolutional Layer” bao gồm các bộ lọc “learnable filter” hay còn gọi là các “kernel”. (nhưng kích thước có thể thay đổi) được áp dụng cho một hình ảnh và phép nhân ma trận được tính toán cho ma trận pixel đầu vào và trọng số bộ lọc. Sau đó, bộ lọc được di chuyển theo số lượng pixel là n, còn được gọi là phép “stride” và áp dụng phép nhân ma trận cho các ma trận pixel đi qua với trọng số của bộ lọc. Quá trình này, gọi là tích chập, được tiếp tục cho đến khi di chuyển hết ma trận đầu vào. Đầu ra của mỗi phép nhân ma trận sẽ tạo ra một ma trận mới được gọi là “activation map” hay “feature map”. “Feature map” chứa những thông tin về các đặc trưng đã được trích xuất từ hình ảnh bằng bộ lọc cụ thể.</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Lớp này thực hiện giảm chiều trên tập đầu vào bằng cách giảm số lượng tham số và nó cũng sử dụng bộ lọc để thực hiện việc này.</a:t>
            </a:r>
          </a:p>
          <a:p>
            <a:r>
              <a:rPr lang="en-US"/>
              <a:t/>
            </a:r>
          </a:p>
          <a:p>
            <a:r>
              <a:rPr lang="en-US"/>
              <a:t>Hiệu ứng của việc sử dụng lớp này là giảm độ phức tạp của các tính năng dư thừa, tăng khả năng tổng quát hóa của mô hình, tăng tính bất biến không gian, tăng tốc độ tính toán, giảm độ phức tạp tính toán và cải thiện hiệu quả của mô hình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Lớp FC có nhiệm vụ kết hợp các đặc trưng đã được trích xuất từ các lớp trước đó và phân loại chúng vào các lớp đầu ra tương ứng. Lớp FC nhận đầu vào từ các đặc trưng đã được trích xuất từ các lớp Convolutional Layer và Pooling Layer trước đó. Các đặc trưng này thường được biểu diễn dưới dạng một vectơ một chiều (flattened vector) để có thể đưa vào lớp FC.</a:t>
            </a:r>
          </a:p>
          <a:p>
            <a:r>
              <a:rPr lang="en-US"/>
              <a:t>Trong lớp FC, mỗi nút (neuron) được kết nối với tất cả các nút trong lớp trước đó, tạo thành một mạng neural fully connected. Điều này có nghĩa là mỗi giá trị đầu vào từ các đặc trưng được truyền qua một trọng số riêng và được kết hợp bằng hàm kích hoạt để tạo ra đầu ra cuối cùng.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Kỹ thuật Batch Normalization (BN) là một phương pháp chuẩn hóa </a:t>
            </a:r>
          </a:p>
          <a:p>
            <a:r>
              <a:rPr lang="en-US"/>
              <a:t>các đặc trưng đầu ra từ các lớp trước đó trong mạng nơ-ron, thường được </a:t>
            </a:r>
          </a:p>
          <a:p>
            <a:r>
              <a:rPr lang="en-US"/>
              <a:t>áp dụng trước khi áp dụng hàm kích hoạt. BN giúp cải thiện quá trình huấn </a:t>
            </a:r>
          </a:p>
          <a:p>
            <a:r>
              <a:rPr lang="en-US"/>
              <a:t>luyện mạng nơ-ron sâu bằng cách chuẩn hóa giá trị đầu ra theo batch. </a:t>
            </a:r>
          </a:p>
          <a:p>
            <a:r>
              <a:rPr lang="en-US"/>
              <a:t/>
            </a:r>
          </a:p>
          <a:p>
            <a:r>
              <a:rPr lang="en-US"/>
              <a:t>Một số lợi ích của Batch Normalization:</a:t>
            </a:r>
          </a:p>
          <a:p>
            <a:r>
              <a:rPr lang="en-US"/>
              <a:t> - Stabilizing training: Giúp ổn định quá trình huấn luyện bằng cách giảm </a:t>
            </a:r>
          </a:p>
          <a:p>
            <a:r>
              <a:rPr lang="en-US"/>
              <a:t>độ lớn của các giá trị đầu ra, giúp tránh hiện tượng vanishing or exploding </a:t>
            </a:r>
          </a:p>
          <a:p>
            <a:r>
              <a:rPr lang="en-US"/>
              <a:t>gradients. </a:t>
            </a:r>
          </a:p>
          <a:p>
            <a:r>
              <a:rPr lang="en-US"/>
              <a:t>- Acceleration in training: Tăng tốc độ học của mạng nơ-ron bằng cách cải </a:t>
            </a:r>
          </a:p>
          <a:p>
            <a:r>
              <a:rPr lang="en-US"/>
              <a:t>thiện việc truyền ngược gradient trong quá trình lan truyền ngược. </a:t>
            </a:r>
          </a:p>
          <a:p>
            <a:r>
              <a:rPr lang="en-US"/>
              <a:t>- Regularization: Hoạt động như một phương pháp regularization nhẹ, có </a:t>
            </a:r>
          </a:p>
          <a:p>
            <a:r>
              <a:rPr lang="en-US"/>
              <a:t>thể giúp ngăn chặn overfitting.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9.png" Type="http://schemas.openxmlformats.org/officeDocument/2006/relationships/image"/><Relationship Id="rId4"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9.png" Type="http://schemas.openxmlformats.org/officeDocument/2006/relationships/image"/><Relationship Id="rId5"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20.png" Type="http://schemas.openxmlformats.org/officeDocument/2006/relationships/image"/><Relationship Id="rId6"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21.png" Type="http://schemas.openxmlformats.org/officeDocument/2006/relationships/image"/><Relationship Id="rId6"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22.png" Type="http://schemas.openxmlformats.org/officeDocument/2006/relationships/image"/><Relationship Id="rId6" Target="../media/image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23.png" Type="http://schemas.openxmlformats.org/officeDocument/2006/relationships/image"/><Relationship Id="rId6" Target="../media/image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24.png" Type="http://schemas.openxmlformats.org/officeDocument/2006/relationships/image"/><Relationship Id="rId6" Target="../media/image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25.png" Type="http://schemas.openxmlformats.org/officeDocument/2006/relationships/image"/><Relationship Id="rId6" Target="../media/image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pn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8.png" Type="http://schemas.openxmlformats.org/officeDocument/2006/relationships/image"/><Relationship Id="rId4"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9222" r="0" b="-9222"/>
            </a:stretch>
          </a:blipFill>
        </p:spPr>
      </p:sp>
      <p:sp>
        <p:nvSpPr>
          <p:cNvPr name="Freeform 3" id="3"/>
          <p:cNvSpPr/>
          <p:nvPr/>
        </p:nvSpPr>
        <p:spPr>
          <a:xfrm flipH="false" flipV="false" rot="0">
            <a:off x="7827351" y="408311"/>
            <a:ext cx="2633297" cy="1312163"/>
          </a:xfrm>
          <a:custGeom>
            <a:avLst/>
            <a:gdLst/>
            <a:ahLst/>
            <a:cxnLst/>
            <a:rect r="r" b="b" t="t" l="l"/>
            <a:pathLst>
              <a:path h="1312163" w="2633297">
                <a:moveTo>
                  <a:pt x="0" y="0"/>
                </a:moveTo>
                <a:lnTo>
                  <a:pt x="2633298" y="0"/>
                </a:lnTo>
                <a:lnTo>
                  <a:pt x="2633298" y="1312162"/>
                </a:lnTo>
                <a:lnTo>
                  <a:pt x="0" y="13121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808141" y="2646717"/>
            <a:ext cx="2022321" cy="8460018"/>
            <a:chOff x="0" y="0"/>
            <a:chExt cx="532628" cy="2228153"/>
          </a:xfrm>
        </p:grpSpPr>
        <p:sp>
          <p:nvSpPr>
            <p:cNvPr name="Freeform 5" id="5"/>
            <p:cNvSpPr/>
            <p:nvPr/>
          </p:nvSpPr>
          <p:spPr>
            <a:xfrm flipH="false" flipV="false" rot="0">
              <a:off x="0" y="0"/>
              <a:ext cx="532628" cy="2228153"/>
            </a:xfrm>
            <a:custGeom>
              <a:avLst/>
              <a:gdLst/>
              <a:ahLst/>
              <a:cxnLst/>
              <a:rect r="r" b="b" t="t" l="l"/>
              <a:pathLst>
                <a:path h="2228153" w="532628">
                  <a:moveTo>
                    <a:pt x="0" y="0"/>
                  </a:moveTo>
                  <a:lnTo>
                    <a:pt x="532628" y="0"/>
                  </a:lnTo>
                  <a:lnTo>
                    <a:pt x="532628" y="2228153"/>
                  </a:lnTo>
                  <a:lnTo>
                    <a:pt x="0" y="2228153"/>
                  </a:lnTo>
                  <a:close/>
                </a:path>
              </a:pathLst>
            </a:custGeom>
            <a:solidFill>
              <a:srgbClr val="9F9F9F"/>
            </a:solidFill>
          </p:spPr>
        </p:sp>
        <p:sp>
          <p:nvSpPr>
            <p:cNvPr name="TextBox 6" id="6"/>
            <p:cNvSpPr txBox="true"/>
            <p:nvPr/>
          </p:nvSpPr>
          <p:spPr>
            <a:xfrm>
              <a:off x="0" y="-38100"/>
              <a:ext cx="532628" cy="2266253"/>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686387" y="-607424"/>
            <a:ext cx="3709695" cy="1015735"/>
            <a:chOff x="0" y="0"/>
            <a:chExt cx="977039" cy="267519"/>
          </a:xfrm>
        </p:grpSpPr>
        <p:sp>
          <p:nvSpPr>
            <p:cNvPr name="Freeform 8" id="8"/>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9" id="9"/>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1539498"/>
            <a:ext cx="16230600" cy="3134087"/>
          </a:xfrm>
          <a:prstGeom prst="rect">
            <a:avLst/>
          </a:prstGeom>
        </p:spPr>
        <p:txBody>
          <a:bodyPr anchor="t" rtlCol="false" tIns="0" lIns="0" bIns="0" rIns="0">
            <a:spAutoFit/>
          </a:bodyPr>
          <a:lstStyle/>
          <a:p>
            <a:pPr algn="ctr">
              <a:lnSpc>
                <a:spcPts val="12580"/>
              </a:lnSpc>
            </a:pPr>
            <a:r>
              <a:rPr lang="en-US" sz="8985">
                <a:solidFill>
                  <a:srgbClr val="000000"/>
                </a:solidFill>
                <a:latin typeface="Tomorrow"/>
                <a:ea typeface="Tomorrow"/>
                <a:cs typeface="Tomorrow"/>
                <a:sym typeface="Tomorrow"/>
              </a:rPr>
              <a:t>Deep learning-based for Music Highlight Detection</a:t>
            </a:r>
          </a:p>
        </p:txBody>
      </p:sp>
      <p:sp>
        <p:nvSpPr>
          <p:cNvPr name="TextBox 11" id="11"/>
          <p:cNvSpPr txBox="true"/>
          <p:nvPr/>
        </p:nvSpPr>
        <p:spPr>
          <a:xfrm rot="0">
            <a:off x="3155222" y="5805806"/>
            <a:ext cx="5683004" cy="4248150"/>
          </a:xfrm>
          <a:prstGeom prst="rect">
            <a:avLst/>
          </a:prstGeom>
        </p:spPr>
        <p:txBody>
          <a:bodyPr anchor="t" rtlCol="false" tIns="0" lIns="0" bIns="0" rIns="0">
            <a:spAutoFit/>
          </a:bodyPr>
          <a:lstStyle/>
          <a:p>
            <a:pPr algn="just">
              <a:lnSpc>
                <a:spcPts val="4200"/>
              </a:lnSpc>
            </a:pPr>
          </a:p>
          <a:p>
            <a:pPr algn="just">
              <a:lnSpc>
                <a:spcPts val="4200"/>
              </a:lnSpc>
            </a:pPr>
            <a:r>
              <a:rPr lang="en-US" sz="3000">
                <a:solidFill>
                  <a:srgbClr val="000000"/>
                </a:solidFill>
                <a:latin typeface="Garet Light"/>
                <a:ea typeface="Garet Light"/>
                <a:cs typeface="Garet Light"/>
                <a:sym typeface="Garet Light"/>
              </a:rPr>
              <a:t>Students</a:t>
            </a:r>
          </a:p>
          <a:p>
            <a:pPr algn="just" marL="647702" indent="-323851" lvl="1">
              <a:lnSpc>
                <a:spcPts val="4200"/>
              </a:lnSpc>
              <a:buFont typeface="Arial"/>
              <a:buChar char="•"/>
            </a:pPr>
            <a:r>
              <a:rPr lang="en-US" sz="3000">
                <a:solidFill>
                  <a:srgbClr val="000000"/>
                </a:solidFill>
                <a:latin typeface="Garet Light"/>
                <a:ea typeface="Garet Light"/>
                <a:cs typeface="Garet Light"/>
                <a:sym typeface="Garet Light"/>
              </a:rPr>
              <a:t>Pham Trong Bien</a:t>
            </a:r>
          </a:p>
          <a:p>
            <a:pPr algn="just" marL="647702" indent="-323851" lvl="1">
              <a:lnSpc>
                <a:spcPts val="4200"/>
              </a:lnSpc>
              <a:buFont typeface="Arial"/>
              <a:buChar char="•"/>
            </a:pPr>
            <a:r>
              <a:rPr lang="en-US" sz="3000">
                <a:solidFill>
                  <a:srgbClr val="000000"/>
                </a:solidFill>
                <a:latin typeface="Garet Light"/>
                <a:ea typeface="Garet Light"/>
                <a:cs typeface="Garet Light"/>
                <a:sym typeface="Garet Light"/>
              </a:rPr>
              <a:t>Bui Van Thong</a:t>
            </a:r>
          </a:p>
          <a:p>
            <a:pPr algn="just">
              <a:lnSpc>
                <a:spcPts val="4200"/>
              </a:lnSpc>
            </a:pPr>
            <a:r>
              <a:rPr lang="en-US" sz="3000">
                <a:solidFill>
                  <a:srgbClr val="000000"/>
                </a:solidFill>
                <a:latin typeface="Garet Light"/>
                <a:ea typeface="Garet Light"/>
                <a:cs typeface="Garet Light"/>
                <a:sym typeface="Garet Light"/>
              </a:rPr>
              <a:t>Mentors</a:t>
            </a:r>
          </a:p>
          <a:p>
            <a:pPr algn="just" marL="647702" indent="-323851" lvl="1">
              <a:lnSpc>
                <a:spcPts val="4200"/>
              </a:lnSpc>
              <a:buFont typeface="Arial"/>
              <a:buChar char="•"/>
            </a:pPr>
            <a:r>
              <a:rPr lang="en-US" sz="3000">
                <a:solidFill>
                  <a:srgbClr val="000000"/>
                </a:solidFill>
                <a:latin typeface="Garet Light"/>
                <a:ea typeface="Garet Light"/>
                <a:cs typeface="Garet Light"/>
                <a:sym typeface="Garet Light"/>
              </a:rPr>
              <a:t>Diep Hai Thinh</a:t>
            </a:r>
          </a:p>
          <a:p>
            <a:pPr algn="just" marL="647702" indent="-323851" lvl="1">
              <a:lnSpc>
                <a:spcPts val="4200"/>
              </a:lnSpc>
              <a:buFont typeface="Arial"/>
              <a:buChar char="•"/>
            </a:pPr>
            <a:r>
              <a:rPr lang="en-US" sz="3000">
                <a:solidFill>
                  <a:srgbClr val="000000"/>
                </a:solidFill>
                <a:latin typeface="Garet Light"/>
                <a:ea typeface="Garet Light"/>
                <a:cs typeface="Garet Light"/>
                <a:sym typeface="Garet Light"/>
              </a:rPr>
              <a:t>Dam Viet Anh</a:t>
            </a:r>
          </a:p>
          <a:p>
            <a:pPr algn="just">
              <a:lnSpc>
                <a:spcPts val="4200"/>
              </a:lnSpc>
            </a:pPr>
          </a:p>
        </p:txBody>
      </p:sp>
      <p:sp>
        <p:nvSpPr>
          <p:cNvPr name="TextBox 12" id="12"/>
          <p:cNvSpPr txBox="true"/>
          <p:nvPr/>
        </p:nvSpPr>
        <p:spPr>
          <a:xfrm rot="0">
            <a:off x="7740789" y="4897755"/>
            <a:ext cx="2806422" cy="669926"/>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Garet Bold"/>
                <a:ea typeface="Garet Bold"/>
                <a:cs typeface="Garet Bold"/>
                <a:sym typeface="Garet Bold"/>
              </a:rPr>
              <a:t>Group T05</a:t>
            </a:r>
          </a:p>
        </p:txBody>
      </p:sp>
      <p:sp>
        <p:nvSpPr>
          <p:cNvPr name="Freeform 13" id="13"/>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761935" y="4552279"/>
            <a:ext cx="7466553" cy="4395933"/>
          </a:xfrm>
          <a:custGeom>
            <a:avLst/>
            <a:gdLst/>
            <a:ahLst/>
            <a:cxnLst/>
            <a:rect r="r" b="b" t="t" l="l"/>
            <a:pathLst>
              <a:path h="4395933" w="7466553">
                <a:moveTo>
                  <a:pt x="0" y="0"/>
                </a:moveTo>
                <a:lnTo>
                  <a:pt x="7466553" y="0"/>
                </a:lnTo>
                <a:lnTo>
                  <a:pt x="7466553" y="4395933"/>
                </a:lnTo>
                <a:lnTo>
                  <a:pt x="0" y="4395933"/>
                </a:lnTo>
                <a:lnTo>
                  <a:pt x="0" y="0"/>
                </a:lnTo>
                <a:close/>
              </a:path>
            </a:pathLst>
          </a:custGeom>
          <a:blipFill>
            <a:blip r:embed="rId3"/>
            <a:stretch>
              <a:fillRect l="0" t="0" r="0" b="0"/>
            </a:stretch>
          </a:blipFill>
        </p:spPr>
      </p:sp>
      <p:sp>
        <p:nvSpPr>
          <p:cNvPr name="TextBox 9" id="9"/>
          <p:cNvSpPr txBox="true"/>
          <p:nvPr/>
        </p:nvSpPr>
        <p:spPr>
          <a:xfrm rot="0">
            <a:off x="4652668" y="1090984"/>
            <a:ext cx="13051661" cy="1387469"/>
          </a:xfrm>
          <a:prstGeom prst="rect">
            <a:avLst/>
          </a:prstGeom>
        </p:spPr>
        <p:txBody>
          <a:bodyPr anchor="t" rtlCol="false" tIns="0" lIns="0" bIns="0" rIns="0">
            <a:spAutoFit/>
          </a:bodyPr>
          <a:lstStyle/>
          <a:p>
            <a:pPr algn="ctr">
              <a:lnSpc>
                <a:spcPts val="11200"/>
              </a:lnSpc>
            </a:pPr>
            <a:r>
              <a:rPr lang="en-US" sz="8000">
                <a:solidFill>
                  <a:srgbClr val="000000"/>
                </a:solidFill>
                <a:latin typeface="Tomorrow"/>
                <a:ea typeface="Tomorrow"/>
                <a:cs typeface="Tomorrow"/>
                <a:sym typeface="Tomorrow"/>
              </a:rPr>
              <a:t>Fully-conected layer</a:t>
            </a:r>
          </a:p>
        </p:txBody>
      </p:sp>
      <p:sp>
        <p:nvSpPr>
          <p:cNvPr name="TextBox 10" id="10"/>
          <p:cNvSpPr txBox="true"/>
          <p:nvPr/>
        </p:nvSpPr>
        <p:spPr>
          <a:xfrm rot="0">
            <a:off x="1893648" y="3573827"/>
            <a:ext cx="5800868" cy="415290"/>
          </a:xfrm>
          <a:prstGeom prst="rect">
            <a:avLst/>
          </a:prstGeom>
        </p:spPr>
        <p:txBody>
          <a:bodyPr anchor="t" rtlCol="false" tIns="0" lIns="0" bIns="0" rIns="0">
            <a:spAutoFit/>
          </a:bodyPr>
          <a:lstStyle/>
          <a:p>
            <a:pPr algn="just">
              <a:lnSpc>
                <a:spcPts val="3359"/>
              </a:lnSpc>
            </a:pPr>
            <a:r>
              <a:rPr lang="en-US" sz="2400">
                <a:solidFill>
                  <a:srgbClr val="000000"/>
                </a:solidFill>
                <a:latin typeface="Tomorrow"/>
                <a:ea typeface="Tomorrow"/>
                <a:cs typeface="Tomorrow"/>
                <a:sym typeface="Tomorrow"/>
              </a:rPr>
              <a:t>Is the normal artificial neura</a:t>
            </a:r>
          </a:p>
        </p:txBody>
      </p:sp>
      <p:sp>
        <p:nvSpPr>
          <p:cNvPr name="TextBox 11" id="11"/>
          <p:cNvSpPr txBox="true"/>
          <p:nvPr/>
        </p:nvSpPr>
        <p:spPr>
          <a:xfrm rot="0">
            <a:off x="1893648" y="5086350"/>
            <a:ext cx="5800868" cy="2929890"/>
          </a:xfrm>
          <a:prstGeom prst="rect">
            <a:avLst/>
          </a:prstGeom>
        </p:spPr>
        <p:txBody>
          <a:bodyPr anchor="t" rtlCol="false" tIns="0" lIns="0" bIns="0" rIns="0">
            <a:spAutoFit/>
          </a:bodyPr>
          <a:lstStyle/>
          <a:p>
            <a:pPr algn="just">
              <a:lnSpc>
                <a:spcPts val="3359"/>
              </a:lnSpc>
            </a:pPr>
            <a:r>
              <a:rPr lang="en-US" sz="2400">
                <a:solidFill>
                  <a:srgbClr val="000000"/>
                </a:solidFill>
                <a:latin typeface="Tomorrow"/>
                <a:ea typeface="Tomorrow"/>
                <a:cs typeface="Tomorrow"/>
                <a:sym typeface="Tomorrow"/>
              </a:rPr>
              <a:t>The FC layer receives input from the features extracted from the previous Convolutional Layer and Pooling Layer. These features are usually represented as a one-dimensional vector (flattened vector) so that they can be fed into the FC layer.</a:t>
            </a:r>
          </a:p>
        </p:txBody>
      </p:sp>
      <p:sp>
        <p:nvSpPr>
          <p:cNvPr name="Freeform 12" id="12"/>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2618170" y="342900"/>
            <a:ext cx="13051661" cy="1387469"/>
          </a:xfrm>
          <a:prstGeom prst="rect">
            <a:avLst/>
          </a:prstGeom>
        </p:spPr>
        <p:txBody>
          <a:bodyPr anchor="t" rtlCol="false" tIns="0" lIns="0" bIns="0" rIns="0">
            <a:spAutoFit/>
          </a:bodyPr>
          <a:lstStyle/>
          <a:p>
            <a:pPr algn="ctr">
              <a:lnSpc>
                <a:spcPts val="11200"/>
              </a:lnSpc>
            </a:pPr>
            <a:r>
              <a:rPr lang="en-US" sz="8000">
                <a:solidFill>
                  <a:srgbClr val="000000"/>
                </a:solidFill>
                <a:latin typeface="Tomorrow"/>
                <a:ea typeface="Tomorrow"/>
                <a:cs typeface="Tomorrow"/>
                <a:sym typeface="Tomorrow"/>
              </a:rPr>
              <a:t>Batch Normalization</a:t>
            </a:r>
          </a:p>
        </p:txBody>
      </p:sp>
      <p:sp>
        <p:nvSpPr>
          <p:cNvPr name="TextBox 9" id="9"/>
          <p:cNvSpPr txBox="true"/>
          <p:nvPr/>
        </p:nvSpPr>
        <p:spPr>
          <a:xfrm rot="0">
            <a:off x="2140324" y="2252481"/>
            <a:ext cx="14007351" cy="834390"/>
          </a:xfrm>
          <a:prstGeom prst="rect">
            <a:avLst/>
          </a:prstGeom>
        </p:spPr>
        <p:txBody>
          <a:bodyPr anchor="t" rtlCol="false" tIns="0" lIns="0" bIns="0" rIns="0">
            <a:spAutoFit/>
          </a:bodyPr>
          <a:lstStyle/>
          <a:p>
            <a:pPr algn="just">
              <a:lnSpc>
                <a:spcPts val="3359"/>
              </a:lnSpc>
            </a:pPr>
            <a:r>
              <a:rPr lang="en-US" sz="2400">
                <a:solidFill>
                  <a:srgbClr val="000000"/>
                </a:solidFill>
                <a:latin typeface="Tomorrow"/>
                <a:ea typeface="Tomorrow"/>
                <a:cs typeface="Tomorrow"/>
                <a:sym typeface="Tomorrow"/>
              </a:rPr>
              <a:t>Batch Normalization (BN) is a method of normalizing the output features from previous layers in a neural network.</a:t>
            </a:r>
          </a:p>
        </p:txBody>
      </p:sp>
      <p:sp>
        <p:nvSpPr>
          <p:cNvPr name="TextBox 10" id="10"/>
          <p:cNvSpPr txBox="true"/>
          <p:nvPr/>
        </p:nvSpPr>
        <p:spPr>
          <a:xfrm rot="0">
            <a:off x="2009232" y="3859530"/>
            <a:ext cx="12581812" cy="2510790"/>
          </a:xfrm>
          <a:prstGeom prst="rect">
            <a:avLst/>
          </a:prstGeom>
        </p:spPr>
        <p:txBody>
          <a:bodyPr anchor="t" rtlCol="false" tIns="0" lIns="0" bIns="0" rIns="0">
            <a:spAutoFit/>
          </a:bodyPr>
          <a:lstStyle/>
          <a:p>
            <a:pPr algn="just" marL="518160" indent="-259080" lvl="1">
              <a:lnSpc>
                <a:spcPts val="3359"/>
              </a:lnSpc>
              <a:buFont typeface="Arial"/>
              <a:buChar char="•"/>
            </a:pPr>
            <a:r>
              <a:rPr lang="en-US" b="true" sz="2400">
                <a:solidFill>
                  <a:srgbClr val="000000"/>
                </a:solidFill>
                <a:latin typeface="Tomorrow Bold"/>
                <a:ea typeface="Tomorrow Bold"/>
                <a:cs typeface="Tomorrow Bold"/>
                <a:sym typeface="Tomorrow Bold"/>
              </a:rPr>
              <a:t>Stabilizing training</a:t>
            </a:r>
            <a:r>
              <a:rPr lang="en-US" sz="2400">
                <a:solidFill>
                  <a:srgbClr val="000000"/>
                </a:solidFill>
                <a:latin typeface="Tomorrow"/>
                <a:ea typeface="Tomorrow"/>
                <a:cs typeface="Tomorrow"/>
                <a:sym typeface="Tomorrow"/>
              </a:rPr>
              <a:t>: Helps stabilize the training process by reducing the magnitude of the output values, helping to avoid vanishing or exploding gradients. </a:t>
            </a:r>
          </a:p>
          <a:p>
            <a:pPr algn="just" marL="518160" indent="-259080" lvl="1">
              <a:lnSpc>
                <a:spcPts val="3359"/>
              </a:lnSpc>
              <a:buFont typeface="Arial"/>
              <a:buChar char="•"/>
            </a:pPr>
            <a:r>
              <a:rPr lang="en-US" b="true" sz="2400">
                <a:solidFill>
                  <a:srgbClr val="000000"/>
                </a:solidFill>
                <a:latin typeface="Tomorrow Bold"/>
                <a:ea typeface="Tomorrow Bold"/>
                <a:cs typeface="Tomorrow Bold"/>
                <a:sym typeface="Tomorrow Bold"/>
              </a:rPr>
              <a:t>Acceleration in training:</a:t>
            </a:r>
            <a:r>
              <a:rPr lang="en-US" sz="2400">
                <a:solidFill>
                  <a:srgbClr val="000000"/>
                </a:solidFill>
                <a:latin typeface="Tomorrow"/>
                <a:ea typeface="Tomorrow"/>
                <a:cs typeface="Tomorrow"/>
                <a:sym typeface="Tomorrow"/>
              </a:rPr>
              <a:t> Speeds up the learning of the neural network by improving the backpropagation of gradients during backpropagation.</a:t>
            </a:r>
          </a:p>
          <a:p>
            <a:pPr algn="just" marL="518160" indent="-259080" lvl="1">
              <a:lnSpc>
                <a:spcPts val="3359"/>
              </a:lnSpc>
              <a:buFont typeface="Arial"/>
              <a:buChar char="•"/>
            </a:pPr>
            <a:r>
              <a:rPr lang="en-US" b="true" sz="2400">
                <a:solidFill>
                  <a:srgbClr val="000000"/>
                </a:solidFill>
                <a:latin typeface="Tomorrow Bold"/>
                <a:ea typeface="Tomorrow Bold"/>
                <a:cs typeface="Tomorrow Bold"/>
                <a:sym typeface="Tomorrow Bold"/>
              </a:rPr>
              <a:t>Regularization:</a:t>
            </a:r>
            <a:r>
              <a:rPr lang="en-US" sz="2400">
                <a:solidFill>
                  <a:srgbClr val="000000"/>
                </a:solidFill>
                <a:latin typeface="Tomorrow"/>
                <a:ea typeface="Tomorrow"/>
                <a:cs typeface="Tomorrow"/>
                <a:sym typeface="Tomorrow"/>
              </a:rPr>
              <a:t> Acts as a lightweight regularization method, which can help prevent overfitting.</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3955708" y="4086996"/>
            <a:ext cx="9618027" cy="5241825"/>
          </a:xfrm>
          <a:custGeom>
            <a:avLst/>
            <a:gdLst/>
            <a:ahLst/>
            <a:cxnLst/>
            <a:rect r="r" b="b" t="t" l="l"/>
            <a:pathLst>
              <a:path h="5241825" w="9618027">
                <a:moveTo>
                  <a:pt x="0" y="0"/>
                </a:moveTo>
                <a:lnTo>
                  <a:pt x="9618026" y="0"/>
                </a:lnTo>
                <a:lnTo>
                  <a:pt x="9618026" y="5241824"/>
                </a:lnTo>
                <a:lnTo>
                  <a:pt x="0" y="5241824"/>
                </a:lnTo>
                <a:lnTo>
                  <a:pt x="0" y="0"/>
                </a:lnTo>
                <a:close/>
              </a:path>
            </a:pathLst>
          </a:custGeom>
          <a:blipFill>
            <a:blip r:embed="rId3"/>
            <a:stretch>
              <a:fillRect l="0" t="0" r="0" b="0"/>
            </a:stretch>
          </a:blipFill>
        </p:spPr>
      </p:sp>
      <p:sp>
        <p:nvSpPr>
          <p:cNvPr name="TextBox 9" id="9"/>
          <p:cNvSpPr txBox="true"/>
          <p:nvPr/>
        </p:nvSpPr>
        <p:spPr>
          <a:xfrm rot="0">
            <a:off x="2618170" y="342900"/>
            <a:ext cx="13051661" cy="1387469"/>
          </a:xfrm>
          <a:prstGeom prst="rect">
            <a:avLst/>
          </a:prstGeom>
        </p:spPr>
        <p:txBody>
          <a:bodyPr anchor="t" rtlCol="false" tIns="0" lIns="0" bIns="0" rIns="0">
            <a:spAutoFit/>
          </a:bodyPr>
          <a:lstStyle/>
          <a:p>
            <a:pPr algn="ctr">
              <a:lnSpc>
                <a:spcPts val="11200"/>
              </a:lnSpc>
            </a:pPr>
            <a:r>
              <a:rPr lang="en-US" sz="8000">
                <a:solidFill>
                  <a:srgbClr val="000000"/>
                </a:solidFill>
                <a:latin typeface="Tomorrow"/>
                <a:ea typeface="Tomorrow"/>
                <a:cs typeface="Tomorrow"/>
                <a:sym typeface="Tomorrow"/>
              </a:rPr>
              <a:t>Dropout</a:t>
            </a:r>
          </a:p>
        </p:txBody>
      </p:sp>
      <p:sp>
        <p:nvSpPr>
          <p:cNvPr name="TextBox 10" id="10"/>
          <p:cNvSpPr txBox="true"/>
          <p:nvPr/>
        </p:nvSpPr>
        <p:spPr>
          <a:xfrm rot="0">
            <a:off x="2140324" y="2252481"/>
            <a:ext cx="14007351" cy="1253490"/>
          </a:xfrm>
          <a:prstGeom prst="rect">
            <a:avLst/>
          </a:prstGeom>
        </p:spPr>
        <p:txBody>
          <a:bodyPr anchor="t" rtlCol="false" tIns="0" lIns="0" bIns="0" rIns="0">
            <a:spAutoFit/>
          </a:bodyPr>
          <a:lstStyle/>
          <a:p>
            <a:pPr algn="just">
              <a:lnSpc>
                <a:spcPts val="3359"/>
              </a:lnSpc>
            </a:pPr>
            <a:r>
              <a:rPr lang="en-US" sz="2400">
                <a:solidFill>
                  <a:srgbClr val="000000"/>
                </a:solidFill>
                <a:latin typeface="Tomorrow"/>
                <a:ea typeface="Tomorrow"/>
                <a:cs typeface="Tomorrow"/>
                <a:sym typeface="Tomorrow"/>
              </a:rPr>
              <a:t>The Dropout Layer helps the Neural model become more resistant to overfitting by randomly dropping information during training. This has the effect of reducing over-reliance on specific features and helping the model learn more general features.</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419169" y="1168194"/>
            <a:ext cx="7764098" cy="7622461"/>
            <a:chOff x="0" y="0"/>
            <a:chExt cx="2044865" cy="2007562"/>
          </a:xfrm>
        </p:grpSpPr>
        <p:sp>
          <p:nvSpPr>
            <p:cNvPr name="Freeform 3" id="3"/>
            <p:cNvSpPr/>
            <p:nvPr/>
          </p:nvSpPr>
          <p:spPr>
            <a:xfrm flipH="false" flipV="false" rot="0">
              <a:off x="0" y="0"/>
              <a:ext cx="2044865" cy="2007562"/>
            </a:xfrm>
            <a:custGeom>
              <a:avLst/>
              <a:gdLst/>
              <a:ahLst/>
              <a:cxnLst/>
              <a:rect r="r" b="b" t="t" l="l"/>
              <a:pathLst>
                <a:path h="2007562" w="2044865">
                  <a:moveTo>
                    <a:pt x="0" y="0"/>
                  </a:moveTo>
                  <a:lnTo>
                    <a:pt x="2044865" y="0"/>
                  </a:lnTo>
                  <a:lnTo>
                    <a:pt x="2044865" y="2007562"/>
                  </a:lnTo>
                  <a:lnTo>
                    <a:pt x="0" y="2007562"/>
                  </a:lnTo>
                  <a:close/>
                </a:path>
              </a:pathLst>
            </a:custGeom>
            <a:solidFill>
              <a:srgbClr val="9F9F9F"/>
            </a:solidFill>
          </p:spPr>
        </p:sp>
        <p:sp>
          <p:nvSpPr>
            <p:cNvPr name="TextBox 4" id="4"/>
            <p:cNvSpPr txBox="true"/>
            <p:nvPr/>
          </p:nvSpPr>
          <p:spPr>
            <a:xfrm>
              <a:off x="0" y="-38100"/>
              <a:ext cx="2044865" cy="2045662"/>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5945107" y="-1004499"/>
            <a:ext cx="3822414" cy="4066398"/>
          </a:xfrm>
          <a:custGeom>
            <a:avLst/>
            <a:gdLst/>
            <a:ahLst/>
            <a:cxnLst/>
            <a:rect r="r" b="b" t="t" l="l"/>
            <a:pathLst>
              <a:path h="4066398" w="3822414">
                <a:moveTo>
                  <a:pt x="0" y="0"/>
                </a:moveTo>
                <a:lnTo>
                  <a:pt x="3822414" y="0"/>
                </a:lnTo>
                <a:lnTo>
                  <a:pt x="3822414" y="4066398"/>
                </a:lnTo>
                <a:lnTo>
                  <a:pt x="0" y="40663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767521" y="2235066"/>
            <a:ext cx="7235675" cy="5997994"/>
          </a:xfrm>
          <a:custGeom>
            <a:avLst/>
            <a:gdLst/>
            <a:ahLst/>
            <a:cxnLst/>
            <a:rect r="r" b="b" t="t" l="l"/>
            <a:pathLst>
              <a:path h="5997994" w="7235675">
                <a:moveTo>
                  <a:pt x="0" y="0"/>
                </a:moveTo>
                <a:lnTo>
                  <a:pt x="7235675" y="0"/>
                </a:lnTo>
                <a:lnTo>
                  <a:pt x="7235675" y="5997993"/>
                </a:lnTo>
                <a:lnTo>
                  <a:pt x="0" y="5997993"/>
                </a:lnTo>
                <a:lnTo>
                  <a:pt x="0" y="0"/>
                </a:lnTo>
                <a:close/>
              </a:path>
            </a:pathLst>
          </a:custGeom>
          <a:blipFill>
            <a:blip r:embed="rId5"/>
            <a:stretch>
              <a:fillRect l="0" t="0" r="0" b="0"/>
            </a:stretch>
          </a:blipFill>
        </p:spPr>
      </p:sp>
      <p:sp>
        <p:nvSpPr>
          <p:cNvPr name="TextBox 7" id="7"/>
          <p:cNvSpPr txBox="true"/>
          <p:nvPr/>
        </p:nvSpPr>
        <p:spPr>
          <a:xfrm rot="0">
            <a:off x="1028700" y="1522596"/>
            <a:ext cx="6419793" cy="712470"/>
          </a:xfrm>
          <a:prstGeom prst="rect">
            <a:avLst/>
          </a:prstGeom>
        </p:spPr>
        <p:txBody>
          <a:bodyPr anchor="t" rtlCol="false" tIns="0" lIns="0" bIns="0" rIns="0">
            <a:spAutoFit/>
          </a:bodyPr>
          <a:lstStyle/>
          <a:p>
            <a:pPr algn="l">
              <a:lnSpc>
                <a:spcPts val="5880"/>
              </a:lnSpc>
            </a:pPr>
            <a:r>
              <a:rPr lang="en-US" sz="4200">
                <a:solidFill>
                  <a:srgbClr val="000000"/>
                </a:solidFill>
                <a:latin typeface="Tomorrow"/>
                <a:ea typeface="Tomorrow"/>
                <a:cs typeface="Tomorrow"/>
                <a:sym typeface="Tomorrow"/>
              </a:rPr>
              <a:t>Attention mechanism</a:t>
            </a:r>
          </a:p>
        </p:txBody>
      </p:sp>
      <p:sp>
        <p:nvSpPr>
          <p:cNvPr name="TextBox 8" id="8"/>
          <p:cNvSpPr txBox="true"/>
          <p:nvPr/>
        </p:nvSpPr>
        <p:spPr>
          <a:xfrm rot="0">
            <a:off x="1028700" y="2685916"/>
            <a:ext cx="6419793" cy="5025390"/>
          </a:xfrm>
          <a:prstGeom prst="rect">
            <a:avLst/>
          </a:prstGeom>
        </p:spPr>
        <p:txBody>
          <a:bodyPr anchor="t" rtlCol="false" tIns="0" lIns="0" bIns="0" rIns="0">
            <a:spAutoFit/>
          </a:bodyPr>
          <a:lstStyle/>
          <a:p>
            <a:pPr algn="just">
              <a:lnSpc>
                <a:spcPts val="3359"/>
              </a:lnSpc>
            </a:pPr>
            <a:r>
              <a:rPr lang="en-US" sz="2400">
                <a:solidFill>
                  <a:srgbClr val="000000"/>
                </a:solidFill>
                <a:latin typeface="Tomorrow"/>
                <a:ea typeface="Tomorrow"/>
                <a:cs typeface="Tomorrow"/>
                <a:sym typeface="Tomorrow"/>
              </a:rPr>
              <a:t>Attention mechanism</a:t>
            </a:r>
            <a:r>
              <a:rPr lang="en-US" sz="2400" b="true">
                <a:solidFill>
                  <a:srgbClr val="000000"/>
                </a:solidFill>
                <a:latin typeface="Tomorrow Bold"/>
                <a:ea typeface="Tomorrow Bold"/>
                <a:cs typeface="Tomorrow Bold"/>
                <a:sym typeface="Tomorrow Bold"/>
              </a:rPr>
              <a:t> </a:t>
            </a:r>
            <a:r>
              <a:rPr lang="en-US" sz="2400">
                <a:solidFill>
                  <a:srgbClr val="000000"/>
                </a:solidFill>
                <a:latin typeface="Tomorrow"/>
                <a:ea typeface="Tomorrow"/>
                <a:cs typeface="Tomorrow"/>
                <a:sym typeface="Tomorrow"/>
              </a:rPr>
              <a:t>is a technique that allows the model to focus on important parts of the input data</a:t>
            </a:r>
          </a:p>
          <a:p>
            <a:pPr algn="just">
              <a:lnSpc>
                <a:spcPts val="3359"/>
              </a:lnSpc>
            </a:pPr>
            <a:r>
              <a:rPr lang="en-US" sz="2400">
                <a:solidFill>
                  <a:srgbClr val="000000"/>
                </a:solidFill>
                <a:latin typeface="Tomorrow"/>
                <a:ea typeface="Tomorrow"/>
                <a:cs typeface="Tomorrow"/>
                <a:sym typeface="Tomorrow"/>
              </a:rPr>
              <a:t>The attention mechanism in the lesson is used to learn how to “pay attention” to specific parts of the input. They used the attention mechanism that assigns “Attention scores” to audio blocks to facilitate weighted aggregation of emotional predictions from different parts of the analysis. make final song level prediction.</a:t>
            </a:r>
          </a:p>
          <a:p>
            <a:pPr algn="just">
              <a:lnSpc>
                <a:spcPts val="3359"/>
              </a:lnSpc>
            </a:pPr>
          </a:p>
        </p:txBody>
      </p:sp>
      <p:sp>
        <p:nvSpPr>
          <p:cNvPr name="Freeform 9" id="9"/>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sp>
        <p:nvSpPr>
          <p:cNvPr name="Freeform 2" id="2"/>
          <p:cNvSpPr/>
          <p:nvPr/>
        </p:nvSpPr>
        <p:spPr>
          <a:xfrm flipH="false" flipV="false" rot="0">
            <a:off x="-286089" y="9069973"/>
            <a:ext cx="3153958" cy="2976190"/>
          </a:xfrm>
          <a:custGeom>
            <a:avLst/>
            <a:gdLst/>
            <a:ahLst/>
            <a:cxnLst/>
            <a:rect r="r" b="b" t="t" l="l"/>
            <a:pathLst>
              <a:path h="2976190" w="3153958">
                <a:moveTo>
                  <a:pt x="0" y="0"/>
                </a:moveTo>
                <a:lnTo>
                  <a:pt x="3153958" y="0"/>
                </a:lnTo>
                <a:lnTo>
                  <a:pt x="3153958" y="2976190"/>
                </a:lnTo>
                <a:lnTo>
                  <a:pt x="0" y="2976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28700" y="549541"/>
            <a:ext cx="5281739" cy="998729"/>
          </a:xfrm>
          <a:custGeom>
            <a:avLst/>
            <a:gdLst/>
            <a:ahLst/>
            <a:cxnLst/>
            <a:rect r="r" b="b" t="t" l="l"/>
            <a:pathLst>
              <a:path h="998729" w="5281739">
                <a:moveTo>
                  <a:pt x="0" y="0"/>
                </a:moveTo>
                <a:lnTo>
                  <a:pt x="5281739" y="0"/>
                </a:lnTo>
                <a:lnTo>
                  <a:pt x="5281739" y="998729"/>
                </a:lnTo>
                <a:lnTo>
                  <a:pt x="0" y="9987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7707853" y="549541"/>
            <a:ext cx="1160293" cy="3086100"/>
            <a:chOff x="0" y="0"/>
            <a:chExt cx="305592" cy="812800"/>
          </a:xfrm>
        </p:grpSpPr>
        <p:sp>
          <p:nvSpPr>
            <p:cNvPr name="Freeform 5" id="5"/>
            <p:cNvSpPr/>
            <p:nvPr/>
          </p:nvSpPr>
          <p:spPr>
            <a:xfrm flipH="false" flipV="false" rot="0">
              <a:off x="0" y="0"/>
              <a:ext cx="305592" cy="812800"/>
            </a:xfrm>
            <a:custGeom>
              <a:avLst/>
              <a:gdLst/>
              <a:ahLst/>
              <a:cxnLst/>
              <a:rect r="r" b="b" t="t" l="l"/>
              <a:pathLst>
                <a:path h="812800" w="305592">
                  <a:moveTo>
                    <a:pt x="0" y="0"/>
                  </a:moveTo>
                  <a:lnTo>
                    <a:pt x="305592" y="0"/>
                  </a:lnTo>
                  <a:lnTo>
                    <a:pt x="305592" y="812800"/>
                  </a:lnTo>
                  <a:lnTo>
                    <a:pt x="0" y="812800"/>
                  </a:lnTo>
                  <a:close/>
                </a:path>
              </a:pathLst>
            </a:custGeom>
            <a:solidFill>
              <a:srgbClr val="9F9F9F"/>
            </a:solidFill>
          </p:spPr>
        </p:sp>
        <p:sp>
          <p:nvSpPr>
            <p:cNvPr name="TextBox 6" id="6"/>
            <p:cNvSpPr txBox="true"/>
            <p:nvPr/>
          </p:nvSpPr>
          <p:spPr>
            <a:xfrm>
              <a:off x="0" y="-38100"/>
              <a:ext cx="305592"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9718737" y="8960063"/>
            <a:ext cx="1893934" cy="1765547"/>
            <a:chOff x="0" y="0"/>
            <a:chExt cx="498814" cy="465000"/>
          </a:xfrm>
        </p:grpSpPr>
        <p:sp>
          <p:nvSpPr>
            <p:cNvPr name="Freeform 8" id="8"/>
            <p:cNvSpPr/>
            <p:nvPr/>
          </p:nvSpPr>
          <p:spPr>
            <a:xfrm flipH="false" flipV="false" rot="0">
              <a:off x="0" y="0"/>
              <a:ext cx="498814" cy="465000"/>
            </a:xfrm>
            <a:custGeom>
              <a:avLst/>
              <a:gdLst/>
              <a:ahLst/>
              <a:cxnLst/>
              <a:rect r="r" b="b" t="t" l="l"/>
              <a:pathLst>
                <a:path h="465000" w="498814">
                  <a:moveTo>
                    <a:pt x="0" y="0"/>
                  </a:moveTo>
                  <a:lnTo>
                    <a:pt x="498814" y="0"/>
                  </a:lnTo>
                  <a:lnTo>
                    <a:pt x="498814" y="465000"/>
                  </a:lnTo>
                  <a:lnTo>
                    <a:pt x="0" y="465000"/>
                  </a:lnTo>
                  <a:close/>
                </a:path>
              </a:pathLst>
            </a:custGeom>
            <a:solidFill>
              <a:srgbClr val="9F9F9F"/>
            </a:solidFill>
          </p:spPr>
        </p:sp>
        <p:sp>
          <p:nvSpPr>
            <p:cNvPr name="TextBox 9" id="9"/>
            <p:cNvSpPr txBox="true"/>
            <p:nvPr/>
          </p:nvSpPr>
          <p:spPr>
            <a:xfrm>
              <a:off x="0" y="-38100"/>
              <a:ext cx="498814" cy="5031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580147" y="4945031"/>
            <a:ext cx="1160293" cy="940201"/>
            <a:chOff x="0" y="0"/>
            <a:chExt cx="305592" cy="247625"/>
          </a:xfrm>
        </p:grpSpPr>
        <p:sp>
          <p:nvSpPr>
            <p:cNvPr name="Freeform 11" id="11"/>
            <p:cNvSpPr/>
            <p:nvPr/>
          </p:nvSpPr>
          <p:spPr>
            <a:xfrm flipH="false" flipV="false" rot="0">
              <a:off x="0" y="0"/>
              <a:ext cx="305592" cy="247625"/>
            </a:xfrm>
            <a:custGeom>
              <a:avLst/>
              <a:gdLst/>
              <a:ahLst/>
              <a:cxnLst/>
              <a:rect r="r" b="b" t="t" l="l"/>
              <a:pathLst>
                <a:path h="247625" w="305592">
                  <a:moveTo>
                    <a:pt x="0" y="0"/>
                  </a:moveTo>
                  <a:lnTo>
                    <a:pt x="305592" y="0"/>
                  </a:lnTo>
                  <a:lnTo>
                    <a:pt x="305592" y="247625"/>
                  </a:lnTo>
                  <a:lnTo>
                    <a:pt x="0" y="247625"/>
                  </a:lnTo>
                  <a:close/>
                </a:path>
              </a:pathLst>
            </a:custGeom>
            <a:solidFill>
              <a:srgbClr val="9F9F9F"/>
            </a:solidFill>
          </p:spPr>
        </p:sp>
        <p:sp>
          <p:nvSpPr>
            <p:cNvPr name="TextBox 12" id="12"/>
            <p:cNvSpPr txBox="true"/>
            <p:nvPr/>
          </p:nvSpPr>
          <p:spPr>
            <a:xfrm>
              <a:off x="0" y="-38100"/>
              <a:ext cx="305592" cy="285725"/>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7589306" y="4448862"/>
            <a:ext cx="9945171" cy="2199853"/>
          </a:xfrm>
          <a:custGeom>
            <a:avLst/>
            <a:gdLst/>
            <a:ahLst/>
            <a:cxnLst/>
            <a:rect r="r" b="b" t="t" l="l"/>
            <a:pathLst>
              <a:path h="2199853" w="9945171">
                <a:moveTo>
                  <a:pt x="0" y="0"/>
                </a:moveTo>
                <a:lnTo>
                  <a:pt x="9945171" y="0"/>
                </a:lnTo>
                <a:lnTo>
                  <a:pt x="9945171" y="2199853"/>
                </a:lnTo>
                <a:lnTo>
                  <a:pt x="0" y="2199853"/>
                </a:lnTo>
                <a:lnTo>
                  <a:pt x="0" y="0"/>
                </a:lnTo>
                <a:close/>
              </a:path>
            </a:pathLst>
          </a:custGeom>
          <a:blipFill>
            <a:blip r:embed="rId7"/>
            <a:stretch>
              <a:fillRect l="0" t="0" r="0" b="0"/>
            </a:stretch>
          </a:blipFill>
        </p:spPr>
      </p:sp>
      <p:sp>
        <p:nvSpPr>
          <p:cNvPr name="TextBox 14" id="14"/>
          <p:cNvSpPr txBox="true"/>
          <p:nvPr/>
        </p:nvSpPr>
        <p:spPr>
          <a:xfrm rot="0">
            <a:off x="580147" y="1133123"/>
            <a:ext cx="15706220" cy="1121127"/>
          </a:xfrm>
          <a:prstGeom prst="rect">
            <a:avLst/>
          </a:prstGeom>
        </p:spPr>
        <p:txBody>
          <a:bodyPr anchor="t" rtlCol="false" tIns="0" lIns="0" bIns="0" rIns="0">
            <a:spAutoFit/>
          </a:bodyPr>
          <a:lstStyle/>
          <a:p>
            <a:pPr algn="ctr">
              <a:lnSpc>
                <a:spcPts val="9080"/>
              </a:lnSpc>
            </a:pPr>
            <a:r>
              <a:rPr lang="en-US" sz="6486">
                <a:solidFill>
                  <a:srgbClr val="000000"/>
                </a:solidFill>
                <a:latin typeface="Tomorrow"/>
                <a:ea typeface="Tomorrow"/>
                <a:cs typeface="Tomorrow"/>
                <a:sym typeface="Tomorrow"/>
              </a:rPr>
              <a:t>Positional Encoding</a:t>
            </a:r>
          </a:p>
        </p:txBody>
      </p:sp>
      <p:sp>
        <p:nvSpPr>
          <p:cNvPr name="TextBox 15" id="15"/>
          <p:cNvSpPr txBox="true"/>
          <p:nvPr/>
        </p:nvSpPr>
        <p:spPr>
          <a:xfrm rot="0">
            <a:off x="1772491" y="4410762"/>
            <a:ext cx="5406051" cy="37490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Garet Light"/>
                <a:ea typeface="Garet Light"/>
                <a:cs typeface="Garet Light"/>
                <a:sym typeface="Garet Light"/>
              </a:rPr>
              <a:t>Used to provide information about the position of each element in the input sequence.</a:t>
            </a:r>
          </a:p>
          <a:p>
            <a:pPr algn="l" marL="518160" indent="-259080" lvl="1">
              <a:lnSpc>
                <a:spcPts val="3359"/>
              </a:lnSpc>
              <a:buFont typeface="Arial"/>
              <a:buChar char="•"/>
            </a:pPr>
            <a:r>
              <a:rPr lang="en-US" sz="2400">
                <a:solidFill>
                  <a:srgbClr val="000000"/>
                </a:solidFill>
                <a:latin typeface="Garet Light"/>
                <a:ea typeface="Garet Light"/>
                <a:cs typeface="Garet Light"/>
                <a:sym typeface="Garet Light"/>
              </a:rPr>
              <a:t>Positional Encoding helps the model understand and process data sequences without relying on a sequential structure.</a:t>
            </a:r>
          </a:p>
        </p:txBody>
      </p:sp>
      <p:sp>
        <p:nvSpPr>
          <p:cNvPr name="TextBox 16" id="16"/>
          <p:cNvSpPr txBox="true"/>
          <p:nvPr/>
        </p:nvSpPr>
        <p:spPr>
          <a:xfrm rot="0">
            <a:off x="8433257" y="6901002"/>
            <a:ext cx="9468184" cy="1480185"/>
          </a:xfrm>
          <a:prstGeom prst="rect">
            <a:avLst/>
          </a:prstGeom>
        </p:spPr>
        <p:txBody>
          <a:bodyPr anchor="t" rtlCol="false" tIns="0" lIns="0" bIns="0" rIns="0">
            <a:spAutoFit/>
          </a:bodyPr>
          <a:lstStyle/>
          <a:p>
            <a:pPr algn="l" marL="453392" indent="-226696" lvl="1">
              <a:lnSpc>
                <a:spcPts val="2940"/>
              </a:lnSpc>
              <a:buFont typeface="Arial"/>
              <a:buChar char="•"/>
            </a:pPr>
            <a:r>
              <a:rPr lang="en-US" b="true" sz="2100" i="true">
                <a:solidFill>
                  <a:srgbClr val="000000"/>
                </a:solidFill>
                <a:latin typeface="Garet Bold Italics"/>
                <a:ea typeface="Garet Bold Italics"/>
                <a:cs typeface="Garet Bold Italics"/>
                <a:sym typeface="Garet Bold Italics"/>
              </a:rPr>
              <a:t>Pos</a:t>
            </a:r>
            <a:r>
              <a:rPr lang="en-US" sz="2100" i="true">
                <a:solidFill>
                  <a:srgbClr val="000000"/>
                </a:solidFill>
                <a:latin typeface="Garet Italics"/>
                <a:ea typeface="Garet Italics"/>
                <a:cs typeface="Garet Italics"/>
                <a:sym typeface="Garet Italics"/>
              </a:rPr>
              <a:t> is the position of the element in the sequence</a:t>
            </a:r>
          </a:p>
          <a:p>
            <a:pPr algn="l" marL="453392" indent="-226696" lvl="1">
              <a:lnSpc>
                <a:spcPts val="2940"/>
              </a:lnSpc>
              <a:buFont typeface="Arial"/>
              <a:buChar char="•"/>
            </a:pPr>
            <a:r>
              <a:rPr lang="en-US" b="true" sz="2100" i="true">
                <a:solidFill>
                  <a:srgbClr val="000000"/>
                </a:solidFill>
                <a:latin typeface="Garet Bold Italics"/>
                <a:ea typeface="Garet Bold Italics"/>
                <a:cs typeface="Garet Bold Italics"/>
                <a:sym typeface="Garet Bold Italics"/>
              </a:rPr>
              <a:t>i </a:t>
            </a:r>
            <a:r>
              <a:rPr lang="en-US" sz="2100" i="true">
                <a:solidFill>
                  <a:srgbClr val="000000"/>
                </a:solidFill>
                <a:latin typeface="Garet Italics"/>
                <a:ea typeface="Garet Italics"/>
                <a:cs typeface="Garet Italics"/>
                <a:sym typeface="Garet Italics"/>
              </a:rPr>
              <a:t>is the index of the elements in the vector</a:t>
            </a:r>
          </a:p>
          <a:p>
            <a:pPr algn="l" marL="453392" indent="-226696" lvl="1">
              <a:lnSpc>
                <a:spcPts val="2940"/>
              </a:lnSpc>
              <a:buFont typeface="Arial"/>
              <a:buChar char="•"/>
            </a:pPr>
            <a:r>
              <a:rPr lang="en-US" b="true" sz="2100" i="true">
                <a:solidFill>
                  <a:srgbClr val="000000"/>
                </a:solidFill>
                <a:latin typeface="Garet Bold Italics"/>
                <a:ea typeface="Garet Bold Italics"/>
                <a:cs typeface="Garet Bold Italics"/>
                <a:sym typeface="Garet Bold Italics"/>
              </a:rPr>
              <a:t>dmodel </a:t>
            </a:r>
            <a:r>
              <a:rPr lang="en-US" sz="2100" i="true">
                <a:solidFill>
                  <a:srgbClr val="000000"/>
                </a:solidFill>
                <a:latin typeface="Garet Italics"/>
                <a:ea typeface="Garet Italics"/>
                <a:cs typeface="Garet Italics"/>
                <a:sym typeface="Garet Italics"/>
              </a:rPr>
              <a:t>is the size of the vector.</a:t>
            </a:r>
          </a:p>
          <a:p>
            <a:pPr algn="l">
              <a:lnSpc>
                <a:spcPts val="2940"/>
              </a:lnSpc>
            </a:pPr>
          </a:p>
        </p:txBody>
      </p:sp>
      <p:sp>
        <p:nvSpPr>
          <p:cNvPr name="Freeform 17" id="17"/>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8"/>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Dataset</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4005181" y="923925"/>
            <a:ext cx="10277638" cy="936614"/>
          </a:xfrm>
          <a:prstGeom prst="rect">
            <a:avLst/>
          </a:prstGeom>
        </p:spPr>
        <p:txBody>
          <a:bodyPr anchor="t" rtlCol="false" tIns="0" lIns="0" bIns="0" rIns="0">
            <a:spAutoFit/>
          </a:bodyPr>
          <a:lstStyle/>
          <a:p>
            <a:pPr algn="just">
              <a:lnSpc>
                <a:spcPts val="7700"/>
              </a:lnSpc>
            </a:pPr>
            <a:r>
              <a:rPr lang="en-US" sz="5500">
                <a:solidFill>
                  <a:srgbClr val="000000"/>
                </a:solidFill>
                <a:latin typeface="Tomorrow"/>
                <a:ea typeface="Tomorrow"/>
                <a:cs typeface="Tomorrow"/>
                <a:sym typeface="Tomorrow"/>
              </a:rPr>
              <a:t>Training dataset (CAL500)</a:t>
            </a:r>
          </a:p>
        </p:txBody>
      </p:sp>
      <p:sp>
        <p:nvSpPr>
          <p:cNvPr name="TextBox 9" id="9"/>
          <p:cNvSpPr txBox="true"/>
          <p:nvPr/>
        </p:nvSpPr>
        <p:spPr>
          <a:xfrm rot="0">
            <a:off x="6726334" y="2152307"/>
            <a:ext cx="3671358" cy="396240"/>
          </a:xfrm>
          <a:prstGeom prst="rect">
            <a:avLst/>
          </a:prstGeom>
        </p:spPr>
        <p:txBody>
          <a:bodyPr anchor="t" rtlCol="false" tIns="0" lIns="0" bIns="0" rIns="0">
            <a:spAutoFit/>
          </a:bodyPr>
          <a:lstStyle/>
          <a:p>
            <a:pPr algn="just">
              <a:lnSpc>
                <a:spcPts val="3359"/>
              </a:lnSpc>
              <a:spcBef>
                <a:spcPct val="0"/>
              </a:spcBef>
            </a:pPr>
            <a:r>
              <a:rPr lang="en-US" sz="2400">
                <a:solidFill>
                  <a:srgbClr val="000000"/>
                </a:solidFill>
                <a:latin typeface="Garet Light"/>
                <a:ea typeface="Garet Light"/>
                <a:cs typeface="Garet Light"/>
                <a:sym typeface="Garet Light"/>
              </a:rPr>
              <a:t>Author: Gert Lanckriet  </a:t>
            </a:r>
          </a:p>
        </p:txBody>
      </p:sp>
      <p:sp>
        <p:nvSpPr>
          <p:cNvPr name="TextBox 10" id="10"/>
          <p:cNvSpPr txBox="true"/>
          <p:nvPr/>
        </p:nvSpPr>
        <p:spPr>
          <a:xfrm rot="0">
            <a:off x="1028700" y="3237558"/>
            <a:ext cx="15066627" cy="1108710"/>
          </a:xfrm>
          <a:prstGeom prst="rect">
            <a:avLst/>
          </a:prstGeom>
        </p:spPr>
        <p:txBody>
          <a:bodyPr anchor="t" rtlCol="false" tIns="0" lIns="0" bIns="0" rIns="0">
            <a:spAutoFit/>
          </a:bodyPr>
          <a:lstStyle/>
          <a:p>
            <a:pPr algn="just">
              <a:lnSpc>
                <a:spcPts val="2940"/>
              </a:lnSpc>
              <a:spcBef>
                <a:spcPct val="0"/>
              </a:spcBef>
            </a:pPr>
            <a:r>
              <a:rPr lang="en-US" b="true" sz="2100">
                <a:solidFill>
                  <a:srgbClr val="000000"/>
                </a:solidFill>
                <a:latin typeface="Garet Bold"/>
                <a:ea typeface="Garet Bold"/>
                <a:cs typeface="Garet Bold"/>
                <a:sym typeface="Garet Bold"/>
              </a:rPr>
              <a:t>Description: </a:t>
            </a:r>
            <a:r>
              <a:rPr lang="en-US" sz="2100">
                <a:solidFill>
                  <a:srgbClr val="000000"/>
                </a:solidFill>
                <a:latin typeface="Garet"/>
                <a:ea typeface="Garet"/>
                <a:cs typeface="Garet"/>
                <a:sym typeface="Garet"/>
              </a:rPr>
              <a:t>The CAL500 dataset was designed to support research on semantic tagging of music, which involves automatically assigning descriptive labels to songs based on their audio features, such as emotions, genres, instruments, and other attributes.</a:t>
            </a:r>
          </a:p>
        </p:txBody>
      </p:sp>
      <p:sp>
        <p:nvSpPr>
          <p:cNvPr name="TextBox 11" id="11"/>
          <p:cNvSpPr txBox="true"/>
          <p:nvPr/>
        </p:nvSpPr>
        <p:spPr>
          <a:xfrm rot="0">
            <a:off x="1028700" y="4746318"/>
            <a:ext cx="15066627" cy="1480185"/>
          </a:xfrm>
          <a:prstGeom prst="rect">
            <a:avLst/>
          </a:prstGeom>
        </p:spPr>
        <p:txBody>
          <a:bodyPr anchor="t" rtlCol="false" tIns="0" lIns="0" bIns="0" rIns="0">
            <a:spAutoFit/>
          </a:bodyPr>
          <a:lstStyle/>
          <a:p>
            <a:pPr algn="just">
              <a:lnSpc>
                <a:spcPts val="2940"/>
              </a:lnSpc>
            </a:pPr>
            <a:r>
              <a:rPr lang="en-US" sz="2100" b="true">
                <a:solidFill>
                  <a:srgbClr val="000000"/>
                </a:solidFill>
                <a:latin typeface="Garet Bold"/>
                <a:ea typeface="Garet Bold"/>
                <a:cs typeface="Garet Bold"/>
                <a:sym typeface="Garet Bold"/>
              </a:rPr>
              <a:t>Content:</a:t>
            </a:r>
            <a:r>
              <a:rPr lang="en-US" sz="2100">
                <a:solidFill>
                  <a:srgbClr val="000000"/>
                </a:solidFill>
                <a:latin typeface="Garet"/>
                <a:ea typeface="Garet"/>
                <a:cs typeface="Garet"/>
                <a:sym typeface="Garet"/>
              </a:rPr>
              <a:t> The dataset contains 500 songs by various artists from different genres. The songs were selected to cover a diverse range of musical styles and categories.</a:t>
            </a:r>
          </a:p>
          <a:p>
            <a:pPr algn="just">
              <a:lnSpc>
                <a:spcPts val="2940"/>
              </a:lnSpc>
              <a:spcBef>
                <a:spcPct val="0"/>
              </a:spcBef>
            </a:pPr>
            <a:r>
              <a:rPr lang="en-US" sz="2100">
                <a:solidFill>
                  <a:srgbClr val="000000"/>
                </a:solidFill>
                <a:latin typeface="Garet"/>
                <a:ea typeface="Garet"/>
                <a:cs typeface="Garet"/>
                <a:sym typeface="Garet"/>
              </a:rPr>
              <a:t>Each song is annotated with 3 to 5 semantic tags provided by human listeners. These tags include various categories emotion, gender,Instruments and other semantic descriptions.</a:t>
            </a:r>
          </a:p>
        </p:txBody>
      </p:sp>
      <p:sp>
        <p:nvSpPr>
          <p:cNvPr name="TextBox 12" id="12"/>
          <p:cNvSpPr txBox="true"/>
          <p:nvPr/>
        </p:nvSpPr>
        <p:spPr>
          <a:xfrm rot="0">
            <a:off x="1028700" y="6626553"/>
            <a:ext cx="15066627" cy="1108710"/>
          </a:xfrm>
          <a:prstGeom prst="rect">
            <a:avLst/>
          </a:prstGeom>
        </p:spPr>
        <p:txBody>
          <a:bodyPr anchor="t" rtlCol="false" tIns="0" lIns="0" bIns="0" rIns="0">
            <a:spAutoFit/>
          </a:bodyPr>
          <a:lstStyle/>
          <a:p>
            <a:pPr algn="just">
              <a:lnSpc>
                <a:spcPts val="2940"/>
              </a:lnSpc>
              <a:spcBef>
                <a:spcPct val="0"/>
              </a:spcBef>
            </a:pPr>
            <a:r>
              <a:rPr lang="en-US" b="true" sz="2100">
                <a:solidFill>
                  <a:srgbClr val="000000"/>
                </a:solidFill>
                <a:latin typeface="Garet Bold"/>
                <a:ea typeface="Garet Bold"/>
                <a:cs typeface="Garet Bold"/>
                <a:sym typeface="Garet Bold"/>
              </a:rPr>
              <a:t>Human annotations: </a:t>
            </a:r>
            <a:r>
              <a:rPr lang="en-US" sz="2100">
                <a:solidFill>
                  <a:srgbClr val="000000"/>
                </a:solidFill>
                <a:latin typeface="Garet"/>
                <a:ea typeface="Garet"/>
                <a:cs typeface="Garet"/>
                <a:sym typeface="Garet"/>
              </a:rPr>
              <a:t>Each song in the CAL500 dataset is annotated by listeners who evaluate and tag the music based on its audio content. This results in a rich set of semantic labels that can be used in machine learning tasks related to music.</a:t>
            </a:r>
          </a:p>
        </p:txBody>
      </p:sp>
      <p:sp>
        <p:nvSpPr>
          <p:cNvPr name="Freeform 13" id="13"/>
          <p:cNvSpPr/>
          <p:nvPr/>
        </p:nvSpPr>
        <p:spPr>
          <a:xfrm flipH="false" flipV="false" rot="0">
            <a:off x="12627089" y="6508572"/>
            <a:ext cx="6701759" cy="6324024"/>
          </a:xfrm>
          <a:custGeom>
            <a:avLst/>
            <a:gdLst/>
            <a:ahLst/>
            <a:cxnLst/>
            <a:rect r="r" b="b" t="t" l="l"/>
            <a:pathLst>
              <a:path h="6324024" w="6701759">
                <a:moveTo>
                  <a:pt x="0" y="0"/>
                </a:moveTo>
                <a:lnTo>
                  <a:pt x="6701760" y="0"/>
                </a:lnTo>
                <a:lnTo>
                  <a:pt x="6701760" y="6324024"/>
                </a:lnTo>
                <a:lnTo>
                  <a:pt x="0" y="6324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Model architecture</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3908420" y="8011168"/>
            <a:ext cx="6701759" cy="6324024"/>
          </a:xfrm>
          <a:custGeom>
            <a:avLst/>
            <a:gdLst/>
            <a:ahLst/>
            <a:cxnLst/>
            <a:rect r="r" b="b" t="t" l="l"/>
            <a:pathLst>
              <a:path h="6324024" w="6701759">
                <a:moveTo>
                  <a:pt x="0" y="0"/>
                </a:moveTo>
                <a:lnTo>
                  <a:pt x="6701760" y="0"/>
                </a:lnTo>
                <a:lnTo>
                  <a:pt x="6701760" y="6324023"/>
                </a:lnTo>
                <a:lnTo>
                  <a:pt x="0" y="6324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4022" y="2201315"/>
            <a:ext cx="13418269" cy="6574952"/>
          </a:xfrm>
          <a:custGeom>
            <a:avLst/>
            <a:gdLst/>
            <a:ahLst/>
            <a:cxnLst/>
            <a:rect r="r" b="b" t="t" l="l"/>
            <a:pathLst>
              <a:path h="6574952" w="13418269">
                <a:moveTo>
                  <a:pt x="0" y="0"/>
                </a:moveTo>
                <a:lnTo>
                  <a:pt x="13418269" y="0"/>
                </a:lnTo>
                <a:lnTo>
                  <a:pt x="13418269" y="6574952"/>
                </a:lnTo>
                <a:lnTo>
                  <a:pt x="0" y="6574952"/>
                </a:lnTo>
                <a:lnTo>
                  <a:pt x="0" y="0"/>
                </a:lnTo>
                <a:close/>
              </a:path>
            </a:pathLst>
          </a:custGeom>
          <a:blipFill>
            <a:blip r:embed="rId4"/>
            <a:stretch>
              <a:fillRect l="0" t="0" r="0" b="0"/>
            </a:stretch>
          </a:blipFill>
        </p:spPr>
      </p:sp>
      <p:sp>
        <p:nvSpPr>
          <p:cNvPr name="TextBox 10" id="10"/>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Model architecture</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3908420" y="8011168"/>
            <a:ext cx="6701759" cy="6324024"/>
          </a:xfrm>
          <a:custGeom>
            <a:avLst/>
            <a:gdLst/>
            <a:ahLst/>
            <a:cxnLst/>
            <a:rect r="r" b="b" t="t" l="l"/>
            <a:pathLst>
              <a:path h="6324024" w="6701759">
                <a:moveTo>
                  <a:pt x="0" y="0"/>
                </a:moveTo>
                <a:lnTo>
                  <a:pt x="6701760" y="0"/>
                </a:lnTo>
                <a:lnTo>
                  <a:pt x="6701760" y="6324023"/>
                </a:lnTo>
                <a:lnTo>
                  <a:pt x="0" y="63240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94292" y="2933635"/>
            <a:ext cx="10815438" cy="1568651"/>
          </a:xfrm>
          <a:custGeom>
            <a:avLst/>
            <a:gdLst/>
            <a:ahLst/>
            <a:cxnLst/>
            <a:rect r="r" b="b" t="t" l="l"/>
            <a:pathLst>
              <a:path h="1568651" w="10815438">
                <a:moveTo>
                  <a:pt x="0" y="0"/>
                </a:moveTo>
                <a:lnTo>
                  <a:pt x="10815438" y="0"/>
                </a:lnTo>
                <a:lnTo>
                  <a:pt x="10815438" y="1568651"/>
                </a:lnTo>
                <a:lnTo>
                  <a:pt x="0" y="1568651"/>
                </a:lnTo>
                <a:lnTo>
                  <a:pt x="0" y="0"/>
                </a:lnTo>
                <a:close/>
              </a:path>
            </a:pathLst>
          </a:custGeom>
          <a:blipFill>
            <a:blip r:embed="rId5"/>
            <a:stretch>
              <a:fillRect l="0" t="0" r="0" b="0"/>
            </a:stretch>
          </a:blipFill>
        </p:spPr>
      </p:sp>
      <p:sp>
        <p:nvSpPr>
          <p:cNvPr name="TextBox 10" id="10"/>
          <p:cNvSpPr txBox="true"/>
          <p:nvPr/>
        </p:nvSpPr>
        <p:spPr>
          <a:xfrm rot="0">
            <a:off x="2665931" y="1207559"/>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Detail model architecture</a:t>
            </a:r>
          </a:p>
        </p:txBody>
      </p:sp>
      <p:sp>
        <p:nvSpPr>
          <p:cNvPr name="TextBox 11" id="11"/>
          <p:cNvSpPr txBox="true"/>
          <p:nvPr/>
        </p:nvSpPr>
        <p:spPr>
          <a:xfrm rot="0">
            <a:off x="5824075" y="5526705"/>
            <a:ext cx="10262658" cy="1967230"/>
          </a:xfrm>
          <a:prstGeom prst="rect">
            <a:avLst/>
          </a:prstGeom>
        </p:spPr>
        <p:txBody>
          <a:bodyPr anchor="t" rtlCol="false" tIns="0" lIns="0" bIns="0" rIns="0">
            <a:spAutoFit/>
          </a:bodyPr>
          <a:lstStyle/>
          <a:p>
            <a:pPr algn="l">
              <a:lnSpc>
                <a:spcPts val="3919"/>
              </a:lnSpc>
            </a:pPr>
            <a:r>
              <a:rPr lang="en-US" sz="2799">
                <a:solidFill>
                  <a:srgbClr val="000000"/>
                </a:solidFill>
                <a:latin typeface="Garet Light"/>
                <a:ea typeface="Garet Light"/>
                <a:cs typeface="Garet Light"/>
                <a:sym typeface="Garet Light"/>
              </a:rPr>
              <a:t>Convert audio wave form to mel spectrogram</a:t>
            </a:r>
          </a:p>
          <a:p>
            <a:pPr algn="l">
              <a:lnSpc>
                <a:spcPts val="3919"/>
              </a:lnSpc>
            </a:pPr>
            <a:r>
              <a:rPr lang="en-US" sz="2799">
                <a:solidFill>
                  <a:srgbClr val="000000"/>
                </a:solidFill>
                <a:latin typeface="Garet Light"/>
                <a:ea typeface="Garet Light"/>
                <a:cs typeface="Garet Light"/>
                <a:sym typeface="Garet Light"/>
              </a:rPr>
              <a:t>chunk the mel spectrogram into 3-second chunks</a:t>
            </a:r>
          </a:p>
          <a:p>
            <a:pPr algn="l">
              <a:lnSpc>
                <a:spcPts val="3919"/>
              </a:lnSpc>
            </a:pPr>
            <a:r>
              <a:rPr lang="en-US" sz="2799">
                <a:solidFill>
                  <a:srgbClr val="000000"/>
                </a:solidFill>
                <a:latin typeface="Garet Light"/>
                <a:ea typeface="Garet Light"/>
                <a:cs typeface="Garet Light"/>
                <a:sym typeface="Garet Light"/>
              </a:rPr>
              <a:t>So the tensor input has shape of (num_chunks, 129, 128)</a:t>
            </a:r>
          </a:p>
          <a:p>
            <a:pPr algn="l">
              <a:lnSpc>
                <a:spcPts val="3919"/>
              </a:lnSpc>
              <a:spcBef>
                <a:spcPct val="0"/>
              </a:spcBef>
            </a:pPr>
          </a:p>
        </p:txBody>
      </p:sp>
      <p:sp>
        <p:nvSpPr>
          <p:cNvPr name="Freeform 12" id="12"/>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6808141" y="2646717"/>
            <a:ext cx="2022321" cy="8460018"/>
            <a:chOff x="0" y="0"/>
            <a:chExt cx="532628" cy="2228153"/>
          </a:xfrm>
        </p:grpSpPr>
        <p:sp>
          <p:nvSpPr>
            <p:cNvPr name="Freeform 4" id="4"/>
            <p:cNvSpPr/>
            <p:nvPr/>
          </p:nvSpPr>
          <p:spPr>
            <a:xfrm flipH="false" flipV="false" rot="0">
              <a:off x="0" y="0"/>
              <a:ext cx="532628" cy="2228153"/>
            </a:xfrm>
            <a:custGeom>
              <a:avLst/>
              <a:gdLst/>
              <a:ahLst/>
              <a:cxnLst/>
              <a:rect r="r" b="b" t="t" l="l"/>
              <a:pathLst>
                <a:path h="2228153" w="532628">
                  <a:moveTo>
                    <a:pt x="0" y="0"/>
                  </a:moveTo>
                  <a:lnTo>
                    <a:pt x="532628" y="0"/>
                  </a:lnTo>
                  <a:lnTo>
                    <a:pt x="532628" y="2228153"/>
                  </a:lnTo>
                  <a:lnTo>
                    <a:pt x="0" y="2228153"/>
                  </a:lnTo>
                  <a:close/>
                </a:path>
              </a:pathLst>
            </a:custGeom>
            <a:solidFill>
              <a:srgbClr val="9F9F9F"/>
            </a:solidFill>
          </p:spPr>
        </p:sp>
        <p:sp>
          <p:nvSpPr>
            <p:cNvPr name="TextBox 5" id="5"/>
            <p:cNvSpPr txBox="true"/>
            <p:nvPr/>
          </p:nvSpPr>
          <p:spPr>
            <a:xfrm>
              <a:off x="0" y="-38100"/>
              <a:ext cx="532628" cy="2266253"/>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686387" y="-607424"/>
            <a:ext cx="3869586" cy="1015735"/>
            <a:chOff x="0" y="0"/>
            <a:chExt cx="1019150" cy="267519"/>
          </a:xfrm>
        </p:grpSpPr>
        <p:sp>
          <p:nvSpPr>
            <p:cNvPr name="Freeform 7" id="7"/>
            <p:cNvSpPr/>
            <p:nvPr/>
          </p:nvSpPr>
          <p:spPr>
            <a:xfrm flipH="false" flipV="false" rot="0">
              <a:off x="0" y="0"/>
              <a:ext cx="1019150" cy="267519"/>
            </a:xfrm>
            <a:custGeom>
              <a:avLst/>
              <a:gdLst/>
              <a:ahLst/>
              <a:cxnLst/>
              <a:rect r="r" b="b" t="t" l="l"/>
              <a:pathLst>
                <a:path h="267519" w="1019150">
                  <a:moveTo>
                    <a:pt x="0" y="0"/>
                  </a:moveTo>
                  <a:lnTo>
                    <a:pt x="1019150" y="0"/>
                  </a:lnTo>
                  <a:lnTo>
                    <a:pt x="1019150" y="267519"/>
                  </a:lnTo>
                  <a:lnTo>
                    <a:pt x="0" y="267519"/>
                  </a:lnTo>
                  <a:close/>
                </a:path>
              </a:pathLst>
            </a:custGeom>
            <a:solidFill>
              <a:srgbClr val="9F9F9F"/>
            </a:solidFill>
          </p:spPr>
        </p:sp>
        <p:sp>
          <p:nvSpPr>
            <p:cNvPr name="TextBox 8" id="8"/>
            <p:cNvSpPr txBox="true"/>
            <p:nvPr/>
          </p:nvSpPr>
          <p:spPr>
            <a:xfrm>
              <a:off x="0" y="-38100"/>
              <a:ext cx="1019150" cy="305619"/>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7209207" y="847725"/>
            <a:ext cx="3869586" cy="1543412"/>
          </a:xfrm>
          <a:prstGeom prst="rect">
            <a:avLst/>
          </a:prstGeom>
        </p:spPr>
        <p:txBody>
          <a:bodyPr anchor="t" rtlCol="false" tIns="0" lIns="0" bIns="0" rIns="0">
            <a:spAutoFit/>
          </a:bodyPr>
          <a:lstStyle/>
          <a:p>
            <a:pPr algn="l">
              <a:lnSpc>
                <a:spcPts val="12580"/>
              </a:lnSpc>
            </a:pPr>
            <a:r>
              <a:rPr lang="en-US" sz="8985">
                <a:solidFill>
                  <a:srgbClr val="000000"/>
                </a:solidFill>
                <a:latin typeface="Tomorrow"/>
                <a:ea typeface="Tomorrow"/>
                <a:cs typeface="Tomorrow"/>
                <a:sym typeface="Tomorrow"/>
              </a:rPr>
              <a:t>Outline</a:t>
            </a:r>
          </a:p>
        </p:txBody>
      </p:sp>
      <p:sp>
        <p:nvSpPr>
          <p:cNvPr name="TextBox 10" id="10"/>
          <p:cNvSpPr txBox="true"/>
          <p:nvPr/>
        </p:nvSpPr>
        <p:spPr>
          <a:xfrm rot="0">
            <a:off x="2213146" y="2503170"/>
            <a:ext cx="10206106" cy="6755130"/>
          </a:xfrm>
          <a:prstGeom prst="rect">
            <a:avLst/>
          </a:prstGeom>
        </p:spPr>
        <p:txBody>
          <a:bodyPr anchor="t" rtlCol="false" tIns="0" lIns="0" bIns="0" rIns="0">
            <a:spAutoFit/>
          </a:bodyPr>
          <a:lstStyle/>
          <a:p>
            <a:pPr algn="l" marL="1036320" indent="-518160" lvl="1">
              <a:lnSpc>
                <a:spcPts val="6719"/>
              </a:lnSpc>
              <a:buAutoNum type="arabicPeriod" startAt="1"/>
            </a:pPr>
            <a:r>
              <a:rPr lang="en-US" sz="4800">
                <a:solidFill>
                  <a:srgbClr val="000000"/>
                </a:solidFill>
                <a:latin typeface="Tomorrow"/>
                <a:ea typeface="Tomorrow"/>
                <a:cs typeface="Tomorrow"/>
                <a:sym typeface="Tomorrow"/>
              </a:rPr>
              <a:t>Introduction</a:t>
            </a:r>
          </a:p>
          <a:p>
            <a:pPr algn="l" marL="1036320" indent="-518160" lvl="1">
              <a:lnSpc>
                <a:spcPts val="6719"/>
              </a:lnSpc>
              <a:buAutoNum type="arabicPeriod" startAt="1"/>
            </a:pPr>
            <a:r>
              <a:rPr lang="en-US" sz="4800">
                <a:solidFill>
                  <a:srgbClr val="000000"/>
                </a:solidFill>
                <a:latin typeface="Tomorrow"/>
                <a:ea typeface="Tomorrow"/>
                <a:cs typeface="Tomorrow"/>
                <a:sym typeface="Tomorrow"/>
              </a:rPr>
              <a:t>Related knowledge</a:t>
            </a:r>
          </a:p>
          <a:p>
            <a:pPr algn="l" marL="1036320" indent="-518160" lvl="1">
              <a:lnSpc>
                <a:spcPts val="6719"/>
              </a:lnSpc>
              <a:buAutoNum type="arabicPeriod" startAt="1"/>
            </a:pPr>
            <a:r>
              <a:rPr lang="en-US" sz="4800">
                <a:solidFill>
                  <a:srgbClr val="000000"/>
                </a:solidFill>
                <a:latin typeface="Tomorrow"/>
                <a:ea typeface="Tomorrow"/>
                <a:cs typeface="Tomorrow"/>
                <a:sym typeface="Tomorrow"/>
              </a:rPr>
              <a:t>Dataset</a:t>
            </a:r>
          </a:p>
          <a:p>
            <a:pPr algn="l" marL="1036320" indent="-518160" lvl="1">
              <a:lnSpc>
                <a:spcPts val="6719"/>
              </a:lnSpc>
              <a:buAutoNum type="arabicPeriod" startAt="1"/>
            </a:pPr>
            <a:r>
              <a:rPr lang="en-US" sz="4800">
                <a:solidFill>
                  <a:srgbClr val="000000"/>
                </a:solidFill>
                <a:latin typeface="Tomorrow"/>
                <a:ea typeface="Tomorrow"/>
                <a:cs typeface="Tomorrow"/>
                <a:sym typeface="Tomorrow"/>
              </a:rPr>
              <a:t>Model architecture</a:t>
            </a:r>
          </a:p>
          <a:p>
            <a:pPr algn="l" marL="1036320" indent="-518160" lvl="1">
              <a:lnSpc>
                <a:spcPts val="6719"/>
              </a:lnSpc>
              <a:buAutoNum type="arabicPeriod" startAt="1"/>
            </a:pPr>
            <a:r>
              <a:rPr lang="en-US" sz="4800">
                <a:solidFill>
                  <a:srgbClr val="000000"/>
                </a:solidFill>
                <a:latin typeface="Tomorrow"/>
                <a:ea typeface="Tomorrow"/>
                <a:cs typeface="Tomorrow"/>
                <a:sym typeface="Tomorrow"/>
              </a:rPr>
              <a:t>Training</a:t>
            </a:r>
          </a:p>
          <a:p>
            <a:pPr algn="l" marL="1036320" indent="-518160" lvl="1">
              <a:lnSpc>
                <a:spcPts val="6719"/>
              </a:lnSpc>
              <a:buAutoNum type="arabicPeriod" startAt="1"/>
            </a:pPr>
            <a:r>
              <a:rPr lang="en-US" sz="4800">
                <a:solidFill>
                  <a:srgbClr val="000000"/>
                </a:solidFill>
                <a:latin typeface="Tomorrow"/>
                <a:ea typeface="Tomorrow"/>
                <a:cs typeface="Tomorrow"/>
                <a:sym typeface="Tomorrow"/>
              </a:rPr>
              <a:t>Evaluation</a:t>
            </a:r>
          </a:p>
          <a:p>
            <a:pPr algn="l" marL="1036320" indent="-518160" lvl="1">
              <a:lnSpc>
                <a:spcPts val="6719"/>
              </a:lnSpc>
              <a:buAutoNum type="arabicPeriod" startAt="1"/>
            </a:pPr>
            <a:r>
              <a:rPr lang="en-US" sz="4800">
                <a:solidFill>
                  <a:srgbClr val="000000"/>
                </a:solidFill>
                <a:latin typeface="Tomorrow"/>
                <a:ea typeface="Tomorrow"/>
                <a:cs typeface="Tomorrow"/>
                <a:sym typeface="Tomorrow"/>
              </a:rPr>
              <a:t>Conclusion</a:t>
            </a:r>
          </a:p>
          <a:p>
            <a:pPr algn="l" marL="1036320" indent="-518160" lvl="1">
              <a:lnSpc>
                <a:spcPts val="6719"/>
              </a:lnSpc>
              <a:buAutoNum type="arabicPeriod" startAt="1"/>
            </a:pPr>
            <a:r>
              <a:rPr lang="en-US" sz="4800">
                <a:solidFill>
                  <a:srgbClr val="000000"/>
                </a:solidFill>
                <a:latin typeface="Tomorrow"/>
                <a:ea typeface="Tomorrow"/>
                <a:cs typeface="Tomorrow"/>
                <a:sym typeface="Tomorrow"/>
              </a:rPr>
              <a:t>Demo</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3"/>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3908420" y="8011168"/>
            <a:ext cx="6701759" cy="6324024"/>
          </a:xfrm>
          <a:custGeom>
            <a:avLst/>
            <a:gdLst/>
            <a:ahLst/>
            <a:cxnLst/>
            <a:rect r="r" b="b" t="t" l="l"/>
            <a:pathLst>
              <a:path h="6324024" w="6701759">
                <a:moveTo>
                  <a:pt x="0" y="0"/>
                </a:moveTo>
                <a:lnTo>
                  <a:pt x="6701760" y="0"/>
                </a:lnTo>
                <a:lnTo>
                  <a:pt x="6701760" y="6324023"/>
                </a:lnTo>
                <a:lnTo>
                  <a:pt x="0" y="63240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158119" y="1727957"/>
            <a:ext cx="5500603" cy="5259197"/>
          </a:xfrm>
          <a:custGeom>
            <a:avLst/>
            <a:gdLst/>
            <a:ahLst/>
            <a:cxnLst/>
            <a:rect r="r" b="b" t="t" l="l"/>
            <a:pathLst>
              <a:path h="5259197" w="5500603">
                <a:moveTo>
                  <a:pt x="0" y="0"/>
                </a:moveTo>
                <a:lnTo>
                  <a:pt x="5500603" y="0"/>
                </a:lnTo>
                <a:lnTo>
                  <a:pt x="5500603" y="5259198"/>
                </a:lnTo>
                <a:lnTo>
                  <a:pt x="0" y="5259198"/>
                </a:lnTo>
                <a:lnTo>
                  <a:pt x="0" y="0"/>
                </a:lnTo>
                <a:close/>
              </a:path>
            </a:pathLst>
          </a:custGeom>
          <a:blipFill>
            <a:blip r:embed="rId5"/>
            <a:stretch>
              <a:fillRect l="0" t="0" r="0" b="0"/>
            </a:stretch>
          </a:blipFill>
        </p:spPr>
      </p:sp>
      <p:sp>
        <p:nvSpPr>
          <p:cNvPr name="TextBox 10" id="10"/>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Model architecture</a:t>
            </a:r>
          </a:p>
        </p:txBody>
      </p:sp>
      <p:sp>
        <p:nvSpPr>
          <p:cNvPr name="TextBox 11" id="11"/>
          <p:cNvSpPr txBox="true"/>
          <p:nvPr/>
        </p:nvSpPr>
        <p:spPr>
          <a:xfrm rot="0">
            <a:off x="1394602" y="2884341"/>
            <a:ext cx="8952585" cy="2491740"/>
          </a:xfrm>
          <a:prstGeom prst="rect">
            <a:avLst/>
          </a:prstGeom>
        </p:spPr>
        <p:txBody>
          <a:bodyPr anchor="t" rtlCol="false" tIns="0" lIns="0" bIns="0" rIns="0">
            <a:spAutoFit/>
          </a:bodyPr>
          <a:lstStyle/>
          <a:p>
            <a:pPr algn="just">
              <a:lnSpc>
                <a:spcPts val="3359"/>
              </a:lnSpc>
            </a:pPr>
          </a:p>
          <a:p>
            <a:pPr algn="just">
              <a:lnSpc>
                <a:spcPts val="3359"/>
              </a:lnSpc>
            </a:pPr>
            <a:r>
              <a:rPr lang="en-US" sz="2400">
                <a:solidFill>
                  <a:srgbClr val="000000"/>
                </a:solidFill>
                <a:latin typeface="Garet"/>
                <a:ea typeface="Garet"/>
                <a:cs typeface="Garet"/>
                <a:sym typeface="Garet"/>
              </a:rPr>
              <a:t>Pass input through convolutional layers to obtain chunk representation vector</a:t>
            </a:r>
          </a:p>
          <a:p>
            <a:pPr algn="just">
              <a:lnSpc>
                <a:spcPts val="3359"/>
              </a:lnSpc>
            </a:pPr>
            <a:r>
              <a:rPr lang="en-US" sz="2400">
                <a:solidFill>
                  <a:srgbClr val="000000"/>
                </a:solidFill>
                <a:latin typeface="Garet"/>
                <a:ea typeface="Garet"/>
                <a:cs typeface="Garet"/>
                <a:sym typeface="Garet"/>
              </a:rPr>
              <a:t>We slide the kernel over the time.</a:t>
            </a:r>
          </a:p>
          <a:p>
            <a:pPr algn="just">
              <a:lnSpc>
                <a:spcPts val="3359"/>
              </a:lnSpc>
            </a:pPr>
            <a:r>
              <a:rPr lang="en-US" sz="2400">
                <a:solidFill>
                  <a:srgbClr val="000000"/>
                </a:solidFill>
                <a:latin typeface="Garet"/>
                <a:ea typeface="Garet"/>
                <a:cs typeface="Garet"/>
                <a:sym typeface="Garet"/>
              </a:rPr>
              <a:t>we use 3 conv layers </a:t>
            </a:r>
          </a:p>
          <a:p>
            <a:pPr algn="just">
              <a:lnSpc>
                <a:spcPts val="3359"/>
              </a:lnSpc>
              <a:spcBef>
                <a:spcPct val="0"/>
              </a:spcBef>
            </a:pPr>
            <a:r>
              <a:rPr lang="en-US" sz="2400">
                <a:solidFill>
                  <a:srgbClr val="000000"/>
                </a:solidFill>
                <a:latin typeface="Garet"/>
                <a:ea typeface="Garet"/>
                <a:cs typeface="Garet"/>
                <a:sym typeface="Garet"/>
              </a:rPr>
              <a:t>Output has shape of (num_chunks, 256)</a:t>
            </a:r>
          </a:p>
        </p:txBody>
      </p:sp>
      <p:sp>
        <p:nvSpPr>
          <p:cNvPr name="Freeform 12" id="12"/>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3908420" y="8011168"/>
            <a:ext cx="6701759" cy="6324024"/>
          </a:xfrm>
          <a:custGeom>
            <a:avLst/>
            <a:gdLst/>
            <a:ahLst/>
            <a:cxnLst/>
            <a:rect r="r" b="b" t="t" l="l"/>
            <a:pathLst>
              <a:path h="6324024" w="6701759">
                <a:moveTo>
                  <a:pt x="0" y="0"/>
                </a:moveTo>
                <a:lnTo>
                  <a:pt x="6701760" y="0"/>
                </a:lnTo>
                <a:lnTo>
                  <a:pt x="6701760" y="6324023"/>
                </a:lnTo>
                <a:lnTo>
                  <a:pt x="0" y="63240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33037" y="2324778"/>
            <a:ext cx="6947634" cy="3773640"/>
          </a:xfrm>
          <a:custGeom>
            <a:avLst/>
            <a:gdLst/>
            <a:ahLst/>
            <a:cxnLst/>
            <a:rect r="r" b="b" t="t" l="l"/>
            <a:pathLst>
              <a:path h="3773640" w="6947634">
                <a:moveTo>
                  <a:pt x="0" y="0"/>
                </a:moveTo>
                <a:lnTo>
                  <a:pt x="6947634" y="0"/>
                </a:lnTo>
                <a:lnTo>
                  <a:pt x="6947634" y="3773641"/>
                </a:lnTo>
                <a:lnTo>
                  <a:pt x="0" y="3773641"/>
                </a:lnTo>
                <a:lnTo>
                  <a:pt x="0" y="0"/>
                </a:lnTo>
                <a:close/>
              </a:path>
            </a:pathLst>
          </a:custGeom>
          <a:blipFill>
            <a:blip r:embed="rId5"/>
            <a:stretch>
              <a:fillRect l="0" t="0" r="0" b="0"/>
            </a:stretch>
          </a:blipFill>
        </p:spPr>
      </p:sp>
      <p:sp>
        <p:nvSpPr>
          <p:cNvPr name="TextBox 10" id="10"/>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Model architecture</a:t>
            </a:r>
          </a:p>
        </p:txBody>
      </p:sp>
      <p:sp>
        <p:nvSpPr>
          <p:cNvPr name="TextBox 11" id="11"/>
          <p:cNvSpPr txBox="true"/>
          <p:nvPr/>
        </p:nvSpPr>
        <p:spPr>
          <a:xfrm rot="0">
            <a:off x="9532580" y="3248316"/>
            <a:ext cx="7019840" cy="2072640"/>
          </a:xfrm>
          <a:prstGeom prst="rect">
            <a:avLst/>
          </a:prstGeom>
        </p:spPr>
        <p:txBody>
          <a:bodyPr anchor="t" rtlCol="false" tIns="0" lIns="0" bIns="0" rIns="0">
            <a:spAutoFit/>
          </a:bodyPr>
          <a:lstStyle/>
          <a:p>
            <a:pPr algn="l">
              <a:lnSpc>
                <a:spcPts val="3359"/>
              </a:lnSpc>
            </a:pPr>
            <a:r>
              <a:rPr lang="en-US" sz="2400">
                <a:solidFill>
                  <a:srgbClr val="000000"/>
                </a:solidFill>
                <a:latin typeface="Garet Light"/>
                <a:ea typeface="Garet Light"/>
                <a:cs typeface="Garet Light"/>
                <a:sym typeface="Garet Light"/>
              </a:rPr>
              <a:t>Thread 1:  Pass chunk representation as input to attention layer.</a:t>
            </a:r>
          </a:p>
          <a:p>
            <a:pPr algn="l" marL="518160" indent="-259080" lvl="1">
              <a:lnSpc>
                <a:spcPts val="3359"/>
              </a:lnSpc>
              <a:buFont typeface="Arial"/>
              <a:buChar char="•"/>
            </a:pPr>
            <a:r>
              <a:rPr lang="en-US" sz="2400">
                <a:solidFill>
                  <a:srgbClr val="000000"/>
                </a:solidFill>
                <a:latin typeface="Garet Light"/>
                <a:ea typeface="Garet Light"/>
                <a:cs typeface="Garet Light"/>
                <a:sym typeface="Garet Light"/>
              </a:rPr>
              <a:t>Passing chunk representation  in 4 FC layer .</a:t>
            </a:r>
          </a:p>
          <a:p>
            <a:pPr algn="l" marL="518160" indent="-259080" lvl="1">
              <a:lnSpc>
                <a:spcPts val="3359"/>
              </a:lnSpc>
              <a:spcBef>
                <a:spcPct val="0"/>
              </a:spcBef>
              <a:buFont typeface="Arial"/>
              <a:buChar char="•"/>
            </a:pPr>
            <a:r>
              <a:rPr lang="en-US" sz="2400">
                <a:solidFill>
                  <a:srgbClr val="000000"/>
                </a:solidFill>
                <a:latin typeface="Garet Light"/>
                <a:ea typeface="Garet Light"/>
                <a:cs typeface="Garet Light"/>
                <a:sym typeface="Garet Light"/>
              </a:rPr>
              <a:t>Output is  n_chunks-dimensional  vector</a:t>
            </a:r>
          </a:p>
        </p:txBody>
      </p:sp>
      <p:sp>
        <p:nvSpPr>
          <p:cNvPr name="TextBox 12" id="12"/>
          <p:cNvSpPr txBox="true"/>
          <p:nvPr/>
        </p:nvSpPr>
        <p:spPr>
          <a:xfrm rot="0">
            <a:off x="2124160" y="6388356"/>
            <a:ext cx="7019840" cy="2072640"/>
          </a:xfrm>
          <a:prstGeom prst="rect">
            <a:avLst/>
          </a:prstGeom>
        </p:spPr>
        <p:txBody>
          <a:bodyPr anchor="t" rtlCol="false" tIns="0" lIns="0" bIns="0" rIns="0">
            <a:spAutoFit/>
          </a:bodyPr>
          <a:lstStyle/>
          <a:p>
            <a:pPr algn="l">
              <a:lnSpc>
                <a:spcPts val="3359"/>
              </a:lnSpc>
            </a:pPr>
            <a:r>
              <a:rPr lang="en-US" sz="2400">
                <a:solidFill>
                  <a:srgbClr val="000000"/>
                </a:solidFill>
                <a:latin typeface="Garet Light"/>
                <a:ea typeface="Garet Light"/>
                <a:cs typeface="Garet Light"/>
                <a:sym typeface="Garet Light"/>
              </a:rPr>
              <a:t>Thread 2:  Pass chunk representation as input to attention layer.</a:t>
            </a:r>
          </a:p>
          <a:p>
            <a:pPr algn="l" marL="518160" indent="-259080" lvl="1">
              <a:lnSpc>
                <a:spcPts val="3359"/>
              </a:lnSpc>
              <a:buFont typeface="Arial"/>
              <a:buChar char="•"/>
            </a:pPr>
            <a:r>
              <a:rPr lang="en-US" sz="2400">
                <a:solidFill>
                  <a:srgbClr val="000000"/>
                </a:solidFill>
                <a:latin typeface="Garet Light"/>
                <a:ea typeface="Garet Light"/>
                <a:cs typeface="Garet Light"/>
                <a:sym typeface="Garet Light"/>
              </a:rPr>
              <a:t>Passing chunk representation  in 2 FC layer with activation function “sortmax”.</a:t>
            </a:r>
          </a:p>
          <a:p>
            <a:pPr algn="l" marL="518160" indent="-259080" lvl="1">
              <a:lnSpc>
                <a:spcPts val="3359"/>
              </a:lnSpc>
              <a:spcBef>
                <a:spcPct val="0"/>
              </a:spcBef>
              <a:buFont typeface="Arial"/>
              <a:buChar char="•"/>
            </a:pPr>
            <a:r>
              <a:rPr lang="en-US" sz="2400">
                <a:solidFill>
                  <a:srgbClr val="000000"/>
                </a:solidFill>
                <a:latin typeface="Garet Light"/>
                <a:ea typeface="Garet Light"/>
                <a:cs typeface="Garet Light"/>
                <a:sym typeface="Garet Light"/>
              </a:rPr>
              <a:t>Output is numpy  [n_chunks, 190]</a:t>
            </a:r>
          </a:p>
        </p:txBody>
      </p:sp>
      <p:sp>
        <p:nvSpPr>
          <p:cNvPr name="Freeform 13" id="13"/>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3908420" y="8011168"/>
            <a:ext cx="6701759" cy="6324024"/>
          </a:xfrm>
          <a:custGeom>
            <a:avLst/>
            <a:gdLst/>
            <a:ahLst/>
            <a:cxnLst/>
            <a:rect r="r" b="b" t="t" l="l"/>
            <a:pathLst>
              <a:path h="6324024" w="6701759">
                <a:moveTo>
                  <a:pt x="0" y="0"/>
                </a:moveTo>
                <a:lnTo>
                  <a:pt x="6701760" y="0"/>
                </a:lnTo>
                <a:lnTo>
                  <a:pt x="6701760" y="6324023"/>
                </a:lnTo>
                <a:lnTo>
                  <a:pt x="0" y="63240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233290" y="3080925"/>
            <a:ext cx="10896637" cy="2314330"/>
          </a:xfrm>
          <a:custGeom>
            <a:avLst/>
            <a:gdLst/>
            <a:ahLst/>
            <a:cxnLst/>
            <a:rect r="r" b="b" t="t" l="l"/>
            <a:pathLst>
              <a:path h="2314330" w="10896637">
                <a:moveTo>
                  <a:pt x="0" y="0"/>
                </a:moveTo>
                <a:lnTo>
                  <a:pt x="10896637" y="0"/>
                </a:lnTo>
                <a:lnTo>
                  <a:pt x="10896637" y="2314330"/>
                </a:lnTo>
                <a:lnTo>
                  <a:pt x="0" y="2314330"/>
                </a:lnTo>
                <a:lnTo>
                  <a:pt x="0" y="0"/>
                </a:lnTo>
                <a:close/>
              </a:path>
            </a:pathLst>
          </a:custGeom>
          <a:blipFill>
            <a:blip r:embed="rId5"/>
            <a:stretch>
              <a:fillRect l="0" t="0" r="0" b="0"/>
            </a:stretch>
          </a:blipFill>
        </p:spPr>
      </p:sp>
      <p:sp>
        <p:nvSpPr>
          <p:cNvPr name="TextBox 10" id="10"/>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Model architecture</a:t>
            </a:r>
          </a:p>
        </p:txBody>
      </p:sp>
      <p:sp>
        <p:nvSpPr>
          <p:cNvPr name="TextBox 11" id="11"/>
          <p:cNvSpPr txBox="true"/>
          <p:nvPr/>
        </p:nvSpPr>
        <p:spPr>
          <a:xfrm rot="0">
            <a:off x="6371671" y="6489072"/>
            <a:ext cx="7019840" cy="815340"/>
          </a:xfrm>
          <a:prstGeom prst="rect">
            <a:avLst/>
          </a:prstGeom>
        </p:spPr>
        <p:txBody>
          <a:bodyPr anchor="t" rtlCol="false" tIns="0" lIns="0" bIns="0" rIns="0">
            <a:spAutoFit/>
          </a:bodyPr>
          <a:lstStyle/>
          <a:p>
            <a:pPr algn="l">
              <a:lnSpc>
                <a:spcPts val="3359"/>
              </a:lnSpc>
              <a:spcBef>
                <a:spcPct val="0"/>
              </a:spcBef>
            </a:pPr>
            <a:r>
              <a:rPr lang="en-US" sz="2400">
                <a:solidFill>
                  <a:srgbClr val="000000"/>
                </a:solidFill>
                <a:latin typeface="Garet"/>
                <a:ea typeface="Garet"/>
                <a:cs typeface="Garet"/>
                <a:sym typeface="Garet"/>
              </a:rPr>
              <a:t>Weighted sum of chunk predictions to get final audio prediction</a:t>
            </a:r>
          </a:p>
        </p:txBody>
      </p:sp>
      <p:sp>
        <p:nvSpPr>
          <p:cNvPr name="Freeform 12" id="12"/>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Training</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2702510" y="7490525"/>
            <a:ext cx="6701759" cy="6324024"/>
          </a:xfrm>
          <a:custGeom>
            <a:avLst/>
            <a:gdLst/>
            <a:ahLst/>
            <a:cxnLst/>
            <a:rect r="r" b="b" t="t" l="l"/>
            <a:pathLst>
              <a:path h="6324024" w="6701759">
                <a:moveTo>
                  <a:pt x="0" y="0"/>
                </a:moveTo>
                <a:lnTo>
                  <a:pt x="6701759" y="0"/>
                </a:lnTo>
                <a:lnTo>
                  <a:pt x="6701759" y="6324024"/>
                </a:lnTo>
                <a:lnTo>
                  <a:pt x="0" y="6324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343007" y="2082734"/>
            <a:ext cx="12361322" cy="5150551"/>
          </a:xfrm>
          <a:custGeom>
            <a:avLst/>
            <a:gdLst/>
            <a:ahLst/>
            <a:cxnLst/>
            <a:rect r="r" b="b" t="t" l="l"/>
            <a:pathLst>
              <a:path h="5150551" w="12361322">
                <a:moveTo>
                  <a:pt x="0" y="0"/>
                </a:moveTo>
                <a:lnTo>
                  <a:pt x="12361322" y="0"/>
                </a:lnTo>
                <a:lnTo>
                  <a:pt x="12361322" y="5150551"/>
                </a:lnTo>
                <a:lnTo>
                  <a:pt x="0" y="5150551"/>
                </a:lnTo>
                <a:lnTo>
                  <a:pt x="0" y="0"/>
                </a:lnTo>
                <a:close/>
              </a:path>
            </a:pathLst>
          </a:custGeom>
          <a:blipFill>
            <a:blip r:embed="rId5"/>
            <a:stretch>
              <a:fillRect l="0" t="0" r="0" b="0"/>
            </a:stretch>
          </a:blipFill>
        </p:spPr>
      </p:sp>
      <p:sp>
        <p:nvSpPr>
          <p:cNvPr name="TextBox 10" id="10"/>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Training</a:t>
            </a:r>
          </a:p>
        </p:txBody>
      </p:sp>
      <p:sp>
        <p:nvSpPr>
          <p:cNvPr name="TextBox 11" id="11"/>
          <p:cNvSpPr txBox="true"/>
          <p:nvPr/>
        </p:nvSpPr>
        <p:spPr>
          <a:xfrm rot="0">
            <a:off x="765845" y="2558489"/>
            <a:ext cx="4394989" cy="6263640"/>
          </a:xfrm>
          <a:prstGeom prst="rect">
            <a:avLst/>
          </a:prstGeom>
        </p:spPr>
        <p:txBody>
          <a:bodyPr anchor="t" rtlCol="false" tIns="0" lIns="0" bIns="0" rIns="0">
            <a:spAutoFit/>
          </a:bodyPr>
          <a:lstStyle/>
          <a:p>
            <a:pPr algn="just">
              <a:lnSpc>
                <a:spcPts val="3359"/>
              </a:lnSpc>
            </a:pPr>
            <a:r>
              <a:rPr lang="en-US" sz="2400" b="true">
                <a:solidFill>
                  <a:srgbClr val="000000"/>
                </a:solidFill>
                <a:latin typeface="Garet Bold"/>
                <a:ea typeface="Garet Bold"/>
                <a:cs typeface="Garet Bold"/>
                <a:sym typeface="Garet Bold"/>
              </a:rPr>
              <a:t>Training dataset</a:t>
            </a:r>
            <a:r>
              <a:rPr lang="en-US" sz="2400">
                <a:solidFill>
                  <a:srgbClr val="000000"/>
                </a:solidFill>
                <a:latin typeface="Garet Light"/>
                <a:ea typeface="Garet Light"/>
                <a:cs typeface="Garet Light"/>
                <a:sym typeface="Garet Light"/>
              </a:rPr>
              <a:t>: CAL500</a:t>
            </a:r>
          </a:p>
          <a:p>
            <a:pPr algn="just">
              <a:lnSpc>
                <a:spcPts val="3359"/>
              </a:lnSpc>
            </a:pPr>
          </a:p>
          <a:p>
            <a:pPr algn="just">
              <a:lnSpc>
                <a:spcPts val="3359"/>
              </a:lnSpc>
            </a:pPr>
            <a:r>
              <a:rPr lang="en-US" sz="2400" b="true">
                <a:solidFill>
                  <a:srgbClr val="000000"/>
                </a:solidFill>
                <a:latin typeface="Garet Bold"/>
                <a:ea typeface="Garet Bold"/>
                <a:cs typeface="Garet Bold"/>
                <a:sym typeface="Garet Bold"/>
              </a:rPr>
              <a:t>Epochs</a:t>
            </a:r>
            <a:r>
              <a:rPr lang="en-US" sz="2400">
                <a:solidFill>
                  <a:srgbClr val="000000"/>
                </a:solidFill>
                <a:latin typeface="Garet Light"/>
                <a:ea typeface="Garet Light"/>
                <a:cs typeface="Garet Light"/>
                <a:sym typeface="Garet Light"/>
              </a:rPr>
              <a:t>: 50</a:t>
            </a:r>
          </a:p>
          <a:p>
            <a:pPr algn="just">
              <a:lnSpc>
                <a:spcPts val="3359"/>
              </a:lnSpc>
            </a:pPr>
          </a:p>
          <a:p>
            <a:pPr algn="just">
              <a:lnSpc>
                <a:spcPts val="3359"/>
              </a:lnSpc>
            </a:pPr>
            <a:r>
              <a:rPr lang="en-US" sz="2400" b="true">
                <a:solidFill>
                  <a:srgbClr val="000000"/>
                </a:solidFill>
                <a:latin typeface="Garet Bold"/>
                <a:ea typeface="Garet Bold"/>
                <a:cs typeface="Garet Bold"/>
                <a:sym typeface="Garet Bold"/>
              </a:rPr>
              <a:t>Loss function</a:t>
            </a:r>
            <a:r>
              <a:rPr lang="en-US" sz="2400">
                <a:solidFill>
                  <a:srgbClr val="000000"/>
                </a:solidFill>
                <a:latin typeface="Garet Light"/>
                <a:ea typeface="Garet Light"/>
                <a:cs typeface="Garet Light"/>
                <a:sym typeface="Garet Light"/>
              </a:rPr>
              <a:t>:  Using cross-entropy to compute the loss between actual labels and predicions</a:t>
            </a:r>
          </a:p>
          <a:p>
            <a:pPr algn="just">
              <a:lnSpc>
                <a:spcPts val="3359"/>
              </a:lnSpc>
            </a:pPr>
          </a:p>
          <a:p>
            <a:pPr algn="just">
              <a:lnSpc>
                <a:spcPts val="3359"/>
              </a:lnSpc>
            </a:pPr>
            <a:r>
              <a:rPr lang="en-US" sz="2400" b="true">
                <a:solidFill>
                  <a:srgbClr val="000000"/>
                </a:solidFill>
                <a:latin typeface="Garet Bold"/>
                <a:ea typeface="Garet Bold"/>
                <a:cs typeface="Garet Bold"/>
                <a:sym typeface="Garet Bold"/>
              </a:rPr>
              <a:t>Optimizing the model</a:t>
            </a:r>
            <a:r>
              <a:rPr lang="en-US" sz="2400">
                <a:solidFill>
                  <a:srgbClr val="000000"/>
                </a:solidFill>
                <a:latin typeface="Garet Light"/>
                <a:ea typeface="Garet Light"/>
                <a:cs typeface="Garet Light"/>
                <a:sym typeface="Garet Light"/>
              </a:rPr>
              <a:t>: Using AdamOptimizer, with learning rate 0.001 to minimizing the loss during training.</a:t>
            </a:r>
          </a:p>
          <a:p>
            <a:pPr algn="just">
              <a:lnSpc>
                <a:spcPts val="3359"/>
              </a:lnSpc>
              <a:spcBef>
                <a:spcPct val="0"/>
              </a:spcBef>
            </a:pPr>
          </a:p>
        </p:txBody>
      </p:sp>
      <p:sp>
        <p:nvSpPr>
          <p:cNvPr name="Freeform 12" id="12"/>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Evaluation</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2129927" y="6173549"/>
            <a:ext cx="6701759" cy="6324024"/>
          </a:xfrm>
          <a:custGeom>
            <a:avLst/>
            <a:gdLst/>
            <a:ahLst/>
            <a:cxnLst/>
            <a:rect r="r" b="b" t="t" l="l"/>
            <a:pathLst>
              <a:path h="6324024" w="6701759">
                <a:moveTo>
                  <a:pt x="0" y="0"/>
                </a:moveTo>
                <a:lnTo>
                  <a:pt x="6701759" y="0"/>
                </a:lnTo>
                <a:lnTo>
                  <a:pt x="6701759" y="6324023"/>
                </a:lnTo>
                <a:lnTo>
                  <a:pt x="0" y="63240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478331" y="3752795"/>
            <a:ext cx="10527591" cy="802797"/>
          </a:xfrm>
          <a:custGeom>
            <a:avLst/>
            <a:gdLst/>
            <a:ahLst/>
            <a:cxnLst/>
            <a:rect r="r" b="b" t="t" l="l"/>
            <a:pathLst>
              <a:path h="802797" w="10527591">
                <a:moveTo>
                  <a:pt x="0" y="0"/>
                </a:moveTo>
                <a:lnTo>
                  <a:pt x="10527591" y="0"/>
                </a:lnTo>
                <a:lnTo>
                  <a:pt x="10527591" y="802797"/>
                </a:lnTo>
                <a:lnTo>
                  <a:pt x="0" y="802797"/>
                </a:lnTo>
                <a:lnTo>
                  <a:pt x="0" y="0"/>
                </a:lnTo>
                <a:close/>
              </a:path>
            </a:pathLst>
          </a:custGeom>
          <a:blipFill>
            <a:blip r:embed="rId5"/>
            <a:stretch>
              <a:fillRect l="0" t="0" r="0" b="0"/>
            </a:stretch>
          </a:blipFill>
        </p:spPr>
      </p:sp>
      <p:graphicFrame>
        <p:nvGraphicFramePr>
          <p:cNvPr name="Table 10" id="10"/>
          <p:cNvGraphicFramePr>
            <a:graphicFrameLocks noGrp="true"/>
          </p:cNvGraphicFramePr>
          <p:nvPr/>
        </p:nvGraphicFramePr>
        <p:xfrm>
          <a:off x="4479095" y="5362674"/>
          <a:ext cx="7315200" cy="4676775"/>
        </p:xfrm>
        <a:graphic>
          <a:graphicData uri="http://schemas.openxmlformats.org/drawingml/2006/table">
            <a:tbl>
              <a:tblPr/>
              <a:tblGrid>
                <a:gridCol w="3657600"/>
                <a:gridCol w="3657600"/>
              </a:tblGrid>
              <a:tr h="797068">
                <a:tc>
                  <a:txBody>
                    <a:bodyPr anchor="t" rtlCol="false"/>
                    <a:lstStyle/>
                    <a:p>
                      <a:pPr algn="ctr">
                        <a:lnSpc>
                          <a:spcPts val="2520"/>
                        </a:lnSpc>
                        <a:defRPr/>
                      </a:pPr>
                      <a:r>
                        <a:rPr lang="en-US" sz="1800" b="true">
                          <a:solidFill>
                            <a:srgbClr val="000000"/>
                          </a:solidFill>
                          <a:latin typeface="Garet Bold"/>
                          <a:ea typeface="Garet Bold"/>
                          <a:cs typeface="Garet Bold"/>
                          <a:sym typeface="Garet Bold"/>
                        </a:rPr>
                        <a:t>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Garet Bold"/>
                          <a:ea typeface="Garet Bold"/>
                          <a:cs typeface="Garet Bold"/>
                          <a:sym typeface="Garet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7068">
                <a:tc>
                  <a:txBody>
                    <a:bodyPr anchor="t" rtlCol="false"/>
                    <a:lstStyle/>
                    <a:p>
                      <a:pPr algn="ctr">
                        <a:lnSpc>
                          <a:spcPts val="2520"/>
                        </a:lnSpc>
                        <a:defRPr/>
                      </a:pPr>
                      <a:r>
                        <a:rPr lang="en-US" sz="1800">
                          <a:solidFill>
                            <a:srgbClr val="000000"/>
                          </a:solidFill>
                          <a:latin typeface="Garet"/>
                          <a:ea typeface="Garet"/>
                          <a:cs typeface="Garet"/>
                          <a:sym typeface="Garet"/>
                        </a:rPr>
                        <a:t>Emotion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Garet"/>
                          <a:ea typeface="Garet"/>
                          <a:cs typeface="Garet"/>
                          <a:sym typeface="Garet"/>
                        </a:rPr>
                        <a:t>0.76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546">
                <a:tc>
                  <a:txBody>
                    <a:bodyPr anchor="t" rtlCol="false"/>
                    <a:lstStyle/>
                    <a:p>
                      <a:pPr algn="ctr">
                        <a:lnSpc>
                          <a:spcPts val="2520"/>
                        </a:lnSpc>
                        <a:defRPr/>
                      </a:pPr>
                      <a:r>
                        <a:rPr lang="en-US" sz="1800">
                          <a:solidFill>
                            <a:srgbClr val="000000"/>
                          </a:solidFill>
                          <a:latin typeface="Garet"/>
                          <a:ea typeface="Garet"/>
                          <a:cs typeface="Garet"/>
                          <a:sym typeface="Garet"/>
                        </a:rPr>
                        <a:t>Spectral energy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Garet"/>
                          <a:ea typeface="Garet"/>
                          <a:cs typeface="Garet"/>
                          <a:sym typeface="Garet"/>
                        </a:rPr>
                        <a:t>0.53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546">
                <a:tc>
                  <a:txBody>
                    <a:bodyPr anchor="t" rtlCol="false"/>
                    <a:lstStyle/>
                    <a:p>
                      <a:pPr algn="ctr">
                        <a:lnSpc>
                          <a:spcPts val="2520"/>
                        </a:lnSpc>
                        <a:defRPr/>
                      </a:pPr>
                      <a:r>
                        <a:rPr lang="en-US" sz="1800">
                          <a:solidFill>
                            <a:srgbClr val="000000"/>
                          </a:solidFill>
                          <a:latin typeface="Garet"/>
                          <a:ea typeface="Garet"/>
                          <a:cs typeface="Garet"/>
                          <a:sym typeface="Garet"/>
                        </a:rPr>
                        <a:t>Spectral centroid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Garet"/>
                          <a:ea typeface="Garet"/>
                          <a:cs typeface="Garet"/>
                          <a:sym typeface="Garet"/>
                        </a:rPr>
                        <a:t>0.47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546">
                <a:tc>
                  <a:txBody>
                    <a:bodyPr anchor="t" rtlCol="false"/>
                    <a:lstStyle/>
                    <a:p>
                      <a:pPr algn="ctr">
                        <a:lnSpc>
                          <a:spcPts val="2520"/>
                        </a:lnSpc>
                        <a:defRPr/>
                      </a:pPr>
                      <a:r>
                        <a:rPr lang="en-US" sz="1800">
                          <a:solidFill>
                            <a:srgbClr val="000000"/>
                          </a:solidFill>
                          <a:latin typeface="Garet"/>
                          <a:ea typeface="Garet"/>
                          <a:cs typeface="Garet"/>
                          <a:sym typeface="Garet"/>
                        </a:rPr>
                        <a:t>Spectral roll-off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Garet"/>
                          <a:ea typeface="Garet"/>
                          <a:cs typeface="Garet"/>
                          <a:sym typeface="Garet"/>
                        </a:rPr>
                        <a:t>0.53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Evaluation</a:t>
            </a:r>
          </a:p>
        </p:txBody>
      </p:sp>
      <p:sp>
        <p:nvSpPr>
          <p:cNvPr name="TextBox 12" id="12"/>
          <p:cNvSpPr txBox="true"/>
          <p:nvPr/>
        </p:nvSpPr>
        <p:spPr>
          <a:xfrm rot="0">
            <a:off x="1028700" y="1746830"/>
            <a:ext cx="13279348" cy="1653540"/>
          </a:xfrm>
          <a:prstGeom prst="rect">
            <a:avLst/>
          </a:prstGeom>
        </p:spPr>
        <p:txBody>
          <a:bodyPr anchor="t" rtlCol="false" tIns="0" lIns="0" bIns="0" rIns="0">
            <a:spAutoFit/>
          </a:bodyPr>
          <a:lstStyle/>
          <a:p>
            <a:pPr algn="just">
              <a:lnSpc>
                <a:spcPts val="3359"/>
              </a:lnSpc>
              <a:spcBef>
                <a:spcPct val="0"/>
              </a:spcBef>
            </a:pPr>
            <a:r>
              <a:rPr lang="en-US" b="true" sz="2400">
                <a:solidFill>
                  <a:srgbClr val="000000"/>
                </a:solidFill>
                <a:latin typeface="Garet Bold"/>
                <a:ea typeface="Garet Bold"/>
                <a:cs typeface="Garet Bold"/>
                <a:sym typeface="Garet Bold"/>
              </a:rPr>
              <a:t>Evaluation dataset</a:t>
            </a:r>
            <a:r>
              <a:rPr lang="en-US" sz="2400">
                <a:solidFill>
                  <a:srgbClr val="000000"/>
                </a:solidFill>
                <a:latin typeface="Garet Light"/>
                <a:ea typeface="Garet Light"/>
                <a:cs typeface="Garet Light"/>
                <a:sym typeface="Garet Light"/>
              </a:rPr>
              <a:t>: The evaluation dataset contains 100 Vietnamese songs with each song having 3 labels which are the highlights of that song. The dataset is collected manually and the labels are the start time and end time of the 15s length of the featured music. Labels assigned based on Facebook Music Highlights</a:t>
            </a:r>
          </a:p>
        </p:txBody>
      </p:sp>
      <p:sp>
        <p:nvSpPr>
          <p:cNvPr name="TextBox 13" id="13"/>
          <p:cNvSpPr txBox="true"/>
          <p:nvPr/>
        </p:nvSpPr>
        <p:spPr>
          <a:xfrm rot="0">
            <a:off x="908285" y="3954326"/>
            <a:ext cx="3246197" cy="1653540"/>
          </a:xfrm>
          <a:prstGeom prst="rect">
            <a:avLst/>
          </a:prstGeom>
        </p:spPr>
        <p:txBody>
          <a:bodyPr anchor="t" rtlCol="false" tIns="0" lIns="0" bIns="0" rIns="0">
            <a:spAutoFit/>
          </a:bodyPr>
          <a:lstStyle/>
          <a:p>
            <a:pPr algn="just">
              <a:lnSpc>
                <a:spcPts val="3359"/>
              </a:lnSpc>
            </a:pPr>
            <a:r>
              <a:rPr lang="en-US" sz="2400" b="true">
                <a:solidFill>
                  <a:srgbClr val="000000"/>
                </a:solidFill>
                <a:latin typeface="Garet Bold"/>
                <a:ea typeface="Garet Bold"/>
                <a:cs typeface="Garet Bold"/>
                <a:sym typeface="Garet Bold"/>
              </a:rPr>
              <a:t>Evaluation method</a:t>
            </a:r>
            <a:r>
              <a:rPr lang="en-US" sz="2400">
                <a:solidFill>
                  <a:srgbClr val="000000"/>
                </a:solidFill>
                <a:latin typeface="Garet Light"/>
                <a:ea typeface="Garet Light"/>
                <a:cs typeface="Garet Light"/>
                <a:sym typeface="Garet Light"/>
              </a:rPr>
              <a:t>: </a:t>
            </a:r>
          </a:p>
          <a:p>
            <a:pPr algn="just">
              <a:lnSpc>
                <a:spcPts val="3359"/>
              </a:lnSpc>
            </a:pPr>
          </a:p>
          <a:p>
            <a:pPr algn="just">
              <a:lnSpc>
                <a:spcPts val="3359"/>
              </a:lnSpc>
            </a:pPr>
          </a:p>
          <a:p>
            <a:pPr algn="just">
              <a:lnSpc>
                <a:spcPts val="3359"/>
              </a:lnSpc>
              <a:spcBef>
                <a:spcPct val="0"/>
              </a:spcBef>
            </a:pPr>
          </a:p>
        </p:txBody>
      </p:sp>
      <p:sp>
        <p:nvSpPr>
          <p:cNvPr name="TextBox 14" id="14"/>
          <p:cNvSpPr txBox="true"/>
          <p:nvPr/>
        </p:nvSpPr>
        <p:spPr>
          <a:xfrm rot="0">
            <a:off x="899524" y="5324574"/>
            <a:ext cx="3246197" cy="1653540"/>
          </a:xfrm>
          <a:prstGeom prst="rect">
            <a:avLst/>
          </a:prstGeom>
        </p:spPr>
        <p:txBody>
          <a:bodyPr anchor="t" rtlCol="false" tIns="0" lIns="0" bIns="0" rIns="0">
            <a:spAutoFit/>
          </a:bodyPr>
          <a:lstStyle/>
          <a:p>
            <a:pPr algn="just">
              <a:lnSpc>
                <a:spcPts val="3359"/>
              </a:lnSpc>
            </a:pPr>
            <a:r>
              <a:rPr lang="en-US" sz="2400" b="true">
                <a:solidFill>
                  <a:srgbClr val="000000"/>
                </a:solidFill>
                <a:latin typeface="Garet Bold"/>
                <a:ea typeface="Garet Bold"/>
                <a:cs typeface="Garet Bold"/>
                <a:sym typeface="Garet Bold"/>
              </a:rPr>
              <a:t>Evaluation result</a:t>
            </a:r>
            <a:r>
              <a:rPr lang="en-US" sz="2400">
                <a:solidFill>
                  <a:srgbClr val="000000"/>
                </a:solidFill>
                <a:latin typeface="Garet Light"/>
                <a:ea typeface="Garet Light"/>
                <a:cs typeface="Garet Light"/>
                <a:sym typeface="Garet Light"/>
              </a:rPr>
              <a:t>: </a:t>
            </a:r>
          </a:p>
          <a:p>
            <a:pPr algn="just">
              <a:lnSpc>
                <a:spcPts val="3359"/>
              </a:lnSpc>
            </a:pPr>
          </a:p>
          <a:p>
            <a:pPr algn="just">
              <a:lnSpc>
                <a:spcPts val="3359"/>
              </a:lnSpc>
            </a:pPr>
          </a:p>
          <a:p>
            <a:pPr algn="just">
              <a:lnSpc>
                <a:spcPts val="3359"/>
              </a:lnSpc>
              <a:spcBef>
                <a:spcPct val="0"/>
              </a:spcBef>
            </a:pPr>
          </a:p>
        </p:txBody>
      </p:sp>
      <p:sp>
        <p:nvSpPr>
          <p:cNvPr name="Freeform 15" id="15"/>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Conclusion</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0864701" y="4832600"/>
            <a:ext cx="6701759" cy="6324024"/>
          </a:xfrm>
          <a:custGeom>
            <a:avLst/>
            <a:gdLst/>
            <a:ahLst/>
            <a:cxnLst/>
            <a:rect r="r" b="b" t="t" l="l"/>
            <a:pathLst>
              <a:path h="6324024" w="6701759">
                <a:moveTo>
                  <a:pt x="0" y="0"/>
                </a:moveTo>
                <a:lnTo>
                  <a:pt x="6701760" y="0"/>
                </a:lnTo>
                <a:lnTo>
                  <a:pt x="6701760" y="6324024"/>
                </a:lnTo>
                <a:lnTo>
                  <a:pt x="0" y="6324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Conclusion</a:t>
            </a:r>
          </a:p>
        </p:txBody>
      </p:sp>
      <p:sp>
        <p:nvSpPr>
          <p:cNvPr name="TextBox 10" id="10"/>
          <p:cNvSpPr txBox="true"/>
          <p:nvPr/>
        </p:nvSpPr>
        <p:spPr>
          <a:xfrm rot="0">
            <a:off x="1579652" y="2460532"/>
            <a:ext cx="12489522" cy="1234440"/>
          </a:xfrm>
          <a:prstGeom prst="rect">
            <a:avLst/>
          </a:prstGeom>
        </p:spPr>
        <p:txBody>
          <a:bodyPr anchor="t" rtlCol="false" tIns="0" lIns="0" bIns="0" rIns="0">
            <a:spAutoFit/>
          </a:bodyPr>
          <a:lstStyle/>
          <a:p>
            <a:pPr algn="l">
              <a:lnSpc>
                <a:spcPts val="3359"/>
              </a:lnSpc>
              <a:spcBef>
                <a:spcPct val="0"/>
              </a:spcBef>
            </a:pPr>
            <a:r>
              <a:rPr lang="en-US" sz="2400">
                <a:solidFill>
                  <a:srgbClr val="000000"/>
                </a:solidFill>
                <a:latin typeface="Garet Light"/>
                <a:ea typeface="Garet Light"/>
                <a:cs typeface="Garet Light"/>
                <a:sym typeface="Garet Light"/>
              </a:rPr>
              <a:t>In this topic, a deep learning-based musical accent detection method is introduced, with Attention mechanism to improve the accuracy in identifying important points of a song based on the emotion prediction model.</a:t>
            </a:r>
          </a:p>
        </p:txBody>
      </p:sp>
      <p:sp>
        <p:nvSpPr>
          <p:cNvPr name="TextBox 11" id="11"/>
          <p:cNvSpPr txBox="true"/>
          <p:nvPr/>
        </p:nvSpPr>
        <p:spPr>
          <a:xfrm rot="0">
            <a:off x="1579652" y="4723672"/>
            <a:ext cx="12489522" cy="2491740"/>
          </a:xfrm>
          <a:prstGeom prst="rect">
            <a:avLst/>
          </a:prstGeom>
        </p:spPr>
        <p:txBody>
          <a:bodyPr anchor="t" rtlCol="false" tIns="0" lIns="0" bIns="0" rIns="0">
            <a:spAutoFit/>
          </a:bodyPr>
          <a:lstStyle/>
          <a:p>
            <a:pPr algn="l">
              <a:lnSpc>
                <a:spcPts val="3359"/>
              </a:lnSpc>
            </a:pPr>
            <a:r>
              <a:rPr lang="en-US" sz="2400">
                <a:solidFill>
                  <a:srgbClr val="000000"/>
                </a:solidFill>
                <a:latin typeface="Garet Light"/>
                <a:ea typeface="Garet Light"/>
                <a:cs typeface="Garet Light"/>
                <a:sym typeface="Garet Light"/>
              </a:rPr>
              <a:t>Results:</a:t>
            </a:r>
          </a:p>
          <a:p>
            <a:pPr algn="l">
              <a:lnSpc>
                <a:spcPts val="3359"/>
              </a:lnSpc>
            </a:pPr>
            <a:r>
              <a:rPr lang="en-US" sz="2400">
                <a:solidFill>
                  <a:srgbClr val="000000"/>
                </a:solidFill>
                <a:latin typeface="Garet Light"/>
                <a:ea typeface="Garet Light"/>
                <a:cs typeface="Garet Light"/>
                <a:sym typeface="Garet Light"/>
              </a:rPr>
              <a:t>The model was able to recognize the highlight of the song with a fairly high accuracy.</a:t>
            </a:r>
          </a:p>
          <a:p>
            <a:pPr algn="l">
              <a:lnSpc>
                <a:spcPts val="3359"/>
              </a:lnSpc>
            </a:pPr>
            <a:r>
              <a:rPr lang="en-US" sz="2400">
                <a:solidFill>
                  <a:srgbClr val="000000"/>
                </a:solidFill>
                <a:latin typeface="Garet Light"/>
                <a:ea typeface="Garet Light"/>
                <a:cs typeface="Garet Light"/>
                <a:sym typeface="Garet Light"/>
              </a:rPr>
              <a:t>Completed the initial requirements of the research.</a:t>
            </a:r>
          </a:p>
          <a:p>
            <a:pPr algn="l">
              <a:lnSpc>
                <a:spcPts val="3359"/>
              </a:lnSpc>
            </a:pPr>
            <a:r>
              <a:rPr lang="en-US" sz="2400">
                <a:solidFill>
                  <a:srgbClr val="000000"/>
                </a:solidFill>
                <a:latin typeface="Garet Light"/>
                <a:ea typeface="Garet Light"/>
                <a:cs typeface="Garet Light"/>
                <a:sym typeface="Garet Light"/>
              </a:rPr>
              <a:t>Deployed the model on the Android platform with a basic application.</a:t>
            </a:r>
          </a:p>
          <a:p>
            <a:pPr algn="l">
              <a:lnSpc>
                <a:spcPts val="3359"/>
              </a:lnSpc>
              <a:spcBef>
                <a:spcPct val="0"/>
              </a:spcBef>
            </a:pPr>
            <a:r>
              <a:rPr lang="en-US" sz="2400">
                <a:solidFill>
                  <a:srgbClr val="000000"/>
                </a:solidFill>
                <a:latin typeface="Garet Light"/>
                <a:ea typeface="Garet Light"/>
                <a:cs typeface="Garet Light"/>
                <a:sym typeface="Garet Light"/>
              </a:rPr>
              <a:t>Learned more about deep learning to solve the given problem.</a:t>
            </a:r>
          </a:p>
        </p:txBody>
      </p:sp>
      <p:sp>
        <p:nvSpPr>
          <p:cNvPr name="Freeform 12" id="12"/>
          <p:cNvSpPr/>
          <p:nvPr/>
        </p:nvSpPr>
        <p:spPr>
          <a:xfrm flipH="false" flipV="false" rot="0">
            <a:off x="1028700" y="383874"/>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1586241" y="6096288"/>
            <a:ext cx="6701759" cy="6324024"/>
          </a:xfrm>
          <a:custGeom>
            <a:avLst/>
            <a:gdLst/>
            <a:ahLst/>
            <a:cxnLst/>
            <a:rect r="r" b="b" t="t" l="l"/>
            <a:pathLst>
              <a:path h="6324024" w="6701759">
                <a:moveTo>
                  <a:pt x="0" y="0"/>
                </a:moveTo>
                <a:lnTo>
                  <a:pt x="6701759" y="0"/>
                </a:lnTo>
                <a:lnTo>
                  <a:pt x="6701759" y="6324024"/>
                </a:lnTo>
                <a:lnTo>
                  <a:pt x="0" y="6324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502596" y="1747334"/>
            <a:ext cx="14146230" cy="4168140"/>
          </a:xfrm>
          <a:prstGeom prst="rect">
            <a:avLst/>
          </a:prstGeom>
        </p:spPr>
        <p:txBody>
          <a:bodyPr anchor="t" rtlCol="false" tIns="0" lIns="0" bIns="0" rIns="0">
            <a:spAutoFit/>
          </a:bodyPr>
          <a:lstStyle/>
          <a:p>
            <a:pPr algn="just">
              <a:lnSpc>
                <a:spcPts val="3359"/>
              </a:lnSpc>
              <a:spcBef>
                <a:spcPct val="0"/>
              </a:spcBef>
            </a:pPr>
            <a:r>
              <a:rPr lang="en-US" b="true" sz="2400">
                <a:solidFill>
                  <a:srgbClr val="000000"/>
                </a:solidFill>
                <a:latin typeface="Garet Bold"/>
                <a:ea typeface="Garet Bold"/>
                <a:cs typeface="Garet Bold"/>
                <a:sym typeface="Garet Bold"/>
              </a:rPr>
              <a:t>Difficulties:</a:t>
            </a:r>
          </a:p>
          <a:p>
            <a:pPr algn="just">
              <a:lnSpc>
                <a:spcPts val="3359"/>
              </a:lnSpc>
              <a:spcBef>
                <a:spcPct val="0"/>
              </a:spcBef>
            </a:pPr>
            <a:r>
              <a:rPr lang="en-US" sz="2400">
                <a:solidFill>
                  <a:srgbClr val="000000"/>
                </a:solidFill>
                <a:latin typeface="Garet Light"/>
                <a:ea typeface="Garet Light"/>
                <a:cs typeface="Garet Light"/>
                <a:sym typeface="Garet Light"/>
              </a:rPr>
              <a:t>During the research process, due to time constraints, there is no complete and accurate training and evaluation data set.</a:t>
            </a:r>
          </a:p>
          <a:p>
            <a:pPr algn="just">
              <a:lnSpc>
                <a:spcPts val="3359"/>
              </a:lnSpc>
              <a:spcBef>
                <a:spcPct val="0"/>
              </a:spcBef>
            </a:pPr>
            <a:r>
              <a:rPr lang="en-US" sz="2400">
                <a:solidFill>
                  <a:srgbClr val="000000"/>
                </a:solidFill>
                <a:latin typeface="Garet Light"/>
                <a:ea typeface="Garet Light"/>
                <a:cs typeface="Garet Light"/>
                <a:sym typeface="Garet Light"/>
              </a:rPr>
              <a:t>There is no specific and accurate evaluation method for highlights in a song.</a:t>
            </a:r>
          </a:p>
          <a:p>
            <a:pPr algn="just">
              <a:lnSpc>
                <a:spcPts val="3359"/>
              </a:lnSpc>
              <a:spcBef>
                <a:spcPct val="0"/>
              </a:spcBef>
            </a:pPr>
          </a:p>
          <a:p>
            <a:pPr algn="just">
              <a:lnSpc>
                <a:spcPts val="3359"/>
              </a:lnSpc>
              <a:spcBef>
                <a:spcPct val="0"/>
              </a:spcBef>
            </a:pPr>
            <a:r>
              <a:rPr lang="en-US" b="true" sz="2400">
                <a:solidFill>
                  <a:srgbClr val="000000"/>
                </a:solidFill>
                <a:latin typeface="Garet Bold"/>
                <a:ea typeface="Garet Bold"/>
                <a:cs typeface="Garet Bold"/>
                <a:sym typeface="Garet Bold"/>
              </a:rPr>
              <a:t>Development direction:</a:t>
            </a:r>
          </a:p>
          <a:p>
            <a:pPr algn="just">
              <a:lnSpc>
                <a:spcPts val="3359"/>
              </a:lnSpc>
              <a:spcBef>
                <a:spcPct val="0"/>
              </a:spcBef>
            </a:pPr>
            <a:r>
              <a:rPr lang="en-US" sz="2400">
                <a:solidFill>
                  <a:srgbClr val="000000"/>
                </a:solidFill>
                <a:latin typeface="Garet Light"/>
                <a:ea typeface="Garet Light"/>
                <a:cs typeface="Garet Light"/>
                <a:sym typeface="Garet Light"/>
              </a:rPr>
              <a:t>Collect a labeled data set collected through listeners with high accuracy.</a:t>
            </a:r>
          </a:p>
          <a:p>
            <a:pPr algn="just">
              <a:lnSpc>
                <a:spcPts val="3359"/>
              </a:lnSpc>
              <a:spcBef>
                <a:spcPct val="0"/>
              </a:spcBef>
            </a:pPr>
            <a:r>
              <a:rPr lang="en-US" sz="2400">
                <a:solidFill>
                  <a:srgbClr val="000000"/>
                </a:solidFill>
                <a:latin typeface="Garet Light"/>
                <a:ea typeface="Garet Light"/>
                <a:cs typeface="Garet Light"/>
                <a:sym typeface="Garet Light"/>
              </a:rPr>
              <a:t>Improve the accuracy of the model based on the training data set and the above evaluation.</a:t>
            </a:r>
          </a:p>
          <a:p>
            <a:pPr algn="just">
              <a:lnSpc>
                <a:spcPts val="3359"/>
              </a:lnSpc>
              <a:spcBef>
                <a:spcPct val="0"/>
              </a:spcBef>
            </a:pPr>
            <a:r>
              <a:rPr lang="en-US" sz="2400">
                <a:solidFill>
                  <a:srgbClr val="000000"/>
                </a:solidFill>
                <a:latin typeface="Garet Light"/>
                <a:ea typeface="Garet Light"/>
                <a:cs typeface="Garet Light"/>
                <a:sym typeface="Garet Light"/>
              </a:rPr>
              <a:t>Approach and build the model directly with the standard data set.</a:t>
            </a:r>
          </a:p>
        </p:txBody>
      </p:sp>
      <p:sp>
        <p:nvSpPr>
          <p:cNvPr name="Freeform 10" id="10"/>
          <p:cNvSpPr/>
          <p:nvPr/>
        </p:nvSpPr>
        <p:spPr>
          <a:xfrm flipH="false" flipV="false" rot="0">
            <a:off x="1028700" y="383874"/>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
        <p:nvSpPr>
          <p:cNvPr name="TextBox 11" id="11"/>
          <p:cNvSpPr txBox="true"/>
          <p:nvPr/>
        </p:nvSpPr>
        <p:spPr>
          <a:xfrm rot="0">
            <a:off x="4014627" y="46437"/>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Introduction</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Demo</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5"/>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028700" y="4222432"/>
            <a:ext cx="16230600" cy="1651635"/>
          </a:xfrm>
          <a:prstGeom prst="rect">
            <a:avLst/>
          </a:prstGeom>
        </p:spPr>
        <p:txBody>
          <a:bodyPr anchor="t" rtlCol="false" tIns="0" lIns="0" bIns="0" rIns="0">
            <a:spAutoFit/>
          </a:bodyPr>
          <a:lstStyle/>
          <a:p>
            <a:pPr algn="ctr">
              <a:lnSpc>
                <a:spcPts val="13439"/>
              </a:lnSpc>
            </a:pPr>
            <a:r>
              <a:rPr lang="en-US" sz="9600">
                <a:solidFill>
                  <a:srgbClr val="000000"/>
                </a:solidFill>
                <a:latin typeface="Tomorrow"/>
                <a:ea typeface="Tomorrow"/>
                <a:cs typeface="Tomorrow"/>
                <a:sym typeface="Tomorrow"/>
              </a:rPr>
              <a:t>Thanks for listening</a:t>
            </a:r>
          </a:p>
        </p:txBody>
      </p:sp>
      <p:sp>
        <p:nvSpPr>
          <p:cNvPr name="Freeform 4" id="4"/>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1722525" y="2639834"/>
            <a:ext cx="5536775" cy="4686817"/>
          </a:xfrm>
          <a:custGeom>
            <a:avLst/>
            <a:gdLst/>
            <a:ahLst/>
            <a:cxnLst/>
            <a:rect r="r" b="b" t="t" l="l"/>
            <a:pathLst>
              <a:path h="4686817" w="5536775">
                <a:moveTo>
                  <a:pt x="0" y="0"/>
                </a:moveTo>
                <a:lnTo>
                  <a:pt x="5536775" y="0"/>
                </a:lnTo>
                <a:lnTo>
                  <a:pt x="5536775" y="4686818"/>
                </a:lnTo>
                <a:lnTo>
                  <a:pt x="0" y="4686818"/>
                </a:lnTo>
                <a:lnTo>
                  <a:pt x="0" y="0"/>
                </a:lnTo>
                <a:close/>
              </a:path>
            </a:pathLst>
          </a:custGeom>
          <a:blipFill>
            <a:blip r:embed="rId3"/>
            <a:stretch>
              <a:fillRect l="-9309" t="0" r="-10155" b="0"/>
            </a:stretch>
          </a:blipFill>
        </p:spPr>
      </p:sp>
      <p:sp>
        <p:nvSpPr>
          <p:cNvPr name="TextBox 9" id="9"/>
          <p:cNvSpPr txBox="true"/>
          <p:nvPr/>
        </p:nvSpPr>
        <p:spPr>
          <a:xfrm rot="0">
            <a:off x="1332160" y="1722952"/>
            <a:ext cx="13158753" cy="1047750"/>
          </a:xfrm>
          <a:prstGeom prst="rect">
            <a:avLst/>
          </a:prstGeom>
        </p:spPr>
        <p:txBody>
          <a:bodyPr anchor="t" rtlCol="false" tIns="0" lIns="0" bIns="0" rIns="0">
            <a:spAutoFit/>
          </a:bodyPr>
          <a:lstStyle/>
          <a:p>
            <a:pPr algn="l">
              <a:lnSpc>
                <a:spcPts val="8400"/>
              </a:lnSpc>
            </a:pPr>
            <a:r>
              <a:rPr lang="en-US" sz="6000">
                <a:solidFill>
                  <a:srgbClr val="000000"/>
                </a:solidFill>
                <a:latin typeface="Tomorrow"/>
                <a:ea typeface="Tomorrow"/>
                <a:cs typeface="Tomorrow"/>
                <a:sym typeface="Tomorrow"/>
              </a:rPr>
              <a:t>What is music highlight detection?</a:t>
            </a:r>
          </a:p>
        </p:txBody>
      </p:sp>
      <p:sp>
        <p:nvSpPr>
          <p:cNvPr name="TextBox 10" id="10"/>
          <p:cNvSpPr txBox="true"/>
          <p:nvPr/>
        </p:nvSpPr>
        <p:spPr>
          <a:xfrm rot="0">
            <a:off x="1332160" y="3490924"/>
            <a:ext cx="9575055" cy="1417320"/>
          </a:xfrm>
          <a:prstGeom prst="rect">
            <a:avLst/>
          </a:prstGeom>
        </p:spPr>
        <p:txBody>
          <a:bodyPr anchor="t" rtlCol="false" tIns="0" lIns="0" bIns="0" rIns="0">
            <a:spAutoFit/>
          </a:bodyPr>
          <a:lstStyle/>
          <a:p>
            <a:pPr algn="just">
              <a:lnSpc>
                <a:spcPts val="3779"/>
              </a:lnSpc>
            </a:pPr>
            <a:r>
              <a:rPr lang="en-US" sz="2699">
                <a:solidFill>
                  <a:srgbClr val="000000"/>
                </a:solidFill>
                <a:latin typeface="Tomorrow"/>
                <a:ea typeface="Tomorrow"/>
                <a:cs typeface="Tomorrow"/>
                <a:sym typeface="Tomorrow"/>
              </a:rPr>
              <a:t>Extract a short consecutive segment of a piece of music that is somehow representative of the whole piece.</a:t>
            </a:r>
          </a:p>
          <a:p>
            <a:pPr algn="just">
              <a:lnSpc>
                <a:spcPts val="3779"/>
              </a:lnSpc>
            </a:pPr>
          </a:p>
        </p:txBody>
      </p:sp>
      <p:sp>
        <p:nvSpPr>
          <p:cNvPr name="TextBox 11" id="11"/>
          <p:cNvSpPr txBox="true"/>
          <p:nvPr/>
        </p:nvSpPr>
        <p:spPr>
          <a:xfrm rot="0">
            <a:off x="1332160" y="6178256"/>
            <a:ext cx="9575055" cy="2846070"/>
          </a:xfrm>
          <a:prstGeom prst="rect">
            <a:avLst/>
          </a:prstGeom>
        </p:spPr>
        <p:txBody>
          <a:bodyPr anchor="t" rtlCol="false" tIns="0" lIns="0" bIns="0" rIns="0">
            <a:spAutoFit/>
          </a:bodyPr>
          <a:lstStyle/>
          <a:p>
            <a:pPr algn="just">
              <a:lnSpc>
                <a:spcPts val="3779"/>
              </a:lnSpc>
            </a:pPr>
            <a:r>
              <a:rPr lang="en-US" sz="2699">
                <a:solidFill>
                  <a:srgbClr val="000000"/>
                </a:solidFill>
                <a:latin typeface="Tomorrow"/>
                <a:ea typeface="Tomorrow"/>
                <a:cs typeface="Tomorrow"/>
                <a:sym typeface="Tomorrow"/>
              </a:rPr>
              <a:t>Music preview</a:t>
            </a:r>
          </a:p>
          <a:p>
            <a:pPr algn="just">
              <a:lnSpc>
                <a:spcPts val="3779"/>
              </a:lnSpc>
            </a:pPr>
            <a:r>
              <a:rPr lang="en-US" sz="2699">
                <a:solidFill>
                  <a:srgbClr val="000000"/>
                </a:solidFill>
                <a:latin typeface="Tomorrow"/>
                <a:ea typeface="Tomorrow"/>
                <a:cs typeface="Tomorrow"/>
                <a:sym typeface="Tomorrow"/>
              </a:rPr>
              <a:t>Short-form content</a:t>
            </a:r>
          </a:p>
          <a:p>
            <a:pPr algn="just">
              <a:lnSpc>
                <a:spcPts val="3779"/>
              </a:lnSpc>
            </a:pPr>
            <a:r>
              <a:rPr lang="en-US" sz="2699">
                <a:solidFill>
                  <a:srgbClr val="000000"/>
                </a:solidFill>
                <a:latin typeface="Tomorrow"/>
                <a:ea typeface="Tomorrow"/>
                <a:cs typeface="Tomorrow"/>
                <a:sym typeface="Tomorrow"/>
              </a:rPr>
              <a:t>Helpful for other tasks such as music information retrieval</a:t>
            </a:r>
          </a:p>
          <a:p>
            <a:pPr algn="just">
              <a:lnSpc>
                <a:spcPts val="3779"/>
              </a:lnSpc>
            </a:pPr>
            <a:r>
              <a:rPr lang="en-US" sz="2699">
                <a:solidFill>
                  <a:srgbClr val="000000"/>
                </a:solidFill>
                <a:latin typeface="Tomorrow"/>
                <a:ea typeface="Tomorrow"/>
                <a:cs typeface="Tomorrow"/>
                <a:sym typeface="Tomorrow"/>
              </a:rPr>
              <a:t>Trial listening</a:t>
            </a:r>
          </a:p>
          <a:p>
            <a:pPr algn="just">
              <a:lnSpc>
                <a:spcPts val="3779"/>
              </a:lnSpc>
            </a:pPr>
            <a:r>
              <a:rPr lang="en-US" sz="2699">
                <a:solidFill>
                  <a:srgbClr val="000000"/>
                </a:solidFill>
                <a:latin typeface="Tomorrow"/>
                <a:ea typeface="Tomorrow"/>
                <a:cs typeface="Tomorrow"/>
                <a:sym typeface="Tomorrow"/>
              </a:rPr>
              <a:t>Ringtone creation (Samsung devices)</a:t>
            </a:r>
          </a:p>
          <a:p>
            <a:pPr algn="just">
              <a:lnSpc>
                <a:spcPts val="3779"/>
              </a:lnSpc>
            </a:pPr>
          </a:p>
        </p:txBody>
      </p:sp>
      <p:sp>
        <p:nvSpPr>
          <p:cNvPr name="TextBox 12" id="12"/>
          <p:cNvSpPr txBox="true"/>
          <p:nvPr/>
        </p:nvSpPr>
        <p:spPr>
          <a:xfrm rot="0">
            <a:off x="1332160" y="4774894"/>
            <a:ext cx="13158753" cy="1047750"/>
          </a:xfrm>
          <a:prstGeom prst="rect">
            <a:avLst/>
          </a:prstGeom>
        </p:spPr>
        <p:txBody>
          <a:bodyPr anchor="t" rtlCol="false" tIns="0" lIns="0" bIns="0" rIns="0">
            <a:spAutoFit/>
          </a:bodyPr>
          <a:lstStyle/>
          <a:p>
            <a:pPr algn="l">
              <a:lnSpc>
                <a:spcPts val="8400"/>
              </a:lnSpc>
            </a:pPr>
            <a:r>
              <a:rPr lang="en-US" sz="6000">
                <a:solidFill>
                  <a:srgbClr val="000000"/>
                </a:solidFill>
                <a:latin typeface="Tomorrow"/>
                <a:ea typeface="Tomorrow"/>
                <a:cs typeface="Tomorrow"/>
                <a:sym typeface="Tomorrow"/>
              </a:rPr>
              <a:t>Why do we need it?</a:t>
            </a:r>
          </a:p>
        </p:txBody>
      </p:sp>
      <p:sp>
        <p:nvSpPr>
          <p:cNvPr name="Freeform 13" id="13"/>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1722525" y="2639834"/>
            <a:ext cx="5536775" cy="4686817"/>
          </a:xfrm>
          <a:custGeom>
            <a:avLst/>
            <a:gdLst/>
            <a:ahLst/>
            <a:cxnLst/>
            <a:rect r="r" b="b" t="t" l="l"/>
            <a:pathLst>
              <a:path h="4686817" w="5536775">
                <a:moveTo>
                  <a:pt x="0" y="0"/>
                </a:moveTo>
                <a:lnTo>
                  <a:pt x="5536775" y="0"/>
                </a:lnTo>
                <a:lnTo>
                  <a:pt x="5536775" y="4686818"/>
                </a:lnTo>
                <a:lnTo>
                  <a:pt x="0" y="4686818"/>
                </a:lnTo>
                <a:lnTo>
                  <a:pt x="0" y="0"/>
                </a:lnTo>
                <a:close/>
              </a:path>
            </a:pathLst>
          </a:custGeom>
          <a:blipFill>
            <a:blip r:embed="rId3"/>
            <a:stretch>
              <a:fillRect l="-9309" t="0" r="-10155" b="0"/>
            </a:stretch>
          </a:blipFill>
        </p:spPr>
      </p:sp>
      <p:sp>
        <p:nvSpPr>
          <p:cNvPr name="TextBox 9" id="9"/>
          <p:cNvSpPr txBox="true"/>
          <p:nvPr/>
        </p:nvSpPr>
        <p:spPr>
          <a:xfrm rot="0">
            <a:off x="1216575" y="1592084"/>
            <a:ext cx="13158753" cy="1047750"/>
          </a:xfrm>
          <a:prstGeom prst="rect">
            <a:avLst/>
          </a:prstGeom>
        </p:spPr>
        <p:txBody>
          <a:bodyPr anchor="t" rtlCol="false" tIns="0" lIns="0" bIns="0" rIns="0">
            <a:spAutoFit/>
          </a:bodyPr>
          <a:lstStyle/>
          <a:p>
            <a:pPr algn="l">
              <a:lnSpc>
                <a:spcPts val="8400"/>
              </a:lnSpc>
            </a:pPr>
            <a:r>
              <a:rPr lang="en-US" sz="6000">
                <a:solidFill>
                  <a:srgbClr val="000000"/>
                </a:solidFill>
                <a:latin typeface="Tomorrow"/>
                <a:ea typeface="Tomorrow"/>
                <a:cs typeface="Tomorrow"/>
                <a:sym typeface="Tomorrow"/>
              </a:rPr>
              <a:t>Project objectives</a:t>
            </a:r>
          </a:p>
        </p:txBody>
      </p:sp>
      <p:sp>
        <p:nvSpPr>
          <p:cNvPr name="TextBox 10" id="10"/>
          <p:cNvSpPr txBox="true"/>
          <p:nvPr/>
        </p:nvSpPr>
        <p:spPr>
          <a:xfrm rot="0">
            <a:off x="1216575" y="2768980"/>
            <a:ext cx="9575055" cy="1893570"/>
          </a:xfrm>
          <a:prstGeom prst="rect">
            <a:avLst/>
          </a:prstGeom>
        </p:spPr>
        <p:txBody>
          <a:bodyPr anchor="t" rtlCol="false" tIns="0" lIns="0" bIns="0" rIns="0">
            <a:spAutoFit/>
          </a:bodyPr>
          <a:lstStyle/>
          <a:p>
            <a:pPr algn="just">
              <a:lnSpc>
                <a:spcPts val="3779"/>
              </a:lnSpc>
            </a:pPr>
          </a:p>
          <a:p>
            <a:pPr algn="just" marL="582928" indent="-291464" lvl="1">
              <a:lnSpc>
                <a:spcPts val="3779"/>
              </a:lnSpc>
              <a:buFont typeface="Arial"/>
              <a:buChar char="•"/>
            </a:pPr>
            <a:r>
              <a:rPr lang="en-US" sz="2699">
                <a:solidFill>
                  <a:srgbClr val="000000"/>
                </a:solidFill>
                <a:latin typeface="Tomorrow"/>
                <a:ea typeface="Tomorrow"/>
                <a:cs typeface="Tomorrow"/>
                <a:sym typeface="Tomorrow"/>
              </a:rPr>
              <a:t>Understand how deep learning can be used in this task</a:t>
            </a:r>
          </a:p>
          <a:p>
            <a:pPr algn="just" marL="582928" indent="-291464" lvl="1">
              <a:lnSpc>
                <a:spcPts val="3779"/>
              </a:lnSpc>
              <a:buFont typeface="Arial"/>
              <a:buChar char="•"/>
            </a:pPr>
            <a:r>
              <a:rPr lang="en-US" sz="2699">
                <a:solidFill>
                  <a:srgbClr val="000000"/>
                </a:solidFill>
                <a:latin typeface="Tomorrow"/>
                <a:ea typeface="Tomorrow"/>
                <a:cs typeface="Tomorrow"/>
                <a:sym typeface="Tomorrow"/>
              </a:rPr>
              <a:t>Create a POC app in Android device</a:t>
            </a:r>
          </a:p>
          <a:p>
            <a:pPr algn="just">
              <a:lnSpc>
                <a:spcPts val="3779"/>
              </a:lnSpc>
            </a:pPr>
          </a:p>
        </p:txBody>
      </p:sp>
      <p:sp>
        <p:nvSpPr>
          <p:cNvPr name="TextBox 11" id="11"/>
          <p:cNvSpPr txBox="true"/>
          <p:nvPr/>
        </p:nvSpPr>
        <p:spPr>
          <a:xfrm rot="0">
            <a:off x="1382276" y="5856548"/>
            <a:ext cx="9575055" cy="3322320"/>
          </a:xfrm>
          <a:prstGeom prst="rect">
            <a:avLst/>
          </a:prstGeom>
        </p:spPr>
        <p:txBody>
          <a:bodyPr anchor="t" rtlCol="false" tIns="0" lIns="0" bIns="0" rIns="0">
            <a:spAutoFit/>
          </a:bodyPr>
          <a:lstStyle/>
          <a:p>
            <a:pPr algn="just">
              <a:lnSpc>
                <a:spcPts val="3779"/>
              </a:lnSpc>
            </a:pPr>
          </a:p>
          <a:p>
            <a:pPr algn="just" marL="582928" indent="-291464" lvl="1">
              <a:lnSpc>
                <a:spcPts val="3779"/>
              </a:lnSpc>
              <a:buFont typeface="Arial"/>
              <a:buChar char="•"/>
            </a:pPr>
            <a:r>
              <a:rPr lang="en-US" sz="2699">
                <a:solidFill>
                  <a:srgbClr val="000000"/>
                </a:solidFill>
                <a:latin typeface="Tomorrow"/>
                <a:ea typeface="Tomorrow"/>
                <a:cs typeface="Tomorrow"/>
                <a:sym typeface="Tomorrow"/>
              </a:rPr>
              <a:t>Build an application to extract featured music on Android. (With input is a song, output is the featured music of that song)</a:t>
            </a:r>
          </a:p>
          <a:p>
            <a:pPr algn="just" marL="582928" indent="-291464" lvl="1">
              <a:lnSpc>
                <a:spcPts val="3779"/>
              </a:lnSpc>
              <a:buFont typeface="Arial"/>
              <a:buChar char="•"/>
            </a:pPr>
            <a:r>
              <a:rPr lang="en-US" sz="2699">
                <a:solidFill>
                  <a:srgbClr val="000000"/>
                </a:solidFill>
                <a:latin typeface="Tomorrow"/>
                <a:ea typeface="Tomorrow"/>
                <a:cs typeface="Tomorrow"/>
                <a:sym typeface="Tomorrow"/>
              </a:rPr>
              <a:t>Improved accuracy compared to mechanisms such as energy-based or repeating previous structures</a:t>
            </a:r>
          </a:p>
          <a:p>
            <a:pPr algn="just">
              <a:lnSpc>
                <a:spcPts val="3779"/>
              </a:lnSpc>
            </a:pPr>
          </a:p>
        </p:txBody>
      </p:sp>
      <p:sp>
        <p:nvSpPr>
          <p:cNvPr name="TextBox 12" id="12"/>
          <p:cNvSpPr txBox="true"/>
          <p:nvPr/>
        </p:nvSpPr>
        <p:spPr>
          <a:xfrm rot="0">
            <a:off x="1348865" y="4873590"/>
            <a:ext cx="7230266" cy="1047750"/>
          </a:xfrm>
          <a:prstGeom prst="rect">
            <a:avLst/>
          </a:prstGeom>
        </p:spPr>
        <p:txBody>
          <a:bodyPr anchor="t" rtlCol="false" tIns="0" lIns="0" bIns="0" rIns="0">
            <a:spAutoFit/>
          </a:bodyPr>
          <a:lstStyle/>
          <a:p>
            <a:pPr algn="l">
              <a:lnSpc>
                <a:spcPts val="8400"/>
              </a:lnSpc>
            </a:pPr>
            <a:r>
              <a:rPr lang="en-US" sz="6000">
                <a:solidFill>
                  <a:srgbClr val="000000"/>
                </a:solidFill>
                <a:latin typeface="Tomorrow"/>
                <a:ea typeface="Tomorrow"/>
                <a:cs typeface="Tomorrow"/>
                <a:sym typeface="Tomorrow"/>
              </a:rPr>
              <a:t>Desired output</a:t>
            </a:r>
          </a:p>
        </p:txBody>
      </p:sp>
      <p:sp>
        <p:nvSpPr>
          <p:cNvPr name="Freeform 13" id="13"/>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9222" r="0" b="-9222"/>
            </a:stretch>
          </a:blipFill>
        </p:spPr>
      </p:sp>
      <p:sp>
        <p:nvSpPr>
          <p:cNvPr name="Freeform 3" id="3"/>
          <p:cNvSpPr/>
          <p:nvPr/>
        </p:nvSpPr>
        <p:spPr>
          <a:xfrm flipH="false" flipV="false" rot="0">
            <a:off x="7827351" y="2283995"/>
            <a:ext cx="2633297" cy="1312163"/>
          </a:xfrm>
          <a:custGeom>
            <a:avLst/>
            <a:gdLst/>
            <a:ahLst/>
            <a:cxnLst/>
            <a:rect r="r" b="b" t="t" l="l"/>
            <a:pathLst>
              <a:path h="1312163" w="2633297">
                <a:moveTo>
                  <a:pt x="0" y="0"/>
                </a:moveTo>
                <a:lnTo>
                  <a:pt x="2633298" y="0"/>
                </a:lnTo>
                <a:lnTo>
                  <a:pt x="2633298" y="1312163"/>
                </a:lnTo>
                <a:lnTo>
                  <a:pt x="0" y="13121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86387" y="-607424"/>
            <a:ext cx="3709695" cy="1015735"/>
            <a:chOff x="0" y="0"/>
            <a:chExt cx="977039" cy="267519"/>
          </a:xfrm>
        </p:grpSpPr>
        <p:sp>
          <p:nvSpPr>
            <p:cNvPr name="Freeform 5" id="5"/>
            <p:cNvSpPr/>
            <p:nvPr/>
          </p:nvSpPr>
          <p:spPr>
            <a:xfrm flipH="false" flipV="false" rot="0">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6" id="6"/>
            <p:cNvSpPr txBox="true"/>
            <p:nvPr/>
          </p:nvSpPr>
          <p:spPr>
            <a:xfrm>
              <a:off x="0" y="-38100"/>
              <a:ext cx="977039" cy="305619"/>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988599" y="7022439"/>
            <a:ext cx="738450" cy="1015735"/>
            <a:chOff x="0" y="0"/>
            <a:chExt cx="194489" cy="267519"/>
          </a:xfrm>
        </p:grpSpPr>
        <p:sp>
          <p:nvSpPr>
            <p:cNvPr name="Freeform 8" id="8"/>
            <p:cNvSpPr/>
            <p:nvPr/>
          </p:nvSpPr>
          <p:spPr>
            <a:xfrm flipH="false" flipV="false" rot="0">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9" id="9"/>
            <p:cNvSpPr txBox="true"/>
            <p:nvPr/>
          </p:nvSpPr>
          <p:spPr>
            <a:xfrm>
              <a:off x="0" y="-38100"/>
              <a:ext cx="194489" cy="305619"/>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028700" y="4053358"/>
            <a:ext cx="16230600" cy="1385291"/>
          </a:xfrm>
          <a:prstGeom prst="rect">
            <a:avLst/>
          </a:prstGeom>
        </p:spPr>
        <p:txBody>
          <a:bodyPr anchor="t" rtlCol="false" tIns="0" lIns="0" bIns="0" rIns="0">
            <a:spAutoFit/>
          </a:bodyPr>
          <a:lstStyle/>
          <a:p>
            <a:pPr algn="ctr">
              <a:lnSpc>
                <a:spcPts val="11320"/>
              </a:lnSpc>
            </a:pPr>
            <a:r>
              <a:rPr lang="en-US" sz="8085">
                <a:solidFill>
                  <a:srgbClr val="000000"/>
                </a:solidFill>
                <a:latin typeface="Tomorrow"/>
                <a:ea typeface="Tomorrow"/>
                <a:cs typeface="Tomorrow"/>
                <a:sym typeface="Tomorrow"/>
              </a:rPr>
              <a:t>Related knowledge</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9772075" y="2519061"/>
            <a:ext cx="7487225" cy="6020655"/>
          </a:xfrm>
          <a:custGeom>
            <a:avLst/>
            <a:gdLst/>
            <a:ahLst/>
            <a:cxnLst/>
            <a:rect r="r" b="b" t="t" l="l"/>
            <a:pathLst>
              <a:path h="6020655" w="7487225">
                <a:moveTo>
                  <a:pt x="0" y="0"/>
                </a:moveTo>
                <a:lnTo>
                  <a:pt x="7487225" y="0"/>
                </a:lnTo>
                <a:lnTo>
                  <a:pt x="7487225" y="6020655"/>
                </a:lnTo>
                <a:lnTo>
                  <a:pt x="0" y="6020655"/>
                </a:lnTo>
                <a:lnTo>
                  <a:pt x="0" y="0"/>
                </a:lnTo>
                <a:close/>
              </a:path>
            </a:pathLst>
          </a:custGeom>
          <a:blipFill>
            <a:blip r:embed="rId3"/>
            <a:stretch>
              <a:fillRect l="0" t="0" r="0" b="0"/>
            </a:stretch>
          </a:blipFill>
        </p:spPr>
      </p:sp>
      <p:sp>
        <p:nvSpPr>
          <p:cNvPr name="TextBox 9" id="9"/>
          <p:cNvSpPr txBox="true"/>
          <p:nvPr/>
        </p:nvSpPr>
        <p:spPr>
          <a:xfrm rot="0">
            <a:off x="5238080" y="677264"/>
            <a:ext cx="7811840" cy="1047740"/>
          </a:xfrm>
          <a:prstGeom prst="rect">
            <a:avLst/>
          </a:prstGeom>
        </p:spPr>
        <p:txBody>
          <a:bodyPr anchor="t" rtlCol="false" tIns="0" lIns="0" bIns="0" rIns="0">
            <a:spAutoFit/>
          </a:bodyPr>
          <a:lstStyle/>
          <a:p>
            <a:pPr algn="ctr">
              <a:lnSpc>
                <a:spcPts val="8400"/>
              </a:lnSpc>
            </a:pPr>
            <a:r>
              <a:rPr lang="en-US" sz="6000">
                <a:solidFill>
                  <a:srgbClr val="000000"/>
                </a:solidFill>
                <a:latin typeface="Tomorrow"/>
                <a:ea typeface="Tomorrow"/>
                <a:cs typeface="Tomorrow"/>
                <a:sym typeface="Tomorrow"/>
              </a:rPr>
              <a:t>Mel spectrogram</a:t>
            </a:r>
          </a:p>
        </p:txBody>
      </p:sp>
      <p:sp>
        <p:nvSpPr>
          <p:cNvPr name="TextBox 10" id="10"/>
          <p:cNvSpPr txBox="true"/>
          <p:nvPr/>
        </p:nvSpPr>
        <p:spPr>
          <a:xfrm rot="0">
            <a:off x="1462279" y="2461911"/>
            <a:ext cx="7811840" cy="5703570"/>
          </a:xfrm>
          <a:prstGeom prst="rect">
            <a:avLst/>
          </a:prstGeom>
        </p:spPr>
        <p:txBody>
          <a:bodyPr anchor="t" rtlCol="false" tIns="0" lIns="0" bIns="0" rIns="0">
            <a:spAutoFit/>
          </a:bodyPr>
          <a:lstStyle/>
          <a:p>
            <a:pPr algn="just" marL="582928" indent="-291464" lvl="1">
              <a:lnSpc>
                <a:spcPts val="3779"/>
              </a:lnSpc>
              <a:buFont typeface="Arial"/>
              <a:buChar char="•"/>
            </a:pPr>
            <a:r>
              <a:rPr lang="en-US" sz="2699">
                <a:solidFill>
                  <a:srgbClr val="000000"/>
                </a:solidFill>
                <a:latin typeface="Tomorrow"/>
                <a:ea typeface="Tomorrow"/>
                <a:cs typeface="Tomorrow"/>
                <a:sym typeface="Tomorrow"/>
              </a:rPr>
              <a:t>The spectrogram displays the frequency spectrum over time, provides significantly more information than a sound waveform</a:t>
            </a:r>
          </a:p>
          <a:p>
            <a:pPr algn="just" marL="582928" indent="-291464" lvl="1">
              <a:lnSpc>
                <a:spcPts val="3779"/>
              </a:lnSpc>
              <a:buFont typeface="Arial"/>
              <a:buChar char="•"/>
            </a:pPr>
            <a:r>
              <a:rPr lang="en-US" sz="2699">
                <a:solidFill>
                  <a:srgbClr val="000000"/>
                </a:solidFill>
                <a:latin typeface="Tomorrow"/>
                <a:ea typeface="Tomorrow"/>
                <a:cs typeface="Tomorrow"/>
                <a:sym typeface="Tomorrow"/>
              </a:rPr>
              <a:t>Mel spectrogram is a variation of spectrogram</a:t>
            </a:r>
          </a:p>
          <a:p>
            <a:pPr algn="just" marL="582928" indent="-291464" lvl="1">
              <a:lnSpc>
                <a:spcPts val="3779"/>
              </a:lnSpc>
              <a:buFont typeface="Arial"/>
              <a:buChar char="•"/>
            </a:pPr>
            <a:r>
              <a:rPr lang="en-US" sz="2699">
                <a:solidFill>
                  <a:srgbClr val="000000"/>
                </a:solidFill>
                <a:latin typeface="Tomorrow"/>
                <a:ea typeface="Tomorrow"/>
                <a:cs typeface="Tomorrow"/>
                <a:sym typeface="Tomorrow"/>
              </a:rPr>
              <a:t>The frequency axis scaled according to the Mel scale and the magnitude adjusted to align more closely with human auditory perception</a:t>
            </a:r>
          </a:p>
          <a:p>
            <a:pPr algn="just" marL="582928" indent="-291464" lvl="1">
              <a:lnSpc>
                <a:spcPts val="3779"/>
              </a:lnSpc>
              <a:buFont typeface="Arial"/>
              <a:buChar char="•"/>
            </a:pPr>
            <a:r>
              <a:rPr lang="en-US" sz="2699">
                <a:solidFill>
                  <a:srgbClr val="000000"/>
                </a:solidFill>
                <a:latin typeface="Tomorrow"/>
                <a:ea typeface="Tomorrow"/>
                <a:cs typeface="Tomorrow"/>
                <a:sym typeface="Tomorrow"/>
              </a:rPr>
              <a:t>Has been shown to be more effective than standard spectrograms in many machine learning tasks</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4310890" y="5111884"/>
            <a:ext cx="9666220" cy="4660766"/>
          </a:xfrm>
          <a:custGeom>
            <a:avLst/>
            <a:gdLst/>
            <a:ahLst/>
            <a:cxnLst/>
            <a:rect r="r" b="b" t="t" l="l"/>
            <a:pathLst>
              <a:path h="4660766" w="9666220">
                <a:moveTo>
                  <a:pt x="0" y="0"/>
                </a:moveTo>
                <a:lnTo>
                  <a:pt x="9666220" y="0"/>
                </a:lnTo>
                <a:lnTo>
                  <a:pt x="9666220" y="4660766"/>
                </a:lnTo>
                <a:lnTo>
                  <a:pt x="0" y="4660766"/>
                </a:lnTo>
                <a:lnTo>
                  <a:pt x="0" y="0"/>
                </a:lnTo>
                <a:close/>
              </a:path>
            </a:pathLst>
          </a:custGeom>
          <a:blipFill>
            <a:blip r:embed="rId3"/>
            <a:stretch>
              <a:fillRect l="0" t="0" r="0" b="0"/>
            </a:stretch>
          </a:blipFill>
        </p:spPr>
      </p:sp>
      <p:sp>
        <p:nvSpPr>
          <p:cNvPr name="TextBox 9" id="9"/>
          <p:cNvSpPr txBox="true"/>
          <p:nvPr/>
        </p:nvSpPr>
        <p:spPr>
          <a:xfrm rot="0">
            <a:off x="2618170" y="342900"/>
            <a:ext cx="13051661" cy="1387469"/>
          </a:xfrm>
          <a:prstGeom prst="rect">
            <a:avLst/>
          </a:prstGeom>
        </p:spPr>
        <p:txBody>
          <a:bodyPr anchor="t" rtlCol="false" tIns="0" lIns="0" bIns="0" rIns="0">
            <a:spAutoFit/>
          </a:bodyPr>
          <a:lstStyle/>
          <a:p>
            <a:pPr algn="ctr">
              <a:lnSpc>
                <a:spcPts val="11200"/>
              </a:lnSpc>
            </a:pPr>
            <a:r>
              <a:rPr lang="en-US" sz="8000">
                <a:solidFill>
                  <a:srgbClr val="000000"/>
                </a:solidFill>
                <a:latin typeface="Tomorrow"/>
                <a:ea typeface="Tomorrow"/>
                <a:cs typeface="Tomorrow"/>
                <a:sym typeface="Tomorrow"/>
              </a:rPr>
              <a:t>Convolutional layer</a:t>
            </a:r>
          </a:p>
        </p:txBody>
      </p:sp>
      <p:sp>
        <p:nvSpPr>
          <p:cNvPr name="TextBox 10" id="10"/>
          <p:cNvSpPr txBox="true"/>
          <p:nvPr/>
        </p:nvSpPr>
        <p:spPr>
          <a:xfrm rot="0">
            <a:off x="2140324" y="1821180"/>
            <a:ext cx="14007351" cy="3322320"/>
          </a:xfrm>
          <a:prstGeom prst="rect">
            <a:avLst/>
          </a:prstGeom>
        </p:spPr>
        <p:txBody>
          <a:bodyPr anchor="t" rtlCol="false" tIns="0" lIns="0" bIns="0" rIns="0">
            <a:spAutoFit/>
          </a:bodyPr>
          <a:lstStyle/>
          <a:p>
            <a:pPr algn="just" marL="582928" indent="-291464" lvl="1">
              <a:lnSpc>
                <a:spcPts val="3779"/>
              </a:lnSpc>
              <a:buFont typeface="Arial"/>
              <a:buChar char="•"/>
            </a:pPr>
            <a:r>
              <a:rPr lang="en-US" b="true" sz="2699">
                <a:solidFill>
                  <a:srgbClr val="000000"/>
                </a:solidFill>
                <a:latin typeface="Tomorrow Bold"/>
                <a:ea typeface="Tomorrow Bold"/>
                <a:cs typeface="Tomorrow Bold"/>
                <a:sym typeface="Tomorrow Bold"/>
              </a:rPr>
              <a:t>Learnable Filters:</a:t>
            </a:r>
            <a:r>
              <a:rPr lang="en-US" sz="2699">
                <a:solidFill>
                  <a:srgbClr val="000000"/>
                </a:solidFill>
                <a:latin typeface="Tomorrow"/>
                <a:ea typeface="Tomorrow"/>
                <a:cs typeface="Tomorrow"/>
                <a:sym typeface="Tomorrow"/>
              </a:rPr>
              <a:t> The layer uses small filters (kernels) that learn to detect specific patterns in the input, such as edges or textures</a:t>
            </a:r>
          </a:p>
          <a:p>
            <a:pPr algn="just" marL="582928" indent="-291464" lvl="1">
              <a:lnSpc>
                <a:spcPts val="3779"/>
              </a:lnSpc>
              <a:buFont typeface="Arial"/>
              <a:buChar char="•"/>
            </a:pPr>
            <a:r>
              <a:rPr lang="en-US" b="true" sz="2699">
                <a:solidFill>
                  <a:srgbClr val="000000"/>
                </a:solidFill>
                <a:latin typeface="Tomorrow Bold"/>
                <a:ea typeface="Tomorrow Bold"/>
                <a:cs typeface="Tomorrow Bold"/>
                <a:sym typeface="Tomorrow Bold"/>
              </a:rPr>
              <a:t>How it Works</a:t>
            </a:r>
            <a:r>
              <a:rPr lang="en-US" sz="2699">
                <a:solidFill>
                  <a:srgbClr val="000000"/>
                </a:solidFill>
                <a:latin typeface="Tomorrow"/>
                <a:ea typeface="Tomorrow"/>
                <a:cs typeface="Tomorrow"/>
                <a:sym typeface="Tomorrow"/>
              </a:rPr>
              <a:t>: The filter "slides" (like scan) over the input data, analyzing small parts at a time</a:t>
            </a:r>
          </a:p>
          <a:p>
            <a:pPr algn="just" marL="582928" indent="-291464" lvl="1">
              <a:lnSpc>
                <a:spcPts val="3779"/>
              </a:lnSpc>
              <a:buFont typeface="Arial"/>
              <a:buChar char="•"/>
            </a:pPr>
            <a:r>
              <a:rPr lang="en-US" b="true" sz="2699">
                <a:solidFill>
                  <a:srgbClr val="000000"/>
                </a:solidFill>
                <a:latin typeface="Tomorrow Bold"/>
                <a:ea typeface="Tomorrow Bold"/>
                <a:cs typeface="Tomorrow Bold"/>
                <a:sym typeface="Tomorrow Bold"/>
              </a:rPr>
              <a:t>Why It's Useful</a:t>
            </a:r>
            <a:r>
              <a:rPr lang="en-US" sz="2699">
                <a:solidFill>
                  <a:srgbClr val="000000"/>
                </a:solidFill>
                <a:latin typeface="Tomorrow"/>
                <a:ea typeface="Tomorrow"/>
                <a:cs typeface="Tomorrow"/>
                <a:sym typeface="Tomorrow"/>
              </a:rPr>
              <a:t>: It helps the model understand and extract local patterns from the data</a:t>
            </a:r>
          </a:p>
          <a:p>
            <a:pPr algn="just" marL="582928" indent="-291464" lvl="1">
              <a:lnSpc>
                <a:spcPts val="3779"/>
              </a:lnSpc>
              <a:buFont typeface="Arial"/>
              <a:buChar char="•"/>
            </a:pPr>
            <a:r>
              <a:rPr lang="en-US" b="true" sz="2699">
                <a:solidFill>
                  <a:srgbClr val="000000"/>
                </a:solidFill>
                <a:latin typeface="Tomorrow Bold"/>
                <a:ea typeface="Tomorrow Bold"/>
                <a:cs typeface="Tomorrow Bold"/>
                <a:sym typeface="Tomorrow Bold"/>
              </a:rPr>
              <a:t>Commonly used</a:t>
            </a:r>
            <a:r>
              <a:rPr lang="en-US" sz="2699">
                <a:solidFill>
                  <a:srgbClr val="000000"/>
                </a:solidFill>
                <a:latin typeface="Tomorrow"/>
                <a:ea typeface="Tomorrow"/>
                <a:cs typeface="Tomorrow"/>
                <a:sym typeface="Tomorrow"/>
              </a:rPr>
              <a:t> in audio tasks as feature extraction layer</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704329" y="514350"/>
            <a:ext cx="1192202" cy="9258300"/>
            <a:chOff x="0" y="0"/>
            <a:chExt cx="313995" cy="2438400"/>
          </a:xfrm>
        </p:grpSpPr>
        <p:sp>
          <p:nvSpPr>
            <p:cNvPr name="Freeform 6" id="6"/>
            <p:cNvSpPr/>
            <p:nvPr/>
          </p:nvSpPr>
          <p:spPr>
            <a:xfrm flipH="false" flipV="false" rot="0">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7" id="7"/>
            <p:cNvSpPr txBox="true"/>
            <p:nvPr/>
          </p:nvSpPr>
          <p:spPr>
            <a:xfrm>
              <a:off x="0" y="-38100"/>
              <a:ext cx="313995" cy="2476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5736914" y="5901586"/>
            <a:ext cx="11013734" cy="3356714"/>
          </a:xfrm>
          <a:custGeom>
            <a:avLst/>
            <a:gdLst/>
            <a:ahLst/>
            <a:cxnLst/>
            <a:rect r="r" b="b" t="t" l="l"/>
            <a:pathLst>
              <a:path h="3356714" w="11013734">
                <a:moveTo>
                  <a:pt x="0" y="0"/>
                </a:moveTo>
                <a:lnTo>
                  <a:pt x="11013734" y="0"/>
                </a:lnTo>
                <a:lnTo>
                  <a:pt x="11013734" y="3356714"/>
                </a:lnTo>
                <a:lnTo>
                  <a:pt x="0" y="3356714"/>
                </a:lnTo>
                <a:lnTo>
                  <a:pt x="0" y="0"/>
                </a:lnTo>
                <a:close/>
              </a:path>
            </a:pathLst>
          </a:custGeom>
          <a:blipFill>
            <a:blip r:embed="rId3"/>
            <a:stretch>
              <a:fillRect l="0" t="0" r="0" b="0"/>
            </a:stretch>
          </a:blipFill>
        </p:spPr>
      </p:sp>
      <p:sp>
        <p:nvSpPr>
          <p:cNvPr name="TextBox 9" id="9"/>
          <p:cNvSpPr txBox="true"/>
          <p:nvPr/>
        </p:nvSpPr>
        <p:spPr>
          <a:xfrm rot="0">
            <a:off x="2618170" y="342900"/>
            <a:ext cx="13051661" cy="1387469"/>
          </a:xfrm>
          <a:prstGeom prst="rect">
            <a:avLst/>
          </a:prstGeom>
        </p:spPr>
        <p:txBody>
          <a:bodyPr anchor="t" rtlCol="false" tIns="0" lIns="0" bIns="0" rIns="0">
            <a:spAutoFit/>
          </a:bodyPr>
          <a:lstStyle/>
          <a:p>
            <a:pPr algn="ctr">
              <a:lnSpc>
                <a:spcPts val="11200"/>
              </a:lnSpc>
            </a:pPr>
            <a:r>
              <a:rPr lang="en-US" sz="8000">
                <a:solidFill>
                  <a:srgbClr val="000000"/>
                </a:solidFill>
                <a:latin typeface="Tomorrow"/>
                <a:ea typeface="Tomorrow"/>
                <a:cs typeface="Tomorrow"/>
                <a:sym typeface="Tomorrow"/>
              </a:rPr>
              <a:t>Pooling layer</a:t>
            </a:r>
          </a:p>
        </p:txBody>
      </p:sp>
      <p:sp>
        <p:nvSpPr>
          <p:cNvPr name="TextBox 10" id="10"/>
          <p:cNvSpPr txBox="true"/>
          <p:nvPr/>
        </p:nvSpPr>
        <p:spPr>
          <a:xfrm rot="0">
            <a:off x="1791556" y="2020970"/>
            <a:ext cx="12065713" cy="2929890"/>
          </a:xfrm>
          <a:prstGeom prst="rect">
            <a:avLst/>
          </a:prstGeom>
        </p:spPr>
        <p:txBody>
          <a:bodyPr anchor="t" rtlCol="false" tIns="0" lIns="0" bIns="0" rIns="0">
            <a:spAutoFit/>
          </a:bodyPr>
          <a:lstStyle/>
          <a:p>
            <a:pPr algn="just">
              <a:lnSpc>
                <a:spcPts val="3359"/>
              </a:lnSpc>
            </a:pPr>
            <a:r>
              <a:rPr lang="en-US" sz="2400">
                <a:solidFill>
                  <a:srgbClr val="000000"/>
                </a:solidFill>
                <a:latin typeface="Tomorrow"/>
                <a:ea typeface="Tomorrow"/>
                <a:cs typeface="Tomorrow"/>
                <a:sym typeface="Tomorrow"/>
              </a:rPr>
              <a:t>This layer performs dimensionality reduction on the input set by reducing the number of parameters and it also uses filters to do this. </a:t>
            </a:r>
          </a:p>
          <a:p>
            <a:pPr algn="just">
              <a:lnSpc>
                <a:spcPts val="3359"/>
              </a:lnSpc>
            </a:pPr>
          </a:p>
          <a:p>
            <a:pPr algn="just">
              <a:lnSpc>
                <a:spcPts val="3359"/>
              </a:lnSpc>
              <a:spcBef>
                <a:spcPct val="0"/>
              </a:spcBef>
            </a:pPr>
            <a:r>
              <a:rPr lang="en-US" sz="2400">
                <a:solidFill>
                  <a:srgbClr val="000000"/>
                </a:solidFill>
                <a:latin typeface="Tomorrow"/>
                <a:ea typeface="Tomorrow"/>
                <a:cs typeface="Tomorrow"/>
                <a:sym typeface="Tomorrow"/>
              </a:rPr>
              <a:t>The effect of using this layer is to reduce the complexity of redundant features, increase the generalization of the model, increase the spatial invariance, increase the computation speed, reduce the computational complexity and improve the efficiency of the model</a:t>
            </a:r>
          </a:p>
        </p:txBody>
      </p:sp>
      <p:sp>
        <p:nvSpPr>
          <p:cNvPr name="Freeform 11" id="11"/>
          <p:cNvSpPr/>
          <p:nvPr/>
        </p:nvSpPr>
        <p:spPr>
          <a:xfrm flipH="false" flipV="false" rot="0">
            <a:off x="686387" y="592529"/>
            <a:ext cx="2836885" cy="436171"/>
          </a:xfrm>
          <a:custGeom>
            <a:avLst/>
            <a:gdLst/>
            <a:ahLst/>
            <a:cxnLst/>
            <a:rect r="r" b="b" t="t" l="l"/>
            <a:pathLst>
              <a:path h="436171" w="2836885">
                <a:moveTo>
                  <a:pt x="0" y="0"/>
                </a:moveTo>
                <a:lnTo>
                  <a:pt x="2836885" y="0"/>
                </a:lnTo>
                <a:lnTo>
                  <a:pt x="2836885" y="436171"/>
                </a:lnTo>
                <a:lnTo>
                  <a:pt x="0" y="436171"/>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DAFyK2go-J4</dc:identifier>
  <dcterms:modified xsi:type="dcterms:W3CDTF">2011-08-01T06:04:30Z</dcterms:modified>
  <cp:revision>1</cp:revision>
  <dc:title>Thuyết trình DL</dc:title>
</cp:coreProperties>
</file>