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embeddedFontLst>
    <p:embeddedFont>
      <p:font typeface="Century Gothic" panose="020B0502020202020204"/>
      <p:regular r:id="rId20"/>
    </p:embeddedFont>
    <p:embeddedFont>
      <p:font typeface="Calibri" panose="020F050202020403020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các giải pháp đã được thực hiện và ưu nhược điểm, ý nghĩa mang lại khi giải quyết đồ án (về lý thuyết, kỹ năng, ứng dụng</a:t>
            </a:r>
            <a:endParaRPr lang="en-US"/>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1" name="Google Shape;191;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8" name="Google Shape;198;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4" name="Google Shape;204;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0" name="Google Shape;210;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6" name="Google Shape;216;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txBox="1"/>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p:txBody>
      </p:sp>
      <p:sp>
        <p:nvSpPr>
          <p:cNvPr id="111" name="Google Shape;111;p11"/>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txBox="1"/>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18" name="Google Shape;118;p12"/>
          <p:cNvSpPr txBox="1"/>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p:txBody>
      </p:sp>
      <p:sp>
        <p:nvSpPr>
          <p:cNvPr id="119" name="Google Shape;119;p12"/>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2"/>
          <p:cNvSpPr txBox="1"/>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23" name="Google Shape;123;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panose="020B0604020202020204"/>
                <a:ea typeface="Arial" panose="020B0604020202020204"/>
                <a:cs typeface="Arial" panose="020B0604020202020204"/>
                <a:sym typeface="Arial" panose="020B0604020202020204"/>
              </a:rPr>
              <a:t>“</a:t>
            </a:r>
            <a:endParaRPr sz="8000">
              <a:solidFill>
                <a:schemeClr val="accent1"/>
              </a:solidFill>
              <a:latin typeface="Arial" panose="020B0604020202020204"/>
              <a:ea typeface="Arial" panose="020B0604020202020204"/>
              <a:cs typeface="Arial" panose="020B0604020202020204"/>
              <a:sym typeface="Arial" panose="020B0604020202020204"/>
            </a:endParaRPr>
          </a:p>
        </p:txBody>
      </p:sp>
      <p:sp>
        <p:nvSpPr>
          <p:cNvPr id="124" name="Google Shape;124;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panose="020B0604020202020204"/>
                <a:ea typeface="Arial" panose="020B0604020202020204"/>
                <a:cs typeface="Arial" panose="020B0604020202020204"/>
                <a:sym typeface="Arial" panose="020B0604020202020204"/>
              </a:rPr>
              <a:t>”</a:t>
            </a:r>
            <a:endParaRPr sz="8000">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type="body" idx="1"/>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28" name="Google Shape;128;p13"/>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3"/>
          <p:cNvSpPr txBox="1"/>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35" name="Google Shape;135;p14"/>
          <p:cNvSpPr txBox="1"/>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36" name="Google Shape;136;p14"/>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4"/>
          <p:cNvSpPr txBox="1"/>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40" name="Google Shape;140;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panose="020B0604020202020204"/>
                <a:ea typeface="Arial" panose="020B0604020202020204"/>
                <a:cs typeface="Arial" panose="020B0604020202020204"/>
                <a:sym typeface="Arial" panose="020B0604020202020204"/>
              </a:rPr>
              <a:t>“</a:t>
            </a:r>
            <a:endParaRPr sz="8000">
              <a:solidFill>
                <a:schemeClr val="accent1"/>
              </a:solidFill>
              <a:latin typeface="Arial" panose="020B0604020202020204"/>
              <a:ea typeface="Arial" panose="020B0604020202020204"/>
              <a:cs typeface="Arial" panose="020B0604020202020204"/>
              <a:sym typeface="Arial" panose="020B0604020202020204"/>
            </a:endParaRPr>
          </a:p>
        </p:txBody>
      </p:sp>
      <p:sp>
        <p:nvSpPr>
          <p:cNvPr id="141" name="Google Shape;141;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panose="020B0604020202020204"/>
                <a:ea typeface="Arial" panose="020B0604020202020204"/>
                <a:cs typeface="Arial" panose="020B0604020202020204"/>
                <a:sym typeface="Arial" panose="020B0604020202020204"/>
              </a:rPr>
              <a:t>”</a:t>
            </a:r>
            <a:endParaRPr sz="8000">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45" name="Google Shape;145;p15"/>
          <p:cNvSpPr txBox="1"/>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46" name="Google Shape;146;p15"/>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5"/>
          <p:cNvSpPr txBox="1"/>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53" name="Google Shape;153;p16"/>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6"/>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160" name="Google Shape;160;p17"/>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7"/>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52" name="Google Shape;52;p3"/>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6" name="Shape 56"/>
        <p:cNvGrpSpPr/>
        <p:nvPr/>
      </p:nvGrpSpPr>
      <p:grpSpPr>
        <a:xfrm>
          <a:off x="0" y="0"/>
          <a:ext cx="0" cy="0"/>
          <a:chOff x="0" y="0"/>
          <a:chExt cx="0" cy="0"/>
        </a:xfrm>
      </p:grpSpPr>
      <p:sp>
        <p:nvSpPr>
          <p:cNvPr id="57" name="Google Shape;57;p4"/>
          <p:cNvSpPr txBox="1"/>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type="body" idx="1"/>
          </p:nvPr>
        </p:nvSpPr>
        <p:spPr>
          <a:xfrm>
            <a:off x="2589212" y="2133600"/>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59" name="Google Shape;59;p4"/>
          <p:cNvSpPr txBox="1"/>
          <p:nvPr>
            <p:ph type="body" idx="2"/>
          </p:nvPr>
        </p:nvSpPr>
        <p:spPr>
          <a:xfrm>
            <a:off x="7190747" y="2126222"/>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60" name="Google Shape;60;p4"/>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4" name="Shape 64"/>
        <p:cNvGrpSpPr/>
        <p:nvPr/>
      </p:nvGrpSpPr>
      <p:grpSpPr>
        <a:xfrm>
          <a:off x="0" y="0"/>
          <a:ext cx="0" cy="0"/>
          <a:chOff x="0" y="0"/>
          <a:chExt cx="0" cy="0"/>
        </a:xfrm>
      </p:grpSpPr>
      <p:sp>
        <p:nvSpPr>
          <p:cNvPr id="65" name="Google Shape;65;p5"/>
          <p:cNvSpPr txBox="1"/>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txBox="1"/>
          <p:nvPr>
            <p:ph type="body" idx="1"/>
          </p:nvPr>
        </p:nvSpPr>
        <p:spPr>
          <a:xfrm>
            <a:off x="2589212" y="3530129"/>
            <a:ext cx="891539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p:txBody>
      </p:sp>
      <p:sp>
        <p:nvSpPr>
          <p:cNvPr id="67" name="Google Shape;67;p5"/>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5"/>
          <p:cNvSpPr txBox="1"/>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p:txBody>
      </p:sp>
      <p:sp>
        <p:nvSpPr>
          <p:cNvPr id="74" name="Google Shape;74;p6"/>
          <p:cNvSpPr txBox="1"/>
          <p:nvPr>
            <p:ph type="body" idx="2"/>
          </p:nvPr>
        </p:nvSpPr>
        <p:spPr>
          <a:xfrm>
            <a:off x="2589212" y="2548966"/>
            <a:ext cx="4342893"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75" name="Google Shape;75;p6"/>
          <p:cNvSpPr txBox="1"/>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p:txBody>
      </p:sp>
      <p:sp>
        <p:nvSpPr>
          <p:cNvPr id="76" name="Google Shape;76;p6"/>
          <p:cNvSpPr txBox="1"/>
          <p:nvPr>
            <p:ph type="body" idx="4"/>
          </p:nvPr>
        </p:nvSpPr>
        <p:spPr>
          <a:xfrm>
            <a:off x="7166957" y="2545738"/>
            <a:ext cx="4338674"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77" name="Google Shape;77;p6"/>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6"/>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7"/>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7" name="Shape 87"/>
        <p:cNvGrpSpPr/>
        <p:nvPr/>
      </p:nvGrpSpPr>
      <p:grpSpPr>
        <a:xfrm>
          <a:off x="0" y="0"/>
          <a:ext cx="0" cy="0"/>
          <a:chOff x="0" y="0"/>
          <a:chExt cx="0" cy="0"/>
        </a:xfrm>
      </p:grpSpPr>
      <p:sp>
        <p:nvSpPr>
          <p:cNvPr id="88" name="Google Shape;88;p8"/>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type="body" idx="1"/>
          </p:nvPr>
        </p:nvSpPr>
        <p:spPr>
          <a:xfrm>
            <a:off x="6323012" y="446088"/>
            <a:ext cx="5181600" cy="5414963"/>
          </a:xfrm>
          <a:prstGeom prst="rect">
            <a:avLst/>
          </a:prstGeom>
          <a:noFill/>
          <a:ln>
            <a:noFill/>
          </a:ln>
        </p:spPr>
        <p:txBody>
          <a:bodyPr spcFirstLastPara="1" wrap="square" lIns="91425" tIns="45700" rIns="91425" bIns="45700" anchor="ctr"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p:txBody>
      </p:sp>
      <p:sp>
        <p:nvSpPr>
          <p:cNvPr id="95" name="Google Shape;95;p9"/>
          <p:cNvSpPr txBox="1"/>
          <p:nvPr>
            <p:ph type="body" idx="2"/>
          </p:nvPr>
        </p:nvSpPr>
        <p:spPr>
          <a:xfrm>
            <a:off x="2589212" y="1598613"/>
            <a:ext cx="3505199"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p:txBody>
      </p:sp>
      <p:sp>
        <p:nvSpPr>
          <p:cNvPr id="96" name="Google Shape;96;p9"/>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3" name="Google Shape;103;p10"/>
          <p:cNvSpPr txBox="1"/>
          <p:nvPr>
            <p:ph type="body" idx="1"/>
          </p:nvPr>
        </p:nvSpPr>
        <p:spPr>
          <a:xfrm>
            <a:off x="2589213" y="5367338"/>
            <a:ext cx="8915400"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p:txBody>
      </p:sp>
      <p:sp>
        <p:nvSpPr>
          <p:cNvPr id="104" name="Google Shape;104;p10"/>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1"/>
          <p:cNvSpPr txBox="1"/>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262626"/>
              </a:buClr>
              <a:buSzPts val="3600"/>
              <a:buFont typeface="Century Gothic" panose="020B0502020202020204"/>
              <a:buNone/>
              <a:defRPr sz="36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38" name="Google Shape;38;p1"/>
          <p:cNvSpPr txBox="1"/>
          <p:nvPr>
            <p:ph type="body" idx="1"/>
          </p:nvPr>
        </p:nvSpPr>
        <p:spPr>
          <a:xfrm>
            <a:off x="2589212" y="2133600"/>
            <a:ext cx="89154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9" name="Google Shape;39;p1"/>
          <p:cNvSpPr txBox="1"/>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0" name="Google Shape;40;p1"/>
          <p:cNvSpPr txBox="1"/>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1" name="Google Shape;41;p1"/>
          <p:cNvSpPr txBox="1"/>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8"/>
          <p:cNvSpPr txBox="1"/>
          <p:nvPr/>
        </p:nvSpPr>
        <p:spPr>
          <a:xfrm>
            <a:off x="1162974" y="749255"/>
            <a:ext cx="10537800" cy="193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ĐỒ ÁN JAVA</a:t>
            </a:r>
            <a:endParaRPr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XÂY DỰNG WEB QUẢN LÝ KHÁCH SẠN</a:t>
            </a:r>
            <a:endParaRPr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 JAVA SPRING MVC JSF)</a:t>
            </a:r>
            <a:endParaRPr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9" name="Google Shape;169;p18"/>
          <p:cNvSpPr txBox="1"/>
          <p:nvPr/>
        </p:nvSpPr>
        <p:spPr>
          <a:xfrm>
            <a:off x="2046457" y="3787805"/>
            <a:ext cx="9126245" cy="20612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Giáo viên hướng dẫn:  Th.S  </a:t>
            </a:r>
            <a:r>
              <a:rPr lang="en-US" sz="3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Võ Tấn Dũng</a:t>
            </a: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Sinh viên thực hiện:</a:t>
            </a: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Bùi Văn Bảo </a:t>
            </a: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		               MSSV: 1811062384</a:t>
            </a: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27"/>
          <p:cNvSpPr txBox="1"/>
          <p:nvPr/>
        </p:nvSpPr>
        <p:spPr>
          <a:xfrm>
            <a:off x="1837678" y="514906"/>
            <a:ext cx="7217546" cy="4603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Giao diện thông tin cá nhân</a:t>
            </a:r>
            <a:endParaRPr sz="2400" b="1">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25" name="Google Shape;225;p27"/>
          <p:cNvSpPr txBox="1"/>
          <p:nvPr/>
        </p:nvSpPr>
        <p:spPr>
          <a:xfrm>
            <a:off x="2095130" y="1713390"/>
            <a:ext cx="7945515" cy="36664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26" name="Google Shape;226;p27"/>
          <p:cNvPicPr preferRelativeResize="0"/>
          <p:nvPr/>
        </p:nvPicPr>
        <p:blipFill rotWithShape="1">
          <a:blip r:embed="rId1"/>
          <a:srcRect/>
          <a:stretch>
            <a:fillRect/>
          </a:stretch>
        </p:blipFill>
        <p:spPr>
          <a:xfrm>
            <a:off x="1837678" y="1065321"/>
            <a:ext cx="9871969" cy="54686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8"/>
          <p:cNvSpPr txBox="1"/>
          <p:nvPr/>
        </p:nvSpPr>
        <p:spPr>
          <a:xfrm>
            <a:off x="1296140" y="408373"/>
            <a:ext cx="819408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Giao diện truy cập vào khách sạn</a:t>
            </a:r>
            <a:endParaRPr sz="2400" b="1">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32" name="Google Shape;232;p28"/>
          <p:cNvPicPr preferRelativeResize="0"/>
          <p:nvPr/>
        </p:nvPicPr>
        <p:blipFill rotWithShape="1">
          <a:blip r:embed="rId1"/>
          <a:srcRect/>
          <a:stretch>
            <a:fillRect/>
          </a:stretch>
        </p:blipFill>
        <p:spPr>
          <a:xfrm>
            <a:off x="1814004" y="1005396"/>
            <a:ext cx="10108707" cy="529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29"/>
          <p:cNvSpPr txBox="1"/>
          <p:nvPr/>
        </p:nvSpPr>
        <p:spPr>
          <a:xfrm>
            <a:off x="1492250" y="5808980"/>
            <a:ext cx="8902065" cy="9220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entury Gothic" panose="020B0502020202020204"/>
                <a:ea typeface="Century Gothic" panose="020B0502020202020204"/>
                <a:cs typeface="Century Gothic" panose="020B0502020202020204"/>
                <a:sym typeface="Century Gothic" panose="020B0502020202020204"/>
              </a:rPr>
              <a:t>Tài liệu tham khảo:</a:t>
            </a:r>
            <a:endParaRPr sz="1800" b="1">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1800">
                <a:solidFill>
                  <a:schemeClr val="dk1"/>
                </a:solidFill>
                <a:latin typeface="Century Gothic" panose="020B0502020202020204"/>
                <a:ea typeface="Century Gothic" panose="020B0502020202020204"/>
                <a:cs typeface="Century Gothic" panose="020B0502020202020204"/>
                <a:sym typeface="Century Gothic" panose="020B0502020202020204"/>
              </a:rPr>
              <a:t>        Có tham khảo giao diện tại https://www.booking.com/</a:t>
            </a: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1800">
                <a:solidFill>
                  <a:schemeClr val="dk1"/>
                </a:solidFill>
                <a:latin typeface="Century Gothic" panose="020B0502020202020204"/>
                <a:ea typeface="Century Gothic" panose="020B0502020202020204"/>
                <a:cs typeface="Century Gothic" panose="020B0502020202020204"/>
                <a:sym typeface="Century Gothic" panose="020B0502020202020204"/>
              </a:rPr>
              <a:t>        https://stackjava.com/jsf/series-jsf-phan-1-jsf-la-gi-gioi-thieu-jsf.html</a:t>
            </a:r>
            <a:endParaRPr sz="18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38" name="Google Shape;238;p29"/>
          <p:cNvSpPr txBox="1"/>
          <p:nvPr/>
        </p:nvSpPr>
        <p:spPr>
          <a:xfrm>
            <a:off x="1606550" y="222250"/>
            <a:ext cx="2446020"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Video demo</a:t>
            </a:r>
            <a:endParaRPr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pic>
        <p:nvPicPr>
          <p:cNvPr id="243" name="Google Shape;243;p30"/>
          <p:cNvPicPr preferRelativeResize="0"/>
          <p:nvPr>
            <p:ph type="body" idx="1"/>
          </p:nvPr>
        </p:nvPicPr>
        <p:blipFill rotWithShape="1">
          <a:blip r:embed="rId1"/>
          <a:srcRect/>
          <a:stretch>
            <a:fillRect/>
          </a:stretch>
        </p:blipFill>
        <p:spPr>
          <a:xfrm>
            <a:off x="2929890" y="1905000"/>
            <a:ext cx="8237220" cy="4502150"/>
          </a:xfrm>
          <a:prstGeom prst="rect">
            <a:avLst/>
          </a:prstGeom>
          <a:noFill/>
          <a:ln>
            <a:noFill/>
          </a:ln>
        </p:spPr>
      </p:pic>
      <p:sp>
        <p:nvSpPr>
          <p:cNvPr id="244" name="Google Shape;244;p30"/>
          <p:cNvSpPr txBox="1"/>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panose="020B0502020202020204"/>
              <a:buNone/>
            </a:pPr>
            <a:r>
              <a:rPr lang="en-US" b="1"/>
              <a:t>Cảm ơn: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9"/>
          <p:cNvSpPr txBox="1"/>
          <p:nvPr/>
        </p:nvSpPr>
        <p:spPr>
          <a:xfrm>
            <a:off x="1496695" y="573405"/>
            <a:ext cx="6638290" cy="58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70C0"/>
                </a:solidFill>
                <a:latin typeface="Times New Roman" panose="02020603050405020304"/>
                <a:ea typeface="Times New Roman" panose="02020603050405020304"/>
                <a:cs typeface="Times New Roman" panose="02020603050405020304"/>
                <a:sym typeface="Times New Roman" panose="02020603050405020304"/>
              </a:rPr>
              <a:t>I. LÝ DO HÌNH THÀNH ĐỀ TÀI</a:t>
            </a:r>
            <a:endParaRPr sz="32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p19"/>
          <p:cNvSpPr txBox="1"/>
          <p:nvPr/>
        </p:nvSpPr>
        <p:spPr>
          <a:xfrm>
            <a:off x="1878965" y="1884680"/>
            <a:ext cx="8965565" cy="4225925"/>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Cùng với sự phát triển và hội nhập của nền kinh tế Việt Nam trong những năm gần đây. Phải làm thế nào để mọi người có thể tìm được các khách sạn và các phòng có giá hợp lý phù hợp với bản thân. Một cách nhanh chóng và tiện</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20000"/>
              </a:lnSpc>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lợi?</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20000"/>
              </a:lnSpc>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Bài toán trên đặt ra là làm sao có thể xây dựng một website cho phép khách hàng có thể tìm kiếm thông tin của các khách sạn trong nước </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592705" y="624205"/>
            <a:ext cx="4353560" cy="8305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2800"/>
              <a:buFont typeface="Times New Roman" panose="02020603050405020304"/>
              <a:buNone/>
            </a:pPr>
            <a:r>
              <a:rPr lang="en-US" sz="2800" b="1">
                <a:solidFill>
                  <a:srgbClr val="FF0000"/>
                </a:solidFill>
                <a:latin typeface="Times New Roman" panose="02020603050405020304"/>
                <a:ea typeface="Times New Roman" panose="02020603050405020304"/>
                <a:cs typeface="Times New Roman" panose="02020603050405020304"/>
                <a:sym typeface="Times New Roman" panose="02020603050405020304"/>
              </a:rPr>
              <a:t>Mục tiêu cần đạt được</a:t>
            </a:r>
            <a:br>
              <a:rPr lang="en-US" sz="2800" b="1">
                <a:solidFill>
                  <a:srgbClr val="FF0000"/>
                </a:solidFill>
                <a:latin typeface="Times New Roman" panose="02020603050405020304"/>
                <a:ea typeface="Times New Roman" panose="02020603050405020304"/>
                <a:cs typeface="Times New Roman" panose="02020603050405020304"/>
                <a:sym typeface="Times New Roman" panose="02020603050405020304"/>
              </a:rPr>
            </a:br>
            <a:endPara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1" name="Google Shape;181;p20"/>
          <p:cNvSpPr txBox="1"/>
          <p:nvPr>
            <p:ph type="body" idx="1"/>
          </p:nvPr>
        </p:nvSpPr>
        <p:spPr>
          <a:xfrm>
            <a:off x="2593022" y="1731010"/>
            <a:ext cx="8915400" cy="37776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Font typeface="Arial" panose="020B0604020202020204"/>
              <a:buChar char="•"/>
            </a:pPr>
            <a:r>
              <a:rPr lang="en-US" sz="2800">
                <a:latin typeface="Times New Roman" panose="02020603050405020304"/>
                <a:ea typeface="Times New Roman" panose="02020603050405020304"/>
                <a:cs typeface="Times New Roman" panose="02020603050405020304"/>
                <a:sym typeface="Times New Roman" panose="02020603050405020304"/>
              </a:rPr>
              <a:t>Giúp khách hàng:</a:t>
            </a:r>
            <a:endParaRPr sz="2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2800"/>
              <a:buNone/>
            </a:pPr>
            <a:r>
              <a:rPr lang="en-US" sz="2800">
                <a:latin typeface="Times New Roman" panose="02020603050405020304"/>
                <a:ea typeface="Times New Roman" panose="02020603050405020304"/>
                <a:cs typeface="Times New Roman" panose="02020603050405020304"/>
                <a:sym typeface="Times New Roman" panose="02020603050405020304"/>
              </a:rPr>
              <a:t>- Tìm kiếm thông tin khách sạn trong nước.</a:t>
            </a:r>
            <a:endParaRPr sz="2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2800"/>
              <a:buNone/>
            </a:pPr>
            <a:r>
              <a:rPr lang="en-US" sz="2800">
                <a:latin typeface="Times New Roman" panose="02020603050405020304"/>
                <a:ea typeface="Times New Roman" panose="02020603050405020304"/>
                <a:cs typeface="Times New Roman" panose="02020603050405020304"/>
                <a:sym typeface="Times New Roman" panose="02020603050405020304"/>
              </a:rPr>
              <a:t>- Đặt phòng, tìm được phòng và giá cả phù hợp.</a:t>
            </a:r>
            <a:endParaRPr sz="2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2800"/>
              <a:buNone/>
            </a:pPr>
            <a:r>
              <a:rPr lang="en-US" sz="2800">
                <a:latin typeface="Times New Roman" panose="02020603050405020304"/>
                <a:ea typeface="Times New Roman" panose="02020603050405020304"/>
                <a:cs typeface="Times New Roman" panose="02020603050405020304"/>
                <a:sym typeface="Times New Roman" panose="02020603050405020304"/>
              </a:rPr>
              <a:t>- Trao đổi thông tin nhanh chóng.</a:t>
            </a: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ts val="2800"/>
              <a:buFont typeface="Arial" panose="020B0604020202020204"/>
              <a:buChar char="•"/>
            </a:pPr>
            <a:r>
              <a:rPr lang="en-US" sz="2800">
                <a:latin typeface="Times New Roman" panose="02020603050405020304"/>
                <a:ea typeface="Times New Roman" panose="02020603050405020304"/>
                <a:cs typeface="Times New Roman" panose="02020603050405020304"/>
                <a:sym typeface="Times New Roman" panose="02020603050405020304"/>
              </a:rPr>
              <a:t>Giúp khách sạn:</a:t>
            </a: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ts val="2800"/>
              <a:buFont typeface="Times New Roman" panose="02020603050405020304"/>
              <a:buChar char="-"/>
            </a:pPr>
            <a:r>
              <a:rPr lang="en-US" sz="2800">
                <a:latin typeface="Times New Roman" panose="02020603050405020304"/>
                <a:ea typeface="Times New Roman" panose="02020603050405020304"/>
                <a:cs typeface="Times New Roman" panose="02020603050405020304"/>
                <a:sym typeface="Times New Roman" panose="02020603050405020304"/>
              </a:rPr>
              <a:t>Tiếp cận khách hàng nhanh chóng.</a:t>
            </a: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ts val="2800"/>
              <a:buFont typeface="Times New Roman" panose="02020603050405020304"/>
              <a:buChar char="-"/>
            </a:pPr>
            <a:r>
              <a:rPr lang="en-US" sz="2800">
                <a:latin typeface="Times New Roman" panose="02020603050405020304"/>
                <a:ea typeface="Times New Roman" panose="02020603050405020304"/>
                <a:cs typeface="Times New Roman" panose="02020603050405020304"/>
                <a:sym typeface="Times New Roman" panose="02020603050405020304"/>
              </a:rPr>
              <a:t>Quảng cáo khách sạn.</a:t>
            </a:r>
            <a:endParaRPr sz="2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2592070" y="892810"/>
            <a:ext cx="2051685" cy="7169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panose="020B0502020202020204"/>
              <a:buNone/>
            </a:pPr>
            <a:r>
              <a:rPr lang="en-US"/>
              <a:t>1. JSF </a:t>
            </a:r>
            <a:endParaRPr lang="en-US"/>
          </a:p>
        </p:txBody>
      </p:sp>
      <p:sp>
        <p:nvSpPr>
          <p:cNvPr id="187" name="Google Shape;187;p21"/>
          <p:cNvSpPr txBox="1"/>
          <p:nvPr/>
        </p:nvSpPr>
        <p:spPr>
          <a:xfrm>
            <a:off x="1908311" y="253112"/>
            <a:ext cx="7830105"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70C0"/>
                </a:solidFill>
                <a:latin typeface="Times New Roman" panose="02020603050405020304"/>
                <a:ea typeface="Times New Roman" panose="02020603050405020304"/>
                <a:cs typeface="Times New Roman" panose="02020603050405020304"/>
                <a:sym typeface="Times New Roman" panose="02020603050405020304"/>
              </a:rPr>
              <a:t>II. CÁC CÔNG NGHỆ ÁP DỤNG</a:t>
            </a:r>
            <a:endParaRPr sz="28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21"/>
          <p:cNvSpPr txBox="1"/>
          <p:nvPr>
            <p:ph type="body" idx="1"/>
          </p:nvPr>
        </p:nvSpPr>
        <p:spPr>
          <a:xfrm>
            <a:off x="2592070" y="1727835"/>
            <a:ext cx="8915400" cy="455041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SzPts val="2800"/>
              <a:buChar char=""/>
            </a:pPr>
            <a:r>
              <a:rPr lang="en-US" sz="2800">
                <a:latin typeface="Times New Roman" panose="02020603050405020304"/>
                <a:ea typeface="Times New Roman" panose="02020603050405020304"/>
                <a:cs typeface="Times New Roman" panose="02020603050405020304"/>
                <a:sym typeface="Times New Roman" panose="02020603050405020304"/>
              </a:rPr>
              <a:t>JSF là một khung MVC. Chính xác như Spring MVC, mặc dù họ có cả hai ý thức hệ khác nhau; JSF là MVC dựa trên thành phần và Spring MVC là MVC dựa trên yêu cầu. </a:t>
            </a: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20000"/>
              </a:lnSpc>
              <a:spcBef>
                <a:spcPts val="1000"/>
              </a:spcBef>
              <a:spcAft>
                <a:spcPts val="0"/>
              </a:spcAft>
              <a:buSzPts val="2800"/>
              <a:buChar char=""/>
            </a:pPr>
            <a:r>
              <a:rPr lang="en-US" sz="2800">
                <a:latin typeface="Times New Roman" panose="02020603050405020304"/>
                <a:ea typeface="Times New Roman" panose="02020603050405020304"/>
                <a:cs typeface="Times New Roman" panose="02020603050405020304"/>
                <a:sym typeface="Times New Roman" panose="02020603050405020304"/>
              </a:rPr>
              <a:t>JavaServer Faces (JSF) là một web framework MVC. Nó tập  trung vào việc đơn giản hóa xây dựng giao diện người dùng(User Interface -UI) cho ứng dụng web và làm cho phép việc sử dụng lại các thành phần UI được thực hiện một cách dễ dàng.</a:t>
            </a: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lnSpc>
                <a:spcPct val="120000"/>
              </a:lnSpc>
              <a:spcBef>
                <a:spcPts val="1000"/>
              </a:spcBef>
              <a:spcAft>
                <a:spcPts val="0"/>
              </a:spcAft>
              <a:buSzPts val="2800"/>
              <a:buNone/>
            </a:pPr>
            <a:endParaRPr sz="2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597025" y="189865"/>
            <a:ext cx="4451350" cy="7169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panose="020B0502020202020204"/>
              <a:buNone/>
            </a:pPr>
            <a:r>
              <a:rPr lang="en-US"/>
              <a:t>2 Kiến trúc của JSF</a:t>
            </a:r>
            <a:endParaRPr lang="en-US"/>
          </a:p>
        </p:txBody>
      </p:sp>
      <p:sp>
        <p:nvSpPr>
          <p:cNvPr id="194" name="Google Shape;194;p22"/>
          <p:cNvSpPr txBox="1"/>
          <p:nvPr>
            <p:ph type="body" idx="1"/>
          </p:nvPr>
        </p:nvSpPr>
        <p:spPr>
          <a:xfrm>
            <a:off x="609600" y="1337945"/>
            <a:ext cx="5615940" cy="4904105"/>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SzPts val="2800"/>
              <a:buChar char=""/>
            </a:pPr>
            <a:r>
              <a:rPr lang="en-US" sz="2800">
                <a:latin typeface="Times New Roman" panose="02020603050405020304"/>
                <a:ea typeface="Times New Roman" panose="02020603050405020304"/>
                <a:cs typeface="Times New Roman" panose="02020603050405020304"/>
                <a:sym typeface="Times New Roman" panose="02020603050405020304"/>
              </a:rPr>
              <a:t>Faces Servlet đóng vai trò là Controller: nhận các request từ client gửi đến và điều hương tới  View hoặc Model</a:t>
            </a: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10000"/>
              </a:lnSpc>
              <a:spcBef>
                <a:spcPts val="1000"/>
              </a:spcBef>
              <a:spcAft>
                <a:spcPts val="0"/>
              </a:spcAft>
              <a:buSzPts val="2800"/>
              <a:buChar char=""/>
            </a:pPr>
            <a:r>
              <a:rPr lang="en-US" sz="2800">
                <a:latin typeface="Times New Roman" panose="02020603050405020304"/>
                <a:ea typeface="Times New Roman" panose="02020603050405020304"/>
                <a:cs typeface="Times New Roman" panose="02020603050405020304"/>
                <a:sym typeface="Times New Roman" panose="02020603050405020304"/>
              </a:rPr>
              <a:t>Các Managed Beans đóng vai trò là Model: thực hiện các chức năng business và giao tiếp với data</a:t>
            </a: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10000"/>
              </a:lnSpc>
              <a:spcBef>
                <a:spcPts val="1000"/>
              </a:spcBef>
              <a:spcAft>
                <a:spcPts val="0"/>
              </a:spcAft>
              <a:buSzPts val="2800"/>
              <a:buChar char=""/>
            </a:pPr>
            <a:r>
              <a:rPr lang="en-US" sz="2800">
                <a:latin typeface="Times New Roman" panose="02020603050405020304"/>
                <a:ea typeface="Times New Roman" panose="02020603050405020304"/>
                <a:cs typeface="Times New Roman" panose="02020603050405020304"/>
                <a:sym typeface="Times New Roman" panose="02020603050405020304"/>
              </a:rPr>
              <a:t>Phần View gồm JSP Pages và các component JSF.</a:t>
            </a:r>
            <a:endParaRPr sz="2800">
              <a:latin typeface="Times New Roman" panose="02020603050405020304"/>
              <a:ea typeface="Times New Roman" panose="02020603050405020304"/>
              <a:cs typeface="Times New Roman" panose="02020603050405020304"/>
              <a:sym typeface="Times New Roman" panose="02020603050405020304"/>
            </a:endParaRPr>
          </a:p>
        </p:txBody>
      </p:sp>
      <p:pic>
        <p:nvPicPr>
          <p:cNvPr id="195" name="Google Shape;195;p22"/>
          <p:cNvPicPr preferRelativeResize="0"/>
          <p:nvPr>
            <p:ph type="body" idx="2"/>
          </p:nvPr>
        </p:nvPicPr>
        <p:blipFill rotWithShape="1">
          <a:blip r:embed="rId1"/>
          <a:srcRect/>
          <a:stretch>
            <a:fillRect/>
          </a:stretch>
        </p:blipFill>
        <p:spPr>
          <a:xfrm>
            <a:off x="6513830" y="1135380"/>
            <a:ext cx="5440045" cy="5106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2592705" y="624205"/>
            <a:ext cx="8911590" cy="7658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200"/>
              <a:buFont typeface="Century Gothic" panose="020B0502020202020204"/>
              <a:buNone/>
            </a:pPr>
            <a:r>
              <a:rPr lang="en-US" sz="3200"/>
              <a:t>Các công nghệ sử dụng:</a:t>
            </a:r>
            <a:endParaRPr sz="3200"/>
          </a:p>
        </p:txBody>
      </p:sp>
      <p:sp>
        <p:nvSpPr>
          <p:cNvPr id="201" name="Google Shape;201;p23"/>
          <p:cNvSpPr/>
          <p:nvPr/>
        </p:nvSpPr>
        <p:spPr>
          <a:xfrm>
            <a:off x="2532380" y="1873250"/>
            <a:ext cx="7127875" cy="287591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800"/>
              <a:buFont typeface="Noto Sans Symbols"/>
              <a:buChar char=""/>
            </a:pPr>
            <a:r>
              <a:rPr lang="en-US" sz="2800">
                <a:solidFill>
                  <a:srgbClr val="3F3F3F"/>
                </a:solidFill>
                <a:latin typeface="Times New Roman" panose="02020603050405020304"/>
                <a:ea typeface="Times New Roman" panose="02020603050405020304"/>
                <a:cs typeface="Times New Roman" panose="02020603050405020304"/>
                <a:sym typeface="Times New Roman" panose="02020603050405020304"/>
              </a:rPr>
              <a:t>Framework JSF 2.2</a:t>
            </a:r>
            <a:endParaRPr sz="2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1000"/>
              </a:spcBef>
              <a:spcAft>
                <a:spcPts val="0"/>
              </a:spcAft>
              <a:buClr>
                <a:schemeClr val="accent1"/>
              </a:buClr>
              <a:buSzPts val="2800"/>
              <a:buFont typeface="Noto Sans Symbols"/>
              <a:buChar char=""/>
            </a:pPr>
            <a:r>
              <a:rPr lang="en-US" sz="2800">
                <a:solidFill>
                  <a:srgbClr val="3F3F3F"/>
                </a:solidFill>
                <a:latin typeface="Times New Roman" panose="02020603050405020304"/>
                <a:ea typeface="Times New Roman" panose="02020603050405020304"/>
                <a:cs typeface="Times New Roman" panose="02020603050405020304"/>
                <a:sym typeface="Times New Roman" panose="02020603050405020304"/>
              </a:rPr>
              <a:t> thư viện Jdbc 2.0, PrimeFaces 7.0 Maven</a:t>
            </a:r>
            <a:endParaRPr sz="2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1000"/>
              </a:spcBef>
              <a:spcAft>
                <a:spcPts val="0"/>
              </a:spcAft>
              <a:buClr>
                <a:schemeClr val="accent1"/>
              </a:buClr>
              <a:buSzPts val="2800"/>
              <a:buFont typeface="Noto Sans Symbols"/>
              <a:buChar char=""/>
            </a:pPr>
            <a:r>
              <a:rPr lang="en-US" sz="2800">
                <a:solidFill>
                  <a:srgbClr val="3F3F3F"/>
                </a:solidFill>
                <a:latin typeface="Times New Roman" panose="02020603050405020304"/>
                <a:ea typeface="Times New Roman" panose="02020603050405020304"/>
                <a:cs typeface="Times New Roman" panose="02020603050405020304"/>
                <a:sym typeface="Times New Roman" panose="02020603050405020304"/>
              </a:rPr>
              <a:t>Eclipse</a:t>
            </a:r>
            <a:endParaRPr sz="2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1000"/>
              </a:spcBef>
              <a:spcAft>
                <a:spcPts val="0"/>
              </a:spcAft>
              <a:buClr>
                <a:schemeClr val="accent1"/>
              </a:buClr>
              <a:buSzPts val="2800"/>
              <a:buFont typeface="Noto Sans Symbols"/>
              <a:buChar char=""/>
            </a:pPr>
            <a:r>
              <a:rPr lang="en-US" sz="2800">
                <a:solidFill>
                  <a:srgbClr val="3F3F3F"/>
                </a:solidFill>
                <a:latin typeface="Times New Roman" panose="02020603050405020304"/>
                <a:ea typeface="Times New Roman" panose="02020603050405020304"/>
                <a:cs typeface="Times New Roman" panose="02020603050405020304"/>
                <a:sym typeface="Times New Roman" panose="02020603050405020304"/>
              </a:rPr>
              <a:t>Tomcat</a:t>
            </a:r>
            <a:endParaRPr sz="2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spcBef>
                <a:spcPts val="1000"/>
              </a:spcBef>
              <a:spcAft>
                <a:spcPts val="0"/>
              </a:spcAft>
              <a:buClr>
                <a:schemeClr val="accent1"/>
              </a:buClr>
              <a:buSzPts val="2800"/>
              <a:buFont typeface="Noto Sans Symbols"/>
              <a:buChar char=""/>
            </a:pPr>
            <a:r>
              <a:rPr lang="en-US" sz="2800">
                <a:solidFill>
                  <a:srgbClr val="3F3F3F"/>
                </a:solidFill>
                <a:latin typeface="Times New Roman" panose="02020603050405020304"/>
                <a:ea typeface="Times New Roman" panose="02020603050405020304"/>
                <a:cs typeface="Times New Roman" panose="02020603050405020304"/>
                <a:sym typeface="Times New Roman" panose="02020603050405020304"/>
              </a:rPr>
              <a:t>sử dụng dataTable.</a:t>
            </a:r>
            <a:endParaRPr sz="2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65100" algn="l" rtl="0">
              <a:spcBef>
                <a:spcPts val="1000"/>
              </a:spcBef>
              <a:spcAft>
                <a:spcPts val="0"/>
              </a:spcAft>
              <a:buClr>
                <a:schemeClr val="accent1"/>
              </a:buClr>
              <a:buSzPts val="2800"/>
              <a:buFont typeface="Noto Sans Symbols"/>
              <a:buNone/>
            </a:pPr>
            <a:endParaRPr sz="2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24"/>
          <p:cNvSpPr txBox="1"/>
          <p:nvPr/>
        </p:nvSpPr>
        <p:spPr>
          <a:xfrm>
            <a:off x="1802166" y="621436"/>
            <a:ext cx="7510509" cy="5219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70C0"/>
                </a:solidFill>
                <a:latin typeface="Times New Roman" panose="02020603050405020304"/>
                <a:ea typeface="Times New Roman" panose="02020603050405020304"/>
                <a:cs typeface="Times New Roman" panose="02020603050405020304"/>
                <a:sym typeface="Times New Roman" panose="02020603050405020304"/>
              </a:rPr>
              <a:t>III. KẾT QUẢ THỰC NGHIỆM</a:t>
            </a:r>
            <a:endParaRPr sz="28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7" name="Google Shape;207;p24"/>
          <p:cNvSpPr txBox="1"/>
          <p:nvPr/>
        </p:nvSpPr>
        <p:spPr>
          <a:xfrm>
            <a:off x="1984157" y="1429305"/>
            <a:ext cx="7767961" cy="2526665"/>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Giao diện trang chủ.</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Giao diện truy cập tìm phòng khách sạn.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Giao diện thông tin cá nhân.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0"/>
              </a:spcBef>
              <a:spcAft>
                <a:spcPts val="0"/>
              </a:spcAft>
              <a:buClr>
                <a:schemeClr val="dk1"/>
              </a:buClr>
              <a:buSzPts val="2400"/>
              <a:buFont typeface="Times New Roman" panose="020206030504050203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Giao diện liên hệ.</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0"/>
              </a:spcBef>
              <a:spcAft>
                <a:spcPts val="0"/>
              </a:spcAft>
              <a:buClr>
                <a:schemeClr val="dk1"/>
              </a:buClr>
              <a:buSzPts val="2400"/>
              <a:buFont typeface="Times New Roman" panose="020206030504050203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Giao diện truy cập vào khách sạn.</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0"/>
              </a:spcBef>
              <a:spcAft>
                <a:spcPts val="0"/>
              </a:spcAft>
              <a:buClr>
                <a:schemeClr val="dk1"/>
              </a:buClr>
              <a:buSzPts val="2400"/>
              <a:buFont typeface="Times New Roman" panose="02020603050405020304"/>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Video demo.</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5"/>
          <p:cNvSpPr txBox="1"/>
          <p:nvPr/>
        </p:nvSpPr>
        <p:spPr>
          <a:xfrm>
            <a:off x="1819923" y="474956"/>
            <a:ext cx="629426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Giao diện trang chủ</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3" name="Google Shape;213;p25"/>
          <p:cNvPicPr preferRelativeResize="0"/>
          <p:nvPr/>
        </p:nvPicPr>
        <p:blipFill rotWithShape="1">
          <a:blip r:embed="rId1"/>
          <a:srcRect/>
          <a:stretch>
            <a:fillRect/>
          </a:stretch>
        </p:blipFill>
        <p:spPr>
          <a:xfrm>
            <a:off x="1819923" y="1086631"/>
            <a:ext cx="9978500" cy="55538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26"/>
          <p:cNvSpPr txBox="1"/>
          <p:nvPr/>
        </p:nvSpPr>
        <p:spPr>
          <a:xfrm>
            <a:off x="1837678" y="452734"/>
            <a:ext cx="6214369" cy="4603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Giao diện truy cập tìm phòng khách sạn</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9" name="Google Shape;219;p26"/>
          <p:cNvPicPr preferRelativeResize="0"/>
          <p:nvPr/>
        </p:nvPicPr>
        <p:blipFill rotWithShape="1">
          <a:blip r:embed="rId1"/>
          <a:srcRect/>
          <a:stretch>
            <a:fillRect/>
          </a:stretch>
        </p:blipFill>
        <p:spPr>
          <a:xfrm>
            <a:off x="1837678" y="914399"/>
            <a:ext cx="9996256" cy="5717219"/>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2062</Words>
  <Application>WPS Presentation</Application>
  <PresentationFormat/>
  <Paragraphs>72</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Century Gothic</vt:lpstr>
      <vt:lpstr>Noto Sans Symbols</vt:lpstr>
      <vt:lpstr>Segoe Print</vt:lpstr>
      <vt:lpstr>Calibri</vt:lpstr>
      <vt:lpstr>Times New Roman</vt:lpstr>
      <vt:lpstr>Microsoft YaHei</vt:lpstr>
      <vt:lpstr>Arial Unicode MS</vt:lpstr>
      <vt:lpstr>Wisp</vt:lpstr>
      <vt:lpstr>PowerPoint 演示文稿</vt:lpstr>
      <vt:lpstr>PowerPoint 演示文稿</vt:lpstr>
      <vt:lpstr>Mục tiêu cần đạt được </vt:lpstr>
      <vt:lpstr>1. JSF </vt:lpstr>
      <vt:lpstr>2 Kiến trúc của JSF</vt:lpstr>
      <vt:lpstr>Các công nghệ sử dụng:</vt:lpstr>
      <vt:lpstr>PowerPoint 演示文稿</vt:lpstr>
      <vt:lpstr>PowerPoint 演示文稿</vt:lpstr>
      <vt:lpstr>PowerPoint 演示文稿</vt:lpstr>
      <vt:lpstr>PowerPoint 演示文稿</vt:lpstr>
      <vt:lpstr>PowerPoint 演示文稿</vt:lpstr>
      <vt:lpstr>PowerPoint 演示文稿</vt:lpstr>
      <vt:lpstr>Cảm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Mr. Bao</cp:lastModifiedBy>
  <cp:revision>1</cp:revision>
  <dcterms:created xsi:type="dcterms:W3CDTF">2023-03-23T10:40:29Z</dcterms:created>
  <dcterms:modified xsi:type="dcterms:W3CDTF">2023-03-23T10:40:31Z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3E87215A21DE486FADBEFBAEAD919AAA</vt:lpwstr>
  </property>
  <property fmtid="{D5CDD505-2E9C-101B-9397-08002B2CF9AE}" pid="3" name="KSOProductBuildVer">
    <vt:lpwstr>1033-11.2.0.11486</vt:lpwstr>
  </property>
</Properties>
</file>