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các giải pháp đã được thực hiện và ưu nhược điểm, ý nghĩa mang lại khi giải quyết đồ án (về lý thuyết, kỹ năng, ứng dụng</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sz="8000">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9" name="Google Shape;59;p4"/>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0" name="Google Shape;60;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nvSpPr>
        <p:spPr>
          <a:xfrm>
            <a:off x="1162974" y="749255"/>
            <a:ext cx="10537794" cy="19380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rgbClr val="C00000"/>
                </a:solidFill>
                <a:latin typeface="Times New Roman"/>
                <a:ea typeface="Times New Roman"/>
                <a:cs typeface="Times New Roman"/>
                <a:sym typeface="Times New Roman"/>
              </a:rPr>
              <a:t>ĐỒ ÁN JAVA</a:t>
            </a:r>
            <a:endParaRPr b="1" i="0" sz="4000" u="none" cap="none" strike="noStrike">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4000" u="none" cap="none" strike="noStrike">
                <a:solidFill>
                  <a:srgbClr val="C00000"/>
                </a:solidFill>
                <a:latin typeface="Times New Roman"/>
                <a:ea typeface="Times New Roman"/>
                <a:cs typeface="Times New Roman"/>
                <a:sym typeface="Times New Roman"/>
              </a:rPr>
              <a:t>XÂY DỰNG WEB QUẢN LÝ KHÁCH SẠN</a:t>
            </a:r>
            <a:endParaRPr b="1" i="0" sz="4000" u="none" cap="none" strike="noStrike">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4000" u="none" cap="none" strike="noStrike">
                <a:solidFill>
                  <a:srgbClr val="C00000"/>
                </a:solidFill>
                <a:latin typeface="Times New Roman"/>
                <a:ea typeface="Times New Roman"/>
                <a:cs typeface="Times New Roman"/>
                <a:sym typeface="Times New Roman"/>
              </a:rPr>
              <a:t>( JAVA SPRING MVC JSF)</a:t>
            </a:r>
            <a:endParaRPr b="1" i="0" sz="4000" u="none" cap="none" strike="noStrike">
              <a:solidFill>
                <a:srgbClr val="C00000"/>
              </a:solidFill>
              <a:latin typeface="Times New Roman"/>
              <a:ea typeface="Times New Roman"/>
              <a:cs typeface="Times New Roman"/>
              <a:sym typeface="Times New Roman"/>
            </a:endParaRPr>
          </a:p>
        </p:txBody>
      </p:sp>
      <p:sp>
        <p:nvSpPr>
          <p:cNvPr id="169" name="Google Shape;169;p18"/>
          <p:cNvSpPr txBox="1"/>
          <p:nvPr/>
        </p:nvSpPr>
        <p:spPr>
          <a:xfrm>
            <a:off x="2046457" y="3787805"/>
            <a:ext cx="9126245" cy="20612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Giáo viên hướng dẫn:  Th.S  </a:t>
            </a:r>
            <a:r>
              <a:rPr b="1" i="0" lang="en-US" sz="3200" u="none" cap="none" strike="noStrike">
                <a:solidFill>
                  <a:schemeClr val="dk1"/>
                </a:solidFill>
                <a:latin typeface="Times New Roman"/>
                <a:ea typeface="Times New Roman"/>
                <a:cs typeface="Times New Roman"/>
                <a:sym typeface="Times New Roman"/>
              </a:rPr>
              <a:t>Võ Tấn Dũng</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Sinh viên thực hiện:</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Bùi Văn Bảo </a:t>
            </a:r>
            <a:r>
              <a:rPr lang="en-US" sz="3200">
                <a:solidFill>
                  <a:schemeClr val="dk1"/>
                </a:solidFill>
                <a:latin typeface="Times New Roman"/>
                <a:ea typeface="Times New Roman"/>
                <a:cs typeface="Times New Roman"/>
                <a:sym typeface="Times New Roman"/>
              </a:rPr>
              <a:t>		               MSSV: 1811062384</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Đặng Vũ Phương Nam </a:t>
            </a:r>
            <a:r>
              <a:rPr lang="en-US" sz="3200">
                <a:solidFill>
                  <a:schemeClr val="dk1"/>
                </a:solidFill>
                <a:latin typeface="Times New Roman"/>
                <a:ea typeface="Times New Roman"/>
                <a:cs typeface="Times New Roman"/>
                <a:sym typeface="Times New Roman"/>
              </a:rPr>
              <a:t>	      MSSV: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nvSpPr>
        <p:spPr>
          <a:xfrm>
            <a:off x="1837678" y="514906"/>
            <a:ext cx="7217546"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Giao diện thông tin cá nhân</a:t>
            </a:r>
            <a:endParaRPr b="1" sz="2400">
              <a:solidFill>
                <a:schemeClr val="dk1"/>
              </a:solidFill>
              <a:latin typeface="Century Gothic"/>
              <a:ea typeface="Century Gothic"/>
              <a:cs typeface="Century Gothic"/>
              <a:sym typeface="Century Gothic"/>
            </a:endParaRPr>
          </a:p>
        </p:txBody>
      </p:sp>
      <p:sp>
        <p:nvSpPr>
          <p:cNvPr id="225" name="Google Shape;225;p27"/>
          <p:cNvSpPr txBox="1"/>
          <p:nvPr/>
        </p:nvSpPr>
        <p:spPr>
          <a:xfrm>
            <a:off x="2095130" y="1713390"/>
            <a:ext cx="7945515" cy="36664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pic>
        <p:nvPicPr>
          <p:cNvPr id="226" name="Google Shape;226;p27"/>
          <p:cNvPicPr preferRelativeResize="0"/>
          <p:nvPr/>
        </p:nvPicPr>
        <p:blipFill rotWithShape="1">
          <a:blip r:embed="rId3">
            <a:alphaModFix/>
          </a:blip>
          <a:srcRect b="0" l="0" r="0" t="0"/>
          <a:stretch/>
        </p:blipFill>
        <p:spPr>
          <a:xfrm>
            <a:off x="1837678" y="1065321"/>
            <a:ext cx="9871969" cy="54686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nvSpPr>
        <p:spPr>
          <a:xfrm>
            <a:off x="1296140" y="408373"/>
            <a:ext cx="819408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Giao diện truy cập vào khách sạn</a:t>
            </a:r>
            <a:endParaRPr b="1" sz="2400">
              <a:solidFill>
                <a:schemeClr val="dk1"/>
              </a:solidFill>
              <a:latin typeface="Century Gothic"/>
              <a:ea typeface="Century Gothic"/>
              <a:cs typeface="Century Gothic"/>
              <a:sym typeface="Century Gothic"/>
            </a:endParaRPr>
          </a:p>
        </p:txBody>
      </p:sp>
      <p:pic>
        <p:nvPicPr>
          <p:cNvPr id="232" name="Google Shape;232;p28"/>
          <p:cNvPicPr preferRelativeResize="0"/>
          <p:nvPr/>
        </p:nvPicPr>
        <p:blipFill rotWithShape="1">
          <a:blip r:embed="rId3">
            <a:alphaModFix/>
          </a:blip>
          <a:srcRect b="0" l="0" r="0" t="0"/>
          <a:stretch/>
        </p:blipFill>
        <p:spPr>
          <a:xfrm>
            <a:off x="1814004" y="1005396"/>
            <a:ext cx="10108707" cy="529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nvSpPr>
        <p:spPr>
          <a:xfrm>
            <a:off x="1492250" y="5808980"/>
            <a:ext cx="8902065" cy="9220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Gothic"/>
                <a:ea typeface="Century Gothic"/>
                <a:cs typeface="Century Gothic"/>
                <a:sym typeface="Century Gothic"/>
              </a:rPr>
              <a:t>Tài liệu tham khảo:</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Có tham khảo giao diện tại https://www.booking.com/</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        https://stackjava.com/jsf/series-jsf-phan-1-jsf-la-gi-gioi-thieu-jsf.html</a:t>
            </a:r>
            <a:endParaRPr sz="1800">
              <a:solidFill>
                <a:schemeClr val="dk1"/>
              </a:solidFill>
              <a:latin typeface="Century Gothic"/>
              <a:ea typeface="Century Gothic"/>
              <a:cs typeface="Century Gothic"/>
              <a:sym typeface="Century Gothic"/>
            </a:endParaRPr>
          </a:p>
        </p:txBody>
      </p:sp>
      <p:sp>
        <p:nvSpPr>
          <p:cNvPr id="238" name="Google Shape;238;p29"/>
          <p:cNvSpPr txBox="1"/>
          <p:nvPr/>
        </p:nvSpPr>
        <p:spPr>
          <a:xfrm>
            <a:off x="1606550" y="222250"/>
            <a:ext cx="2446020"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Video demo</a:t>
            </a:r>
            <a:endParaRPr b="1"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0"/>
          <p:cNvPicPr preferRelativeResize="0"/>
          <p:nvPr>
            <p:ph idx="1" type="body"/>
          </p:nvPr>
        </p:nvPicPr>
        <p:blipFill rotWithShape="1">
          <a:blip r:embed="rId3">
            <a:alphaModFix/>
          </a:blip>
          <a:srcRect b="0" l="0" r="0" t="0"/>
          <a:stretch/>
        </p:blipFill>
        <p:spPr>
          <a:xfrm>
            <a:off x="2929890" y="1905000"/>
            <a:ext cx="8237220" cy="4502150"/>
          </a:xfrm>
          <a:prstGeom prst="rect">
            <a:avLst/>
          </a:prstGeom>
          <a:noFill/>
          <a:ln>
            <a:noFill/>
          </a:ln>
        </p:spPr>
      </p:pic>
      <p:sp>
        <p:nvSpPr>
          <p:cNvPr id="244" name="Google Shape;244;p3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en-US"/>
              <a:t>Cảm ơn: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1496695" y="573405"/>
            <a:ext cx="6638290" cy="5835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0070C0"/>
                </a:solidFill>
                <a:latin typeface="Times New Roman"/>
                <a:ea typeface="Times New Roman"/>
                <a:cs typeface="Times New Roman"/>
                <a:sym typeface="Times New Roman"/>
              </a:rPr>
              <a:t>I. LÝ DO HÌNH THÀNH ĐỀ TÀI</a:t>
            </a:r>
            <a:endParaRPr b="1" sz="3200">
              <a:solidFill>
                <a:srgbClr val="0070C0"/>
              </a:solidFill>
              <a:latin typeface="Times New Roman"/>
              <a:ea typeface="Times New Roman"/>
              <a:cs typeface="Times New Roman"/>
              <a:sym typeface="Times New Roman"/>
            </a:endParaRPr>
          </a:p>
        </p:txBody>
      </p:sp>
      <p:sp>
        <p:nvSpPr>
          <p:cNvPr id="175" name="Google Shape;175;p19"/>
          <p:cNvSpPr txBox="1"/>
          <p:nvPr/>
        </p:nvSpPr>
        <p:spPr>
          <a:xfrm>
            <a:off x="1878965" y="1884680"/>
            <a:ext cx="8965565" cy="4225925"/>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Cùng với sự phát triển và hội nhập của nền kinh tế Việt Nam trong những năm gần đây. Phải làm thế nào để mọi người có thể tìm được các khách sạn và các phòng có giá hợp lý phù hợp với bản thân. Một cách nhanh chóng và tiện</a:t>
            </a:r>
            <a:endParaRPr sz="28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lợi?</a:t>
            </a:r>
            <a:endParaRPr sz="2800">
              <a:solidFill>
                <a:schemeClr val="dk1"/>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None/>
            </a:pPr>
            <a:r>
              <a:rPr lang="en-US" sz="2800">
                <a:solidFill>
                  <a:schemeClr val="dk1"/>
                </a:solidFill>
                <a:latin typeface="Times New Roman"/>
                <a:ea typeface="Times New Roman"/>
                <a:cs typeface="Times New Roman"/>
                <a:sym typeface="Times New Roman"/>
              </a:rPr>
              <a:t>Bài toán trên đặt ra là làm sao có thể xây dựng một website cho phép khách hàng có thể tìm kiếm thông tin của các khách sạn trong nước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2592705" y="624205"/>
            <a:ext cx="4353560" cy="8305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Mục tiêu cần đạt được</a:t>
            </a:r>
            <a:br>
              <a:rPr b="1" lang="en-US" sz="2800">
                <a:solidFill>
                  <a:srgbClr val="FF0000"/>
                </a:solidFill>
                <a:latin typeface="Times New Roman"/>
                <a:ea typeface="Times New Roman"/>
                <a:cs typeface="Times New Roman"/>
                <a:sym typeface="Times New Roman"/>
              </a:rPr>
            </a:br>
            <a:endParaRPr b="1" sz="2800">
              <a:solidFill>
                <a:srgbClr val="FF0000"/>
              </a:solidFill>
              <a:latin typeface="Times New Roman"/>
              <a:ea typeface="Times New Roman"/>
              <a:cs typeface="Times New Roman"/>
              <a:sym typeface="Times New Roman"/>
            </a:endParaRPr>
          </a:p>
        </p:txBody>
      </p:sp>
      <p:sp>
        <p:nvSpPr>
          <p:cNvPr id="181" name="Google Shape;181;p20"/>
          <p:cNvSpPr txBox="1"/>
          <p:nvPr>
            <p:ph idx="1" type="body"/>
          </p:nvPr>
        </p:nvSpPr>
        <p:spPr>
          <a:xfrm>
            <a:off x="2593022" y="173101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sz="2800">
                <a:latin typeface="Times New Roman"/>
                <a:ea typeface="Times New Roman"/>
                <a:cs typeface="Times New Roman"/>
                <a:sym typeface="Times New Roman"/>
              </a:rPr>
              <a:t>Giúp khách hàng:</a:t>
            </a:r>
            <a:endParaRPr sz="2800">
              <a:latin typeface="Times New Roman"/>
              <a:ea typeface="Times New Roman"/>
              <a:cs typeface="Times New Roman"/>
              <a:sym typeface="Times New Roman"/>
            </a:endParaRPr>
          </a:p>
          <a:p>
            <a:pPr indent="0" lvl="0" marL="0" rtl="0" algn="l">
              <a:spcBef>
                <a:spcPts val="1000"/>
              </a:spcBef>
              <a:spcAft>
                <a:spcPts val="0"/>
              </a:spcAft>
              <a:buSzPts val="2800"/>
              <a:buNone/>
            </a:pPr>
            <a:r>
              <a:rPr lang="en-US" sz="2800">
                <a:latin typeface="Times New Roman"/>
                <a:ea typeface="Times New Roman"/>
                <a:cs typeface="Times New Roman"/>
                <a:sym typeface="Times New Roman"/>
              </a:rPr>
              <a:t>- Tìm kiếm thông tin khách sạn trong nước.</a:t>
            </a:r>
            <a:endParaRPr sz="2800">
              <a:latin typeface="Times New Roman"/>
              <a:ea typeface="Times New Roman"/>
              <a:cs typeface="Times New Roman"/>
              <a:sym typeface="Times New Roman"/>
            </a:endParaRPr>
          </a:p>
          <a:p>
            <a:pPr indent="0" lvl="0" marL="0" rtl="0" algn="l">
              <a:spcBef>
                <a:spcPts val="1000"/>
              </a:spcBef>
              <a:spcAft>
                <a:spcPts val="0"/>
              </a:spcAft>
              <a:buSzPts val="2800"/>
              <a:buNone/>
            </a:pPr>
            <a:r>
              <a:rPr lang="en-US" sz="2800">
                <a:latin typeface="Times New Roman"/>
                <a:ea typeface="Times New Roman"/>
                <a:cs typeface="Times New Roman"/>
                <a:sym typeface="Times New Roman"/>
              </a:rPr>
              <a:t>- Đặt phòng, tìm được phòng và giá cả phù hợp.</a:t>
            </a:r>
            <a:endParaRPr sz="2800">
              <a:latin typeface="Times New Roman"/>
              <a:ea typeface="Times New Roman"/>
              <a:cs typeface="Times New Roman"/>
              <a:sym typeface="Times New Roman"/>
            </a:endParaRPr>
          </a:p>
          <a:p>
            <a:pPr indent="0" lvl="0" marL="0" rtl="0" algn="l">
              <a:spcBef>
                <a:spcPts val="1000"/>
              </a:spcBef>
              <a:spcAft>
                <a:spcPts val="0"/>
              </a:spcAft>
              <a:buSzPts val="2800"/>
              <a:buNone/>
            </a:pPr>
            <a:r>
              <a:rPr lang="en-US" sz="2800">
                <a:latin typeface="Times New Roman"/>
                <a:ea typeface="Times New Roman"/>
                <a:cs typeface="Times New Roman"/>
                <a:sym typeface="Times New Roman"/>
              </a:rPr>
              <a:t>- Trao đổi thông tin nhanh chóng.</a:t>
            </a:r>
            <a:endParaRPr sz="2800">
              <a:latin typeface="Times New Roman"/>
              <a:ea typeface="Times New Roman"/>
              <a:cs typeface="Times New Roman"/>
              <a:sym typeface="Times New Roman"/>
            </a:endParaRPr>
          </a:p>
          <a:p>
            <a:pPr indent="-342900" lvl="0" marL="342900" rtl="0" algn="l">
              <a:spcBef>
                <a:spcPts val="1000"/>
              </a:spcBef>
              <a:spcAft>
                <a:spcPts val="0"/>
              </a:spcAft>
              <a:buSzPts val="2800"/>
              <a:buFont typeface="Arial"/>
              <a:buChar char="•"/>
            </a:pPr>
            <a:r>
              <a:rPr lang="en-US" sz="2800">
                <a:latin typeface="Times New Roman"/>
                <a:ea typeface="Times New Roman"/>
                <a:cs typeface="Times New Roman"/>
                <a:sym typeface="Times New Roman"/>
              </a:rPr>
              <a:t>Giúp khách sạn:</a:t>
            </a:r>
            <a:endParaRPr sz="2800">
              <a:latin typeface="Times New Roman"/>
              <a:ea typeface="Times New Roman"/>
              <a:cs typeface="Times New Roman"/>
              <a:sym typeface="Times New Roman"/>
            </a:endParaRPr>
          </a:p>
          <a:p>
            <a:pPr indent="-342900" lvl="0" marL="342900" rtl="0" algn="l">
              <a:spcBef>
                <a:spcPts val="1000"/>
              </a:spcBef>
              <a:spcAft>
                <a:spcPts val="0"/>
              </a:spcAft>
              <a:buSzPts val="2800"/>
              <a:buFont typeface="Times New Roman"/>
              <a:buChar char="-"/>
            </a:pPr>
            <a:r>
              <a:rPr lang="en-US" sz="2800">
                <a:latin typeface="Times New Roman"/>
                <a:ea typeface="Times New Roman"/>
                <a:cs typeface="Times New Roman"/>
                <a:sym typeface="Times New Roman"/>
              </a:rPr>
              <a:t>Tiếp cận khách hàng nhanh chóng.</a:t>
            </a:r>
            <a:endParaRPr sz="2800">
              <a:latin typeface="Times New Roman"/>
              <a:ea typeface="Times New Roman"/>
              <a:cs typeface="Times New Roman"/>
              <a:sym typeface="Times New Roman"/>
            </a:endParaRPr>
          </a:p>
          <a:p>
            <a:pPr indent="-342900" lvl="0" marL="342900" rtl="0" algn="l">
              <a:spcBef>
                <a:spcPts val="1000"/>
              </a:spcBef>
              <a:spcAft>
                <a:spcPts val="0"/>
              </a:spcAft>
              <a:buSzPts val="2800"/>
              <a:buFont typeface="Times New Roman"/>
              <a:buChar char="-"/>
            </a:pPr>
            <a:r>
              <a:rPr lang="en-US" sz="2800">
                <a:latin typeface="Times New Roman"/>
                <a:ea typeface="Times New Roman"/>
                <a:cs typeface="Times New Roman"/>
                <a:sym typeface="Times New Roman"/>
              </a:rPr>
              <a:t>Quảng cáo khách sạn.</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592070" y="892810"/>
            <a:ext cx="2051685" cy="7169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1. JSF </a:t>
            </a:r>
            <a:endParaRPr/>
          </a:p>
        </p:txBody>
      </p:sp>
      <p:sp>
        <p:nvSpPr>
          <p:cNvPr id="187" name="Google Shape;187;p21"/>
          <p:cNvSpPr txBox="1"/>
          <p:nvPr/>
        </p:nvSpPr>
        <p:spPr>
          <a:xfrm>
            <a:off x="1908311" y="253112"/>
            <a:ext cx="7830105" cy="521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70C0"/>
                </a:solidFill>
                <a:latin typeface="Times New Roman"/>
                <a:ea typeface="Times New Roman"/>
                <a:cs typeface="Times New Roman"/>
                <a:sym typeface="Times New Roman"/>
              </a:rPr>
              <a:t>II. CÁC CÔNG NGHỆ ÁP DỤNG</a:t>
            </a:r>
            <a:endParaRPr b="1" sz="2800">
              <a:solidFill>
                <a:srgbClr val="0070C0"/>
              </a:solidFill>
              <a:latin typeface="Times New Roman"/>
              <a:ea typeface="Times New Roman"/>
              <a:cs typeface="Times New Roman"/>
              <a:sym typeface="Times New Roman"/>
            </a:endParaRPr>
          </a:p>
        </p:txBody>
      </p:sp>
      <p:sp>
        <p:nvSpPr>
          <p:cNvPr id="188" name="Google Shape;188;p21"/>
          <p:cNvSpPr txBox="1"/>
          <p:nvPr>
            <p:ph idx="1" type="body"/>
          </p:nvPr>
        </p:nvSpPr>
        <p:spPr>
          <a:xfrm>
            <a:off x="2592070" y="1727835"/>
            <a:ext cx="8915400" cy="455041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SzPts val="2800"/>
              <a:buChar char="🠶"/>
            </a:pPr>
            <a:r>
              <a:rPr lang="en-US" sz="2800">
                <a:latin typeface="Times New Roman"/>
                <a:ea typeface="Times New Roman"/>
                <a:cs typeface="Times New Roman"/>
                <a:sym typeface="Times New Roman"/>
              </a:rPr>
              <a:t>JSF là một khung MVC. Chính xác như Spring MVC, mặc dù họ có cả hai ý thức hệ khác nhau; JSF là MVC dựa trên thành phần và Spring MVC là MVC dựa trên yêu cầu. </a:t>
            </a:r>
            <a:endParaRPr sz="2800">
              <a:latin typeface="Times New Roman"/>
              <a:ea typeface="Times New Roman"/>
              <a:cs typeface="Times New Roman"/>
              <a:sym typeface="Times New Roman"/>
            </a:endParaRPr>
          </a:p>
          <a:p>
            <a:pPr indent="-342900" lvl="0" marL="342900" rtl="0" algn="l">
              <a:lnSpc>
                <a:spcPct val="120000"/>
              </a:lnSpc>
              <a:spcBef>
                <a:spcPts val="1000"/>
              </a:spcBef>
              <a:spcAft>
                <a:spcPts val="0"/>
              </a:spcAft>
              <a:buSzPts val="2800"/>
              <a:buChar char="🠶"/>
            </a:pPr>
            <a:r>
              <a:rPr lang="en-US" sz="2800">
                <a:latin typeface="Times New Roman"/>
                <a:ea typeface="Times New Roman"/>
                <a:cs typeface="Times New Roman"/>
                <a:sym typeface="Times New Roman"/>
              </a:rPr>
              <a:t>JavaServer Faces (JSF) là một web framework MVC. Nó tập  trung vào việc đơn giản hóa xây dựng giao diện người dùng(User Interface -UI) cho ứng dụng web và làm cho phép việc sử dụng lại các thành phần UI được thực hiện một cách dễ dàng.</a:t>
            </a:r>
            <a:endParaRPr sz="2800">
              <a:latin typeface="Times New Roman"/>
              <a:ea typeface="Times New Roman"/>
              <a:cs typeface="Times New Roman"/>
              <a:sym typeface="Times New Roman"/>
            </a:endParaRPr>
          </a:p>
          <a:p>
            <a:pPr indent="-165100" lvl="0" marL="342900" rtl="0" algn="l">
              <a:lnSpc>
                <a:spcPct val="120000"/>
              </a:lnSpc>
              <a:spcBef>
                <a:spcPts val="1000"/>
              </a:spcBef>
              <a:spcAft>
                <a:spcPts val="0"/>
              </a:spcAft>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597025" y="189865"/>
            <a:ext cx="4451350" cy="7169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en-US"/>
              <a:t>2 Kiến trúc của JSF</a:t>
            </a:r>
            <a:endParaRPr/>
          </a:p>
        </p:txBody>
      </p:sp>
      <p:sp>
        <p:nvSpPr>
          <p:cNvPr id="194" name="Google Shape;194;p22"/>
          <p:cNvSpPr txBox="1"/>
          <p:nvPr>
            <p:ph idx="1" type="body"/>
          </p:nvPr>
        </p:nvSpPr>
        <p:spPr>
          <a:xfrm>
            <a:off x="609600" y="1337945"/>
            <a:ext cx="5615940" cy="4904105"/>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SzPts val="2800"/>
              <a:buChar char="🠶"/>
            </a:pPr>
            <a:r>
              <a:rPr lang="en-US" sz="2800">
                <a:latin typeface="Times New Roman"/>
                <a:ea typeface="Times New Roman"/>
                <a:cs typeface="Times New Roman"/>
                <a:sym typeface="Times New Roman"/>
              </a:rPr>
              <a:t>Faces Servlet đóng vai trò là Controller: nhận các request từ client gửi đến và điều hương tới  View hoặc Model</a:t>
            </a:r>
            <a:endParaRPr sz="2800">
              <a:latin typeface="Times New Roman"/>
              <a:ea typeface="Times New Roman"/>
              <a:cs typeface="Times New Roman"/>
              <a:sym typeface="Times New Roman"/>
            </a:endParaRPr>
          </a:p>
          <a:p>
            <a:pPr indent="-342900" lvl="0" marL="342900" rtl="0" algn="l">
              <a:lnSpc>
                <a:spcPct val="110000"/>
              </a:lnSpc>
              <a:spcBef>
                <a:spcPts val="1000"/>
              </a:spcBef>
              <a:spcAft>
                <a:spcPts val="0"/>
              </a:spcAft>
              <a:buSzPts val="2800"/>
              <a:buChar char="🠶"/>
            </a:pPr>
            <a:r>
              <a:rPr lang="en-US" sz="2800">
                <a:latin typeface="Times New Roman"/>
                <a:ea typeface="Times New Roman"/>
                <a:cs typeface="Times New Roman"/>
                <a:sym typeface="Times New Roman"/>
              </a:rPr>
              <a:t>Các Managed Beans đóng vai trò là Model: thực hiện các chức năng business và giao tiếp với data</a:t>
            </a:r>
            <a:endParaRPr sz="2800">
              <a:latin typeface="Times New Roman"/>
              <a:ea typeface="Times New Roman"/>
              <a:cs typeface="Times New Roman"/>
              <a:sym typeface="Times New Roman"/>
            </a:endParaRPr>
          </a:p>
          <a:p>
            <a:pPr indent="-342900" lvl="0" marL="342900" rtl="0" algn="l">
              <a:lnSpc>
                <a:spcPct val="110000"/>
              </a:lnSpc>
              <a:spcBef>
                <a:spcPts val="1000"/>
              </a:spcBef>
              <a:spcAft>
                <a:spcPts val="0"/>
              </a:spcAft>
              <a:buSzPts val="2800"/>
              <a:buChar char="🠶"/>
            </a:pPr>
            <a:r>
              <a:rPr lang="en-US" sz="2800">
                <a:latin typeface="Times New Roman"/>
                <a:ea typeface="Times New Roman"/>
                <a:cs typeface="Times New Roman"/>
                <a:sym typeface="Times New Roman"/>
              </a:rPr>
              <a:t>Phần View gồm JSP Pages và các component JSF.</a:t>
            </a:r>
            <a:endParaRPr sz="2800">
              <a:latin typeface="Times New Roman"/>
              <a:ea typeface="Times New Roman"/>
              <a:cs typeface="Times New Roman"/>
              <a:sym typeface="Times New Roman"/>
            </a:endParaRPr>
          </a:p>
        </p:txBody>
      </p:sp>
      <p:pic>
        <p:nvPicPr>
          <p:cNvPr id="195" name="Google Shape;195;p22"/>
          <p:cNvPicPr preferRelativeResize="0"/>
          <p:nvPr>
            <p:ph idx="2" type="body"/>
          </p:nvPr>
        </p:nvPicPr>
        <p:blipFill rotWithShape="1">
          <a:blip r:embed="rId3">
            <a:alphaModFix/>
          </a:blip>
          <a:srcRect b="0" l="0" r="0" t="0"/>
          <a:stretch/>
        </p:blipFill>
        <p:spPr>
          <a:xfrm>
            <a:off x="6513830" y="1135380"/>
            <a:ext cx="5440045" cy="5106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2592705" y="624205"/>
            <a:ext cx="8911590" cy="76581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00"/>
              <a:buFont typeface="Century Gothic"/>
              <a:buNone/>
            </a:pPr>
            <a:r>
              <a:rPr lang="en-US" sz="3200"/>
              <a:t>Các công nghệ sử dụng:</a:t>
            </a:r>
            <a:endParaRPr sz="3200"/>
          </a:p>
        </p:txBody>
      </p:sp>
      <p:sp>
        <p:nvSpPr>
          <p:cNvPr id="201" name="Google Shape;201;p23"/>
          <p:cNvSpPr/>
          <p:nvPr/>
        </p:nvSpPr>
        <p:spPr>
          <a:xfrm>
            <a:off x="2532380" y="1873250"/>
            <a:ext cx="7127875" cy="287591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1"/>
              </a:buClr>
              <a:buSzPts val="2800"/>
              <a:buFont typeface="Noto Sans Symbols"/>
              <a:buChar char="🠶"/>
            </a:pPr>
            <a:r>
              <a:rPr lang="en-US" sz="2800">
                <a:solidFill>
                  <a:srgbClr val="3F3F3F"/>
                </a:solidFill>
                <a:latin typeface="Times New Roman"/>
                <a:ea typeface="Times New Roman"/>
                <a:cs typeface="Times New Roman"/>
                <a:sym typeface="Times New Roman"/>
              </a:rPr>
              <a:t>Framework JSF 2.2</a:t>
            </a:r>
            <a:endParaRPr sz="2800">
              <a:solidFill>
                <a:srgbClr val="3F3F3F"/>
              </a:solidFill>
              <a:latin typeface="Times New Roman"/>
              <a:ea typeface="Times New Roman"/>
              <a:cs typeface="Times New Roman"/>
              <a:sym typeface="Times New Roman"/>
            </a:endParaRPr>
          </a:p>
          <a:p>
            <a:pPr indent="-342900" lvl="0" marL="342900" marR="0" rtl="0" algn="l">
              <a:spcBef>
                <a:spcPts val="1000"/>
              </a:spcBef>
              <a:spcAft>
                <a:spcPts val="0"/>
              </a:spcAft>
              <a:buClr>
                <a:schemeClr val="accent1"/>
              </a:buClr>
              <a:buSzPts val="2800"/>
              <a:buFont typeface="Noto Sans Symbols"/>
              <a:buChar char="🠶"/>
            </a:pPr>
            <a:r>
              <a:rPr lang="en-US" sz="2800">
                <a:solidFill>
                  <a:srgbClr val="3F3F3F"/>
                </a:solidFill>
                <a:latin typeface="Times New Roman"/>
                <a:ea typeface="Times New Roman"/>
                <a:cs typeface="Times New Roman"/>
                <a:sym typeface="Times New Roman"/>
              </a:rPr>
              <a:t> thư viện Jdbc 2.0, PrimeFaces 7.0 Maven</a:t>
            </a:r>
            <a:endParaRPr sz="2800">
              <a:solidFill>
                <a:srgbClr val="3F3F3F"/>
              </a:solidFill>
              <a:latin typeface="Times New Roman"/>
              <a:ea typeface="Times New Roman"/>
              <a:cs typeface="Times New Roman"/>
              <a:sym typeface="Times New Roman"/>
            </a:endParaRPr>
          </a:p>
          <a:p>
            <a:pPr indent="-342900" lvl="0" marL="342900" marR="0" rtl="0" algn="l">
              <a:spcBef>
                <a:spcPts val="1000"/>
              </a:spcBef>
              <a:spcAft>
                <a:spcPts val="0"/>
              </a:spcAft>
              <a:buClr>
                <a:schemeClr val="accent1"/>
              </a:buClr>
              <a:buSzPts val="2800"/>
              <a:buFont typeface="Noto Sans Symbols"/>
              <a:buChar char="🠶"/>
            </a:pPr>
            <a:r>
              <a:rPr lang="en-US" sz="2800">
                <a:solidFill>
                  <a:srgbClr val="3F3F3F"/>
                </a:solidFill>
                <a:latin typeface="Times New Roman"/>
                <a:ea typeface="Times New Roman"/>
                <a:cs typeface="Times New Roman"/>
                <a:sym typeface="Times New Roman"/>
              </a:rPr>
              <a:t>Eclipse</a:t>
            </a:r>
            <a:endParaRPr sz="2800">
              <a:solidFill>
                <a:srgbClr val="3F3F3F"/>
              </a:solidFill>
              <a:latin typeface="Times New Roman"/>
              <a:ea typeface="Times New Roman"/>
              <a:cs typeface="Times New Roman"/>
              <a:sym typeface="Times New Roman"/>
            </a:endParaRPr>
          </a:p>
          <a:p>
            <a:pPr indent="-342900" lvl="0" marL="342900" marR="0" rtl="0" algn="l">
              <a:spcBef>
                <a:spcPts val="1000"/>
              </a:spcBef>
              <a:spcAft>
                <a:spcPts val="0"/>
              </a:spcAft>
              <a:buClr>
                <a:schemeClr val="accent1"/>
              </a:buClr>
              <a:buSzPts val="2800"/>
              <a:buFont typeface="Noto Sans Symbols"/>
              <a:buChar char="🠶"/>
            </a:pPr>
            <a:r>
              <a:rPr lang="en-US" sz="2800">
                <a:solidFill>
                  <a:srgbClr val="3F3F3F"/>
                </a:solidFill>
                <a:latin typeface="Times New Roman"/>
                <a:ea typeface="Times New Roman"/>
                <a:cs typeface="Times New Roman"/>
                <a:sym typeface="Times New Roman"/>
              </a:rPr>
              <a:t>Tomcat</a:t>
            </a:r>
            <a:endParaRPr sz="2800">
              <a:solidFill>
                <a:srgbClr val="3F3F3F"/>
              </a:solidFill>
              <a:latin typeface="Times New Roman"/>
              <a:ea typeface="Times New Roman"/>
              <a:cs typeface="Times New Roman"/>
              <a:sym typeface="Times New Roman"/>
            </a:endParaRPr>
          </a:p>
          <a:p>
            <a:pPr indent="-342900" lvl="0" marL="342900" marR="0" rtl="0" algn="l">
              <a:spcBef>
                <a:spcPts val="1000"/>
              </a:spcBef>
              <a:spcAft>
                <a:spcPts val="0"/>
              </a:spcAft>
              <a:buClr>
                <a:schemeClr val="accent1"/>
              </a:buClr>
              <a:buSzPts val="2800"/>
              <a:buFont typeface="Noto Sans Symbols"/>
              <a:buChar char="🠶"/>
            </a:pPr>
            <a:r>
              <a:rPr lang="en-US" sz="2800">
                <a:solidFill>
                  <a:srgbClr val="3F3F3F"/>
                </a:solidFill>
                <a:latin typeface="Times New Roman"/>
                <a:ea typeface="Times New Roman"/>
                <a:cs typeface="Times New Roman"/>
                <a:sym typeface="Times New Roman"/>
              </a:rPr>
              <a:t>sử dụng dataTable.</a:t>
            </a:r>
            <a:endParaRPr sz="2800">
              <a:solidFill>
                <a:srgbClr val="3F3F3F"/>
              </a:solidFill>
              <a:latin typeface="Times New Roman"/>
              <a:ea typeface="Times New Roman"/>
              <a:cs typeface="Times New Roman"/>
              <a:sym typeface="Times New Roman"/>
            </a:endParaRPr>
          </a:p>
          <a:p>
            <a:pPr indent="-165100" lvl="0" marL="342900" marR="0" rtl="0" algn="l">
              <a:spcBef>
                <a:spcPts val="1000"/>
              </a:spcBef>
              <a:spcAft>
                <a:spcPts val="0"/>
              </a:spcAft>
              <a:buClr>
                <a:schemeClr val="accent1"/>
              </a:buClr>
              <a:buSzPts val="2800"/>
              <a:buFont typeface="Noto Sans Symbols"/>
              <a:buNone/>
            </a:pPr>
            <a:r>
              <a:t/>
            </a:r>
            <a:endParaRPr sz="2800">
              <a:solidFill>
                <a:srgbClr val="3F3F3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1802166" y="621436"/>
            <a:ext cx="7510509" cy="521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70C0"/>
                </a:solidFill>
                <a:latin typeface="Times New Roman"/>
                <a:ea typeface="Times New Roman"/>
                <a:cs typeface="Times New Roman"/>
                <a:sym typeface="Times New Roman"/>
              </a:rPr>
              <a:t>III. KẾT QUẢ THỰC NGHIỆM</a:t>
            </a:r>
            <a:endParaRPr b="1" sz="2800">
              <a:solidFill>
                <a:srgbClr val="0070C0"/>
              </a:solidFill>
              <a:latin typeface="Times New Roman"/>
              <a:ea typeface="Times New Roman"/>
              <a:cs typeface="Times New Roman"/>
              <a:sym typeface="Times New Roman"/>
            </a:endParaRPr>
          </a:p>
        </p:txBody>
      </p:sp>
      <p:sp>
        <p:nvSpPr>
          <p:cNvPr id="207" name="Google Shape;207;p24"/>
          <p:cNvSpPr txBox="1"/>
          <p:nvPr/>
        </p:nvSpPr>
        <p:spPr>
          <a:xfrm>
            <a:off x="1984157" y="1429305"/>
            <a:ext cx="7767961" cy="2526665"/>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None/>
            </a:pPr>
            <a:r>
              <a:rPr lang="en-US" sz="2400">
                <a:solidFill>
                  <a:schemeClr val="dk1"/>
                </a:solidFill>
                <a:latin typeface="Times New Roman"/>
                <a:ea typeface="Times New Roman"/>
                <a:cs typeface="Times New Roman"/>
                <a:sym typeface="Times New Roman"/>
              </a:rPr>
              <a:t>- Giao diện trang chủ.</a:t>
            </a:r>
            <a:endParaRPr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2400">
                <a:solidFill>
                  <a:schemeClr val="dk1"/>
                </a:solidFill>
                <a:latin typeface="Times New Roman"/>
                <a:ea typeface="Times New Roman"/>
                <a:cs typeface="Times New Roman"/>
                <a:sym typeface="Times New Roman"/>
              </a:rPr>
              <a:t>- Giao diện truy cập tìm phòng khách sạn.</a:t>
            </a:r>
            <a:endParaRPr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None/>
            </a:pPr>
            <a:r>
              <a:rPr lang="en-US" sz="2400">
                <a:solidFill>
                  <a:schemeClr val="dk1"/>
                </a:solidFill>
                <a:latin typeface="Times New Roman"/>
                <a:ea typeface="Times New Roman"/>
                <a:cs typeface="Times New Roman"/>
                <a:sym typeface="Times New Roman"/>
              </a:rPr>
              <a:t>- Giao diện thông tin cá nhân.</a:t>
            </a:r>
            <a:endParaRPr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Giao diện liên hệ.</a:t>
            </a:r>
            <a:endParaRPr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Giao diện truy cập vào khách sạn.</a:t>
            </a:r>
            <a:endParaRPr sz="2400">
              <a:solidFill>
                <a:schemeClr val="dk1"/>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Video demo.</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1819923" y="474956"/>
            <a:ext cx="629426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Giao diện trang chủ</a:t>
            </a:r>
            <a:endParaRPr b="1" sz="2400">
              <a:solidFill>
                <a:schemeClr val="dk1"/>
              </a:solidFill>
              <a:latin typeface="Times New Roman"/>
              <a:ea typeface="Times New Roman"/>
              <a:cs typeface="Times New Roman"/>
              <a:sym typeface="Times New Roman"/>
            </a:endParaRPr>
          </a:p>
        </p:txBody>
      </p:sp>
      <p:pic>
        <p:nvPicPr>
          <p:cNvPr id="213" name="Google Shape;213;p25"/>
          <p:cNvPicPr preferRelativeResize="0"/>
          <p:nvPr/>
        </p:nvPicPr>
        <p:blipFill rotWithShape="1">
          <a:blip r:embed="rId3">
            <a:alphaModFix/>
          </a:blip>
          <a:srcRect b="0" l="0" r="0" t="0"/>
          <a:stretch/>
        </p:blipFill>
        <p:spPr>
          <a:xfrm>
            <a:off x="1819923" y="1086631"/>
            <a:ext cx="9978500" cy="55538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nvSpPr>
        <p:spPr>
          <a:xfrm>
            <a:off x="1837678" y="452734"/>
            <a:ext cx="6214369" cy="4603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Giao diện truy cập tìm phòng khách sạn</a:t>
            </a:r>
            <a:endParaRPr b="1" sz="2400">
              <a:solidFill>
                <a:schemeClr val="dk1"/>
              </a:solidFill>
              <a:latin typeface="Times New Roman"/>
              <a:ea typeface="Times New Roman"/>
              <a:cs typeface="Times New Roman"/>
              <a:sym typeface="Times New Roman"/>
            </a:endParaRPr>
          </a:p>
        </p:txBody>
      </p:sp>
      <p:pic>
        <p:nvPicPr>
          <p:cNvPr id="219" name="Google Shape;219;p26"/>
          <p:cNvPicPr preferRelativeResize="0"/>
          <p:nvPr/>
        </p:nvPicPr>
        <p:blipFill rotWithShape="1">
          <a:blip r:embed="rId3">
            <a:alphaModFix/>
          </a:blip>
          <a:srcRect b="0" l="0" r="0" t="0"/>
          <a:stretch/>
        </p:blipFill>
        <p:spPr>
          <a:xfrm>
            <a:off x="1837678" y="914399"/>
            <a:ext cx="9996256" cy="57172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