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Dosis"/>
      <p:regular r:id="rId22"/>
      <p:bold r:id="rId23"/>
    </p:embeddedFont>
    <p:embeddedFont>
      <p:font typeface="Titillium Web"/>
      <p:regular r:id="rId24"/>
      <p:bold r:id="rId25"/>
      <p:italic r:id="rId26"/>
      <p:boldItalic r:id="rId27"/>
    </p:embeddedFont>
    <p:embeddedFont>
      <p:font typeface="Titillium Web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3F5B79-7E30-45C3-BBD7-758171D867BF}">
  <a:tblStyle styleId="{023F5B79-7E30-45C3-BBD7-758171D867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Dosis-regular.fntdata"/><Relationship Id="rId21" Type="http://schemas.openxmlformats.org/officeDocument/2006/relationships/slide" Target="slides/slide15.xml"/><Relationship Id="rId24" Type="http://schemas.openxmlformats.org/officeDocument/2006/relationships/font" Target="fonts/TitilliumWeb-regular.fntdata"/><Relationship Id="rId23" Type="http://schemas.openxmlformats.org/officeDocument/2006/relationships/font" Target="fonts/Dosi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TitilliumWeb-italic.fntdata"/><Relationship Id="rId25" Type="http://schemas.openxmlformats.org/officeDocument/2006/relationships/font" Target="fonts/TitilliumWeb-bold.fntdata"/><Relationship Id="rId28" Type="http://schemas.openxmlformats.org/officeDocument/2006/relationships/font" Target="fonts/TitilliumWebLight-regular.fntdata"/><Relationship Id="rId27" Type="http://schemas.openxmlformats.org/officeDocument/2006/relationships/font" Target="fonts/TitilliumWeb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TitilliumWeb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itilliumWebLight-boldItalic.fntdata"/><Relationship Id="rId30" Type="http://schemas.openxmlformats.org/officeDocument/2006/relationships/font" Target="fonts/TitilliumWeb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b966f44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b966f44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b966f44a96_6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b966f44a96_6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b966f44a96_6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b966f44a96_6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b97f582d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b97f582d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b966f44a96_6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b966f44a96_6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b966f44a9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b966f44a9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b966f44a96_6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b966f44a96_6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b966f44a96_6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b966f44a96_6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b966f44a96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b966f44a96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b966f44a96_6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b966f44a96_6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b966f44a96_2_7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b966f44a96_2_7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b966f44a96_6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b966f44a96_6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b966f44a96_2_7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b966f44a96_2_7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b966f44a96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b966f44a96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b966f44a96_6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b966f44a96_6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8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3" name="Google Shape;53;p1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4" name="Google Shape;54;p1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35" name="Google Shape;135;p1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1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55" name="Google Shape;255;p1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1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65" name="Google Shape;465;p1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rgbClr val="003B55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1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71" name="Google Shape;571;p14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4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1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629" name="Google Shape;629;p14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1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92" name="Google Shape;692;p14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1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794" name="Google Shape;794;p14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rgbClr val="80BFB7"/>
                </a:solidFill>
              </a:defRPr>
            </a:lvl1pPr>
            <a:lvl2pPr lvl="1" rtl="0">
              <a:buNone/>
              <a:defRPr>
                <a:solidFill>
                  <a:srgbClr val="80BFB7"/>
                </a:solidFill>
              </a:defRPr>
            </a:lvl2pPr>
            <a:lvl3pPr lvl="2" rtl="0">
              <a:buNone/>
              <a:defRPr>
                <a:solidFill>
                  <a:srgbClr val="80BFB7"/>
                </a:solidFill>
              </a:defRPr>
            </a:lvl3pPr>
            <a:lvl4pPr lvl="3" rtl="0">
              <a:buNone/>
              <a:defRPr>
                <a:solidFill>
                  <a:srgbClr val="80BFB7"/>
                </a:solidFill>
              </a:defRPr>
            </a:lvl4pPr>
            <a:lvl5pPr lvl="4" rtl="0">
              <a:buNone/>
              <a:defRPr>
                <a:solidFill>
                  <a:srgbClr val="80BFB7"/>
                </a:solidFill>
              </a:defRPr>
            </a:lvl5pPr>
            <a:lvl6pPr lvl="5" rtl="0">
              <a:buNone/>
              <a:defRPr>
                <a:solidFill>
                  <a:srgbClr val="80BFB7"/>
                </a:solidFill>
              </a:defRPr>
            </a:lvl6pPr>
            <a:lvl7pPr lvl="6" rtl="0">
              <a:buNone/>
              <a:defRPr>
                <a:solidFill>
                  <a:srgbClr val="80BFB7"/>
                </a:solidFill>
              </a:defRPr>
            </a:lvl7pPr>
            <a:lvl8pPr lvl="7" rtl="0">
              <a:buNone/>
              <a:defRPr>
                <a:solidFill>
                  <a:srgbClr val="80BFB7"/>
                </a:solidFill>
              </a:defRPr>
            </a:lvl8pPr>
            <a:lvl9pPr lvl="8" rtl="0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5"/>
          <p:cNvSpPr txBox="1"/>
          <p:nvPr>
            <p:ph type="ctrTitle"/>
          </p:nvPr>
        </p:nvSpPr>
        <p:spPr>
          <a:xfrm>
            <a:off x="0" y="916050"/>
            <a:ext cx="7318800" cy="16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3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Projet sécurité 4A-STI : Plateforme de compétition d’anonymisation</a:t>
            </a:r>
            <a:endParaRPr b="1" sz="4300">
              <a:solidFill>
                <a:srgbClr val="20124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50" name="Google Shape;850;p15"/>
          <p:cNvSpPr txBox="1"/>
          <p:nvPr>
            <p:ph idx="1" type="subTitle"/>
          </p:nvPr>
        </p:nvSpPr>
        <p:spPr>
          <a:xfrm>
            <a:off x="450050" y="2932925"/>
            <a:ext cx="3386100" cy="19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Aziza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Tuan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Armelle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Younes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00"/>
              <a:t>Xavier</a:t>
            </a:r>
            <a:endParaRPr sz="2000"/>
          </a:p>
        </p:txBody>
      </p:sp>
      <p:sp>
        <p:nvSpPr>
          <p:cNvPr id="851" name="Google Shape;851;p15"/>
          <p:cNvSpPr txBox="1"/>
          <p:nvPr>
            <p:ph idx="1" type="subTitle"/>
          </p:nvPr>
        </p:nvSpPr>
        <p:spPr>
          <a:xfrm>
            <a:off x="2768075" y="3777100"/>
            <a:ext cx="41577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Encadrant : M. Benjamin NGUYEN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00"/>
              <a:t>4A-STI</a:t>
            </a:r>
            <a:endParaRPr sz="2000"/>
          </a:p>
        </p:txBody>
      </p:sp>
      <p:sp>
        <p:nvSpPr>
          <p:cNvPr id="852" name="Google Shape;85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4"/>
          <p:cNvSpPr txBox="1"/>
          <p:nvPr>
            <p:ph idx="4294967295" type="body"/>
          </p:nvPr>
        </p:nvSpPr>
        <p:spPr>
          <a:xfrm>
            <a:off x="310925" y="186725"/>
            <a:ext cx="67611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600"/>
              <a:buFont typeface="Titillium Web"/>
              <a:buAutoNum type="alphaUcPeriod"/>
            </a:pPr>
            <a:r>
              <a:rPr b="1" lang="fr" sz="26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Notre plateforme</a:t>
            </a:r>
            <a:endParaRPr b="1" sz="26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9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850"/>
          </a:p>
        </p:txBody>
      </p:sp>
      <p:graphicFrame>
        <p:nvGraphicFramePr>
          <p:cNvPr id="911" name="Google Shape;911;p24"/>
          <p:cNvGraphicFramePr/>
          <p:nvPr/>
        </p:nvGraphicFramePr>
        <p:xfrm>
          <a:off x="310925" y="9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{023F5B79-7E30-45C3-BBD7-758171D867BF}</a:tableStyleId>
              </a:tblPr>
              <a:tblGrid>
                <a:gridCol w="2689850"/>
                <a:gridCol w="4149675"/>
              </a:tblGrid>
              <a:tr h="6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900"/>
                        <a:t>Vulnérabilités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900"/>
                        <a:t>Propositions de solutions</a:t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</a:t>
                      </a:r>
                      <a:r>
                        <a:rPr lang="fr"/>
                        <a:t>ode “</a:t>
                      </a:r>
                      <a:r>
                        <a:rPr lang="fr"/>
                        <a:t>DEBUG=True”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Modifier dans les </a:t>
                      </a:r>
                      <a:r>
                        <a:rPr lang="fr"/>
                        <a:t>paramètres</a:t>
                      </a:r>
                      <a:r>
                        <a:rPr lang="fr"/>
                        <a:t> de Django (./settings.py) : “</a:t>
                      </a:r>
                      <a:r>
                        <a:rPr lang="fr"/>
                        <a:t>DEBUG=False”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Site tournant sur 2 ports (80, 2007)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Fixer un seul 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GET pour le passage des informations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</a:t>
                      </a:r>
                      <a:r>
                        <a:rPr lang="fr"/>
                        <a:t>emplacer les request.get par request.POST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Chargement des soumission géré en série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Processus parallèles.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Visibilité du fichier initial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Ajout des groupes uniquement par l’administrateur de la plateforme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25"/>
          <p:cNvSpPr txBox="1"/>
          <p:nvPr/>
        </p:nvSpPr>
        <p:spPr>
          <a:xfrm>
            <a:off x="274450" y="162625"/>
            <a:ext cx="5938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6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B. 	</a:t>
            </a:r>
            <a:r>
              <a:rPr b="1" lang="fr" sz="26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Audit des autres plateformes </a:t>
            </a:r>
            <a:br>
              <a:rPr b="1" lang="fr" sz="26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b="1" sz="26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7" name="Google Shape;917;p25"/>
          <p:cNvSpPr txBox="1"/>
          <p:nvPr>
            <p:ph idx="4294967295" type="body"/>
          </p:nvPr>
        </p:nvSpPr>
        <p:spPr>
          <a:xfrm>
            <a:off x="111550" y="867800"/>
            <a:ext cx="62643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Titillium Web Light"/>
              <a:buChar char="●"/>
            </a:pPr>
            <a:r>
              <a:rPr lang="fr" sz="1600">
                <a:solidFill>
                  <a:srgbClr val="20124D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Plateformes attaquées : INSAnonym, Platanony, DARC2021  </a:t>
            </a:r>
            <a:endParaRPr sz="1600">
              <a:solidFill>
                <a:srgbClr val="20124D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124D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Titillium Web Light"/>
              <a:buChar char="●"/>
            </a:pPr>
            <a:r>
              <a:rPr lang="fr" sz="1600">
                <a:solidFill>
                  <a:srgbClr val="20124D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Tentatives d'attaque sur les plateformes concurrentes : injection SQL, XSS, scripts malveillants =&gt; infructueuses</a:t>
            </a:r>
            <a:endParaRPr sz="1600">
              <a:solidFill>
                <a:srgbClr val="20124D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124D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Titillium Web Light"/>
              <a:buChar char="●"/>
            </a:pPr>
            <a:r>
              <a:rPr lang="fr" sz="1600">
                <a:solidFill>
                  <a:srgbClr val="20124D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Les frameworks utilisés sont sécurisés contre la plupart des attaques et les configurations sont globalement bonnes. </a:t>
            </a:r>
            <a:endParaRPr sz="1600">
              <a:solidFill>
                <a:srgbClr val="20124D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124D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Titillium Web Light"/>
              <a:buChar char="●"/>
            </a:pPr>
            <a:r>
              <a:rPr lang="fr" sz="1600">
                <a:solidFill>
                  <a:srgbClr val="20124D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Certaines vulnérabilités subsistent : identifiées dans le rapport de compte rendu d'attaque </a:t>
            </a:r>
            <a:endParaRPr sz="1600">
              <a:solidFill>
                <a:srgbClr val="20124D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" name="Google Shape;922;p26"/>
          <p:cNvGraphicFramePr/>
          <p:nvPr/>
        </p:nvGraphicFramePr>
        <p:xfrm>
          <a:off x="742800" y="14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{023F5B79-7E30-45C3-BBD7-758171D867BF}</a:tableStyleId>
              </a:tblPr>
              <a:tblGrid>
                <a:gridCol w="2689850"/>
                <a:gridCol w="4149675"/>
              </a:tblGrid>
              <a:tr h="6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900"/>
                        <a:t>Vulnérabilités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900"/>
                        <a:t>Propositions de solutions</a:t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SSRF (Server-Side Forgery Request) au niveau d'un package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Mettre à jour le package concerné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Clickjacking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Fixer un </a:t>
                      </a:r>
                      <a:r>
                        <a:rPr lang="fr"/>
                        <a:t>entête de réponse HTTP X-Frame-Options</a:t>
                      </a:r>
                      <a:r>
                        <a:rPr lang="fr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Pages d'erreur fournissant des données des informations sensibles.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Implémenter des page d'erreurs personnalisées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3" name="Google Shape;923;p26"/>
          <p:cNvSpPr txBox="1"/>
          <p:nvPr/>
        </p:nvSpPr>
        <p:spPr>
          <a:xfrm>
            <a:off x="2080975" y="392625"/>
            <a:ext cx="4819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6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Vulnérabilités trouvées </a:t>
            </a:r>
            <a:endParaRPr b="1" sz="26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7"/>
          <p:cNvSpPr txBox="1"/>
          <p:nvPr>
            <p:ph idx="4294967295" type="title"/>
          </p:nvPr>
        </p:nvSpPr>
        <p:spPr>
          <a:xfrm>
            <a:off x="307275" y="2006925"/>
            <a:ext cx="76947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fr" sz="455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III. </a:t>
            </a:r>
            <a:r>
              <a:rPr b="1" lang="fr" sz="455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Contributions individuelles</a:t>
            </a:r>
            <a:endParaRPr b="1" sz="455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" name="Google Shape;933;p2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{023F5B79-7E30-45C3-BBD7-758171D867BF}</a:tableStyleId>
              </a:tblPr>
              <a:tblGrid>
                <a:gridCol w="1644375"/>
                <a:gridCol w="7499625"/>
              </a:tblGrid>
              <a:tr h="88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Aziza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Algorithme d’anonymisation des données GPS : Geo-indistinguishability.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Test de sécurité sur les autres plateformes( Platanony, InsaAnony et DARC2021) et propositions des mesures de </a:t>
                      </a:r>
                      <a:r>
                        <a:rPr lang="fr" sz="1100"/>
                        <a:t>sécurité</a:t>
                      </a:r>
                      <a:r>
                        <a:rPr lang="fr" sz="1100"/>
                        <a:t> pour quelques vulnérabilités trouvées.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Génération de fichier de soumission et d’attaque.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1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Tuan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calcul des métriques, score de réidentification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Anonymisation de id_user: SHA256, génération des fichiers 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Algorithme d’attaque se basé sur les déplacements effectués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Style du site + fonctionnalités des soumissions, des attaques sur la plateforme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La version docker de la production de la plateforme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Algorithme d’attaque se base sur la moyenne de GPS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Participation de la compétition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9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Armelle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Ajout de l’option de choix département sur la plateforme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Ajout d’un footer sur la plateforme ( Pas prise en compte mais visible sur gitlab)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Tentative d’attaque de la plateforme Platanony (Injection SQL, mot de passe faible, observation wireshark des échanges)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Documentation et proposition de solution quelques vulnérabilités 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5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Younes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Implémentation classement phase de défense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Implémentation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classement phase d'attaque et le calcul du score attaque final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Audit sécurité des autres plateformes (INSAnonym, DARC2021) avec propositions de solutions face aux vulnérabilités trouvées.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4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Xavier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Maquette du site et aide pour la création de la page utilisateur/équipes du site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Algorithme d’anonymisation k-anonymat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Documentation et développement d’un algorithme d’attaque par points d’intérêt (pas encore complet)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Aide apporté pour l’attaque de plateformes (faille upload)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4" name="Google Shape;9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29"/>
          <p:cNvSpPr txBox="1"/>
          <p:nvPr>
            <p:ph idx="4294967295" type="title"/>
          </p:nvPr>
        </p:nvSpPr>
        <p:spPr>
          <a:xfrm>
            <a:off x="307275" y="2006925"/>
            <a:ext cx="76947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fr" sz="455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MERCI DE VOTRE ATTENTION !!</a:t>
            </a:r>
            <a:endParaRPr b="1" sz="455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6"/>
          <p:cNvSpPr txBox="1"/>
          <p:nvPr>
            <p:ph idx="4294967295" type="title"/>
          </p:nvPr>
        </p:nvSpPr>
        <p:spPr>
          <a:xfrm>
            <a:off x="664700" y="274450"/>
            <a:ext cx="6761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Sommaire</a:t>
            </a:r>
            <a:endParaRPr b="1" sz="3300">
              <a:solidFill>
                <a:srgbClr val="20124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58" name="Google Shape;858;p16"/>
          <p:cNvSpPr txBox="1"/>
          <p:nvPr>
            <p:ph idx="4294967295" type="body"/>
          </p:nvPr>
        </p:nvSpPr>
        <p:spPr>
          <a:xfrm>
            <a:off x="664700" y="1078850"/>
            <a:ext cx="6396300" cy="4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Titillium Web"/>
              <a:buAutoNum type="romanUcPeriod"/>
            </a:pPr>
            <a:r>
              <a:rPr b="1" lang="fr" sz="20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Démonstration</a:t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Titillium Web"/>
              <a:buAutoNum type="alphaUcPeriod"/>
            </a:pPr>
            <a:r>
              <a:rPr b="1" lang="fr" sz="20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Compétition		</a:t>
            </a:r>
            <a:endParaRPr b="1" sz="15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Titillium Web"/>
              <a:buAutoNum type="alphaUcPeriod"/>
            </a:pPr>
            <a:r>
              <a:rPr b="1" lang="fr" sz="20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Phase d‘anonymisation		</a:t>
            </a:r>
            <a:endParaRPr b="1" sz="15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Titillium Web"/>
              <a:buAutoNum type="alphaUcPeriod"/>
            </a:pPr>
            <a:r>
              <a:rPr b="1" lang="fr" sz="20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Phase d‘attaque		</a:t>
            </a:r>
            <a:endParaRPr b="1" sz="15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Titillium Web"/>
              <a:buAutoNum type="alphaUcPeriod"/>
            </a:pPr>
            <a:r>
              <a:rPr b="1" lang="fr" sz="20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Résultat</a:t>
            </a:r>
            <a:endParaRPr b="1" sz="15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Titillium Web"/>
              <a:buAutoNum type="romanUcPeriod"/>
            </a:pPr>
            <a:r>
              <a:rPr b="1" lang="fr" sz="20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Sécurité</a:t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Titillium Web"/>
              <a:buAutoNum type="alphaUcPeriod"/>
            </a:pPr>
            <a:r>
              <a:rPr b="1" lang="fr" sz="20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Notre plateforme  </a:t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Titillium Web"/>
              <a:buAutoNum type="alphaUcPeriod"/>
            </a:pPr>
            <a:r>
              <a:rPr b="1" lang="fr" sz="20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Autres plateformes</a:t>
            </a:r>
            <a:endParaRPr b="1" sz="14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Titillium Web"/>
              <a:buAutoNum type="romanUcPeriod"/>
            </a:pPr>
            <a:r>
              <a:rPr b="1" lang="fr" sz="20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Contribution individuelle</a:t>
            </a:r>
            <a:endParaRPr b="1" sz="15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64" name="Google Shape;864;p17"/>
          <p:cNvSpPr txBox="1"/>
          <p:nvPr/>
        </p:nvSpPr>
        <p:spPr>
          <a:xfrm>
            <a:off x="1506450" y="1888650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7"/>
          <p:cNvSpPr txBox="1"/>
          <p:nvPr/>
        </p:nvSpPr>
        <p:spPr>
          <a:xfrm>
            <a:off x="2002500" y="2093975"/>
            <a:ext cx="5043900" cy="1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I. 	Démonstration</a:t>
            </a:r>
            <a:endParaRPr b="1" sz="45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8"/>
          <p:cNvSpPr txBox="1"/>
          <p:nvPr/>
        </p:nvSpPr>
        <p:spPr>
          <a:xfrm>
            <a:off x="727725" y="243950"/>
            <a:ext cx="476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6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A</a:t>
            </a:r>
            <a:r>
              <a:rPr b="1" lang="fr" sz="26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. 	Phase d‘anonymisation</a:t>
            </a:r>
            <a:endParaRPr b="1" sz="26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1" name="Google Shape;871;p18"/>
          <p:cNvSpPr txBox="1"/>
          <p:nvPr>
            <p:ph idx="4294967295" type="body"/>
          </p:nvPr>
        </p:nvSpPr>
        <p:spPr>
          <a:xfrm>
            <a:off x="727725" y="1335400"/>
            <a:ext cx="6761100" cy="32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Titillium Web Light"/>
              <a:buChar char="●"/>
            </a:pPr>
            <a:r>
              <a:rPr lang="fr" sz="2000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Géo-Indistinguishability</a:t>
            </a:r>
            <a:endParaRPr sz="2000">
              <a:solidFill>
                <a:srgbClr val="07376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60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Dosis"/>
              <a:buChar char="●"/>
            </a:pPr>
            <a:r>
              <a:rPr lang="fr" sz="2000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ID_user : SHA256</a:t>
            </a:r>
            <a:endParaRPr sz="2000">
              <a:solidFill>
                <a:srgbClr val="07376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60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Dosis"/>
              <a:buChar char="●"/>
            </a:pPr>
            <a:r>
              <a:rPr lang="fr" sz="2000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Suppression des lignes</a:t>
            </a:r>
            <a:endParaRPr sz="2000">
              <a:solidFill>
                <a:srgbClr val="07376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60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Dosis"/>
              <a:buChar char="●"/>
            </a:pPr>
            <a:r>
              <a:rPr lang="fr" sz="2000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Changement de la date</a:t>
            </a:r>
            <a:endParaRPr sz="2000">
              <a:solidFill>
                <a:srgbClr val="07376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9"/>
          <p:cNvSpPr txBox="1"/>
          <p:nvPr/>
        </p:nvSpPr>
        <p:spPr>
          <a:xfrm>
            <a:off x="798875" y="142300"/>
            <a:ext cx="476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6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A. 	Phase d‘anonymisation</a:t>
            </a:r>
            <a:endParaRPr b="1" sz="26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7" name="Google Shape;877;p19"/>
          <p:cNvSpPr txBox="1"/>
          <p:nvPr>
            <p:ph idx="4294967295" type="body"/>
          </p:nvPr>
        </p:nvSpPr>
        <p:spPr>
          <a:xfrm>
            <a:off x="798875" y="999950"/>
            <a:ext cx="67611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8" name="Google Shape;8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5171"/>
            <a:ext cx="9143999" cy="249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0"/>
          <p:cNvSpPr txBox="1"/>
          <p:nvPr/>
        </p:nvSpPr>
        <p:spPr>
          <a:xfrm>
            <a:off x="798875" y="142300"/>
            <a:ext cx="4769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B. 	Phase d‘attaque</a:t>
            </a:r>
            <a:endParaRPr b="1" sz="26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4" name="Google Shape;884;p20"/>
          <p:cNvSpPr txBox="1"/>
          <p:nvPr>
            <p:ph idx="4294967295" type="body"/>
          </p:nvPr>
        </p:nvSpPr>
        <p:spPr>
          <a:xfrm>
            <a:off x="422750" y="1193700"/>
            <a:ext cx="59529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Dosis"/>
              <a:buChar char="●"/>
            </a:pPr>
            <a:r>
              <a:rPr lang="fr" sz="20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Algorithme d’attaque se base sur la moyenne de GPS ( ou de la date ou les deux)</a:t>
            </a:r>
            <a:endParaRPr sz="2000">
              <a:solidFill>
                <a:srgbClr val="20124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124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Dosis"/>
              <a:buChar char="●"/>
            </a:pPr>
            <a:r>
              <a:rPr lang="fr" sz="20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Algorithme d’attaque par points d’intérêt</a:t>
            </a:r>
            <a:endParaRPr sz="2000">
              <a:solidFill>
                <a:srgbClr val="20124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1"/>
          <p:cNvSpPr txBox="1"/>
          <p:nvPr>
            <p:ph type="title"/>
          </p:nvPr>
        </p:nvSpPr>
        <p:spPr>
          <a:xfrm>
            <a:off x="225975" y="85725"/>
            <a:ext cx="86307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6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Algorithme d’attaque se base sur la moyenne de GPS ( ou de la date ou les deux)</a:t>
            </a:r>
            <a:endParaRPr b="1" sz="5700">
              <a:solidFill>
                <a:srgbClr val="20124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90" name="Google Shape;8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91" name="Google Shape;8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75" y="1340413"/>
            <a:ext cx="8839200" cy="297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2"/>
          <p:cNvSpPr txBox="1"/>
          <p:nvPr>
            <p:ph type="title"/>
          </p:nvPr>
        </p:nvSpPr>
        <p:spPr>
          <a:xfrm>
            <a:off x="225975" y="85725"/>
            <a:ext cx="86307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b="1" lang="fr" sz="33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Algorithme d’attaque par points d’intérêt</a:t>
            </a:r>
            <a:endParaRPr b="1" sz="5100">
              <a:solidFill>
                <a:srgbClr val="20124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97" name="Google Shape;8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98" name="Google Shape;8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75" y="1024350"/>
            <a:ext cx="8187468" cy="36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4" name="Google Shape;904;p23"/>
          <p:cNvSpPr txBox="1"/>
          <p:nvPr/>
        </p:nvSpPr>
        <p:spPr>
          <a:xfrm>
            <a:off x="1506450" y="1888650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23"/>
          <p:cNvSpPr txBox="1"/>
          <p:nvPr>
            <p:ph idx="4294967295" type="title"/>
          </p:nvPr>
        </p:nvSpPr>
        <p:spPr>
          <a:xfrm>
            <a:off x="1816125" y="1783825"/>
            <a:ext cx="6761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II. 	Sécurité</a:t>
            </a:r>
            <a:endParaRPr b="1" sz="45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