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Proxima Nova"/>
      <p:regular r:id="rId29"/>
      <p:bold r:id="rId30"/>
      <p:italic r:id="rId31"/>
      <p:boldItalic r:id="rId32"/>
    </p:embeddedFont>
    <p:embeddedFont>
      <p:font typeface="Lato"/>
      <p:regular r:id="rId33"/>
      <p:bold r:id="rId34"/>
      <p:italic r:id="rId35"/>
      <p:boldItalic r:id="rId36"/>
    </p:embeddedFon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Arnaud FEVRI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ProximaNova-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6-02T13:24:02.123">
    <p:pos x="317" y="993"/>
    <p:text>Exemple de flexibilité dans le programme ?</p:text>
  </p:cm>
  <p:cm authorId="0" idx="2" dt="2020-06-02T13:23:40.816">
    <p:pos x="317" y="1093"/>
    <p:text>Définir cohérence, ça veut dire quoi pour le programme ?</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05-28T19:04:44.646">
    <p:pos x="6000" y="0"/>
    <p:text>Il faut expliquer que l'ensemble des messages sont conservé par tous les participants. Parler des systèmes d'annonces de modification, de nouveau message. Annonce de verrouillage de noeud... (Parler du changement de propriétaire) ?</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05-28T18:31:16.351">
    <p:pos x="6000" y="0"/>
    <p:text>Indiquer que l'outils EthicsLab est programmé en C++. Nous avons utilisé la programmation orienté objet car elle se prête bien au sujet. Nous avons plusieurs Participant, qui partage des Message, autour d'une Conversation.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793e97d5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793e97d5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793e97d5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793e97d5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793e97d5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793e97d5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793e97d5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793e97d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793e97d5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793e97d5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793e97d5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793e97d5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5fbdfef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5fbdfef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5fbdfef1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5fbdfef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5fbdfef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5fbdfef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793e97d5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793e97d5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7a9426c9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7a9426c9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793e97d5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793e97d5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7a9426c9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7a9426c9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latin typeface="Roboto"/>
                <a:ea typeface="Roboto"/>
                <a:cs typeface="Roboto"/>
                <a:sym typeface="Roboto"/>
              </a:rPr>
              <a:t>Comme il n’y a pas de serveur, il n’y a pas d’intermédiaire.</a:t>
            </a:r>
            <a:endParaRPr sz="1400">
              <a:latin typeface="Roboto"/>
              <a:ea typeface="Roboto"/>
              <a:cs typeface="Roboto"/>
              <a:sym typeface="Roboto"/>
            </a:endParaRPr>
          </a:p>
          <a:p>
            <a:pPr indent="0" lvl="0" marL="0" rtl="0" algn="l">
              <a:spcBef>
                <a:spcPts val="0"/>
              </a:spcBef>
              <a:spcAft>
                <a:spcPts val="0"/>
              </a:spcAft>
              <a:buNone/>
            </a:pPr>
            <a:r>
              <a:rPr lang="fr" sz="1400">
                <a:latin typeface="Roboto"/>
                <a:ea typeface="Roboto"/>
                <a:cs typeface="Roboto"/>
                <a:sym typeface="Roboto"/>
              </a:rPr>
              <a:t>Ce qui rend notre système plus sûr (personne ne contrôle la discussion), plus équitable, et donc plus éthique.</a:t>
            </a:r>
            <a:endParaRPr sz="14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793e97d5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793e97d5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793e97d5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93e97d5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81d0cee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1d0cee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81d0cee3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81d0cee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60100" y="1740500"/>
            <a:ext cx="8222100" cy="149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fr">
                <a:solidFill>
                  <a:srgbClr val="3A3A3A"/>
                </a:solidFill>
                <a:latin typeface="Lato"/>
                <a:ea typeface="Lato"/>
                <a:cs typeface="Lato"/>
                <a:sym typeface="Lato"/>
              </a:rPr>
              <a:t>Projet de programmation réseau et système</a:t>
            </a:r>
            <a:endParaRPr b="1">
              <a:solidFill>
                <a:srgbClr val="3A3A3A"/>
              </a:solidFill>
              <a:latin typeface="Lato"/>
              <a:ea typeface="Lato"/>
              <a:cs typeface="Lato"/>
              <a:sym typeface="Lato"/>
            </a:endParaRPr>
          </a:p>
        </p:txBody>
      </p:sp>
      <p:sp>
        <p:nvSpPr>
          <p:cNvPr id="86" name="Google Shape;86;p13"/>
          <p:cNvSpPr txBox="1"/>
          <p:nvPr>
            <p:ph idx="1" type="subTitle"/>
          </p:nvPr>
        </p:nvSpPr>
        <p:spPr>
          <a:xfrm>
            <a:off x="560088" y="32881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999999"/>
                </a:solidFill>
              </a:rPr>
              <a:t>Présentation de EthicsLab</a:t>
            </a:r>
            <a:endParaRPr>
              <a:solidFill>
                <a:srgbClr val="999999"/>
              </a:solidFill>
            </a:endParaRPr>
          </a:p>
        </p:txBody>
      </p:sp>
      <p:pic>
        <p:nvPicPr>
          <p:cNvPr id="87" name="Google Shape;87;p13"/>
          <p:cNvPicPr preferRelativeResize="0"/>
          <p:nvPr/>
        </p:nvPicPr>
        <p:blipFill>
          <a:blip r:embed="rId3">
            <a:alphaModFix/>
          </a:blip>
          <a:stretch>
            <a:fillRect/>
          </a:stretch>
        </p:blipFill>
        <p:spPr>
          <a:xfrm>
            <a:off x="1317725" y="162138"/>
            <a:ext cx="1689887" cy="1689887"/>
          </a:xfrm>
          <a:prstGeom prst="rect">
            <a:avLst/>
          </a:prstGeom>
          <a:noFill/>
          <a:ln>
            <a:noFill/>
          </a:ln>
        </p:spPr>
      </p:pic>
      <p:pic>
        <p:nvPicPr>
          <p:cNvPr id="88" name="Google Shape;88;p13"/>
          <p:cNvPicPr preferRelativeResize="0"/>
          <p:nvPr/>
        </p:nvPicPr>
        <p:blipFill>
          <a:blip r:embed="rId4">
            <a:alphaModFix/>
          </a:blip>
          <a:stretch>
            <a:fillRect/>
          </a:stretch>
        </p:blipFill>
        <p:spPr>
          <a:xfrm>
            <a:off x="5908025" y="4342600"/>
            <a:ext cx="3085700" cy="696800"/>
          </a:xfrm>
          <a:prstGeom prst="rect">
            <a:avLst/>
          </a:prstGeom>
          <a:noFill/>
          <a:ln>
            <a:noFill/>
          </a:ln>
        </p:spPr>
      </p:pic>
      <p:sp>
        <p:nvSpPr>
          <p:cNvPr id="89" name="Google Shape;89;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90" name="Google Shape;90;p13"/>
          <p:cNvSpPr txBox="1"/>
          <p:nvPr>
            <p:ph idx="1" type="subTitle"/>
          </p:nvPr>
        </p:nvSpPr>
        <p:spPr>
          <a:xfrm>
            <a:off x="0" y="4474550"/>
            <a:ext cx="59898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999999"/>
                </a:solidFill>
              </a:rPr>
              <a:t>Alexandre Giard | Arnaud Fevrier | Matthieu Le Gallic | Van Tuan Bui</a:t>
            </a:r>
            <a:endParaRPr sz="15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2"/>
          <p:cNvPicPr preferRelativeResize="0"/>
          <p:nvPr/>
        </p:nvPicPr>
        <p:blipFill>
          <a:blip r:embed="rId4">
            <a:alphaModFix/>
          </a:blip>
          <a:stretch>
            <a:fillRect/>
          </a:stretch>
        </p:blipFill>
        <p:spPr>
          <a:xfrm>
            <a:off x="1635225" y="868427"/>
            <a:ext cx="4571250" cy="4148700"/>
          </a:xfrm>
          <a:prstGeom prst="rect">
            <a:avLst/>
          </a:prstGeom>
          <a:noFill/>
          <a:ln>
            <a:noFill/>
          </a:ln>
        </p:spPr>
      </p:pic>
      <p:sp>
        <p:nvSpPr>
          <p:cNvPr id="158" name="Google Shape;158;p22"/>
          <p:cNvSpPr txBox="1"/>
          <p:nvPr/>
        </p:nvSpPr>
        <p:spPr>
          <a:xfrm>
            <a:off x="111500" y="0"/>
            <a:ext cx="4837200" cy="536100"/>
          </a:xfrm>
          <a:prstGeom prst="rect">
            <a:avLst/>
          </a:prstGeom>
          <a:noFill/>
          <a:ln>
            <a:noFill/>
          </a:ln>
        </p:spPr>
        <p:txBody>
          <a:bodyPr anchorCtr="0" anchor="t" bIns="91425" lIns="91425" spcFirstLastPara="1" rIns="91425" wrap="square" tIns="91425">
            <a:noAutofit/>
          </a:bodyPr>
          <a:lstStyle/>
          <a:p>
            <a:pPr indent="-381000" lvl="0" marL="457200" rtl="0" algn="ctr">
              <a:spcBef>
                <a:spcPts val="0"/>
              </a:spcBef>
              <a:spcAft>
                <a:spcPts val="0"/>
              </a:spcAft>
              <a:buClr>
                <a:srgbClr val="000000"/>
              </a:buClr>
              <a:buSzPts val="2400"/>
              <a:buFont typeface="Montserrat"/>
              <a:buAutoNum type="romanUcPeriod" startAt="4"/>
            </a:pPr>
            <a:r>
              <a:rPr lang="fr" sz="2400">
                <a:latin typeface="Montserrat"/>
                <a:ea typeface="Montserrat"/>
                <a:cs typeface="Montserrat"/>
                <a:sym typeface="Montserrat"/>
              </a:rPr>
              <a:t>Détails fonctionnels</a:t>
            </a:r>
            <a:endParaRPr sz="2000">
              <a:latin typeface="Montserrat"/>
              <a:ea typeface="Montserrat"/>
              <a:cs typeface="Montserrat"/>
              <a:sym typeface="Montserrat"/>
            </a:endParaRPr>
          </a:p>
        </p:txBody>
      </p:sp>
      <p:sp>
        <p:nvSpPr>
          <p:cNvPr id="159" name="Google Shape;159;p22"/>
          <p:cNvSpPr txBox="1"/>
          <p:nvPr/>
        </p:nvSpPr>
        <p:spPr>
          <a:xfrm>
            <a:off x="987350" y="416925"/>
            <a:ext cx="3789300" cy="451500"/>
          </a:xfrm>
          <a:prstGeom prst="rect">
            <a:avLst/>
          </a:prstGeom>
          <a:noFill/>
          <a:ln>
            <a:noFill/>
          </a:ln>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Architecture du programme</a:t>
            </a:r>
            <a:endParaRPr>
              <a:latin typeface="Roboto"/>
              <a:ea typeface="Roboto"/>
              <a:cs typeface="Roboto"/>
              <a:sym typeface="Roboto"/>
            </a:endParaRPr>
          </a:p>
        </p:txBody>
      </p:sp>
      <p:sp>
        <p:nvSpPr>
          <p:cNvPr id="160" name="Google Shape;160;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3"/>
          <p:cNvPicPr preferRelativeResize="0"/>
          <p:nvPr/>
        </p:nvPicPr>
        <p:blipFill rotWithShape="1">
          <a:blip r:embed="rId3">
            <a:alphaModFix/>
          </a:blip>
          <a:srcRect b="30391" l="0" r="0" t="0"/>
          <a:stretch/>
        </p:blipFill>
        <p:spPr>
          <a:xfrm>
            <a:off x="1551825" y="1122050"/>
            <a:ext cx="5822825" cy="3858000"/>
          </a:xfrm>
          <a:prstGeom prst="rect">
            <a:avLst/>
          </a:prstGeom>
          <a:noFill/>
          <a:ln>
            <a:noFill/>
          </a:ln>
        </p:spPr>
      </p:pic>
      <p:sp>
        <p:nvSpPr>
          <p:cNvPr id="166" name="Google Shape;166;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67" name="Google Shape;167;p23"/>
          <p:cNvSpPr txBox="1"/>
          <p:nvPr/>
        </p:nvSpPr>
        <p:spPr>
          <a:xfrm>
            <a:off x="645775" y="104750"/>
            <a:ext cx="4572000" cy="4515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1600"/>
              </a:spcAft>
              <a:buNone/>
            </a:pPr>
            <a:r>
              <a:rPr lang="fr" sz="1600">
                <a:latin typeface="Lato"/>
                <a:ea typeface="Lato"/>
                <a:cs typeface="Lato"/>
                <a:sym typeface="Lato"/>
              </a:rPr>
              <a:t>Connexion via une clé d’invitation</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4"/>
          <p:cNvPicPr preferRelativeResize="0"/>
          <p:nvPr/>
        </p:nvPicPr>
        <p:blipFill>
          <a:blip r:embed="rId3">
            <a:alphaModFix/>
          </a:blip>
          <a:stretch>
            <a:fillRect/>
          </a:stretch>
        </p:blipFill>
        <p:spPr>
          <a:xfrm>
            <a:off x="2167250" y="556238"/>
            <a:ext cx="4572000" cy="4351912"/>
          </a:xfrm>
          <a:prstGeom prst="rect">
            <a:avLst/>
          </a:prstGeom>
          <a:noFill/>
          <a:ln>
            <a:noFill/>
          </a:ln>
        </p:spPr>
      </p:pic>
      <p:sp>
        <p:nvSpPr>
          <p:cNvPr id="173" name="Google Shape;173;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74" name="Google Shape;174;p24"/>
          <p:cNvSpPr txBox="1"/>
          <p:nvPr/>
        </p:nvSpPr>
        <p:spPr>
          <a:xfrm>
            <a:off x="645775" y="104750"/>
            <a:ext cx="4572000" cy="4515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1600"/>
              </a:spcAft>
              <a:buNone/>
            </a:pPr>
            <a:r>
              <a:rPr lang="fr" sz="1600">
                <a:latin typeface="Lato"/>
                <a:ea typeface="Lato"/>
                <a:cs typeface="Lato"/>
                <a:sym typeface="Lato"/>
              </a:rPr>
              <a:t>Connexion via une clé d’invitation</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5"/>
          <p:cNvPicPr preferRelativeResize="0"/>
          <p:nvPr/>
        </p:nvPicPr>
        <p:blipFill rotWithShape="1">
          <a:blip r:embed="rId3">
            <a:alphaModFix/>
          </a:blip>
          <a:srcRect b="38034" l="0" r="0" t="0"/>
          <a:stretch/>
        </p:blipFill>
        <p:spPr>
          <a:xfrm>
            <a:off x="384675" y="1184613"/>
            <a:ext cx="8447624" cy="3702223"/>
          </a:xfrm>
          <a:prstGeom prst="rect">
            <a:avLst/>
          </a:prstGeom>
          <a:noFill/>
          <a:ln>
            <a:noFill/>
          </a:ln>
        </p:spPr>
      </p:pic>
      <p:sp>
        <p:nvSpPr>
          <p:cNvPr id="180" name="Google Shape;180;p25"/>
          <p:cNvSpPr txBox="1"/>
          <p:nvPr/>
        </p:nvSpPr>
        <p:spPr>
          <a:xfrm>
            <a:off x="645775" y="104750"/>
            <a:ext cx="3789300" cy="451500"/>
          </a:xfrm>
          <a:prstGeom prst="rect">
            <a:avLst/>
          </a:prstGeom>
          <a:noFill/>
          <a:ln>
            <a:noFill/>
          </a:ln>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rgbClr val="000000"/>
              </a:buClr>
              <a:buSzPts val="1600"/>
              <a:buFont typeface="Lato"/>
              <a:buAutoNum type="alphaUcPeriod" startAt="2"/>
            </a:pPr>
            <a:r>
              <a:rPr lang="fr" sz="1600">
                <a:latin typeface="Lato"/>
                <a:ea typeface="Lato"/>
                <a:cs typeface="Lato"/>
                <a:sym typeface="Lato"/>
              </a:rPr>
              <a:t>Implémentation réseau</a:t>
            </a:r>
            <a:endParaRPr>
              <a:latin typeface="Roboto"/>
              <a:ea typeface="Roboto"/>
              <a:cs typeface="Roboto"/>
              <a:sym typeface="Roboto"/>
            </a:endParaRPr>
          </a:p>
        </p:txBody>
      </p:sp>
      <p:sp>
        <p:nvSpPr>
          <p:cNvPr id="181" name="Google Shape;181;p2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6"/>
          <p:cNvPicPr preferRelativeResize="0"/>
          <p:nvPr/>
        </p:nvPicPr>
        <p:blipFill rotWithShape="1">
          <a:blip r:embed="rId3">
            <a:alphaModFix/>
          </a:blip>
          <a:srcRect b="34756" l="0" r="6454" t="6927"/>
          <a:stretch/>
        </p:blipFill>
        <p:spPr>
          <a:xfrm>
            <a:off x="311700" y="1184600"/>
            <a:ext cx="8520599" cy="3756749"/>
          </a:xfrm>
          <a:prstGeom prst="rect">
            <a:avLst/>
          </a:prstGeom>
          <a:noFill/>
          <a:ln>
            <a:noFill/>
          </a:ln>
        </p:spPr>
      </p:pic>
      <p:sp>
        <p:nvSpPr>
          <p:cNvPr id="187" name="Google Shape;187;p2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88" name="Google Shape;188;p26"/>
          <p:cNvSpPr txBox="1"/>
          <p:nvPr/>
        </p:nvSpPr>
        <p:spPr>
          <a:xfrm>
            <a:off x="645775" y="104750"/>
            <a:ext cx="3789300" cy="451500"/>
          </a:xfrm>
          <a:prstGeom prst="rect">
            <a:avLst/>
          </a:prstGeom>
          <a:noFill/>
          <a:ln>
            <a:noFill/>
          </a:ln>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rgbClr val="000000"/>
              </a:buClr>
              <a:buSzPts val="1600"/>
              <a:buFont typeface="Lato"/>
              <a:buAutoNum type="alphaUcPeriod" startAt="2"/>
            </a:pPr>
            <a:r>
              <a:rPr lang="fr" sz="1600">
                <a:latin typeface="Lato"/>
                <a:ea typeface="Lato"/>
                <a:cs typeface="Lato"/>
                <a:sym typeface="Lato"/>
              </a:rPr>
              <a:t>Implémentation du réseau</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cxnSp>
        <p:nvCxnSpPr>
          <p:cNvPr id="193" name="Google Shape;193;p27"/>
          <p:cNvCxnSpPr/>
          <p:nvPr/>
        </p:nvCxnSpPr>
        <p:spPr>
          <a:xfrm>
            <a:off x="4874388" y="2877575"/>
            <a:ext cx="438000" cy="0"/>
          </a:xfrm>
          <a:prstGeom prst="straightConnector1">
            <a:avLst/>
          </a:prstGeom>
          <a:noFill/>
          <a:ln cap="flat" cmpd="sng" w="38100">
            <a:solidFill>
              <a:schemeClr val="dk2"/>
            </a:solidFill>
            <a:prstDash val="solid"/>
            <a:round/>
            <a:headEnd len="med" w="med" type="none"/>
            <a:tailEnd len="med" w="med" type="triangle"/>
          </a:ln>
        </p:spPr>
      </p:cxnSp>
      <p:pic>
        <p:nvPicPr>
          <p:cNvPr id="194" name="Google Shape;194;p27"/>
          <p:cNvPicPr preferRelativeResize="0"/>
          <p:nvPr/>
        </p:nvPicPr>
        <p:blipFill>
          <a:blip r:embed="rId3">
            <a:alphaModFix/>
          </a:blip>
          <a:stretch>
            <a:fillRect/>
          </a:stretch>
        </p:blipFill>
        <p:spPr>
          <a:xfrm>
            <a:off x="5441850" y="2168100"/>
            <a:ext cx="3533074" cy="1738175"/>
          </a:xfrm>
          <a:prstGeom prst="rect">
            <a:avLst/>
          </a:prstGeom>
          <a:noFill/>
          <a:ln>
            <a:noFill/>
          </a:ln>
        </p:spPr>
      </p:pic>
      <p:pic>
        <p:nvPicPr>
          <p:cNvPr id="195" name="Google Shape;195;p27"/>
          <p:cNvPicPr preferRelativeResize="0"/>
          <p:nvPr/>
        </p:nvPicPr>
        <p:blipFill>
          <a:blip r:embed="rId4">
            <a:alphaModFix/>
          </a:blip>
          <a:stretch>
            <a:fillRect/>
          </a:stretch>
        </p:blipFill>
        <p:spPr>
          <a:xfrm>
            <a:off x="298350" y="2029338"/>
            <a:ext cx="4346946" cy="2015700"/>
          </a:xfrm>
          <a:prstGeom prst="rect">
            <a:avLst/>
          </a:prstGeom>
          <a:noFill/>
          <a:ln>
            <a:noFill/>
          </a:ln>
        </p:spPr>
      </p:pic>
      <p:sp>
        <p:nvSpPr>
          <p:cNvPr id="196" name="Google Shape;196;p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97" name="Google Shape;197;p27"/>
          <p:cNvSpPr txBox="1"/>
          <p:nvPr/>
        </p:nvSpPr>
        <p:spPr>
          <a:xfrm>
            <a:off x="616750" y="474175"/>
            <a:ext cx="69609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latin typeface="Roboto"/>
                <a:ea typeface="Roboto"/>
                <a:cs typeface="Roboto"/>
                <a:sym typeface="Roboto"/>
              </a:rPr>
              <a:t>Chiffrement des données</a:t>
            </a:r>
            <a:br>
              <a:rPr lang="fr" sz="2400">
                <a:latin typeface="Roboto"/>
                <a:ea typeface="Roboto"/>
                <a:cs typeface="Roboto"/>
                <a:sym typeface="Roboto"/>
              </a:rPr>
            </a:br>
            <a:r>
              <a:rPr lang="fr" sz="2400">
                <a:latin typeface="Roboto"/>
                <a:ea typeface="Roboto"/>
                <a:cs typeface="Roboto"/>
                <a:sym typeface="Roboto"/>
              </a:rPr>
              <a:t>	</a:t>
            </a:r>
            <a:endParaRPr sz="2400">
              <a:latin typeface="Roboto"/>
              <a:ea typeface="Roboto"/>
              <a:cs typeface="Roboto"/>
              <a:sym typeface="Roboto"/>
            </a:endParaRPr>
          </a:p>
          <a:p>
            <a:pPr indent="0" lvl="0" marL="0" rtl="0" algn="l">
              <a:spcBef>
                <a:spcPts val="0"/>
              </a:spcBef>
              <a:spcAft>
                <a:spcPts val="0"/>
              </a:spcAft>
              <a:buNone/>
            </a:pPr>
            <a:r>
              <a:rPr lang="fr" sz="2400">
                <a:latin typeface="Roboto"/>
                <a:ea typeface="Roboto"/>
                <a:cs typeface="Roboto"/>
                <a:sym typeface="Roboto"/>
              </a:rPr>
              <a:t>	</a:t>
            </a:r>
            <a:r>
              <a:rPr i="1" lang="fr" sz="2400">
                <a:latin typeface="Roboto"/>
                <a:ea typeface="Roboto"/>
                <a:cs typeface="Roboto"/>
                <a:sym typeface="Roboto"/>
              </a:rPr>
              <a:t>127.0.0.1:45587:abcd</a:t>
            </a:r>
            <a:endParaRPr i="1" sz="24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3" name="Google Shape;203;p28"/>
          <p:cNvPicPr preferRelativeResize="0"/>
          <p:nvPr/>
        </p:nvPicPr>
        <p:blipFill>
          <a:blip r:embed="rId3">
            <a:alphaModFix/>
          </a:blip>
          <a:stretch>
            <a:fillRect/>
          </a:stretch>
        </p:blipFill>
        <p:spPr>
          <a:xfrm>
            <a:off x="3370800" y="152400"/>
            <a:ext cx="5282023" cy="4838701"/>
          </a:xfrm>
          <a:prstGeom prst="rect">
            <a:avLst/>
          </a:prstGeom>
          <a:noFill/>
          <a:ln>
            <a:noFill/>
          </a:ln>
        </p:spPr>
      </p:pic>
      <p:pic>
        <p:nvPicPr>
          <p:cNvPr id="204" name="Google Shape;204;p28"/>
          <p:cNvPicPr preferRelativeResize="0"/>
          <p:nvPr/>
        </p:nvPicPr>
        <p:blipFill>
          <a:blip r:embed="rId4">
            <a:alphaModFix/>
          </a:blip>
          <a:stretch>
            <a:fillRect/>
          </a:stretch>
        </p:blipFill>
        <p:spPr>
          <a:xfrm>
            <a:off x="1138600" y="1872400"/>
            <a:ext cx="1599125" cy="1599125"/>
          </a:xfrm>
          <a:prstGeom prst="rect">
            <a:avLst/>
          </a:prstGeom>
          <a:noFill/>
          <a:ln>
            <a:noFill/>
          </a:ln>
        </p:spPr>
      </p:pic>
      <p:sp>
        <p:nvSpPr>
          <p:cNvPr id="205" name="Google Shape;205;p28"/>
          <p:cNvSpPr txBox="1"/>
          <p:nvPr/>
        </p:nvSpPr>
        <p:spPr>
          <a:xfrm>
            <a:off x="588700" y="131650"/>
            <a:ext cx="2016000" cy="526500"/>
          </a:xfrm>
          <a:prstGeom prst="rect">
            <a:avLst/>
          </a:prstGeom>
          <a:noFill/>
          <a:ln>
            <a:noFill/>
          </a:ln>
        </p:spPr>
        <p:txBody>
          <a:bodyPr anchorCtr="0" anchor="t" bIns="91425" lIns="91425" spcFirstLastPara="1" rIns="91425" wrap="square" tIns="91425">
            <a:noAutofit/>
          </a:bodyPr>
          <a:lstStyle/>
          <a:p>
            <a:pPr indent="-381000" lvl="0" marL="457200" rtl="0" algn="ctr">
              <a:spcBef>
                <a:spcPts val="0"/>
              </a:spcBef>
              <a:spcAft>
                <a:spcPts val="0"/>
              </a:spcAft>
              <a:buClr>
                <a:srgbClr val="000000"/>
              </a:buClr>
              <a:buSzPts val="2400"/>
              <a:buFont typeface="Montserrat"/>
              <a:buAutoNum type="romanUcPeriod" startAt="5"/>
            </a:pPr>
            <a:r>
              <a:rPr lang="fr" sz="2400">
                <a:latin typeface="Montserrat"/>
                <a:ea typeface="Montserrat"/>
                <a:cs typeface="Montserrat"/>
                <a:sym typeface="Montserrat"/>
              </a:rPr>
              <a:t>Bilan</a:t>
            </a:r>
            <a:endParaRPr sz="2000">
              <a:latin typeface="Montserrat"/>
              <a:ea typeface="Montserrat"/>
              <a:cs typeface="Montserrat"/>
              <a:sym typeface="Montserrat"/>
            </a:endParaRPr>
          </a:p>
        </p:txBody>
      </p:sp>
      <p:sp>
        <p:nvSpPr>
          <p:cNvPr id="206" name="Google Shape;206;p28"/>
          <p:cNvSpPr txBox="1"/>
          <p:nvPr/>
        </p:nvSpPr>
        <p:spPr>
          <a:xfrm>
            <a:off x="-135500" y="599925"/>
            <a:ext cx="5416200" cy="794700"/>
          </a:xfrm>
          <a:prstGeom prst="rect">
            <a:avLst/>
          </a:prstGeom>
          <a:noFill/>
          <a:ln>
            <a:noFill/>
          </a:ln>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Organisation du projet</a:t>
            </a:r>
            <a:endParaRPr sz="1600">
              <a:latin typeface="Lato"/>
              <a:ea typeface="Lato"/>
              <a:cs typeface="Lato"/>
              <a:sym typeface="Lato"/>
            </a:endParaRPr>
          </a:p>
          <a:p>
            <a:pPr indent="0" lvl="0" marL="914400" rtl="0" algn="l">
              <a:lnSpc>
                <a:spcPct val="115000"/>
              </a:lnSpc>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12" name="Google Shape;212;p29"/>
          <p:cNvPicPr preferRelativeResize="0"/>
          <p:nvPr/>
        </p:nvPicPr>
        <p:blipFill>
          <a:blip r:embed="rId3">
            <a:alphaModFix/>
          </a:blip>
          <a:stretch>
            <a:fillRect/>
          </a:stretch>
        </p:blipFill>
        <p:spPr>
          <a:xfrm>
            <a:off x="1796525" y="974025"/>
            <a:ext cx="5550953" cy="3820899"/>
          </a:xfrm>
          <a:prstGeom prst="rect">
            <a:avLst/>
          </a:prstGeom>
          <a:noFill/>
          <a:ln>
            <a:noFill/>
          </a:ln>
        </p:spPr>
      </p:pic>
      <p:sp>
        <p:nvSpPr>
          <p:cNvPr id="213" name="Google Shape;213;p29"/>
          <p:cNvSpPr txBox="1"/>
          <p:nvPr/>
        </p:nvSpPr>
        <p:spPr>
          <a:xfrm>
            <a:off x="2354475" y="243150"/>
            <a:ext cx="5416200" cy="794700"/>
          </a:xfrm>
          <a:prstGeom prst="rect">
            <a:avLst/>
          </a:prstGeom>
          <a:noFill/>
          <a:ln>
            <a:noFill/>
          </a:ln>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Organisation du projet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lt1"/>
                </a:solidFill>
              </a:rPr>
              <a:t>‹#›</a:t>
            </a:fld>
            <a:endParaRPr>
              <a:solidFill>
                <a:schemeClr val="lt1"/>
              </a:solidFill>
            </a:endParaRPr>
          </a:p>
        </p:txBody>
      </p:sp>
      <p:sp>
        <p:nvSpPr>
          <p:cNvPr id="219" name="Google Shape;219;p30"/>
          <p:cNvSpPr txBox="1"/>
          <p:nvPr/>
        </p:nvSpPr>
        <p:spPr>
          <a:xfrm>
            <a:off x="2354475" y="243150"/>
            <a:ext cx="5416200" cy="794700"/>
          </a:xfrm>
          <a:prstGeom prst="rect">
            <a:avLst/>
          </a:prstGeom>
          <a:noFill/>
          <a:ln>
            <a:noFill/>
          </a:ln>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rgbClr val="000000"/>
              </a:buClr>
              <a:buSzPts val="1600"/>
              <a:buFont typeface="Lato"/>
              <a:buAutoNum type="alphaUcPeriod" startAt="2"/>
            </a:pPr>
            <a:r>
              <a:rPr lang="fr" sz="1600">
                <a:latin typeface="Lato"/>
                <a:ea typeface="Lato"/>
                <a:cs typeface="Lato"/>
                <a:sym typeface="Lato"/>
              </a:rPr>
              <a:t>Limite et amélioration possible</a:t>
            </a:r>
            <a:endParaRPr>
              <a:latin typeface="Roboto"/>
              <a:ea typeface="Roboto"/>
              <a:cs typeface="Roboto"/>
              <a:sym typeface="Roboto"/>
            </a:endParaRPr>
          </a:p>
        </p:txBody>
      </p:sp>
      <p:sp>
        <p:nvSpPr>
          <p:cNvPr id="220" name="Google Shape;220;p30"/>
          <p:cNvSpPr txBox="1"/>
          <p:nvPr/>
        </p:nvSpPr>
        <p:spPr>
          <a:xfrm>
            <a:off x="482850" y="899275"/>
            <a:ext cx="8178300" cy="3591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fr" sz="2400">
                <a:latin typeface="Roboto"/>
                <a:ea typeface="Roboto"/>
                <a:cs typeface="Roboto"/>
                <a:sym typeface="Roboto"/>
              </a:rPr>
              <a:t>Interface utilisateur au niveau visuel</a:t>
            </a:r>
            <a:endParaRPr sz="2400">
              <a:latin typeface="Roboto"/>
              <a:ea typeface="Roboto"/>
              <a:cs typeface="Roboto"/>
              <a:sym typeface="Roboto"/>
            </a:endParaRPr>
          </a:p>
          <a:p>
            <a:pPr indent="-381000" lvl="1" marL="914400" rtl="0" algn="l">
              <a:spcBef>
                <a:spcPts val="0"/>
              </a:spcBef>
              <a:spcAft>
                <a:spcPts val="0"/>
              </a:spcAft>
              <a:buSzPts val="2400"/>
              <a:buFont typeface="Roboto"/>
              <a:buChar char="○"/>
            </a:pPr>
            <a:r>
              <a:rPr lang="fr" sz="2400">
                <a:latin typeface="Roboto"/>
                <a:ea typeface="Roboto"/>
                <a:cs typeface="Roboto"/>
                <a:sym typeface="Roboto"/>
              </a:rPr>
              <a:t>Limite ouverte par l’API de programmation Qt</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fr" sz="2400">
                <a:latin typeface="Roboto"/>
                <a:ea typeface="Roboto"/>
                <a:cs typeface="Roboto"/>
                <a:sym typeface="Roboto"/>
              </a:rPr>
              <a:t>Suppression de noeud</a:t>
            </a:r>
            <a:endParaRPr sz="2400">
              <a:latin typeface="Roboto"/>
              <a:ea typeface="Roboto"/>
              <a:cs typeface="Roboto"/>
              <a:sym typeface="Roboto"/>
            </a:endParaRPr>
          </a:p>
          <a:p>
            <a:pPr indent="-381000" lvl="1" marL="914400" rtl="0" algn="l">
              <a:spcBef>
                <a:spcPts val="0"/>
              </a:spcBef>
              <a:spcAft>
                <a:spcPts val="0"/>
              </a:spcAft>
              <a:buSzPts val="2400"/>
              <a:buFont typeface="Roboto"/>
              <a:buChar char="○"/>
            </a:pPr>
            <a:r>
              <a:rPr lang="fr" sz="2400">
                <a:latin typeface="Roboto"/>
                <a:ea typeface="Roboto"/>
                <a:cs typeface="Roboto"/>
                <a:sym typeface="Roboto"/>
              </a:rPr>
              <a:t>Comment gérer les sous-noeuds?</a:t>
            </a:r>
            <a:endParaRPr sz="2400">
              <a:latin typeface="Roboto"/>
              <a:ea typeface="Roboto"/>
              <a:cs typeface="Roboto"/>
              <a:sym typeface="Roboto"/>
            </a:endParaRPr>
          </a:p>
          <a:p>
            <a:pPr indent="-381000" lvl="1" marL="914400" rtl="0" algn="l">
              <a:spcBef>
                <a:spcPts val="0"/>
              </a:spcBef>
              <a:spcAft>
                <a:spcPts val="0"/>
              </a:spcAft>
              <a:buSzPts val="2400"/>
              <a:buFont typeface="Roboto"/>
              <a:buChar char="○"/>
            </a:pPr>
            <a:r>
              <a:rPr lang="fr" sz="2400">
                <a:latin typeface="Roboto"/>
                <a:ea typeface="Roboto"/>
                <a:cs typeface="Roboto"/>
                <a:sym typeface="Roboto"/>
              </a:rPr>
              <a:t>Comment sont </a:t>
            </a:r>
            <a:r>
              <a:rPr lang="fr" sz="2400">
                <a:latin typeface="Roboto"/>
                <a:ea typeface="Roboto"/>
                <a:cs typeface="Roboto"/>
                <a:sym typeface="Roboto"/>
              </a:rPr>
              <a:t>rattachés</a:t>
            </a:r>
            <a:r>
              <a:rPr lang="fr" sz="2400">
                <a:latin typeface="Roboto"/>
                <a:ea typeface="Roboto"/>
                <a:cs typeface="Roboto"/>
                <a:sym typeface="Roboto"/>
              </a:rPr>
              <a:t> les noeuds?</a:t>
            </a:r>
            <a:endParaRPr sz="2400">
              <a:latin typeface="Roboto"/>
              <a:ea typeface="Roboto"/>
              <a:cs typeface="Roboto"/>
              <a:sym typeface="Roboto"/>
            </a:endParaRPr>
          </a:p>
          <a:p>
            <a:pPr indent="-381000" lvl="1" marL="914400" rtl="0" algn="l">
              <a:spcBef>
                <a:spcPts val="0"/>
              </a:spcBef>
              <a:spcAft>
                <a:spcPts val="0"/>
              </a:spcAft>
              <a:buSzPts val="2400"/>
              <a:buFont typeface="Roboto"/>
              <a:buChar char="○"/>
            </a:pPr>
            <a:r>
              <a:rPr lang="fr" sz="2400">
                <a:latin typeface="Roboto"/>
                <a:ea typeface="Roboto"/>
                <a:cs typeface="Roboto"/>
                <a:sym typeface="Roboto"/>
              </a:rPr>
              <a:t>Suppression récursive ?</a:t>
            </a:r>
            <a:br>
              <a:rPr lang="fr" sz="2400">
                <a:latin typeface="Roboto"/>
                <a:ea typeface="Roboto"/>
                <a:cs typeface="Roboto"/>
                <a:sym typeface="Roboto"/>
              </a:rPr>
            </a:b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fr" sz="2400">
                <a:latin typeface="Roboto"/>
                <a:ea typeface="Roboto"/>
                <a:cs typeface="Roboto"/>
                <a:sym typeface="Roboto"/>
              </a:rPr>
              <a:t>IPv6</a:t>
            </a:r>
            <a:endParaRPr sz="24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4294967295" type="title"/>
          </p:nvPr>
        </p:nvSpPr>
        <p:spPr>
          <a:xfrm>
            <a:off x="278375" y="185047"/>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Proxima Nova"/>
                <a:ea typeface="Proxima Nova"/>
                <a:cs typeface="Proxima Nova"/>
                <a:sym typeface="Proxima Nova"/>
              </a:rPr>
              <a:t>Sommaire</a:t>
            </a:r>
            <a:endParaRPr sz="2300">
              <a:solidFill>
                <a:srgbClr val="000000"/>
              </a:solidFill>
              <a:latin typeface="Proxima Nova"/>
              <a:ea typeface="Proxima Nova"/>
              <a:cs typeface="Proxima Nova"/>
              <a:sym typeface="Proxima Nova"/>
            </a:endParaRPr>
          </a:p>
        </p:txBody>
      </p:sp>
      <p:sp>
        <p:nvSpPr>
          <p:cNvPr id="96" name="Google Shape;96;p14"/>
          <p:cNvSpPr txBox="1"/>
          <p:nvPr/>
        </p:nvSpPr>
        <p:spPr>
          <a:xfrm>
            <a:off x="550150" y="662075"/>
            <a:ext cx="7802100" cy="5737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Font typeface="Lato"/>
              <a:buAutoNum type="romanUcPeriod"/>
            </a:pPr>
            <a:r>
              <a:rPr b="1" lang="fr" sz="2000">
                <a:latin typeface="Lato"/>
                <a:ea typeface="Lato"/>
                <a:cs typeface="Lato"/>
                <a:sym typeface="Lato"/>
              </a:rPr>
              <a:t>Qu’est-ce que Ethics Lab ?</a:t>
            </a:r>
            <a:r>
              <a:rPr b="1" lang="fr" sz="2000">
                <a:solidFill>
                  <a:srgbClr val="666666"/>
                </a:solidFill>
                <a:latin typeface="Lato"/>
                <a:ea typeface="Lato"/>
                <a:cs typeface="Lato"/>
                <a:sym typeface="Lato"/>
              </a:rPr>
              <a:t>  </a:t>
            </a:r>
            <a:r>
              <a:rPr b="1" lang="fr" sz="2000">
                <a:solidFill>
                  <a:srgbClr val="FFFFFF"/>
                </a:solidFill>
                <a:latin typeface="Lato"/>
                <a:ea typeface="Lato"/>
                <a:cs typeface="Lato"/>
                <a:sym typeface="Lato"/>
              </a:rPr>
              <a:t>  </a:t>
            </a:r>
            <a:r>
              <a:rPr lang="fr" sz="2000">
                <a:solidFill>
                  <a:srgbClr val="FFFFFF"/>
                </a:solidFill>
                <a:latin typeface="Lato"/>
                <a:ea typeface="Lato"/>
                <a:cs typeface="Lato"/>
                <a:sym typeface="Lato"/>
              </a:rPr>
              <a:t>~2min</a:t>
            </a:r>
            <a:endParaRPr sz="2000">
              <a:solidFill>
                <a:srgbClr val="FFFFFF"/>
              </a:solidFill>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Objectif </a:t>
            </a:r>
            <a:r>
              <a:rPr lang="fr" sz="1600">
                <a:solidFill>
                  <a:srgbClr val="666666"/>
                </a:solidFill>
                <a:latin typeface="Lato"/>
                <a:ea typeface="Lato"/>
                <a:cs typeface="Lato"/>
                <a:sym typeface="Lato"/>
              </a:rPr>
              <a:t>   </a:t>
            </a:r>
            <a:r>
              <a:rPr lang="fr" sz="1600">
                <a:solidFill>
                  <a:srgbClr val="FFFFFF"/>
                </a:solidFill>
                <a:latin typeface="Lato"/>
                <a:ea typeface="Lato"/>
                <a:cs typeface="Lato"/>
                <a:sym typeface="Lato"/>
              </a:rPr>
              <a:t>| Matthieu</a:t>
            </a:r>
            <a:endParaRPr sz="1600">
              <a:solidFill>
                <a:srgbClr val="FFFFFF"/>
              </a:solidFill>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Caractéristique </a:t>
            </a:r>
            <a:r>
              <a:rPr lang="fr" sz="1600">
                <a:solidFill>
                  <a:srgbClr val="666666"/>
                </a:solidFill>
                <a:latin typeface="Lato"/>
                <a:ea typeface="Lato"/>
                <a:cs typeface="Lato"/>
                <a:sym typeface="Lato"/>
              </a:rPr>
              <a:t>   </a:t>
            </a:r>
            <a:r>
              <a:rPr lang="fr" sz="1600">
                <a:solidFill>
                  <a:srgbClr val="FFFFFF"/>
                </a:solidFill>
                <a:latin typeface="Lato"/>
                <a:ea typeface="Lato"/>
                <a:cs typeface="Lato"/>
                <a:sym typeface="Lato"/>
              </a:rPr>
              <a:t>| Matthieu</a:t>
            </a:r>
            <a:endParaRPr b="1" sz="2000">
              <a:solidFill>
                <a:srgbClr val="FFFFFF"/>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romanUcPeriod"/>
            </a:pPr>
            <a:r>
              <a:rPr b="1" lang="fr" sz="2000">
                <a:latin typeface="Lato"/>
                <a:ea typeface="Lato"/>
                <a:cs typeface="Lato"/>
                <a:sym typeface="Lato"/>
              </a:rPr>
              <a:t>Aspec</a:t>
            </a:r>
            <a:r>
              <a:rPr b="1" lang="fr" sz="2000">
                <a:latin typeface="Lato"/>
                <a:ea typeface="Lato"/>
                <a:cs typeface="Lato"/>
                <a:sym typeface="Lato"/>
              </a:rPr>
              <a:t>t</a:t>
            </a:r>
            <a:r>
              <a:rPr b="1" lang="fr" sz="2000">
                <a:latin typeface="Lato"/>
                <a:ea typeface="Lato"/>
                <a:cs typeface="Lato"/>
                <a:sym typeface="Lato"/>
              </a:rPr>
              <a:t>s techniques</a:t>
            </a:r>
            <a:r>
              <a:rPr b="1" lang="fr" sz="2000">
                <a:solidFill>
                  <a:srgbClr val="666666"/>
                </a:solidFill>
                <a:latin typeface="Lato"/>
                <a:ea typeface="Lato"/>
                <a:cs typeface="Lato"/>
                <a:sym typeface="Lato"/>
              </a:rPr>
              <a:t> </a:t>
            </a:r>
            <a:r>
              <a:rPr b="1" lang="fr" sz="2000">
                <a:solidFill>
                  <a:srgbClr val="FFFFFF"/>
                </a:solidFill>
                <a:latin typeface="Lato"/>
                <a:ea typeface="Lato"/>
                <a:cs typeface="Lato"/>
                <a:sym typeface="Lato"/>
              </a:rPr>
              <a:t>   </a:t>
            </a:r>
            <a:r>
              <a:rPr lang="fr" sz="2000">
                <a:solidFill>
                  <a:srgbClr val="FFFFFF"/>
                </a:solidFill>
                <a:latin typeface="Lato"/>
                <a:ea typeface="Lato"/>
                <a:cs typeface="Lato"/>
                <a:sym typeface="Lato"/>
              </a:rPr>
              <a:t>~2min</a:t>
            </a:r>
            <a:endParaRPr sz="2000">
              <a:solidFill>
                <a:srgbClr val="FFFFFF"/>
              </a:solidFill>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Server-less</a:t>
            </a:r>
            <a:r>
              <a:rPr lang="fr" sz="1600">
                <a:solidFill>
                  <a:srgbClr val="FFFFFF"/>
                </a:solidFill>
                <a:latin typeface="Lato"/>
                <a:ea typeface="Lato"/>
                <a:cs typeface="Lato"/>
                <a:sym typeface="Lato"/>
              </a:rPr>
              <a:t>    | Tuan</a:t>
            </a:r>
            <a:endParaRPr sz="1600">
              <a:solidFill>
                <a:srgbClr val="FFFFFF"/>
              </a:solidFill>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Implémentation P2P et GOSSIP</a:t>
            </a:r>
            <a:r>
              <a:rPr lang="fr" sz="1600">
                <a:solidFill>
                  <a:srgbClr val="FFFFFF"/>
                </a:solidFill>
                <a:latin typeface="Lato"/>
                <a:ea typeface="Lato"/>
                <a:cs typeface="Lato"/>
                <a:sym typeface="Lato"/>
              </a:rPr>
              <a:t> </a:t>
            </a:r>
            <a:r>
              <a:rPr lang="fr" sz="1600">
                <a:solidFill>
                  <a:srgbClr val="FFFFFF"/>
                </a:solidFill>
                <a:latin typeface="Lato"/>
                <a:ea typeface="Lato"/>
                <a:cs typeface="Lato"/>
                <a:sym typeface="Lato"/>
              </a:rPr>
              <a:t>   | Tuan</a:t>
            </a:r>
            <a:endParaRPr sz="1600">
              <a:solidFill>
                <a:srgbClr val="FFFFFF"/>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romanUcPeriod"/>
            </a:pPr>
            <a:r>
              <a:rPr b="1" lang="fr" sz="2000">
                <a:latin typeface="Lato"/>
                <a:ea typeface="Lato"/>
                <a:cs typeface="Lato"/>
                <a:sym typeface="Lato"/>
              </a:rPr>
              <a:t>Démonstrations en conditions réelles</a:t>
            </a:r>
            <a:r>
              <a:rPr b="1" lang="fr" sz="2000">
                <a:solidFill>
                  <a:srgbClr val="666666"/>
                </a:solidFill>
                <a:latin typeface="Lato"/>
                <a:ea typeface="Lato"/>
                <a:cs typeface="Lato"/>
                <a:sym typeface="Lato"/>
              </a:rPr>
              <a:t> </a:t>
            </a:r>
            <a:r>
              <a:rPr b="1" lang="fr" sz="2000">
                <a:solidFill>
                  <a:srgbClr val="FFFFFF"/>
                </a:solidFill>
                <a:latin typeface="Lato"/>
                <a:ea typeface="Lato"/>
                <a:cs typeface="Lato"/>
                <a:sym typeface="Lato"/>
              </a:rPr>
              <a:t>   </a:t>
            </a:r>
            <a:r>
              <a:rPr lang="fr" sz="2000">
                <a:solidFill>
                  <a:srgbClr val="FFFFFF"/>
                </a:solidFill>
                <a:latin typeface="Lato"/>
                <a:ea typeface="Lato"/>
                <a:cs typeface="Lato"/>
                <a:sym typeface="Lato"/>
              </a:rPr>
              <a:t>~8min</a:t>
            </a:r>
            <a:r>
              <a:rPr lang="fr" sz="1600">
                <a:solidFill>
                  <a:srgbClr val="FFFFFF"/>
                </a:solidFill>
                <a:latin typeface="Lato"/>
                <a:ea typeface="Lato"/>
                <a:cs typeface="Lato"/>
                <a:sym typeface="Lato"/>
              </a:rPr>
              <a:t>    | Alexandre</a:t>
            </a:r>
            <a:endParaRPr sz="2000">
              <a:solidFill>
                <a:srgbClr val="FFFFFF"/>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romanUcPeriod"/>
            </a:pPr>
            <a:r>
              <a:rPr b="1" lang="fr" sz="2000">
                <a:latin typeface="Lato"/>
                <a:ea typeface="Lato"/>
                <a:cs typeface="Lato"/>
                <a:sym typeface="Lato"/>
              </a:rPr>
              <a:t>Détails fonctionnels</a:t>
            </a:r>
            <a:r>
              <a:rPr b="1" lang="fr" sz="2000">
                <a:solidFill>
                  <a:srgbClr val="666666"/>
                </a:solidFill>
                <a:latin typeface="Lato"/>
                <a:ea typeface="Lato"/>
                <a:cs typeface="Lato"/>
                <a:sym typeface="Lato"/>
              </a:rPr>
              <a:t> </a:t>
            </a:r>
            <a:r>
              <a:rPr b="1" lang="fr" sz="2000">
                <a:solidFill>
                  <a:srgbClr val="FFFFFF"/>
                </a:solidFill>
                <a:latin typeface="Lato"/>
                <a:ea typeface="Lato"/>
                <a:cs typeface="Lato"/>
                <a:sym typeface="Lato"/>
              </a:rPr>
              <a:t>   </a:t>
            </a:r>
            <a:r>
              <a:rPr lang="fr" sz="2000">
                <a:solidFill>
                  <a:srgbClr val="FFFFFF"/>
                </a:solidFill>
                <a:latin typeface="Lato"/>
                <a:ea typeface="Lato"/>
                <a:cs typeface="Lato"/>
                <a:sym typeface="Lato"/>
              </a:rPr>
              <a:t>~5min</a:t>
            </a:r>
            <a:endParaRPr sz="2000">
              <a:solidFill>
                <a:srgbClr val="FFFFFF"/>
              </a:solidFill>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Architecture du programme</a:t>
            </a:r>
            <a:r>
              <a:rPr lang="fr" sz="1600">
                <a:solidFill>
                  <a:srgbClr val="FFFFFF"/>
                </a:solidFill>
                <a:latin typeface="Lato"/>
                <a:ea typeface="Lato"/>
                <a:cs typeface="Lato"/>
                <a:sym typeface="Lato"/>
              </a:rPr>
              <a:t>    | Matthieu</a:t>
            </a:r>
            <a:endParaRPr sz="1600">
              <a:solidFill>
                <a:srgbClr val="FFFFFF"/>
              </a:solidFill>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Implémentation réseau</a:t>
            </a:r>
            <a:r>
              <a:rPr lang="fr" sz="1600">
                <a:solidFill>
                  <a:srgbClr val="FFFFFF"/>
                </a:solidFill>
                <a:latin typeface="Lato"/>
                <a:ea typeface="Lato"/>
                <a:cs typeface="Lato"/>
                <a:sym typeface="Lato"/>
              </a:rPr>
              <a:t>    | Arnaud</a:t>
            </a:r>
            <a:endParaRPr b="1" sz="2000">
              <a:solidFill>
                <a:srgbClr val="FFFFFF"/>
              </a:solidFill>
              <a:latin typeface="Lato"/>
              <a:ea typeface="Lato"/>
              <a:cs typeface="Lato"/>
              <a:sym typeface="Lato"/>
            </a:endParaRPr>
          </a:p>
          <a:p>
            <a:pPr indent="-355600" lvl="0" marL="457200" rtl="0" algn="l">
              <a:lnSpc>
                <a:spcPct val="115000"/>
              </a:lnSpc>
              <a:spcBef>
                <a:spcPts val="0"/>
              </a:spcBef>
              <a:spcAft>
                <a:spcPts val="0"/>
              </a:spcAft>
              <a:buClr>
                <a:srgbClr val="000000"/>
              </a:buClr>
              <a:buSzPts val="2000"/>
              <a:buFont typeface="Lato"/>
              <a:buAutoNum type="romanUcPeriod"/>
            </a:pPr>
            <a:r>
              <a:rPr b="1" lang="fr" sz="2000">
                <a:latin typeface="Lato"/>
                <a:ea typeface="Lato"/>
                <a:cs typeface="Lato"/>
                <a:sym typeface="Lato"/>
              </a:rPr>
              <a:t>Bilan</a:t>
            </a:r>
            <a:r>
              <a:rPr b="1" lang="fr" sz="2000">
                <a:solidFill>
                  <a:srgbClr val="FFFFFF"/>
                </a:solidFill>
                <a:latin typeface="Lato"/>
                <a:ea typeface="Lato"/>
                <a:cs typeface="Lato"/>
                <a:sym typeface="Lato"/>
              </a:rPr>
              <a:t>    </a:t>
            </a:r>
            <a:r>
              <a:rPr lang="fr" sz="2000">
                <a:solidFill>
                  <a:srgbClr val="FFFFFF"/>
                </a:solidFill>
                <a:latin typeface="Lato"/>
                <a:ea typeface="Lato"/>
                <a:cs typeface="Lato"/>
                <a:sym typeface="Lato"/>
              </a:rPr>
              <a:t>~2min</a:t>
            </a:r>
            <a:endParaRPr sz="2000">
              <a:solidFill>
                <a:srgbClr val="FFFFFF"/>
              </a:solidFill>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Organisation du projet</a:t>
            </a:r>
            <a:r>
              <a:rPr lang="fr" sz="1600">
                <a:solidFill>
                  <a:srgbClr val="FFFFFF"/>
                </a:solidFill>
                <a:latin typeface="Lato"/>
                <a:ea typeface="Lato"/>
                <a:cs typeface="Lato"/>
                <a:sym typeface="Lato"/>
              </a:rPr>
              <a:t>    | Arnaud</a:t>
            </a:r>
            <a:endParaRPr sz="1600">
              <a:solidFill>
                <a:srgbClr val="FFFFFF"/>
              </a:solidFill>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AutoNum type="alphaUcPeriod"/>
            </a:pPr>
            <a:r>
              <a:rPr lang="fr" sz="1600">
                <a:latin typeface="Lato"/>
                <a:ea typeface="Lato"/>
                <a:cs typeface="Lato"/>
                <a:sym typeface="Lato"/>
              </a:rPr>
              <a:t>Limite et amélioration possible</a:t>
            </a:r>
            <a:r>
              <a:rPr lang="fr" sz="1600">
                <a:solidFill>
                  <a:srgbClr val="FFFFFF"/>
                </a:solidFill>
                <a:latin typeface="Lato"/>
                <a:ea typeface="Lato"/>
                <a:cs typeface="Lato"/>
                <a:sym typeface="Lato"/>
              </a:rPr>
              <a:t> </a:t>
            </a:r>
            <a:r>
              <a:rPr lang="fr" sz="1600">
                <a:solidFill>
                  <a:srgbClr val="FFFFFF"/>
                </a:solidFill>
                <a:latin typeface="Lato"/>
                <a:ea typeface="Lato"/>
                <a:cs typeface="Lato"/>
                <a:sym typeface="Lato"/>
              </a:rPr>
              <a:t>   | Arnaud</a:t>
            </a:r>
            <a:endParaRPr b="1" sz="2000">
              <a:solidFill>
                <a:srgbClr val="FFFFFF"/>
              </a:solidFill>
              <a:latin typeface="Lato"/>
              <a:ea typeface="Lato"/>
              <a:cs typeface="Lato"/>
              <a:sym typeface="Lato"/>
            </a:endParaRPr>
          </a:p>
          <a:p>
            <a:pPr indent="-330200" lvl="1" marL="914400" rtl="0" algn="l">
              <a:lnSpc>
                <a:spcPct val="115000"/>
              </a:lnSpc>
              <a:spcBef>
                <a:spcPts val="0"/>
              </a:spcBef>
              <a:spcAft>
                <a:spcPts val="0"/>
              </a:spcAft>
              <a:buClr>
                <a:srgbClr val="FFFFFF"/>
              </a:buClr>
              <a:buSzPts val="1600"/>
              <a:buFont typeface="Lato"/>
              <a:buAutoNum type="alphaUcPeriod"/>
            </a:pPr>
            <a:r>
              <a:t/>
            </a:r>
            <a:endParaRPr sz="1600">
              <a:latin typeface="Lato"/>
              <a:ea typeface="Lato"/>
              <a:cs typeface="Lato"/>
              <a:sym typeface="Lato"/>
            </a:endParaRPr>
          </a:p>
        </p:txBody>
      </p:sp>
      <p:sp>
        <p:nvSpPr>
          <p:cNvPr id="97" name="Google Shape;97;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nvSpPr>
        <p:spPr>
          <a:xfrm>
            <a:off x="598100" y="0"/>
            <a:ext cx="4837200" cy="977700"/>
          </a:xfrm>
          <a:prstGeom prst="rect">
            <a:avLst/>
          </a:prstGeom>
          <a:noFill/>
          <a:ln>
            <a:noFill/>
          </a:ln>
        </p:spPr>
        <p:txBody>
          <a:bodyPr anchorCtr="0" anchor="t" bIns="91425" lIns="91425" spcFirstLastPara="1" rIns="91425" wrap="square" tIns="91425">
            <a:noAutofit/>
          </a:bodyPr>
          <a:lstStyle/>
          <a:p>
            <a:pPr indent="-381000" lvl="0" marL="457200" rtl="0" algn="ctr">
              <a:spcBef>
                <a:spcPts val="0"/>
              </a:spcBef>
              <a:spcAft>
                <a:spcPts val="0"/>
              </a:spcAft>
              <a:buClr>
                <a:srgbClr val="000000"/>
              </a:buClr>
              <a:buSzPts val="2400"/>
              <a:buFont typeface="Montserrat"/>
              <a:buAutoNum type="romanUcPeriod"/>
            </a:pPr>
            <a:r>
              <a:rPr lang="fr" sz="2400">
                <a:latin typeface="Montserrat"/>
                <a:ea typeface="Montserrat"/>
                <a:cs typeface="Montserrat"/>
                <a:sym typeface="Montserrat"/>
              </a:rPr>
              <a:t>Qu’est-ce que Ethics Lab ?</a:t>
            </a:r>
            <a:endParaRPr sz="2400">
              <a:latin typeface="Montserrat"/>
              <a:ea typeface="Montserrat"/>
              <a:cs typeface="Montserrat"/>
              <a:sym typeface="Montserrat"/>
            </a:endParaRPr>
          </a:p>
          <a:p>
            <a:pPr indent="0" lvl="0" marL="0" rtl="0" algn="ctr">
              <a:spcBef>
                <a:spcPts val="0"/>
              </a:spcBef>
              <a:spcAft>
                <a:spcPts val="0"/>
              </a:spcAft>
              <a:buNone/>
            </a:pPr>
            <a:r>
              <a:rPr lang="fr" sz="2000">
                <a:latin typeface="Montserrat"/>
                <a:ea typeface="Montserrat"/>
                <a:cs typeface="Montserrat"/>
                <a:sym typeface="Montserrat"/>
              </a:rPr>
              <a:t>Objectif</a:t>
            </a:r>
            <a:endParaRPr sz="2000">
              <a:latin typeface="Montserrat"/>
              <a:ea typeface="Montserrat"/>
              <a:cs typeface="Montserrat"/>
              <a:sym typeface="Montserrat"/>
            </a:endParaRPr>
          </a:p>
        </p:txBody>
      </p:sp>
      <p:sp>
        <p:nvSpPr>
          <p:cNvPr id="103" name="Google Shape;103;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04" name="Google Shape;104;p15"/>
          <p:cNvSpPr txBox="1"/>
          <p:nvPr/>
        </p:nvSpPr>
        <p:spPr>
          <a:xfrm>
            <a:off x="504425" y="1576700"/>
            <a:ext cx="7956000" cy="26310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Font typeface="Roboto"/>
              <a:buChar char="-"/>
            </a:pPr>
            <a:r>
              <a:rPr lang="fr" sz="2000">
                <a:latin typeface="Roboto"/>
                <a:ea typeface="Roboto"/>
                <a:cs typeface="Roboto"/>
                <a:sym typeface="Roboto"/>
              </a:rPr>
              <a:t>Réseau social</a:t>
            </a:r>
            <a:endParaRPr sz="2000">
              <a:latin typeface="Roboto"/>
              <a:ea typeface="Roboto"/>
              <a:cs typeface="Roboto"/>
              <a:sym typeface="Roboto"/>
            </a:endParaRPr>
          </a:p>
          <a:p>
            <a:pPr indent="-355600" lvl="0" marL="457200" rtl="0" algn="l">
              <a:lnSpc>
                <a:spcPct val="200000"/>
              </a:lnSpc>
              <a:spcBef>
                <a:spcPts val="0"/>
              </a:spcBef>
              <a:spcAft>
                <a:spcPts val="0"/>
              </a:spcAft>
              <a:buSzPts val="2000"/>
              <a:buFont typeface="Roboto"/>
              <a:buChar char="-"/>
            </a:pPr>
            <a:r>
              <a:rPr lang="fr" sz="2000">
                <a:latin typeface="Roboto"/>
                <a:ea typeface="Roboto"/>
                <a:cs typeface="Roboto"/>
                <a:sym typeface="Roboto"/>
              </a:rPr>
              <a:t>Permet de mener des réflexions éthiques</a:t>
            </a:r>
            <a:endParaRPr sz="2000">
              <a:latin typeface="Roboto"/>
              <a:ea typeface="Roboto"/>
              <a:cs typeface="Roboto"/>
              <a:sym typeface="Roboto"/>
            </a:endParaRPr>
          </a:p>
          <a:p>
            <a:pPr indent="-355600" lvl="0" marL="457200" rtl="0" algn="l">
              <a:lnSpc>
                <a:spcPct val="200000"/>
              </a:lnSpc>
              <a:spcBef>
                <a:spcPts val="0"/>
              </a:spcBef>
              <a:spcAft>
                <a:spcPts val="0"/>
              </a:spcAft>
              <a:buSzPts val="2000"/>
              <a:buFont typeface="Roboto"/>
              <a:buChar char="-"/>
            </a:pPr>
            <a:r>
              <a:rPr lang="fr" sz="2000">
                <a:latin typeface="Roboto"/>
                <a:ea typeface="Roboto"/>
                <a:cs typeface="Roboto"/>
                <a:sym typeface="Roboto"/>
              </a:rPr>
              <a:t>Doit assurer la </a:t>
            </a:r>
            <a:r>
              <a:rPr lang="fr" sz="2000">
                <a:latin typeface="Roboto"/>
                <a:ea typeface="Roboto"/>
                <a:cs typeface="Roboto"/>
                <a:sym typeface="Roboto"/>
              </a:rPr>
              <a:t>cohérence </a:t>
            </a:r>
            <a:r>
              <a:rPr lang="fr" sz="2000">
                <a:latin typeface="Roboto"/>
                <a:ea typeface="Roboto"/>
                <a:cs typeface="Roboto"/>
                <a:sym typeface="Roboto"/>
              </a:rPr>
              <a:t>des données et la confidentialité</a:t>
            </a:r>
            <a:endParaRPr sz="2000">
              <a:latin typeface="Roboto"/>
              <a:ea typeface="Roboto"/>
              <a:cs typeface="Roboto"/>
              <a:sym typeface="Roboto"/>
            </a:endParaRPr>
          </a:p>
          <a:p>
            <a:pPr indent="-355600" lvl="0" marL="457200" rtl="0" algn="l">
              <a:lnSpc>
                <a:spcPct val="200000"/>
              </a:lnSpc>
              <a:spcBef>
                <a:spcPts val="0"/>
              </a:spcBef>
              <a:spcAft>
                <a:spcPts val="0"/>
              </a:spcAft>
              <a:buSzPts val="2000"/>
              <a:buFont typeface="Roboto"/>
              <a:buChar char="-"/>
            </a:pPr>
            <a:r>
              <a:rPr lang="fr" sz="2000">
                <a:latin typeface="Roboto"/>
                <a:ea typeface="Roboto"/>
                <a:cs typeface="Roboto"/>
                <a:sym typeface="Roboto"/>
              </a:rPr>
              <a:t>Flexible</a:t>
            </a:r>
            <a:r>
              <a:rPr lang="fr" sz="2000">
                <a:latin typeface="Roboto"/>
                <a:ea typeface="Roboto"/>
                <a:cs typeface="Roboto"/>
                <a:sym typeface="Roboto"/>
              </a:rPr>
              <a:t>, peut s’adapter à plusieurs types de discussion</a:t>
            </a:r>
            <a:endParaRPr sz="2000">
              <a:latin typeface="Roboto"/>
              <a:ea typeface="Roboto"/>
              <a:cs typeface="Roboto"/>
              <a:sym typeface="Roboto"/>
            </a:endParaRPr>
          </a:p>
          <a:p>
            <a:pPr indent="0" lvl="0" marL="0" rtl="0" algn="l">
              <a:lnSpc>
                <a:spcPct val="200000"/>
              </a:lnSpc>
              <a:spcBef>
                <a:spcPts val="0"/>
              </a:spcBef>
              <a:spcAft>
                <a:spcPts val="0"/>
              </a:spcAft>
              <a:buNone/>
            </a:pPr>
            <a:r>
              <a:t/>
            </a:r>
            <a:endParaRPr sz="2000">
              <a:latin typeface="Roboto"/>
              <a:ea typeface="Roboto"/>
              <a:cs typeface="Roboto"/>
              <a:sym typeface="Roboto"/>
            </a:endParaRPr>
          </a:p>
        </p:txBody>
      </p:sp>
      <p:sp>
        <p:nvSpPr>
          <p:cNvPr id="105" name="Google Shape;105;p15"/>
          <p:cNvSpPr txBox="1"/>
          <p:nvPr/>
        </p:nvSpPr>
        <p:spPr>
          <a:xfrm>
            <a:off x="1424800" y="2108700"/>
            <a:ext cx="4103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278375" y="1850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Proxima Nova"/>
                <a:ea typeface="Proxima Nova"/>
                <a:cs typeface="Proxima Nova"/>
                <a:sym typeface="Proxima Nova"/>
              </a:rPr>
              <a:t>Résolution du problème éthique à l’aide de</a:t>
            </a:r>
            <a:endParaRPr sz="23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fr" sz="2300">
                <a:solidFill>
                  <a:srgbClr val="000000"/>
                </a:solidFill>
                <a:latin typeface="Proxima Nova"/>
                <a:ea typeface="Proxima Nova"/>
                <a:cs typeface="Proxima Nova"/>
                <a:sym typeface="Proxima Nova"/>
              </a:rPr>
              <a:t>EthicsLab</a:t>
            </a:r>
            <a:endParaRPr sz="2300">
              <a:solidFill>
                <a:srgbClr val="000000"/>
              </a:solidFill>
              <a:latin typeface="Proxima Nova"/>
              <a:ea typeface="Proxima Nova"/>
              <a:cs typeface="Proxima Nova"/>
              <a:sym typeface="Proxima Nova"/>
            </a:endParaRPr>
          </a:p>
        </p:txBody>
      </p:sp>
      <p:sp>
        <p:nvSpPr>
          <p:cNvPr id="111" name="Google Shape;111;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12" name="Google Shape;112;p16"/>
          <p:cNvSpPr txBox="1"/>
          <p:nvPr/>
        </p:nvSpPr>
        <p:spPr>
          <a:xfrm>
            <a:off x="365975" y="1250275"/>
            <a:ext cx="6943800" cy="35214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Font typeface="Roboto"/>
              <a:buChar char="-"/>
            </a:pPr>
            <a:r>
              <a:rPr lang="fr" sz="1700">
                <a:latin typeface="Roboto"/>
                <a:ea typeface="Roboto"/>
                <a:cs typeface="Roboto"/>
                <a:sym typeface="Roboto"/>
              </a:rPr>
              <a:t>Structure arborescente</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fr" sz="1700">
                <a:latin typeface="Roboto"/>
                <a:ea typeface="Roboto"/>
                <a:cs typeface="Roboto"/>
                <a:sym typeface="Roboto"/>
              </a:rPr>
              <a:t>Possibilité de devenir propriétaire d’un ou de plusieurs messages</a:t>
            </a:r>
            <a:br>
              <a:rPr lang="fr" sz="1700">
                <a:latin typeface="Roboto"/>
                <a:ea typeface="Roboto"/>
                <a:cs typeface="Roboto"/>
                <a:sym typeface="Roboto"/>
              </a:rPr>
            </a:br>
            <a:r>
              <a:rPr lang="fr" sz="1700">
                <a:latin typeface="Roboto"/>
                <a:ea typeface="Roboto"/>
                <a:cs typeface="Roboto"/>
                <a:sym typeface="Roboto"/>
              </a:rPr>
              <a:t>(Assure la cohérence)</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fr" sz="1700">
                <a:latin typeface="Roboto"/>
                <a:ea typeface="Roboto"/>
                <a:cs typeface="Roboto"/>
                <a:sym typeface="Roboto"/>
              </a:rPr>
              <a:t>Système de couleurs</a:t>
            </a:r>
            <a:endParaRPr sz="1700">
              <a:latin typeface="Roboto"/>
              <a:ea typeface="Roboto"/>
              <a:cs typeface="Roboto"/>
              <a:sym typeface="Roboto"/>
            </a:endParaRPr>
          </a:p>
        </p:txBody>
      </p:sp>
      <p:pic>
        <p:nvPicPr>
          <p:cNvPr id="113" name="Google Shape;113;p16"/>
          <p:cNvPicPr preferRelativeResize="0"/>
          <p:nvPr/>
        </p:nvPicPr>
        <p:blipFill>
          <a:blip r:embed="rId3">
            <a:alphaModFix/>
          </a:blip>
          <a:stretch>
            <a:fillRect/>
          </a:stretch>
        </p:blipFill>
        <p:spPr>
          <a:xfrm>
            <a:off x="3833725" y="2140475"/>
            <a:ext cx="3789174" cy="278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nvSpPr>
        <p:spPr>
          <a:xfrm>
            <a:off x="486600" y="66750"/>
            <a:ext cx="4837200" cy="977700"/>
          </a:xfrm>
          <a:prstGeom prst="rect">
            <a:avLst/>
          </a:prstGeom>
          <a:noFill/>
          <a:ln>
            <a:noFill/>
          </a:ln>
        </p:spPr>
        <p:txBody>
          <a:bodyPr anchorCtr="0" anchor="t" bIns="91425" lIns="91425" spcFirstLastPara="1" rIns="91425" wrap="square" tIns="91425">
            <a:noAutofit/>
          </a:bodyPr>
          <a:lstStyle/>
          <a:p>
            <a:pPr indent="-381000" lvl="0" marL="457200" rtl="0" algn="ctr">
              <a:spcBef>
                <a:spcPts val="0"/>
              </a:spcBef>
              <a:spcAft>
                <a:spcPts val="0"/>
              </a:spcAft>
              <a:buClr>
                <a:srgbClr val="000000"/>
              </a:buClr>
              <a:buSzPts val="2400"/>
              <a:buFont typeface="Montserrat"/>
              <a:buAutoNum type="romanUcPeriod" startAt="2"/>
            </a:pPr>
            <a:r>
              <a:rPr lang="fr" sz="2400">
                <a:latin typeface="Montserrat"/>
                <a:ea typeface="Montserrat"/>
                <a:cs typeface="Montserrat"/>
                <a:sym typeface="Montserrat"/>
              </a:rPr>
              <a:t>Aspects techniques</a:t>
            </a:r>
            <a:endParaRPr sz="2400">
              <a:latin typeface="Montserrat"/>
              <a:ea typeface="Montserrat"/>
              <a:cs typeface="Montserrat"/>
              <a:sym typeface="Montserrat"/>
            </a:endParaRPr>
          </a:p>
          <a:p>
            <a:pPr indent="0" lvl="0" marL="0" rtl="0" algn="ctr">
              <a:spcBef>
                <a:spcPts val="0"/>
              </a:spcBef>
              <a:spcAft>
                <a:spcPts val="0"/>
              </a:spcAft>
              <a:buNone/>
            </a:pPr>
            <a:r>
              <a:rPr lang="fr" sz="2000">
                <a:latin typeface="Montserrat"/>
                <a:ea typeface="Montserrat"/>
                <a:cs typeface="Montserrat"/>
                <a:sym typeface="Montserrat"/>
              </a:rPr>
              <a:t>Server-less</a:t>
            </a:r>
            <a:endParaRPr sz="2000">
              <a:latin typeface="Montserrat"/>
              <a:ea typeface="Montserrat"/>
              <a:cs typeface="Montserrat"/>
              <a:sym typeface="Montserrat"/>
            </a:endParaRPr>
          </a:p>
        </p:txBody>
      </p:sp>
      <p:sp>
        <p:nvSpPr>
          <p:cNvPr id="119" name="Google Shape;119;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20" name="Google Shape;120;p17"/>
          <p:cNvPicPr preferRelativeResize="0"/>
          <p:nvPr/>
        </p:nvPicPr>
        <p:blipFill>
          <a:blip r:embed="rId3">
            <a:alphaModFix/>
          </a:blip>
          <a:stretch>
            <a:fillRect/>
          </a:stretch>
        </p:blipFill>
        <p:spPr>
          <a:xfrm>
            <a:off x="1229125" y="1433838"/>
            <a:ext cx="5355625" cy="2704770"/>
          </a:xfrm>
          <a:prstGeom prst="rect">
            <a:avLst/>
          </a:prstGeom>
          <a:noFill/>
          <a:ln>
            <a:noFill/>
          </a:ln>
        </p:spPr>
      </p:pic>
      <p:cxnSp>
        <p:nvCxnSpPr>
          <p:cNvPr id="121" name="Google Shape;121;p17"/>
          <p:cNvCxnSpPr/>
          <p:nvPr/>
        </p:nvCxnSpPr>
        <p:spPr>
          <a:xfrm flipH="1" rot="10800000">
            <a:off x="1321700" y="1506738"/>
            <a:ext cx="2358000" cy="2130000"/>
          </a:xfrm>
          <a:prstGeom prst="straightConnector1">
            <a:avLst/>
          </a:prstGeom>
          <a:noFill/>
          <a:ln cap="flat" cmpd="sng" w="76200">
            <a:solidFill>
              <a:srgbClr val="FF0000"/>
            </a:solidFill>
            <a:prstDash val="solid"/>
            <a:round/>
            <a:headEnd len="med" w="med" type="none"/>
            <a:tailEnd len="med" w="med" type="none"/>
          </a:ln>
        </p:spPr>
      </p:cxnSp>
      <p:cxnSp>
        <p:nvCxnSpPr>
          <p:cNvPr id="122" name="Google Shape;122;p17"/>
          <p:cNvCxnSpPr/>
          <p:nvPr/>
        </p:nvCxnSpPr>
        <p:spPr>
          <a:xfrm flipH="1">
            <a:off x="4780050" y="1652750"/>
            <a:ext cx="1474800" cy="1873500"/>
          </a:xfrm>
          <a:prstGeom prst="straightConnector1">
            <a:avLst/>
          </a:prstGeom>
          <a:noFill/>
          <a:ln cap="flat" cmpd="sng" w="76200">
            <a:solidFill>
              <a:srgbClr val="00FF00"/>
            </a:solidFill>
            <a:prstDash val="solid"/>
            <a:round/>
            <a:headEnd len="med" w="med" type="none"/>
            <a:tailEnd len="med" w="med" type="none"/>
          </a:ln>
        </p:spPr>
      </p:cxnSp>
      <p:cxnSp>
        <p:nvCxnSpPr>
          <p:cNvPr id="123" name="Google Shape;123;p17"/>
          <p:cNvCxnSpPr/>
          <p:nvPr/>
        </p:nvCxnSpPr>
        <p:spPr>
          <a:xfrm rot="10800000">
            <a:off x="4224425" y="3020575"/>
            <a:ext cx="598500" cy="477300"/>
          </a:xfrm>
          <a:prstGeom prst="straightConnector1">
            <a:avLst/>
          </a:prstGeom>
          <a:noFill/>
          <a:ln cap="flat" cmpd="sng" w="76200">
            <a:solidFill>
              <a:srgbClr val="00FF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8"/>
          <p:cNvPicPr preferRelativeResize="0"/>
          <p:nvPr/>
        </p:nvPicPr>
        <p:blipFill>
          <a:blip r:embed="rId4">
            <a:alphaModFix/>
          </a:blip>
          <a:stretch>
            <a:fillRect/>
          </a:stretch>
        </p:blipFill>
        <p:spPr>
          <a:xfrm>
            <a:off x="1396550" y="1044447"/>
            <a:ext cx="4901472" cy="3891053"/>
          </a:xfrm>
          <a:prstGeom prst="rect">
            <a:avLst/>
          </a:prstGeom>
          <a:noFill/>
          <a:ln>
            <a:noFill/>
          </a:ln>
        </p:spPr>
      </p:pic>
      <p:sp>
        <p:nvSpPr>
          <p:cNvPr id="129" name="Google Shape;129;p18"/>
          <p:cNvSpPr txBox="1"/>
          <p:nvPr/>
        </p:nvSpPr>
        <p:spPr>
          <a:xfrm>
            <a:off x="486600" y="66750"/>
            <a:ext cx="4837200" cy="977700"/>
          </a:xfrm>
          <a:prstGeom prst="rect">
            <a:avLst/>
          </a:prstGeom>
          <a:noFill/>
          <a:ln>
            <a:noFill/>
          </a:ln>
        </p:spPr>
        <p:txBody>
          <a:bodyPr anchorCtr="0" anchor="t" bIns="91425" lIns="91425" spcFirstLastPara="1" rIns="91425" wrap="square" tIns="91425">
            <a:noAutofit/>
          </a:bodyPr>
          <a:lstStyle/>
          <a:p>
            <a:pPr indent="-381000" lvl="0" marL="457200" rtl="0" algn="ctr">
              <a:spcBef>
                <a:spcPts val="0"/>
              </a:spcBef>
              <a:spcAft>
                <a:spcPts val="0"/>
              </a:spcAft>
              <a:buClr>
                <a:srgbClr val="000000"/>
              </a:buClr>
              <a:buSzPts val="2400"/>
              <a:buFont typeface="Montserrat"/>
              <a:buAutoNum type="romanUcPeriod" startAt="2"/>
            </a:pPr>
            <a:r>
              <a:rPr lang="fr" sz="2400">
                <a:latin typeface="Montserrat"/>
                <a:ea typeface="Montserrat"/>
                <a:cs typeface="Montserrat"/>
                <a:sym typeface="Montserrat"/>
              </a:rPr>
              <a:t>Aspects techniques</a:t>
            </a:r>
            <a:endParaRPr sz="2400">
              <a:latin typeface="Montserrat"/>
              <a:ea typeface="Montserrat"/>
              <a:cs typeface="Montserrat"/>
              <a:sym typeface="Montserrat"/>
            </a:endParaRPr>
          </a:p>
          <a:p>
            <a:pPr indent="0" lvl="0" marL="0" rtl="0" algn="ctr">
              <a:spcBef>
                <a:spcPts val="0"/>
              </a:spcBef>
              <a:spcAft>
                <a:spcPts val="0"/>
              </a:spcAft>
              <a:buNone/>
            </a:pPr>
            <a:r>
              <a:rPr lang="fr" sz="2000">
                <a:latin typeface="Montserrat"/>
                <a:ea typeface="Montserrat"/>
                <a:cs typeface="Montserrat"/>
                <a:sym typeface="Montserrat"/>
              </a:rPr>
              <a:t>Protocole GOSSIP et P2P</a:t>
            </a:r>
            <a:endParaRPr sz="2000">
              <a:latin typeface="Montserrat"/>
              <a:ea typeface="Montserrat"/>
              <a:cs typeface="Montserrat"/>
              <a:sym typeface="Montserrat"/>
            </a:endParaRPr>
          </a:p>
        </p:txBody>
      </p:sp>
      <p:sp>
        <p:nvSpPr>
          <p:cNvPr id="130" name="Google Shape;130;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062425" y="1785075"/>
            <a:ext cx="8520600" cy="6078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000000"/>
              </a:buClr>
              <a:buSzPts val="3000"/>
              <a:buFont typeface="Lato"/>
              <a:buAutoNum type="romanUcPeriod" startAt="3"/>
            </a:pPr>
            <a:r>
              <a:rPr b="1" lang="fr">
                <a:solidFill>
                  <a:srgbClr val="000000"/>
                </a:solidFill>
                <a:latin typeface="Lato"/>
                <a:ea typeface="Lato"/>
                <a:cs typeface="Lato"/>
                <a:sym typeface="Lato"/>
              </a:rPr>
              <a:t>Démonstrations en conditions réelles</a:t>
            </a:r>
            <a:endParaRPr sz="4000"/>
          </a:p>
        </p:txBody>
      </p:sp>
      <p:sp>
        <p:nvSpPr>
          <p:cNvPr id="136" name="Google Shape;136;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2" name="Google Shape;142;p20"/>
          <p:cNvSpPr txBox="1"/>
          <p:nvPr/>
        </p:nvSpPr>
        <p:spPr>
          <a:xfrm>
            <a:off x="598100" y="99750"/>
            <a:ext cx="4837200" cy="9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latin typeface="Montserrat"/>
                <a:ea typeface="Montserrat"/>
                <a:cs typeface="Montserrat"/>
                <a:sym typeface="Montserrat"/>
              </a:rPr>
              <a:t>Ce qui marche</a:t>
            </a:r>
            <a:endParaRPr sz="2000">
              <a:latin typeface="Montserrat"/>
              <a:ea typeface="Montserrat"/>
              <a:cs typeface="Montserrat"/>
              <a:sym typeface="Montserrat"/>
            </a:endParaRPr>
          </a:p>
        </p:txBody>
      </p:sp>
      <p:sp>
        <p:nvSpPr>
          <p:cNvPr id="143" name="Google Shape;143;p20"/>
          <p:cNvSpPr txBox="1"/>
          <p:nvPr/>
        </p:nvSpPr>
        <p:spPr>
          <a:xfrm>
            <a:off x="0" y="705225"/>
            <a:ext cx="7956000" cy="45570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Font typeface="Roboto"/>
              <a:buChar char="-"/>
            </a:pPr>
            <a:r>
              <a:rPr i="1" lang="fr" sz="2000">
                <a:latin typeface="Roboto"/>
                <a:ea typeface="Roboto"/>
                <a:cs typeface="Roboto"/>
                <a:sym typeface="Roboto"/>
              </a:rPr>
              <a:t>Arnaud</a:t>
            </a:r>
            <a:r>
              <a:rPr lang="fr" sz="2000">
                <a:latin typeface="Roboto"/>
                <a:ea typeface="Roboto"/>
                <a:cs typeface="Roboto"/>
                <a:sym typeface="Roboto"/>
              </a:rPr>
              <a:t> : s</a:t>
            </a:r>
            <a:r>
              <a:rPr lang="fr" sz="2000">
                <a:latin typeface="Roboto"/>
                <a:ea typeface="Roboto"/>
                <a:cs typeface="Roboto"/>
                <a:sym typeface="Roboto"/>
              </a:rPr>
              <a:t>tructure</a:t>
            </a:r>
            <a:r>
              <a:rPr lang="fr" sz="2000">
                <a:latin typeface="Roboto"/>
                <a:ea typeface="Roboto"/>
                <a:cs typeface="Roboto"/>
                <a:sym typeface="Roboto"/>
              </a:rPr>
              <a:t> de la communication TCP,  structure des messages, sécurisation AES-128. D’un point de vue utilisateur cela assure la confidentialité des transmissions sur le réseau.</a:t>
            </a:r>
            <a:endParaRPr sz="2000">
              <a:latin typeface="Roboto"/>
              <a:ea typeface="Roboto"/>
              <a:cs typeface="Roboto"/>
              <a:sym typeface="Roboto"/>
            </a:endParaRPr>
          </a:p>
          <a:p>
            <a:pPr indent="0" lvl="0" marL="457200" rtl="0" algn="l">
              <a:lnSpc>
                <a:spcPct val="100000"/>
              </a:lnSpc>
              <a:spcBef>
                <a:spcPts val="0"/>
              </a:spcBef>
              <a:spcAft>
                <a:spcPts val="0"/>
              </a:spcAft>
              <a:buNone/>
            </a:pPr>
            <a:r>
              <a:t/>
            </a:r>
            <a:endParaRPr sz="2000">
              <a:latin typeface="Roboto"/>
              <a:ea typeface="Roboto"/>
              <a:cs typeface="Roboto"/>
              <a:sym typeface="Roboto"/>
            </a:endParaRPr>
          </a:p>
          <a:p>
            <a:pPr indent="-355600" lvl="0" marL="457200" rtl="0" algn="l">
              <a:lnSpc>
                <a:spcPct val="100000"/>
              </a:lnSpc>
              <a:spcBef>
                <a:spcPts val="0"/>
              </a:spcBef>
              <a:spcAft>
                <a:spcPts val="0"/>
              </a:spcAft>
              <a:buSzPts val="2000"/>
              <a:buFont typeface="Roboto"/>
              <a:buChar char="-"/>
            </a:pPr>
            <a:r>
              <a:rPr i="1" lang="fr" sz="2000">
                <a:latin typeface="Roboto"/>
                <a:ea typeface="Roboto"/>
                <a:cs typeface="Roboto"/>
                <a:sym typeface="Roboto"/>
              </a:rPr>
              <a:t>Matthieu </a:t>
            </a:r>
            <a:r>
              <a:rPr lang="fr" sz="2000">
                <a:latin typeface="Roboto"/>
                <a:ea typeface="Roboto"/>
                <a:cs typeface="Roboto"/>
                <a:sym typeface="Roboto"/>
              </a:rPr>
              <a:t>: Première interface Qt, détection des noeuds morts, affichage automatique des messages reçus.</a:t>
            </a:r>
            <a:endParaRPr sz="2000">
              <a:latin typeface="Roboto"/>
              <a:ea typeface="Roboto"/>
              <a:cs typeface="Roboto"/>
              <a:sym typeface="Roboto"/>
            </a:endParaRPr>
          </a:p>
          <a:p>
            <a:pPr indent="0" lvl="0" marL="457200" rtl="0" algn="l">
              <a:lnSpc>
                <a:spcPct val="100000"/>
              </a:lnSpc>
              <a:spcBef>
                <a:spcPts val="0"/>
              </a:spcBef>
              <a:spcAft>
                <a:spcPts val="0"/>
              </a:spcAft>
              <a:buNone/>
            </a:pPr>
            <a:r>
              <a:t/>
            </a:r>
            <a:endParaRPr sz="2000">
              <a:latin typeface="Roboto"/>
              <a:ea typeface="Roboto"/>
              <a:cs typeface="Roboto"/>
              <a:sym typeface="Roboto"/>
            </a:endParaRPr>
          </a:p>
          <a:p>
            <a:pPr indent="-355600" lvl="0" marL="457200" rtl="0" algn="l">
              <a:lnSpc>
                <a:spcPct val="100000"/>
              </a:lnSpc>
              <a:spcBef>
                <a:spcPts val="0"/>
              </a:spcBef>
              <a:spcAft>
                <a:spcPts val="0"/>
              </a:spcAft>
              <a:buSzPts val="2000"/>
              <a:buFont typeface="Roboto"/>
              <a:buChar char="-"/>
            </a:pPr>
            <a:r>
              <a:rPr i="1" lang="fr" sz="2000">
                <a:latin typeface="Roboto"/>
                <a:ea typeface="Roboto"/>
                <a:cs typeface="Roboto"/>
                <a:sym typeface="Roboto"/>
              </a:rPr>
              <a:t>A</a:t>
            </a:r>
            <a:r>
              <a:rPr i="1" lang="fr" sz="2000">
                <a:latin typeface="Roboto"/>
                <a:ea typeface="Roboto"/>
                <a:cs typeface="Roboto"/>
                <a:sym typeface="Roboto"/>
              </a:rPr>
              <a:t>lexandre </a:t>
            </a:r>
            <a:r>
              <a:rPr lang="fr" sz="2000">
                <a:latin typeface="Roboto"/>
                <a:ea typeface="Roboto"/>
                <a:cs typeface="Roboto"/>
                <a:sym typeface="Roboto"/>
              </a:rPr>
              <a:t>: Premiers diagrammes, première version des classes, adaptation des méthodes réseau aux classes, verrous, couleurs.</a:t>
            </a:r>
            <a:endParaRPr sz="2000">
              <a:latin typeface="Roboto"/>
              <a:ea typeface="Roboto"/>
              <a:cs typeface="Roboto"/>
              <a:sym typeface="Roboto"/>
            </a:endParaRPr>
          </a:p>
          <a:p>
            <a:pPr indent="0" lvl="0" marL="457200" rtl="0" algn="l">
              <a:lnSpc>
                <a:spcPct val="100000"/>
              </a:lnSpc>
              <a:spcBef>
                <a:spcPts val="0"/>
              </a:spcBef>
              <a:spcAft>
                <a:spcPts val="0"/>
              </a:spcAft>
              <a:buNone/>
            </a:pPr>
            <a:r>
              <a:t/>
            </a:r>
            <a:endParaRPr sz="2000">
              <a:latin typeface="Roboto"/>
              <a:ea typeface="Roboto"/>
              <a:cs typeface="Roboto"/>
              <a:sym typeface="Roboto"/>
            </a:endParaRPr>
          </a:p>
          <a:p>
            <a:pPr indent="-355600" lvl="0" marL="457200" rtl="0" algn="l">
              <a:lnSpc>
                <a:spcPct val="100000"/>
              </a:lnSpc>
              <a:spcBef>
                <a:spcPts val="0"/>
              </a:spcBef>
              <a:spcAft>
                <a:spcPts val="0"/>
              </a:spcAft>
              <a:buSzPts val="2000"/>
              <a:buFont typeface="Roboto"/>
              <a:buChar char="-"/>
            </a:pPr>
            <a:r>
              <a:rPr i="1" lang="fr" sz="2000">
                <a:latin typeface="Roboto"/>
                <a:ea typeface="Roboto"/>
                <a:cs typeface="Roboto"/>
                <a:sym typeface="Roboto"/>
              </a:rPr>
              <a:t>Tuan </a:t>
            </a:r>
            <a:r>
              <a:rPr lang="fr" sz="2000">
                <a:latin typeface="Roboto"/>
                <a:ea typeface="Roboto"/>
                <a:cs typeface="Roboto"/>
                <a:sym typeface="Roboto"/>
              </a:rPr>
              <a:t>:  L’intégration du protocole GOSSIP et de la clé d’invitation. L’interface d’entrée par l’utilisateur.</a:t>
            </a:r>
            <a:endParaRPr sz="2000">
              <a:latin typeface="Roboto"/>
              <a:ea typeface="Roboto"/>
              <a:cs typeface="Roboto"/>
              <a:sym typeface="Roboto"/>
            </a:endParaRPr>
          </a:p>
          <a:p>
            <a:pPr indent="0" lvl="0" marL="0" rtl="0" algn="l">
              <a:lnSpc>
                <a:spcPct val="200000"/>
              </a:lnSpc>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9" name="Google Shape;149;p21"/>
          <p:cNvSpPr txBox="1"/>
          <p:nvPr/>
        </p:nvSpPr>
        <p:spPr>
          <a:xfrm>
            <a:off x="598100" y="99750"/>
            <a:ext cx="4837200" cy="9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latin typeface="Montserrat"/>
                <a:ea typeface="Montserrat"/>
                <a:cs typeface="Montserrat"/>
                <a:sym typeface="Montserrat"/>
              </a:rPr>
              <a:t>Ce qui a été tenté</a:t>
            </a:r>
            <a:endParaRPr sz="2000">
              <a:latin typeface="Montserrat"/>
              <a:ea typeface="Montserrat"/>
              <a:cs typeface="Montserrat"/>
              <a:sym typeface="Montserrat"/>
            </a:endParaRPr>
          </a:p>
        </p:txBody>
      </p:sp>
      <p:sp>
        <p:nvSpPr>
          <p:cNvPr id="150" name="Google Shape;150;p21"/>
          <p:cNvSpPr txBox="1"/>
          <p:nvPr/>
        </p:nvSpPr>
        <p:spPr>
          <a:xfrm>
            <a:off x="112600" y="671950"/>
            <a:ext cx="7018500" cy="977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Roboto"/>
              <a:buChar char="-"/>
            </a:pPr>
            <a:r>
              <a:rPr lang="fr" sz="1600">
                <a:latin typeface="Roboto"/>
                <a:ea typeface="Roboto"/>
                <a:cs typeface="Roboto"/>
                <a:sym typeface="Roboto"/>
              </a:rPr>
              <a:t>Mettre tous les messages sur </a:t>
            </a:r>
            <a:r>
              <a:rPr lang="fr" sz="1600" u="sng">
                <a:latin typeface="Roboto"/>
                <a:ea typeface="Roboto"/>
                <a:cs typeface="Roboto"/>
                <a:sym typeface="Roboto"/>
              </a:rPr>
              <a:t>un seul niveau</a:t>
            </a:r>
            <a:r>
              <a:rPr lang="fr" sz="1600">
                <a:latin typeface="Roboto"/>
                <a:ea typeface="Roboto"/>
                <a:cs typeface="Roboto"/>
                <a:sym typeface="Roboto"/>
              </a:rPr>
              <a:t>: avec comme parent Objectifs fonctionnels, Objectifs éthiques, Contextes d'usages, Solutions ou Décision (par exemple).</a:t>
            </a:r>
            <a:endParaRPr sz="1600">
              <a:latin typeface="Roboto"/>
              <a:ea typeface="Roboto"/>
              <a:cs typeface="Roboto"/>
              <a:sym typeface="Roboto"/>
            </a:endParaRPr>
          </a:p>
          <a:p>
            <a:pPr indent="0" lvl="0" marL="0" rtl="0" algn="l">
              <a:lnSpc>
                <a:spcPct val="100000"/>
              </a:lnSpc>
              <a:spcBef>
                <a:spcPts val="0"/>
              </a:spcBef>
              <a:spcAft>
                <a:spcPts val="0"/>
              </a:spcAft>
              <a:buNone/>
            </a:pPr>
            <a:r>
              <a:t/>
            </a:r>
            <a:endParaRPr sz="2000">
              <a:latin typeface="Roboto"/>
              <a:ea typeface="Roboto"/>
              <a:cs typeface="Roboto"/>
              <a:sym typeface="Roboto"/>
            </a:endParaRPr>
          </a:p>
        </p:txBody>
      </p:sp>
      <p:pic>
        <p:nvPicPr>
          <p:cNvPr id="151" name="Google Shape;151;p21"/>
          <p:cNvPicPr preferRelativeResize="0"/>
          <p:nvPr/>
        </p:nvPicPr>
        <p:blipFill>
          <a:blip r:embed="rId3">
            <a:alphaModFix/>
          </a:blip>
          <a:stretch>
            <a:fillRect/>
          </a:stretch>
        </p:blipFill>
        <p:spPr>
          <a:xfrm>
            <a:off x="1659900" y="1546475"/>
            <a:ext cx="5679201" cy="2371700"/>
          </a:xfrm>
          <a:prstGeom prst="rect">
            <a:avLst/>
          </a:prstGeom>
          <a:noFill/>
          <a:ln>
            <a:noFill/>
          </a:ln>
        </p:spPr>
      </p:pic>
      <p:sp>
        <p:nvSpPr>
          <p:cNvPr id="152" name="Google Shape;152;p21"/>
          <p:cNvSpPr txBox="1"/>
          <p:nvPr/>
        </p:nvSpPr>
        <p:spPr>
          <a:xfrm>
            <a:off x="79750" y="3972725"/>
            <a:ext cx="7018500" cy="977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Roboto"/>
              <a:buChar char="-"/>
            </a:pPr>
            <a:r>
              <a:rPr lang="fr" sz="1600">
                <a:latin typeface="Roboto"/>
                <a:ea typeface="Roboto"/>
                <a:cs typeface="Roboto"/>
                <a:sym typeface="Roboto"/>
              </a:rPr>
              <a:t>Un élément ne peut contenir que du texte et des images dans notre version du projet. Mais une implémentation plus large avec des vidéos et des liens facilement possibles techniquement.</a:t>
            </a:r>
            <a:endParaRPr sz="2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FFFFFF"/>
      </a:dk1>
      <a:lt1>
        <a:srgbClr val="C7C7C7"/>
      </a:lt1>
      <a:dk2>
        <a:srgbClr val="434343"/>
      </a:dk2>
      <a:lt2>
        <a:srgbClr val="999999"/>
      </a:lt2>
      <a:accent1>
        <a:srgbClr val="479D1D"/>
      </a:accent1>
      <a:accent2>
        <a:srgbClr val="B3D538"/>
      </a:accent2>
      <a:accent3>
        <a:srgbClr val="3A3A3A"/>
      </a:accent3>
      <a:accent4>
        <a:srgbClr val="9C9C9C"/>
      </a:accent4>
      <a:accent5>
        <a:srgbClr val="DADADA"/>
      </a:accent5>
      <a:accent6>
        <a:srgbClr val="FDFB49"/>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