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Dosis"/>
      <p:regular r:id="rId25"/>
      <p:bold r:id="rId26"/>
    </p:embeddedFont>
    <p:embeddedFont>
      <p:font typeface="Titillium Web"/>
      <p:regular r:id="rId27"/>
      <p:bold r:id="rId28"/>
      <p:italic r:id="rId29"/>
      <p:boldItalic r:id="rId30"/>
    </p:embeddedFont>
    <p:embeddedFont>
      <p:font typeface="Dosis ExtraLight"/>
      <p:regular r:id="rId31"/>
      <p:bold r:id="rId32"/>
    </p:embeddedFont>
    <p:embeddedFont>
      <p:font typeface="Titillium Web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B66B3E-3B6A-4EEC-B4FE-257C959DC202}">
  <a:tblStyle styleId="{ADB66B3E-3B6A-4EEC-B4FE-257C959DC2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Dosis-bold.fntdata"/><Relationship Id="rId25" Type="http://schemas.openxmlformats.org/officeDocument/2006/relationships/font" Target="fonts/Dosis-regular.fntdata"/><Relationship Id="rId28" Type="http://schemas.openxmlformats.org/officeDocument/2006/relationships/font" Target="fonts/TitilliumWeb-bold.fntdata"/><Relationship Id="rId27" Type="http://schemas.openxmlformats.org/officeDocument/2006/relationships/font" Target="fonts/TitilliumWeb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TitilliumWeb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DosisExtraLight-regular.fntdata"/><Relationship Id="rId30" Type="http://schemas.openxmlformats.org/officeDocument/2006/relationships/font" Target="fonts/TitilliumWeb-boldItalic.fntdata"/><Relationship Id="rId11" Type="http://schemas.openxmlformats.org/officeDocument/2006/relationships/slide" Target="slides/slide5.xml"/><Relationship Id="rId33" Type="http://schemas.openxmlformats.org/officeDocument/2006/relationships/font" Target="fonts/TitilliumWebLight-regular.fntdata"/><Relationship Id="rId10" Type="http://schemas.openxmlformats.org/officeDocument/2006/relationships/slide" Target="slides/slide4.xml"/><Relationship Id="rId32" Type="http://schemas.openxmlformats.org/officeDocument/2006/relationships/font" Target="fonts/DosisExtraLight-bold.fntdata"/><Relationship Id="rId13" Type="http://schemas.openxmlformats.org/officeDocument/2006/relationships/slide" Target="slides/slide7.xml"/><Relationship Id="rId35" Type="http://schemas.openxmlformats.org/officeDocument/2006/relationships/font" Target="fonts/TitilliumWebLight-italic.fntdata"/><Relationship Id="rId12" Type="http://schemas.openxmlformats.org/officeDocument/2006/relationships/slide" Target="slides/slide6.xml"/><Relationship Id="rId34" Type="http://schemas.openxmlformats.org/officeDocument/2006/relationships/font" Target="fonts/TitilliumWebLight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TitilliumWebLight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2" name="Shape 3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3" name="Google Shape;384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4" name="Google Shape;38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6" name="Shape 3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7" name="Google Shape;3907;ga2ecb9180a_0_4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8" name="Google Shape;3908;ga2ecb9180a_0_4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4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ga2ecb9180a_0_4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6" name="Google Shape;3916;ga2ecb9180a_0_4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ga2ecb9180a_0_4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3" name="Google Shape;3923;ga2ecb9180a_0_4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9" name="Shape 3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0" name="Google Shape;3930;ga2ecb9180a_0_4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1" name="Google Shape;3931;ga2ecb9180a_0_4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3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ga2ecb9180a_0_4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5" name="Google Shape;3945;ga2ecb9180a_0_4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9" name="Shape 3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0" name="Google Shape;3950;ga2ecb9180a_0_4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1" name="Google Shape;3951;ga2ecb9180a_0_4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6" name="Shape 3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7" name="Google Shape;3957;ga2ecb9180a_0_4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8" name="Google Shape;3958;ga2ecb9180a_0_4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2" name="Shape 3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" name="Google Shape;3963;gace7ec23fa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4" name="Google Shape;3964;gace7ec23fa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9" name="Shape 3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0" name="Google Shape;3970;ga2ecb9180a_0_4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1" name="Google Shape;3971;ga2ecb9180a_0_4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0" name="Shape 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1" name="Google Shape;3851;gace7ec23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2" name="Google Shape;3852;gace7ec23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7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ga2ecb9180a_0_4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9" name="Google Shape;3859;ga2ecb9180a_0_4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3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gace7ec23f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5" name="Google Shape;3865;gace7ec23f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0" name="Shape 3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1" name="Google Shape;3871;gace7ec23f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2" name="Google Shape;3872;gace7ec23f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8" name="Shape 3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9" name="Google Shape;3879;ga2ecb9180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0" name="Google Shape;3880;ga2ecb9180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6" name="Shape 3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7" name="Google Shape;3887;ga2e83908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8" name="Google Shape;3888;ga2e83908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3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a2ecb9180a_0_4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a2ecb9180a_0_4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9" name="Shape 3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0" name="Google Shape;3900;gace7ec23f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1" name="Google Shape;3901;gace7ec23f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6" name="Google Shape;526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rgbClr val="003B55"/>
        </a:solidFill>
      </p:bgPr>
    </p:bg>
    <p:spTree>
      <p:nvGrpSpPr>
        <p:cNvPr id="3232" name="Shape 3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3" name="Google Shape;3233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4" name="Google Shape;3234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1" name="Google Shape;3291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2" name="Google Shape;3292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4" name="Google Shape;3354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5" name="Google Shape;3355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6" name="Google Shape;3456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7" name="Google Shape;3457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7" name="Google Shape;3507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80BFB7"/>
                </a:solidFill>
              </a:defRPr>
            </a:lvl1pPr>
            <a:lvl2pPr lvl="1" rtl="0">
              <a:buNone/>
              <a:defRPr>
                <a:solidFill>
                  <a:srgbClr val="80BFB7"/>
                </a:solidFill>
              </a:defRPr>
            </a:lvl2pPr>
            <a:lvl3pPr lvl="2" rtl="0">
              <a:buNone/>
              <a:defRPr>
                <a:solidFill>
                  <a:srgbClr val="80BFB7"/>
                </a:solidFill>
              </a:defRPr>
            </a:lvl3pPr>
            <a:lvl4pPr lvl="3" rtl="0">
              <a:buNone/>
              <a:defRPr>
                <a:solidFill>
                  <a:srgbClr val="80BFB7"/>
                </a:solidFill>
              </a:defRPr>
            </a:lvl4pPr>
            <a:lvl5pPr lvl="4" rtl="0">
              <a:buNone/>
              <a:defRPr>
                <a:solidFill>
                  <a:srgbClr val="80BFB7"/>
                </a:solidFill>
              </a:defRPr>
            </a:lvl5pPr>
            <a:lvl6pPr lvl="5" rtl="0">
              <a:buNone/>
              <a:defRPr>
                <a:solidFill>
                  <a:srgbClr val="80BFB7"/>
                </a:solidFill>
              </a:defRPr>
            </a:lvl6pPr>
            <a:lvl7pPr lvl="6" rtl="0">
              <a:buNone/>
              <a:defRPr>
                <a:solidFill>
                  <a:srgbClr val="80BFB7"/>
                </a:solidFill>
              </a:defRPr>
            </a:lvl7pPr>
            <a:lvl8pPr lvl="7" rtl="0">
              <a:buNone/>
              <a:defRPr>
                <a:solidFill>
                  <a:srgbClr val="80BFB7"/>
                </a:solidFill>
              </a:defRPr>
            </a:lvl8pPr>
            <a:lvl9pPr lvl="8" rtl="0">
              <a:buNone/>
              <a:defRPr>
                <a:solidFill>
                  <a:srgbClr val="80BFB7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solidFill>
          <a:srgbClr val="1D1D1B"/>
        </a:solidFill>
      </p:bgPr>
    </p:bg>
    <p:spTree>
      <p:nvGrpSpPr>
        <p:cNvPr id="3508" name="Shape 3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9" name="Google Shape;3509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10" name="Google Shape;351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1" name="Google Shape;3671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2" name="Google Shape;3672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3" name="Google Shape;3833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3834" name="Shape 3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5" name="Google Shape;383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36" name="Google Shape;383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37" name="Google Shape;383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3838" name="Shape 3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9" name="Google Shape;383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40" name="Google Shape;384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41" name="Google Shape;384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9" name="Google Shape;529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530" name="Google Shape;530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1" name="Google Shape;531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2" name="Google Shape;612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Google Shape;731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2" name="Google Shape;732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1" name="Google Shape;941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2" name="Google Shape;942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5" name="Google Shape;1045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0B87A1"/>
        </a:solidFill>
      </p:bgPr>
    </p:bg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i="1" sz="3000">
                <a:solidFill>
                  <a:srgbClr val="FFFFFF"/>
                </a:solidFill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8" name="Google Shape;1048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9" name="Google Shape;1049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50" name="Google Shape;1050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0" name="Google Shape;1130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1" name="Google Shape;1131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0" name="Google Shape;1250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1" name="Google Shape;1251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0" name="Google Shape;1460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1" name="Google Shape;1461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4" name="Google Shape;1564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7" name="Google Shape;1567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8" name="Google Shape;1568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9" name="Google Shape;1569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6" name="Google Shape;1626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7" name="Google Shape;1627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9" name="Google Shape;1689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90" name="Google Shape;1690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1" name="Google Shape;1791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2" name="Google Shape;1792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2" name="Google Shape;1842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5" name="Google Shape;1845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6" name="Google Shape;1846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847" name="Google Shape;1847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8" name="Google Shape;1848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5" name="Google Shape;1905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6" name="Google Shape;1906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8" name="Google Shape;1968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9" name="Google Shape;1969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0" name="Google Shape;2070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1" name="Google Shape;2071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1" name="Google Shape;2121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4" name="Google Shape;2124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5" name="Google Shape;2125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6" name="Google Shape;2126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2127" name="Google Shape;2127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8" name="Google Shape;2128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5" name="Google Shape;2185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6" name="Google Shape;2186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8" name="Google Shape;2248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9" name="Google Shape;2249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0" name="Google Shape;2350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1" name="Google Shape;2351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1" name="Google Shape;2401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02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oogle Shape;2403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2404" name="Google Shape;2404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5" name="Google Shape;2405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2" name="Google Shape;2462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3" name="Google Shape;2463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5" name="Google Shape;2525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6" name="Google Shape;2526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7" name="Google Shape;2627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8" name="Google Shape;2628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8" name="Google Shape;2678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79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2681" name="Google Shape;2681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2" name="Google Shape;2682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9" name="Google Shape;2739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40" name="Google Shape;2740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2" name="Google Shape;2802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3" name="Google Shape;2803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4" name="Google Shape;2904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5" name="Google Shape;2905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5" name="Google Shape;2955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56" name="Shape 2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7" name="Google Shape;2957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8" name="Google Shape;2958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5" name="Google Shape;3015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6" name="Google Shape;3016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8" name="Google Shape;3078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9" name="Google Shape;3079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0" name="Google Shape;3180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1" name="Google Shape;3181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1" name="Google Shape;3231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5" name="Shape 3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6" name="Google Shape;3846;p15"/>
          <p:cNvSpPr txBox="1"/>
          <p:nvPr>
            <p:ph type="ctrTitle"/>
          </p:nvPr>
        </p:nvSpPr>
        <p:spPr>
          <a:xfrm>
            <a:off x="0" y="916050"/>
            <a:ext cx="7318800" cy="16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300">
                <a:solidFill>
                  <a:srgbClr val="20124D"/>
                </a:solidFill>
                <a:latin typeface="Dosis"/>
                <a:ea typeface="Dosis"/>
                <a:cs typeface="Dosis"/>
                <a:sym typeface="Dosis"/>
              </a:rPr>
              <a:t>Projet sécurité 4A-STI : Plateforme de compétition d’anonymisation</a:t>
            </a:r>
            <a:endParaRPr b="1" sz="4300">
              <a:solidFill>
                <a:srgbClr val="20124D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47" name="Google Shape;3847;p15"/>
          <p:cNvSpPr txBox="1"/>
          <p:nvPr>
            <p:ph idx="1" type="subTitle"/>
          </p:nvPr>
        </p:nvSpPr>
        <p:spPr>
          <a:xfrm>
            <a:off x="450050" y="2932925"/>
            <a:ext cx="3386100" cy="19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Aziza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Tuan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Armelle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Younes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Xavier</a:t>
            </a:r>
            <a:endParaRPr sz="2000"/>
          </a:p>
        </p:txBody>
      </p:sp>
      <p:sp>
        <p:nvSpPr>
          <p:cNvPr id="3848" name="Google Shape;3848;p15"/>
          <p:cNvSpPr txBox="1"/>
          <p:nvPr>
            <p:ph idx="1" type="subTitle"/>
          </p:nvPr>
        </p:nvSpPr>
        <p:spPr>
          <a:xfrm>
            <a:off x="2768075" y="3777100"/>
            <a:ext cx="41577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Encadrant : M. Benjamin NGUYEN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4A-STI</a:t>
            </a:r>
            <a:endParaRPr sz="2000"/>
          </a:p>
        </p:txBody>
      </p:sp>
      <p:sp>
        <p:nvSpPr>
          <p:cNvPr id="3849" name="Google Shape;3849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9" name="Shape 3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0" name="Google Shape;3910;p24"/>
          <p:cNvSpPr txBox="1"/>
          <p:nvPr>
            <p:ph type="title"/>
          </p:nvPr>
        </p:nvSpPr>
        <p:spPr>
          <a:xfrm>
            <a:off x="311700" y="139300"/>
            <a:ext cx="8520600" cy="7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300">
                <a:solidFill>
                  <a:srgbClr val="073763"/>
                </a:solidFill>
                <a:latin typeface="Dosis"/>
                <a:ea typeface="Dosis"/>
                <a:cs typeface="Dosis"/>
                <a:sym typeface="Dosis"/>
              </a:rPr>
              <a:t>Géo-Indistinguishability (2/2) </a:t>
            </a:r>
            <a:endParaRPr b="1" sz="35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911" name="Google Shape;39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8" y="2727425"/>
            <a:ext cx="877252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2" name="Google Shape;3912;p24"/>
          <p:cNvSpPr txBox="1"/>
          <p:nvPr/>
        </p:nvSpPr>
        <p:spPr>
          <a:xfrm>
            <a:off x="800500" y="1607050"/>
            <a:ext cx="5111400" cy="14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2" marL="1371600" rtl="0" algn="l"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●"/>
            </a:pPr>
            <a:r>
              <a:rPr lang="fr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Le résultat </a:t>
            </a:r>
            <a:r>
              <a:rPr lang="fr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obtenu</a:t>
            </a:r>
            <a:r>
              <a:rPr lang="fr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: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13" name="Google Shape;3913;p2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7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8" name="Google Shape;3918;p25"/>
          <p:cNvSpPr txBox="1"/>
          <p:nvPr>
            <p:ph type="title"/>
          </p:nvPr>
        </p:nvSpPr>
        <p:spPr>
          <a:xfrm>
            <a:off x="311700" y="139300"/>
            <a:ext cx="8520600" cy="7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300">
                <a:solidFill>
                  <a:srgbClr val="073763"/>
                </a:solidFill>
                <a:latin typeface="Dosis"/>
                <a:ea typeface="Dosis"/>
                <a:cs typeface="Dosis"/>
                <a:sym typeface="Dosis"/>
              </a:rPr>
              <a:t>K-anonymat (</a:t>
            </a:r>
            <a:r>
              <a:rPr b="1" lang="fr" sz="3300">
                <a:solidFill>
                  <a:srgbClr val="073763"/>
                </a:solidFill>
                <a:latin typeface="Dosis"/>
                <a:ea typeface="Dosis"/>
                <a:cs typeface="Dosis"/>
                <a:sym typeface="Dosis"/>
              </a:rPr>
              <a:t>1/2</a:t>
            </a:r>
            <a:r>
              <a:rPr b="1" lang="fr" sz="3300">
                <a:solidFill>
                  <a:srgbClr val="073763"/>
                </a:solidFill>
                <a:latin typeface="Dosis"/>
                <a:ea typeface="Dosis"/>
                <a:cs typeface="Dosis"/>
                <a:sym typeface="Dosis"/>
              </a:rPr>
              <a:t>)</a:t>
            </a:r>
            <a:endParaRPr b="1" sz="35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19" name="Google Shape;3919;p25"/>
          <p:cNvSpPr txBox="1"/>
          <p:nvPr/>
        </p:nvSpPr>
        <p:spPr>
          <a:xfrm>
            <a:off x="227825" y="1198725"/>
            <a:ext cx="8211600" cy="3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Titillium Web"/>
                <a:ea typeface="Titillium Web"/>
                <a:cs typeface="Titillium Web"/>
                <a:sym typeface="Titillium Web"/>
              </a:rPr>
              <a:t>2 étapes :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●"/>
            </a:pPr>
            <a:r>
              <a:rPr lang="fr" sz="1600">
                <a:latin typeface="Titillium Web"/>
                <a:ea typeface="Titillium Web"/>
                <a:cs typeface="Titillium Web"/>
                <a:sym typeface="Titillium Web"/>
              </a:rPr>
              <a:t>Suppression de données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●"/>
            </a:pPr>
            <a:r>
              <a:rPr lang="fr" sz="1600">
                <a:latin typeface="Titillium Web"/>
                <a:ea typeface="Titillium Web"/>
                <a:cs typeface="Titillium Web"/>
                <a:sym typeface="Titillium Web"/>
              </a:rPr>
              <a:t>Généralisation de données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Titillium Web"/>
                <a:ea typeface="Titillium Web"/>
                <a:cs typeface="Titillium Web"/>
                <a:sym typeface="Titillium Web"/>
              </a:rPr>
              <a:t>Une table est dites k-anonyme si pour n’importe quelle ligne de la table, il existe au moins k lignes en tout possédant la même valeur.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20" name="Google Shape;3920;p2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4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p26"/>
          <p:cNvSpPr txBox="1"/>
          <p:nvPr>
            <p:ph type="title"/>
          </p:nvPr>
        </p:nvSpPr>
        <p:spPr>
          <a:xfrm>
            <a:off x="311700" y="139300"/>
            <a:ext cx="8520600" cy="7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300">
                <a:solidFill>
                  <a:srgbClr val="073763"/>
                </a:solidFill>
                <a:latin typeface="Dosis"/>
                <a:ea typeface="Dosis"/>
                <a:cs typeface="Dosis"/>
                <a:sym typeface="Dosis"/>
              </a:rPr>
              <a:t>K-anonymat (2/2)</a:t>
            </a:r>
            <a:endParaRPr b="1" sz="35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926" name="Google Shape;39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33900"/>
            <a:ext cx="6177874" cy="18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7" name="Google Shape;392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36900"/>
            <a:ext cx="4067175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8" name="Google Shape;3928;p2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2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Google Shape;3933;p27"/>
          <p:cNvSpPr txBox="1"/>
          <p:nvPr>
            <p:ph type="title"/>
          </p:nvPr>
        </p:nvSpPr>
        <p:spPr>
          <a:xfrm>
            <a:off x="311700" y="139300"/>
            <a:ext cx="8520600" cy="7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300">
                <a:solidFill>
                  <a:srgbClr val="073763"/>
                </a:solidFill>
                <a:latin typeface="Dosis"/>
                <a:ea typeface="Dosis"/>
                <a:cs typeface="Dosis"/>
                <a:sym typeface="Dosis"/>
              </a:rPr>
              <a:t>ID_user:SHA256</a:t>
            </a:r>
            <a:endParaRPr b="1" sz="35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34" name="Google Shape;3934;p27"/>
          <p:cNvSpPr txBox="1"/>
          <p:nvPr>
            <p:ph idx="1" type="body"/>
          </p:nvPr>
        </p:nvSpPr>
        <p:spPr>
          <a:xfrm>
            <a:off x="666025" y="1586325"/>
            <a:ext cx="6761100" cy="32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5" name="Google Shape;3935;p27"/>
          <p:cNvSpPr/>
          <p:nvPr/>
        </p:nvSpPr>
        <p:spPr>
          <a:xfrm>
            <a:off x="1157300" y="4018350"/>
            <a:ext cx="5229300" cy="61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ad316d541c1b56c7fa7bf0a3e5f43585a54289165aab590a5fec1ab82e6d966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6" name="Google Shape;3936;p27"/>
          <p:cNvSpPr/>
          <p:nvPr/>
        </p:nvSpPr>
        <p:spPr>
          <a:xfrm>
            <a:off x="3589600" y="3450375"/>
            <a:ext cx="546300" cy="567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7" name="Google Shape;3937;p27"/>
          <p:cNvSpPr/>
          <p:nvPr/>
        </p:nvSpPr>
        <p:spPr>
          <a:xfrm>
            <a:off x="2266150" y="3000375"/>
            <a:ext cx="3193200" cy="45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KwOdiBUuXh</a:t>
            </a:r>
            <a:endParaRPr/>
          </a:p>
        </p:txBody>
      </p:sp>
      <p:sp>
        <p:nvSpPr>
          <p:cNvPr id="3938" name="Google Shape;3938;p27"/>
          <p:cNvSpPr/>
          <p:nvPr/>
        </p:nvSpPr>
        <p:spPr>
          <a:xfrm>
            <a:off x="3589600" y="2368875"/>
            <a:ext cx="546300" cy="631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9" name="Google Shape;3939;p27"/>
          <p:cNvSpPr/>
          <p:nvPr/>
        </p:nvSpPr>
        <p:spPr>
          <a:xfrm>
            <a:off x="3269800" y="1983675"/>
            <a:ext cx="1198500" cy="38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200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3940" name="Google Shape;3940;p27"/>
          <p:cNvSpPr txBox="1"/>
          <p:nvPr/>
        </p:nvSpPr>
        <p:spPr>
          <a:xfrm>
            <a:off x="4189800" y="2523825"/>
            <a:ext cx="34827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générer la chaîne de caractères aléatoires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1" name="Google Shape;3941;p27"/>
          <p:cNvSpPr txBox="1"/>
          <p:nvPr/>
        </p:nvSpPr>
        <p:spPr>
          <a:xfrm>
            <a:off x="4371975" y="3546875"/>
            <a:ext cx="942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SHA256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2" name="Google Shape;3942;p2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6" name="Shape 3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7" name="Google Shape;3947;p28"/>
          <p:cNvSpPr txBox="1"/>
          <p:nvPr>
            <p:ph idx="4294967295" type="title"/>
          </p:nvPr>
        </p:nvSpPr>
        <p:spPr>
          <a:xfrm>
            <a:off x="964775" y="1489475"/>
            <a:ext cx="6761100" cy="12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Production</a:t>
            </a:r>
            <a:endParaRPr b="1" sz="58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48" name="Google Shape;3948;p2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2" name="Shape 3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3" name="Google Shape;3953;p29"/>
          <p:cNvSpPr txBox="1"/>
          <p:nvPr>
            <p:ph type="title"/>
          </p:nvPr>
        </p:nvSpPr>
        <p:spPr>
          <a:xfrm>
            <a:off x="311700" y="139300"/>
            <a:ext cx="8520600" cy="7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300">
                <a:solidFill>
                  <a:srgbClr val="073763"/>
                </a:solidFill>
                <a:latin typeface="Dosis"/>
                <a:ea typeface="Dosis"/>
                <a:cs typeface="Dosis"/>
                <a:sym typeface="Dosis"/>
              </a:rPr>
              <a:t>Production gunicorn + nginx + docker</a:t>
            </a:r>
            <a:endParaRPr b="1" sz="35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54" name="Google Shape;3954;p29"/>
          <p:cNvSpPr txBox="1"/>
          <p:nvPr>
            <p:ph idx="1" type="body"/>
          </p:nvPr>
        </p:nvSpPr>
        <p:spPr>
          <a:xfrm>
            <a:off x="611150" y="1412075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"/>
              <a:t>Gunicorn est compatible avec Django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"/>
              <a:t>Nginx: décide si les requêtes redirigent vers Gunicorn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"/>
              <a:t>Docker: faire tourner le serveur dans n’importe quel environnement</a:t>
            </a:r>
            <a:endParaRPr/>
          </a:p>
        </p:txBody>
      </p:sp>
      <p:sp>
        <p:nvSpPr>
          <p:cNvPr id="3955" name="Google Shape;3955;p2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9" name="Shape 3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30"/>
          <p:cNvSpPr txBox="1"/>
          <p:nvPr>
            <p:ph idx="4294967295" type="title"/>
          </p:nvPr>
        </p:nvSpPr>
        <p:spPr>
          <a:xfrm>
            <a:off x="964775" y="1489475"/>
            <a:ext cx="6761100" cy="12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Démonstration</a:t>
            </a:r>
            <a:endParaRPr b="1" sz="58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61" name="Google Shape;3961;p3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5" name="Shape 3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6" name="Google Shape;3966;p31"/>
          <p:cNvSpPr txBox="1"/>
          <p:nvPr>
            <p:ph type="title"/>
          </p:nvPr>
        </p:nvSpPr>
        <p:spPr>
          <a:xfrm>
            <a:off x="225975" y="85725"/>
            <a:ext cx="6632100" cy="90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3300">
                <a:solidFill>
                  <a:srgbClr val="20124D"/>
                </a:solidFill>
                <a:latin typeface="Dosis"/>
                <a:ea typeface="Dosis"/>
                <a:cs typeface="Dosis"/>
                <a:sym typeface="Dosis"/>
              </a:rPr>
              <a:t>Contribution individuelle</a:t>
            </a:r>
            <a:endParaRPr b="1" sz="5100">
              <a:solidFill>
                <a:srgbClr val="20124D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3967" name="Google Shape;3967;p31"/>
          <p:cNvGraphicFramePr/>
          <p:nvPr/>
        </p:nvGraphicFramePr>
        <p:xfrm>
          <a:off x="503400" y="54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{ADB66B3E-3B6A-4EEC-B4FE-257C959DC202}</a:tableStyleId>
              </a:tblPr>
              <a:tblGrid>
                <a:gridCol w="1244950"/>
                <a:gridCol w="5677925"/>
              </a:tblGrid>
              <a:tr h="5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Aziza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fr" sz="1100"/>
                        <a:t>Algorithme d’anonymisation des </a:t>
                      </a:r>
                      <a:r>
                        <a:rPr lang="fr" sz="1100"/>
                        <a:t>données</a:t>
                      </a:r>
                      <a:r>
                        <a:rPr lang="fr" sz="1100"/>
                        <a:t> GPS : Geo-indistinguishability.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fr" sz="1100"/>
                        <a:t>Attaque par POI ( en cours). 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35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Tuan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fr" sz="1100"/>
                        <a:t>calcul des métriques, score de </a:t>
                      </a:r>
                      <a:r>
                        <a:rPr lang="fr" sz="1100"/>
                        <a:t>réidentification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fr" sz="1100"/>
                        <a:t>Gunicorn + Nginx + Docker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fr" sz="1100"/>
                        <a:t>Génération du fichier test pour tester les algorithmes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fr" sz="1100"/>
                        <a:t>Anonymisation de id_user: SHA256, génération des fichiers S et F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fr" sz="1100"/>
                        <a:t>HTTPS: certificats auto signés pour localhost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fr" sz="1100"/>
                        <a:t>Algorithme d’attaque se basé sur les déplacements effectués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fr" sz="1100"/>
                        <a:t>Style du site + fonctionnalités des soumissions, des attaques sur la plateforme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05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Armelle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fr" sz="1100"/>
                        <a:t>Maquette du site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fr" sz="1100"/>
                        <a:t>Première</a:t>
                      </a:r>
                      <a:r>
                        <a:rPr lang="fr" sz="1100"/>
                        <a:t> version du site (Pas pris en compte)</a:t>
                      </a:r>
                      <a:endParaRPr sz="1100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 sz="1100"/>
                        <a:t>Connexion / déconnexion / inscription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fr" sz="1100"/>
                        <a:t>Page de soumission / </a:t>
                      </a:r>
                      <a:r>
                        <a:rPr lang="fr" sz="1100"/>
                        <a:t>téléchargement</a:t>
                      </a:r>
                      <a:r>
                        <a:rPr lang="fr" sz="1100"/>
                        <a:t> du fichier initial 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fr" sz="1100"/>
                        <a:t>Quelques captures wireshark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84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Younes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fr" sz="1100"/>
                        <a:t>Travail sur la page de login (pas pris en compte)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fr" sz="1100"/>
                        <a:t>Implémentation de la page de classement du site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fr" sz="1100"/>
                        <a:t>Amélioration du site et mise en forme 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fr" sz="1100"/>
                        <a:t>Tests de cas limites pour certaines pages du site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74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Xavier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fr" sz="1100"/>
                        <a:t>Maquette du site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fr" sz="1100"/>
                        <a:t>Aide pour la page utilisateur/équipes du site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-"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Algorithme d’anonymisation k-anonymat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68" name="Google Shape;3968;p3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2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p32"/>
          <p:cNvSpPr txBox="1"/>
          <p:nvPr>
            <p:ph type="title"/>
          </p:nvPr>
        </p:nvSpPr>
        <p:spPr>
          <a:xfrm>
            <a:off x="311700" y="139300"/>
            <a:ext cx="8475000" cy="7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300">
                <a:solidFill>
                  <a:srgbClr val="073763"/>
                </a:solidFill>
                <a:latin typeface="Dosis"/>
                <a:ea typeface="Dosis"/>
                <a:cs typeface="Dosis"/>
                <a:sym typeface="Dosis"/>
              </a:rPr>
              <a:t>TO DO LIST</a:t>
            </a:r>
            <a:endParaRPr b="1" sz="35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74" name="Google Shape;3974;p32"/>
          <p:cNvSpPr txBox="1"/>
          <p:nvPr>
            <p:ph idx="1" type="body"/>
          </p:nvPr>
        </p:nvSpPr>
        <p:spPr>
          <a:xfrm>
            <a:off x="611150" y="881500"/>
            <a:ext cx="7953300" cy="3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fr"/>
              <a:t>Plusieurs groupes peuvent faire des attaques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fr"/>
              <a:t>Délai pour les phases de soumission et d’attaque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fr"/>
              <a:t>Calcul du score d’attaque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fr"/>
              <a:t>Développement</a:t>
            </a:r>
            <a:r>
              <a:rPr lang="fr"/>
              <a:t> d’algorithmes d’anonymisation et de réidentification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5" name="Google Shape;3975;p3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3" name="Shape 3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4" name="Google Shape;3854;p16"/>
          <p:cNvSpPr txBox="1"/>
          <p:nvPr>
            <p:ph type="title"/>
          </p:nvPr>
        </p:nvSpPr>
        <p:spPr>
          <a:xfrm>
            <a:off x="664700" y="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20124D"/>
                </a:solidFill>
                <a:latin typeface="Dosis"/>
                <a:ea typeface="Dosis"/>
                <a:cs typeface="Dosis"/>
                <a:sym typeface="Dosis"/>
              </a:rPr>
              <a:t>Sommaire</a:t>
            </a:r>
            <a:endParaRPr b="1">
              <a:solidFill>
                <a:srgbClr val="20124D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55" name="Google Shape;3855;p16"/>
          <p:cNvSpPr txBox="1"/>
          <p:nvPr>
            <p:ph idx="1" type="body"/>
          </p:nvPr>
        </p:nvSpPr>
        <p:spPr>
          <a:xfrm>
            <a:off x="365275" y="672275"/>
            <a:ext cx="6396300" cy="44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20124D"/>
              </a:buClr>
              <a:buSzPts val="2000"/>
              <a:buFont typeface="Titillium Web"/>
              <a:buAutoNum type="romanUcPeriod"/>
            </a:pPr>
            <a:r>
              <a:rPr b="1" lang="fr" sz="2000">
                <a:solidFill>
                  <a:srgbClr val="20124D"/>
                </a:solidFill>
                <a:latin typeface="Titillium Web"/>
                <a:ea typeface="Titillium Web"/>
                <a:cs typeface="Titillium Web"/>
                <a:sym typeface="Titillium Web"/>
              </a:rPr>
              <a:t>Django</a:t>
            </a:r>
            <a:endParaRPr b="1" sz="2000">
              <a:solidFill>
                <a:srgbClr val="20124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0124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20124D"/>
              </a:buClr>
              <a:buSzPts val="2000"/>
              <a:buFont typeface="Titillium Web"/>
              <a:buAutoNum type="romanUcPeriod"/>
            </a:pPr>
            <a:r>
              <a:rPr b="1" lang="fr" sz="2000">
                <a:solidFill>
                  <a:srgbClr val="20124D"/>
                </a:solidFill>
                <a:latin typeface="Titillium Web"/>
                <a:ea typeface="Titillium Web"/>
                <a:cs typeface="Titillium Web"/>
                <a:sym typeface="Titillium Web"/>
              </a:rPr>
              <a:t>Les techniques d’anonymisation implémentées</a:t>
            </a:r>
            <a:endParaRPr b="1" sz="2000">
              <a:solidFill>
                <a:srgbClr val="20124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0124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20124D"/>
              </a:buClr>
              <a:buSzPts val="2000"/>
              <a:buFont typeface="Titillium Web"/>
              <a:buAutoNum type="romanUcPeriod"/>
            </a:pPr>
            <a:r>
              <a:rPr b="1" lang="fr" sz="2000">
                <a:solidFill>
                  <a:srgbClr val="20124D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Production</a:t>
            </a:r>
            <a:endParaRPr b="1" sz="2000">
              <a:solidFill>
                <a:srgbClr val="20124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0124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20124D"/>
              </a:buClr>
              <a:buSzPts val="2000"/>
              <a:buFont typeface="Titillium Web"/>
              <a:buAutoNum type="romanUcPeriod"/>
            </a:pPr>
            <a:r>
              <a:rPr b="1" lang="fr" sz="2000">
                <a:solidFill>
                  <a:srgbClr val="20124D"/>
                </a:solidFill>
                <a:latin typeface="Titillium Web"/>
                <a:ea typeface="Titillium Web"/>
                <a:cs typeface="Titillium Web"/>
                <a:sym typeface="Titillium Web"/>
              </a:rPr>
              <a:t>Démonstration</a:t>
            </a:r>
            <a:endParaRPr b="1" sz="2000">
              <a:solidFill>
                <a:srgbClr val="20124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0124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20124D"/>
              </a:buClr>
              <a:buSzPts val="2000"/>
              <a:buFont typeface="Titillium Web"/>
              <a:buAutoNum type="romanUcPeriod"/>
            </a:pPr>
            <a:r>
              <a:rPr b="1" lang="fr" sz="2000">
                <a:solidFill>
                  <a:srgbClr val="20124D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Contribution individuelle</a:t>
            </a:r>
            <a:endParaRPr b="1" sz="2000">
              <a:solidFill>
                <a:srgbClr val="20124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0124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20124D"/>
              </a:buClr>
              <a:buSzPts val="2000"/>
              <a:buFont typeface="Titillium Web"/>
              <a:buAutoNum type="romanUcPeriod"/>
            </a:pPr>
            <a:r>
              <a:rPr b="1" lang="fr" sz="2000">
                <a:solidFill>
                  <a:srgbClr val="20124D"/>
                </a:solidFill>
                <a:latin typeface="Titillium Web"/>
                <a:ea typeface="Titillium Web"/>
                <a:cs typeface="Titillium Web"/>
                <a:sym typeface="Titillium Web"/>
              </a:rPr>
              <a:t>TO DO LIST</a:t>
            </a:r>
            <a:endParaRPr b="1" sz="2000">
              <a:solidFill>
                <a:srgbClr val="20124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56" name="Google Shape;3856;p1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0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p17"/>
          <p:cNvSpPr txBox="1"/>
          <p:nvPr>
            <p:ph idx="4294967295" type="title"/>
          </p:nvPr>
        </p:nvSpPr>
        <p:spPr>
          <a:xfrm>
            <a:off x="964775" y="18538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Django</a:t>
            </a:r>
            <a:endParaRPr b="1" sz="58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62" name="Google Shape;3862;p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6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18"/>
          <p:cNvSpPr txBox="1"/>
          <p:nvPr>
            <p:ph type="title"/>
          </p:nvPr>
        </p:nvSpPr>
        <p:spPr>
          <a:xfrm>
            <a:off x="718300" y="23875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3300">
                <a:solidFill>
                  <a:srgbClr val="20124D"/>
                </a:solidFill>
                <a:latin typeface="Dosis"/>
                <a:ea typeface="Dosis"/>
                <a:cs typeface="Dosis"/>
                <a:sym typeface="Dosis"/>
              </a:rPr>
              <a:t>Plateforme : Framework Django	</a:t>
            </a:r>
            <a:endParaRPr b="1" sz="5100">
              <a:solidFill>
                <a:srgbClr val="20124D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68" name="Google Shape;3868;p18"/>
          <p:cNvSpPr txBox="1"/>
          <p:nvPr>
            <p:ph idx="1" type="body"/>
          </p:nvPr>
        </p:nvSpPr>
        <p:spPr>
          <a:xfrm>
            <a:off x="718300" y="1026800"/>
            <a:ext cx="6761100" cy="3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3429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fr"/>
              <a:t>Facilité d’utilisation pour les applications web personnalisées</a:t>
            </a:r>
            <a:endParaRPr/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3429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fr"/>
              <a:t>Framework python</a:t>
            </a:r>
            <a:endParaRPr/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3429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fr"/>
              <a:t>Prend en charge le MVC et permet de réutiliser plusieurs fois les </a:t>
            </a:r>
            <a:r>
              <a:rPr lang="fr"/>
              <a:t>mêmes</a:t>
            </a:r>
            <a:r>
              <a:rPr lang="fr"/>
              <a:t> schémas de conception</a:t>
            </a:r>
            <a:endParaRPr/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3429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fr"/>
              <a:t>Offre des garanties de sécurité</a:t>
            </a:r>
            <a:endParaRPr/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9" name="Google Shape;3869;p1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3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p19"/>
          <p:cNvSpPr txBox="1"/>
          <p:nvPr>
            <p:ph type="title"/>
          </p:nvPr>
        </p:nvSpPr>
        <p:spPr>
          <a:xfrm>
            <a:off x="750450" y="25720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3300">
                <a:solidFill>
                  <a:srgbClr val="20124D"/>
                </a:solidFill>
                <a:latin typeface="Dosis"/>
                <a:ea typeface="Dosis"/>
                <a:cs typeface="Dosis"/>
                <a:sym typeface="Dosis"/>
              </a:rPr>
              <a:t>SÉCURITÉ</a:t>
            </a:r>
            <a:r>
              <a:rPr b="1" lang="fr" sz="3300">
                <a:solidFill>
                  <a:srgbClr val="20124D"/>
                </a:solidFill>
                <a:latin typeface="Dosis"/>
                <a:ea typeface="Dosis"/>
                <a:cs typeface="Dosis"/>
                <a:sym typeface="Dosis"/>
              </a:rPr>
              <a:t>	 Django (</a:t>
            </a:r>
            <a:r>
              <a:rPr b="1" lang="fr" sz="3300">
                <a:solidFill>
                  <a:srgbClr val="20124D"/>
                </a:solidFill>
                <a:latin typeface="Dosis"/>
                <a:ea typeface="Dosis"/>
                <a:cs typeface="Dosis"/>
                <a:sym typeface="Dosis"/>
              </a:rPr>
              <a:t>1/3</a:t>
            </a:r>
            <a:r>
              <a:rPr b="1" lang="fr" sz="3300">
                <a:solidFill>
                  <a:srgbClr val="20124D"/>
                </a:solidFill>
                <a:latin typeface="Dosis"/>
                <a:ea typeface="Dosis"/>
                <a:cs typeface="Dosis"/>
                <a:sym typeface="Dosis"/>
              </a:rPr>
              <a:t>)</a:t>
            </a:r>
            <a:endParaRPr b="1" sz="5100">
              <a:solidFill>
                <a:srgbClr val="20124D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75" name="Google Shape;3875;p19"/>
          <p:cNvSpPr txBox="1"/>
          <p:nvPr>
            <p:ph idx="1" type="body"/>
          </p:nvPr>
        </p:nvSpPr>
        <p:spPr>
          <a:xfrm>
            <a:off x="311700" y="998400"/>
            <a:ext cx="8832300" cy="4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Protection XSS </a:t>
            </a:r>
            <a:endParaRPr sz="2000"/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CSRF =&gt; {%csrf_token%} dans les formulaires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C4B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‘django.middleware.csrf.CsrfViewMiddleware'</a:t>
            </a:r>
            <a:r>
              <a:rPr lang="fr" sz="1900"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fr" sz="1200">
                <a:latin typeface="Times New Roman"/>
                <a:ea typeface="Times New Roman"/>
                <a:cs typeface="Times New Roman"/>
                <a:sym typeface="Times New Roman"/>
              </a:rPr>
              <a:t>utilisation de render pour l’affichage des pages html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76" name="Google Shape;38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0" y="1492100"/>
            <a:ext cx="7033301" cy="12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7" name="Google Shape;3877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1" name="Shape 3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2" name="Google Shape;3882;p2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3300">
                <a:solidFill>
                  <a:srgbClr val="20124D"/>
                </a:solidFill>
                <a:latin typeface="Dosis"/>
                <a:ea typeface="Dosis"/>
                <a:cs typeface="Dosis"/>
                <a:sym typeface="Dosis"/>
              </a:rPr>
              <a:t>SÉCURITÉ</a:t>
            </a:r>
            <a:r>
              <a:rPr b="1" lang="fr" sz="3300">
                <a:solidFill>
                  <a:srgbClr val="20124D"/>
                </a:solidFill>
                <a:latin typeface="Dosis"/>
                <a:ea typeface="Dosis"/>
                <a:cs typeface="Dosis"/>
                <a:sym typeface="Dosis"/>
              </a:rPr>
              <a:t>	 Django (2/3)</a:t>
            </a:r>
            <a:endParaRPr b="1" sz="5100">
              <a:solidFill>
                <a:srgbClr val="20124D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83" name="Google Shape;3883;p20"/>
          <p:cNvSpPr txBox="1"/>
          <p:nvPr>
            <p:ph idx="1" type="body"/>
          </p:nvPr>
        </p:nvSpPr>
        <p:spPr>
          <a:xfrm>
            <a:off x="669775" y="1528500"/>
            <a:ext cx="6761100" cy="3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Protection contre l’injection SQL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200"/>
              <a:t> </a:t>
            </a:r>
            <a:r>
              <a:rPr lang="fr" sz="1200">
                <a:latin typeface="Times New Roman"/>
                <a:ea typeface="Times New Roman"/>
                <a:cs typeface="Times New Roman"/>
                <a:sym typeface="Times New Roman"/>
              </a:rPr>
              <a:t>ORM au lieu de langage SQL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Protection contre le Clickjacking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100">
                <a:latin typeface="Times New Roman"/>
                <a:ea typeface="Times New Roman"/>
                <a:cs typeface="Times New Roman"/>
                <a:sym typeface="Times New Roman"/>
              </a:rPr>
              <a:t>    'django.middleware.clickjacking.XFrameOptionsMiddleware's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84" name="Google Shape;38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50" y="4217525"/>
            <a:ext cx="30861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5" name="Google Shape;3885;p2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9" name="Shape 3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0" name="Google Shape;3890;p21"/>
          <p:cNvSpPr txBox="1"/>
          <p:nvPr>
            <p:ph type="title"/>
          </p:nvPr>
        </p:nvSpPr>
        <p:spPr>
          <a:xfrm>
            <a:off x="664725" y="23575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3300">
                <a:solidFill>
                  <a:srgbClr val="20124D"/>
                </a:solidFill>
                <a:latin typeface="Dosis"/>
                <a:ea typeface="Dosis"/>
                <a:cs typeface="Dosis"/>
                <a:sym typeface="Dosis"/>
              </a:rPr>
              <a:t>SÉCURITÉ</a:t>
            </a:r>
            <a:r>
              <a:rPr b="1" lang="fr" sz="3300">
                <a:solidFill>
                  <a:srgbClr val="20124D"/>
                </a:solidFill>
                <a:latin typeface="Dosis"/>
                <a:ea typeface="Dosis"/>
                <a:cs typeface="Dosis"/>
                <a:sym typeface="Dosis"/>
              </a:rPr>
              <a:t>	 HTTPS (3/3)</a:t>
            </a:r>
            <a:endParaRPr b="1" sz="5100">
              <a:solidFill>
                <a:srgbClr val="20124D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891" name="Google Shape;3891;p21"/>
          <p:cNvPicPr preferRelativeResize="0"/>
          <p:nvPr/>
        </p:nvPicPr>
        <p:blipFill rotWithShape="1">
          <a:blip r:embed="rId3">
            <a:alphaModFix/>
          </a:blip>
          <a:srcRect b="38206" l="0" r="0" t="36321"/>
          <a:stretch/>
        </p:blipFill>
        <p:spPr>
          <a:xfrm>
            <a:off x="437172" y="970474"/>
            <a:ext cx="7801701" cy="425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92" name="Google Shape;3892;p2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6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2"/>
          <p:cNvSpPr txBox="1"/>
          <p:nvPr>
            <p:ph idx="4294967295" type="title"/>
          </p:nvPr>
        </p:nvSpPr>
        <p:spPr>
          <a:xfrm>
            <a:off x="964775" y="1489475"/>
            <a:ext cx="6761100" cy="12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4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Les </a:t>
            </a:r>
            <a:r>
              <a:rPr b="1" lang="fr" sz="4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techniques d'anonymisation implémentées</a:t>
            </a:r>
            <a:endParaRPr b="1" sz="58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98" name="Google Shape;3898;p2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2" name="Shape 3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3" name="Google Shape;3903;p23"/>
          <p:cNvSpPr txBox="1"/>
          <p:nvPr>
            <p:ph type="title"/>
          </p:nvPr>
        </p:nvSpPr>
        <p:spPr>
          <a:xfrm>
            <a:off x="311700" y="139300"/>
            <a:ext cx="8520600" cy="7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3300">
                <a:solidFill>
                  <a:srgbClr val="073763"/>
                </a:solidFill>
                <a:latin typeface="Dosis"/>
                <a:ea typeface="Dosis"/>
                <a:cs typeface="Dosis"/>
                <a:sym typeface="Dosis"/>
              </a:rPr>
              <a:t>Géo-Indistinguishability (</a:t>
            </a:r>
            <a:r>
              <a:rPr b="1" lang="fr" sz="3300">
                <a:solidFill>
                  <a:srgbClr val="073763"/>
                </a:solidFill>
                <a:latin typeface="Dosis"/>
                <a:ea typeface="Dosis"/>
                <a:cs typeface="Dosis"/>
                <a:sym typeface="Dosis"/>
              </a:rPr>
              <a:t>1/2</a:t>
            </a:r>
            <a:r>
              <a:rPr b="1" lang="fr" sz="3300">
                <a:solidFill>
                  <a:srgbClr val="073763"/>
                </a:solidFill>
                <a:latin typeface="Dosis"/>
                <a:ea typeface="Dosis"/>
                <a:cs typeface="Dosis"/>
                <a:sym typeface="Dosis"/>
              </a:rPr>
              <a:t>)</a:t>
            </a:r>
            <a:endParaRPr b="1" sz="35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04" name="Google Shape;3904;p23"/>
          <p:cNvSpPr txBox="1"/>
          <p:nvPr>
            <p:ph idx="1" type="body"/>
          </p:nvPr>
        </p:nvSpPr>
        <p:spPr>
          <a:xfrm>
            <a:off x="646500" y="586045"/>
            <a:ext cx="6761100" cy="3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2" marL="13716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Généralisation du </a:t>
            </a:r>
            <a:r>
              <a:rPr lang="fr" sz="1800"/>
              <a:t>différentiel</a:t>
            </a:r>
            <a:r>
              <a:rPr lang="fr" sz="1800"/>
              <a:t> privacy en utilisant la distance Euclidienne.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La distribution laplacienne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D</a:t>
            </a:r>
            <a:r>
              <a:rPr lang="fr" sz="1800"/>
              <a:t>épend</a:t>
            </a:r>
            <a:r>
              <a:rPr lang="fr" sz="1800"/>
              <a:t> de deux facteurs r et l.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000"/>
              <a:t>L’algorithme: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fr" sz="2000"/>
              <a:t>(x,y)=degreeToRad( lat,log)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fr" sz="2000"/>
              <a:t>(x’,y’)=addvector(x,y,ongle,r)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fr" sz="2000"/>
              <a:t>return radToDegree(x,y)</a:t>
            </a:r>
            <a:endParaRPr sz="2000"/>
          </a:p>
        </p:txBody>
      </p:sp>
      <p:sp>
        <p:nvSpPr>
          <p:cNvPr id="3905" name="Google Shape;3905;p2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