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s/comment8.xml" ContentType="application/vnd.openxmlformats-officedocument.presentationml.comments+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9144000" cy="6858000"/>
  <p:notesSz cx="7104063" cy="10234613"/>
</p:presentation>
</file>

<file path=ppt/commentAuthors.xml><?xml version="1.0" encoding="utf-8"?>
<p:cmAuthorLst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presProps" Target="presProps.xml"/><Relationship Id="rId15" Type="http://schemas.openxmlformats.org/officeDocument/2006/relationships/commentAuthors" Target="commentAuthors.xml"/>
</Relationships>
</file>

<file path=ppt/comments/comment8.xml><?xml version="1.0" encoding="utf-8"?>
<p:cmLst xmlns:p="http://schemas.openxmlformats.org/presentationml/2006/main">
  <p:cm authorId="0" dt="2023-12-13T00:12:20.000000000" idx="1">
    <p:pos x="0" y="0"/>
    <p:text/>
  </p:cm>
</p:cmLst>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61D65ADD-EE15-44A0-80FE-E12CDF452BA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body"/>
          </p:nvPr>
        </p:nvSpPr>
        <p:spPr>
          <a:xfrm>
            <a:off x="710280" y="4861440"/>
            <a:ext cx="5674320" cy="4596480"/>
          </a:xfrm>
          <a:prstGeom prst="rect">
            <a:avLst/>
          </a:prstGeom>
          <a:noFill/>
          <a:ln w="0">
            <a:noFill/>
          </a:ln>
        </p:spPr>
        <p:txBody>
          <a:bodyPr lIns="96840" rIns="96840" tIns="48240" bIns="48240" anchor="t">
            <a:noAutofit/>
          </a:bodyPr>
          <a:p>
            <a:endParaRPr b="0" lang="en-US" sz="2000" spc="-1" strike="noStrike">
              <a:latin typeface="Arial"/>
            </a:endParaRPr>
          </a:p>
        </p:txBody>
      </p:sp>
      <p:sp>
        <p:nvSpPr>
          <p:cNvPr id="132" name="CustomShape 2"/>
          <p:cNvSpPr/>
          <p:nvPr/>
        </p:nvSpPr>
        <p:spPr>
          <a:xfrm>
            <a:off x="4024080" y="9721080"/>
            <a:ext cx="3069360" cy="502560"/>
          </a:xfrm>
          <a:prstGeom prst="rect">
            <a:avLst/>
          </a:prstGeom>
          <a:noFill/>
          <a:ln w="0">
            <a:noFill/>
          </a:ln>
        </p:spPr>
        <p:style>
          <a:lnRef idx="0"/>
          <a:fillRef idx="0"/>
          <a:effectRef idx="0"/>
          <a:fontRef idx="minor"/>
        </p:style>
        <p:txBody>
          <a:bodyPr lIns="96840" rIns="96840" tIns="48240" bIns="48240" anchor="b">
            <a:noAutofit/>
          </a:bodyPr>
          <a:p>
            <a:pPr algn="r">
              <a:lnSpc>
                <a:spcPct val="100000"/>
              </a:lnSpc>
              <a:buNone/>
            </a:pPr>
            <a:fld id="{970BB728-C9F1-45B7-B149-67E52B8D990B}" type="slidenum">
              <a:rPr b="0" lang="en-US" sz="1300" spc="-1" strike="noStrike">
                <a:solidFill>
                  <a:srgbClr val="000000"/>
                </a:solidFill>
                <a:latin typeface="Arial"/>
                <a:ea typeface="+mn-ea"/>
              </a:rPr>
              <a:t>&lt;number&gt;</a:t>
            </a:fld>
            <a:endParaRPr b="0" lang="en-US" sz="13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body"/>
          </p:nvPr>
        </p:nvSpPr>
        <p:spPr>
          <a:xfrm>
            <a:off x="710280" y="4861440"/>
            <a:ext cx="5674320" cy="4596480"/>
          </a:xfrm>
          <a:prstGeom prst="rect">
            <a:avLst/>
          </a:prstGeom>
          <a:noFill/>
          <a:ln w="0">
            <a:noFill/>
          </a:ln>
        </p:spPr>
        <p:txBody>
          <a:bodyPr lIns="96840" rIns="96840" tIns="48240" bIns="48240" anchor="t">
            <a:noAutofit/>
          </a:bodyPr>
          <a:p>
            <a:pPr marL="171360" indent="-171360">
              <a:lnSpc>
                <a:spcPct val="100000"/>
              </a:lnSpc>
              <a:buClr>
                <a:srgbClr val="000000"/>
              </a:buClr>
              <a:buFont typeface="Calibri,Sans-Serif"/>
              <a:buChar char="-"/>
            </a:pPr>
            <a:r>
              <a:rPr b="0" lang="en-US" sz="2000" spc="-1" strike="noStrike">
                <a:latin typeface="Arial"/>
              </a:rPr>
              <a:t>We aim to develop a motion planner to plan collision-free dynamically feasible trajectories in partially-mapped environment.  This is made challenging by the presence of obstacles and vehicle dynamics which requires that the robot plan trajectories that can be executed in physical robot and avoid collision. The challenge compound when the map is not known in advance. Therefore a practical motion planner must be able to plan and replan quickly based on the new information gathered by robot's sensor. </a:t>
            </a:r>
            <a:endParaRPr b="0" lang="en-US" sz="2000" spc="-1" strike="noStrike">
              <a:latin typeface="Arial"/>
            </a:endParaRPr>
          </a:p>
        </p:txBody>
      </p:sp>
      <p:sp>
        <p:nvSpPr>
          <p:cNvPr id="134" name="CustomShape 2"/>
          <p:cNvSpPr/>
          <p:nvPr/>
        </p:nvSpPr>
        <p:spPr>
          <a:xfrm>
            <a:off x="4024080" y="9721080"/>
            <a:ext cx="3069360" cy="502560"/>
          </a:xfrm>
          <a:prstGeom prst="rect">
            <a:avLst/>
          </a:prstGeom>
          <a:noFill/>
          <a:ln w="0">
            <a:noFill/>
          </a:ln>
        </p:spPr>
        <p:style>
          <a:lnRef idx="0"/>
          <a:fillRef idx="0"/>
          <a:effectRef idx="0"/>
          <a:fontRef idx="minor"/>
        </p:style>
        <p:txBody>
          <a:bodyPr lIns="96840" rIns="96840" tIns="48240" bIns="48240" anchor="b">
            <a:noAutofit/>
          </a:bodyPr>
          <a:p>
            <a:pPr algn="r">
              <a:lnSpc>
                <a:spcPct val="100000"/>
              </a:lnSpc>
              <a:buNone/>
            </a:pPr>
            <a:fld id="{83E17117-3A95-450B-AADF-487CE845DDD2}" type="slidenum">
              <a:rPr b="0" lang="en-US" sz="1300" spc="-1" strike="noStrike">
                <a:solidFill>
                  <a:srgbClr val="000000"/>
                </a:solidFill>
                <a:latin typeface="Arial"/>
                <a:ea typeface="+mn-ea"/>
              </a:rPr>
              <a:t>&lt;number&gt;</a:t>
            </a:fld>
            <a:endParaRPr b="0" lang="en-US" sz="13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body"/>
          </p:nvPr>
        </p:nvSpPr>
        <p:spPr>
          <a:xfrm>
            <a:off x="710280" y="4861440"/>
            <a:ext cx="5674320" cy="4596480"/>
          </a:xfrm>
          <a:prstGeom prst="rect">
            <a:avLst/>
          </a:prstGeom>
          <a:noFill/>
          <a:ln w="0">
            <a:noFill/>
          </a:ln>
        </p:spPr>
        <p:txBody>
          <a:bodyPr lIns="96840" rIns="96840" tIns="48240" bIns="48240" anchor="t">
            <a:noAutofit/>
          </a:bodyPr>
          <a:p>
            <a:pPr marL="171360" indent="-171360">
              <a:lnSpc>
                <a:spcPct val="100000"/>
              </a:lnSpc>
              <a:buClr>
                <a:srgbClr val="000000"/>
              </a:buClr>
              <a:buFont typeface="Calibri"/>
              <a:buChar char="-"/>
            </a:pPr>
            <a:r>
              <a:rPr b="0" lang="en-US" sz="2000" spc="-1" strike="noStrike">
                <a:latin typeface="Arial"/>
              </a:rPr>
              <a:t>Prior work for motion planning focused on fully-known environments. And to account for the robot's dynamics, sampling-based MP has often been used due to it's computational efficiency. However, these algorithms when deployed in unknown environments, has slow re-planning process and show problematic oscillatory behavior.</a:t>
            </a:r>
            <a:endParaRPr b="0" lang="en-US" sz="2000" spc="-1" strike="noStrike">
              <a:latin typeface="Arial"/>
            </a:endParaRPr>
          </a:p>
        </p:txBody>
      </p:sp>
      <p:sp>
        <p:nvSpPr>
          <p:cNvPr id="136" name="CustomShape 2"/>
          <p:cNvSpPr/>
          <p:nvPr/>
        </p:nvSpPr>
        <p:spPr>
          <a:xfrm>
            <a:off x="4024080" y="9721080"/>
            <a:ext cx="3069360" cy="502560"/>
          </a:xfrm>
          <a:prstGeom prst="rect">
            <a:avLst/>
          </a:prstGeom>
          <a:noFill/>
          <a:ln w="0">
            <a:noFill/>
          </a:ln>
        </p:spPr>
        <p:style>
          <a:lnRef idx="0"/>
          <a:fillRef idx="0"/>
          <a:effectRef idx="0"/>
          <a:fontRef idx="minor"/>
        </p:style>
        <p:txBody>
          <a:bodyPr lIns="96840" rIns="96840" tIns="48240" bIns="48240" anchor="b">
            <a:noAutofit/>
          </a:bodyPr>
          <a:p>
            <a:pPr algn="r">
              <a:lnSpc>
                <a:spcPct val="100000"/>
              </a:lnSpc>
              <a:buNone/>
            </a:pPr>
            <a:fld id="{5566C923-F630-4918-B3CC-C0D429D0B36E}" type="slidenum">
              <a:rPr b="0" lang="en-US" sz="1300" spc="-1" strike="noStrike">
                <a:solidFill>
                  <a:srgbClr val="000000"/>
                </a:solidFill>
                <a:latin typeface="Arial"/>
                <a:ea typeface="+mn-ea"/>
              </a:rPr>
              <a:t>&lt;number&gt;</a:t>
            </a:fld>
            <a:endParaRPr b="0" lang="en-US" sz="13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body"/>
          </p:nvPr>
        </p:nvSpPr>
        <p:spPr>
          <a:xfrm>
            <a:off x="710280" y="4861440"/>
            <a:ext cx="5674320" cy="4596480"/>
          </a:xfrm>
          <a:prstGeom prst="rect">
            <a:avLst/>
          </a:prstGeom>
          <a:noFill/>
          <a:ln w="0">
            <a:noFill/>
          </a:ln>
        </p:spPr>
        <p:txBody>
          <a:bodyPr lIns="96840" rIns="96840" tIns="48240" bIns="48240" anchor="t">
            <a:noAutofit/>
          </a:bodyPr>
          <a:p>
            <a:pPr marL="171360" indent="-171360">
              <a:lnSpc>
                <a:spcPct val="100000"/>
              </a:lnSpc>
              <a:buClr>
                <a:srgbClr val="000000"/>
              </a:buClr>
              <a:buFont typeface="Calibri"/>
              <a:buChar char="-"/>
            </a:pPr>
            <a:r>
              <a:rPr b="0" lang="en-US" sz="2000" spc="-1" strike="noStrike">
                <a:latin typeface="Arial"/>
              </a:rPr>
              <a:t>Now, the objective is to compute controls to generate dynamically feasible trajectory to reach the goal while avoiding collisions in unknown environments. For that, we develop a framework that receives as input the robot model R, a sensor model SENSE, an initial state sinit and a goal G. The initial state and the goal are within the world boundaries, which are known to the framework. The obstacles contained in World(W), however, are not known to the framework. So it's with these inputs we compute controls for a dynamically feasible trajectory. </a:t>
            </a:r>
            <a:endParaRPr b="0" lang="en-US" sz="2000" spc="-1" strike="noStrike">
              <a:latin typeface="Arial"/>
            </a:endParaRPr>
          </a:p>
        </p:txBody>
      </p:sp>
      <p:sp>
        <p:nvSpPr>
          <p:cNvPr id="138" name="CustomShape 2"/>
          <p:cNvSpPr/>
          <p:nvPr/>
        </p:nvSpPr>
        <p:spPr>
          <a:xfrm>
            <a:off x="4024080" y="9721080"/>
            <a:ext cx="3069360" cy="502560"/>
          </a:xfrm>
          <a:prstGeom prst="rect">
            <a:avLst/>
          </a:prstGeom>
          <a:noFill/>
          <a:ln w="0">
            <a:noFill/>
          </a:ln>
        </p:spPr>
        <p:style>
          <a:lnRef idx="0"/>
          <a:fillRef idx="0"/>
          <a:effectRef idx="0"/>
          <a:fontRef idx="minor"/>
        </p:style>
        <p:txBody>
          <a:bodyPr lIns="96840" rIns="96840" tIns="48240" bIns="48240" anchor="b">
            <a:noAutofit/>
          </a:bodyPr>
          <a:p>
            <a:pPr algn="r">
              <a:lnSpc>
                <a:spcPct val="100000"/>
              </a:lnSpc>
              <a:buNone/>
            </a:pPr>
            <a:fld id="{FA1CAA0E-0EB7-4B00-8527-C087A720DFFF}" type="slidenum">
              <a:rPr b="0" lang="en-US" sz="1300" spc="-1" strike="noStrike">
                <a:solidFill>
                  <a:srgbClr val="000000"/>
                </a:solidFill>
                <a:latin typeface="Arial"/>
                <a:ea typeface="+mn-ea"/>
              </a:rPr>
              <a:t>&lt;number&gt;</a:t>
            </a:fld>
            <a:endParaRPr b="0" lang="en-US" sz="13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body"/>
          </p:nvPr>
        </p:nvSpPr>
        <p:spPr>
          <a:xfrm>
            <a:off x="710280" y="4861440"/>
            <a:ext cx="5674320" cy="4596480"/>
          </a:xfrm>
          <a:prstGeom prst="rect">
            <a:avLst/>
          </a:prstGeom>
          <a:noFill/>
          <a:ln w="0">
            <a:noFill/>
          </a:ln>
        </p:spPr>
        <p:txBody>
          <a:bodyPr lIns="96840" rIns="96840" tIns="48240" bIns="48240" anchor="t">
            <a:noAutofit/>
          </a:bodyPr>
          <a:p>
            <a:pPr marL="171360" indent="-171360">
              <a:lnSpc>
                <a:spcPct val="100000"/>
              </a:lnSpc>
              <a:buClr>
                <a:srgbClr val="000000"/>
              </a:buClr>
              <a:buFont typeface="Calibri"/>
              <a:buChar char="-"/>
            </a:pPr>
            <a:r>
              <a:rPr b="0" lang="en-US" sz="2000" spc="-1" strike="noStrike">
                <a:latin typeface="Arial"/>
              </a:rPr>
              <a:t>Our framework has an execution module (EM) and a planning module (PM). </a:t>
            </a:r>
            <a:endParaRPr b="0" lang="en-US" sz="2000" spc="-1" strike="noStrike">
              <a:latin typeface="Arial"/>
            </a:endParaRPr>
          </a:p>
          <a:p>
            <a:pPr marL="171360" indent="-171360">
              <a:lnSpc>
                <a:spcPct val="100000"/>
              </a:lnSpc>
              <a:buClr>
                <a:srgbClr val="000000"/>
              </a:buClr>
              <a:buFont typeface="Calibri"/>
              <a:buChar char="-"/>
            </a:pPr>
            <a:r>
              <a:rPr b="0" lang="en-US" sz="2000" spc="-1" strike="noStrike">
                <a:latin typeface="Arial"/>
              </a:rPr>
              <a:t>The execution module carries out the planned trajectory incrementally, while the planning module is responsible for generating collision-free and dynamically-feasible trajectories through the partial map. </a:t>
            </a:r>
            <a:endParaRPr b="0" lang="en-US" sz="2000" spc="-1" strike="noStrike">
              <a:latin typeface="Arial"/>
            </a:endParaRPr>
          </a:p>
          <a:p>
            <a:pPr marL="171360" indent="-171360">
              <a:lnSpc>
                <a:spcPct val="100000"/>
              </a:lnSpc>
              <a:buClr>
                <a:srgbClr val="000000"/>
              </a:buClr>
              <a:buFont typeface="Calibri"/>
              <a:buChar char="-"/>
            </a:pPr>
            <a:r>
              <a:rPr b="0" lang="en-US" sz="2000" spc="-1" strike="noStrike">
                <a:latin typeface="Arial"/>
              </a:rPr>
              <a:t>The planning module is invoked by the execution module as necessary when new obstacles are detected. </a:t>
            </a:r>
            <a:endParaRPr b="0" lang="en-US" sz="2000" spc="-1" strike="noStrike">
              <a:latin typeface="Arial"/>
            </a:endParaRPr>
          </a:p>
          <a:p>
            <a:pPr marL="171360" indent="-171360">
              <a:lnSpc>
                <a:spcPct val="100000"/>
              </a:lnSpc>
              <a:buClr>
                <a:srgbClr val="000000"/>
              </a:buClr>
              <a:buFont typeface="Calibri"/>
              <a:buChar char="-"/>
            </a:pPr>
            <a:r>
              <a:rPr b="0" lang="en-US" sz="2000" spc="-1" strike="noStrike">
                <a:latin typeface="Arial"/>
              </a:rPr>
              <a:t>The figures show snapshots of our framework in action. The free areas in World are shown in green, the occupied areas in black, and the unknown space in gray. The robot in dark blue color and head as red is shown at its current state. The planned trajectory from the current state to the goal is shown in magenta. The subdivision of grid, essential for planning module is shown in yellow. More on that later.</a:t>
            </a:r>
            <a:endParaRPr b="0" lang="en-US" sz="2000" spc="-1" strike="noStrike">
              <a:latin typeface="Arial"/>
            </a:endParaRPr>
          </a:p>
        </p:txBody>
      </p:sp>
      <p:sp>
        <p:nvSpPr>
          <p:cNvPr id="140" name="CustomShape 2"/>
          <p:cNvSpPr/>
          <p:nvPr/>
        </p:nvSpPr>
        <p:spPr>
          <a:xfrm>
            <a:off x="4024080" y="9721080"/>
            <a:ext cx="3069360" cy="502560"/>
          </a:xfrm>
          <a:prstGeom prst="rect">
            <a:avLst/>
          </a:prstGeom>
          <a:noFill/>
          <a:ln w="0">
            <a:noFill/>
          </a:ln>
        </p:spPr>
        <p:style>
          <a:lnRef idx="0"/>
          <a:fillRef idx="0"/>
          <a:effectRef idx="0"/>
          <a:fontRef idx="minor"/>
        </p:style>
        <p:txBody>
          <a:bodyPr lIns="96840" rIns="96840" tIns="48240" bIns="48240" anchor="b">
            <a:noAutofit/>
          </a:bodyPr>
          <a:p>
            <a:pPr algn="r">
              <a:lnSpc>
                <a:spcPct val="100000"/>
              </a:lnSpc>
              <a:buNone/>
            </a:pPr>
            <a:fld id="{8D408B4A-3E84-4E76-BB04-CB61530C5723}" type="slidenum">
              <a:rPr b="0" lang="en-US" sz="1300" spc="-1" strike="noStrike">
                <a:solidFill>
                  <a:srgbClr val="000000"/>
                </a:solidFill>
                <a:latin typeface="Arial"/>
                <a:ea typeface="+mn-ea"/>
              </a:rPr>
              <a:t>&lt;number&gt;</a:t>
            </a:fld>
            <a:endParaRPr b="0" lang="en-US" sz="13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body"/>
          </p:nvPr>
        </p:nvSpPr>
        <p:spPr>
          <a:xfrm>
            <a:off x="228600" y="2286000"/>
            <a:ext cx="7085160" cy="4596480"/>
          </a:xfrm>
          <a:prstGeom prst="rect">
            <a:avLst/>
          </a:prstGeom>
          <a:noFill/>
          <a:ln w="0">
            <a:noFill/>
          </a:ln>
        </p:spPr>
        <p:txBody>
          <a:bodyPr lIns="96840" rIns="96840" tIns="48240" bIns="48240" anchor="t">
            <a:noAutofit/>
          </a:bodyPr>
          <a:p>
            <a:pPr marL="171360" indent="-171360">
              <a:lnSpc>
                <a:spcPct val="100000"/>
              </a:lnSpc>
              <a:buClr>
                <a:srgbClr val="000000"/>
              </a:buClr>
              <a:buFont typeface="Calibri"/>
              <a:buChar char="-"/>
            </a:pPr>
            <a:r>
              <a:rPr b="0" lang="en-US" sz="2000" spc="-1" strike="noStrike">
                <a:latin typeface="Arial"/>
              </a:rPr>
              <a:t>The inputs to the framework robot model, sensor model, world model &amp; for the world model only the boundaries are known to the framework, obstacles are discovered through sensing</a:t>
            </a:r>
            <a:endParaRPr b="0" lang="en-US" sz="2000" spc="-1" strike="noStrike">
              <a:latin typeface="Arial"/>
            </a:endParaRPr>
          </a:p>
          <a:p>
            <a:pPr marL="171360" indent="-171360">
              <a:lnSpc>
                <a:spcPct val="100000"/>
              </a:lnSpc>
              <a:buClr>
                <a:srgbClr val="000000"/>
              </a:buClr>
              <a:buFont typeface="Calibri"/>
              <a:buChar char="-"/>
            </a:pPr>
            <a:r>
              <a:rPr b="0" lang="en-US" sz="2000" spc="-1" strike="noStrike">
                <a:latin typeface="Arial"/>
              </a:rPr>
              <a:t>The output of the framework is the executed trajectory  - built by invoking the planning module along the way to the goal.</a:t>
            </a:r>
            <a:endParaRPr b="0" lang="en-US" sz="2000" spc="-1" strike="noStrike">
              <a:latin typeface="Arial"/>
            </a:endParaRPr>
          </a:p>
          <a:p>
            <a:pPr>
              <a:lnSpc>
                <a:spcPct val="100000"/>
              </a:lnSpc>
              <a:buNone/>
            </a:pPr>
            <a:endParaRPr b="0" lang="en-US" sz="2000" spc="-1" strike="noStrike">
              <a:latin typeface="Arial"/>
            </a:endParaRPr>
          </a:p>
          <a:p>
            <a:pPr marL="171360" indent="-171360">
              <a:lnSpc>
                <a:spcPct val="100000"/>
              </a:lnSpc>
              <a:buClr>
                <a:srgbClr val="000000"/>
              </a:buClr>
              <a:buFont typeface="Calibri"/>
              <a:buChar char="-"/>
            </a:pPr>
            <a:r>
              <a:rPr b="0" lang="en-US" sz="2000" spc="-1" strike="noStrike">
                <a:latin typeface="Arial"/>
              </a:rPr>
              <a:t>The module starts by marking all the space in the occupancy grid as unknown. </a:t>
            </a:r>
            <a:endParaRPr b="0" lang="en-US" sz="2000" spc="-1" strike="noStrike">
              <a:latin typeface="Arial"/>
            </a:endParaRPr>
          </a:p>
          <a:p>
            <a:pPr marL="171360" indent="-171360">
              <a:lnSpc>
                <a:spcPct val="100000"/>
              </a:lnSpc>
              <a:buClr>
                <a:srgbClr val="000000"/>
              </a:buClr>
              <a:buFont typeface="Calibri"/>
              <a:buChar char="-"/>
            </a:pPr>
            <a:r>
              <a:rPr b="0" lang="en-US" sz="2000" spc="-1" strike="noStrike">
                <a:latin typeface="Arial"/>
              </a:rPr>
              <a:t>During each iteration, the robot uses its sensor to detect the free and occupied space. The detected space is used to update the world. If there are new occupied cells, the execution module invokes the planning module to plan a new collision-free and dynamically-feasible trajectory from the current state to the goal. </a:t>
            </a:r>
            <a:endParaRPr b="0" lang="en-US" sz="2000" spc="-1" strike="noStrike">
              <a:latin typeface="Arial"/>
            </a:endParaRPr>
          </a:p>
          <a:p>
            <a:pPr marL="171360" indent="-171360">
              <a:lnSpc>
                <a:spcPct val="100000"/>
              </a:lnSpc>
              <a:buClr>
                <a:srgbClr val="000000"/>
              </a:buClr>
              <a:buFont typeface="Calibri"/>
              <a:buChar char="-"/>
            </a:pPr>
            <a:r>
              <a:rPr b="0" lang="en-US" sz="2000" spc="-1" strike="noStrike">
                <a:latin typeface="Arial"/>
              </a:rPr>
              <a:t>To enhance the planning efficiency, the planning module is provided with the remaining states as input, which it can use to guide the motion-tree expansion to generate a new trajectory towards the goal efficiently. </a:t>
            </a:r>
            <a:endParaRPr b="0" lang="en-US" sz="2000" spc="-1" strike="noStrike">
              <a:latin typeface="Arial"/>
            </a:endParaRPr>
          </a:p>
          <a:p>
            <a:pPr marL="171360" indent="-171360">
              <a:lnSpc>
                <a:spcPct val="100000"/>
              </a:lnSpc>
              <a:buClr>
                <a:srgbClr val="000000"/>
              </a:buClr>
              <a:buFont typeface="Calibri"/>
              <a:buChar char="-"/>
            </a:pPr>
            <a:r>
              <a:rPr b="0" lang="en-US" sz="2000" spc="-1" strike="noStrike">
                <a:latin typeface="Arial"/>
              </a:rPr>
              <a:t>When the planner completely fails, meaning it cannot generate a trajectory that extends beyond the current state, Planning Module is invoked again.</a:t>
            </a:r>
            <a:endParaRPr b="0" lang="en-US" sz="2000" spc="-1" strike="noStrike">
              <a:latin typeface="Arial"/>
            </a:endParaRPr>
          </a:p>
          <a:p>
            <a:pPr marL="171360" indent="-171360">
              <a:lnSpc>
                <a:spcPct val="100000"/>
              </a:lnSpc>
              <a:buClr>
                <a:srgbClr val="000000"/>
              </a:buClr>
              <a:buFont typeface="Calibri"/>
              <a:buChar char="-"/>
            </a:pPr>
            <a:r>
              <a:rPr b="0" lang="en-US" sz="2000" spc="-1" strike="noStrike">
                <a:latin typeface="Arial"/>
              </a:rPr>
              <a:t>When the planner succeeds, the execution module progresses to the subsequent state in the planned trajectory. </a:t>
            </a:r>
            <a:endParaRPr b="0" lang="en-US" sz="2000" spc="-1" strike="noStrike">
              <a:latin typeface="Arial"/>
            </a:endParaRPr>
          </a:p>
          <a:p>
            <a:pPr marL="171360" indent="-171360">
              <a:lnSpc>
                <a:spcPct val="100000"/>
              </a:lnSpc>
              <a:buClr>
                <a:srgbClr val="000000"/>
              </a:buClr>
              <a:buFont typeface="Calibri"/>
              <a:buChar char="-"/>
            </a:pPr>
            <a:r>
              <a:rPr b="0" lang="en-US" sz="2000" spc="-1" strike="noStrike">
                <a:latin typeface="Arial"/>
              </a:rPr>
              <a:t>This process of following the planned trajectory and re-planning when new obstacles are detected is repeated until the robot reaches its goal or exceeds the runtime limit.</a:t>
            </a:r>
            <a:endParaRPr b="0" lang="en-US" sz="2000" spc="-1" strike="noStrike">
              <a:latin typeface="Arial"/>
            </a:endParaRPr>
          </a:p>
          <a:p>
            <a:pPr>
              <a:lnSpc>
                <a:spcPct val="100000"/>
              </a:lnSpc>
              <a:buNone/>
            </a:pPr>
            <a:r>
              <a:rPr b="0" lang="en-US" sz="2000" spc="-1" strike="noStrike">
                <a:latin typeface="Arial"/>
              </a:rPr>
              <a:t>Now, my teammate - Bui will continue:</a:t>
            </a:r>
            <a:endParaRPr b="0" lang="en-US" sz="2000" spc="-1" strike="noStrike">
              <a:latin typeface="Arial"/>
            </a:endParaRPr>
          </a:p>
        </p:txBody>
      </p:sp>
      <p:sp>
        <p:nvSpPr>
          <p:cNvPr id="142" name="CustomShape 2"/>
          <p:cNvSpPr/>
          <p:nvPr/>
        </p:nvSpPr>
        <p:spPr>
          <a:xfrm>
            <a:off x="4024080" y="9721080"/>
            <a:ext cx="3069360" cy="502560"/>
          </a:xfrm>
          <a:prstGeom prst="rect">
            <a:avLst/>
          </a:prstGeom>
          <a:noFill/>
          <a:ln w="0">
            <a:noFill/>
          </a:ln>
        </p:spPr>
        <p:style>
          <a:lnRef idx="0"/>
          <a:fillRef idx="0"/>
          <a:effectRef idx="0"/>
          <a:fontRef idx="minor"/>
        </p:style>
        <p:txBody>
          <a:bodyPr lIns="96840" rIns="96840" tIns="48240" bIns="48240" anchor="b">
            <a:noAutofit/>
          </a:bodyPr>
          <a:p>
            <a:pPr algn="r">
              <a:lnSpc>
                <a:spcPct val="100000"/>
              </a:lnSpc>
              <a:buNone/>
            </a:pPr>
            <a:fld id="{70FC9E04-D5D4-4387-9984-89436ECC94D5}" type="slidenum">
              <a:rPr b="0" lang="en-US" sz="1300" spc="-1" strike="noStrike">
                <a:solidFill>
                  <a:srgbClr val="000000"/>
                </a:solidFill>
                <a:latin typeface="Arial"/>
                <a:ea typeface="+mn-ea"/>
              </a:rPr>
              <a:t>&lt;number&gt;</a:t>
            </a:fld>
            <a:endParaRPr b="0" lang="en-US" sz="13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body"/>
          </p:nvPr>
        </p:nvSpPr>
        <p:spPr>
          <a:xfrm>
            <a:off x="710280" y="4861440"/>
            <a:ext cx="5674320" cy="4596480"/>
          </a:xfrm>
          <a:prstGeom prst="rect">
            <a:avLst/>
          </a:prstGeom>
          <a:noFill/>
          <a:ln w="0">
            <a:noFill/>
          </a:ln>
        </p:spPr>
        <p:txBody>
          <a:bodyPr lIns="96840" rIns="96840" tIns="48240" bIns="48240" anchor="t">
            <a:noAutofit/>
          </a:bodyPr>
          <a:p>
            <a:pPr marL="171360" indent="-171360">
              <a:lnSpc>
                <a:spcPct val="100000"/>
              </a:lnSpc>
              <a:buClr>
                <a:srgbClr val="000000"/>
              </a:buClr>
              <a:buFont typeface="Calibri"/>
              <a:buChar char="-"/>
            </a:pPr>
            <a:r>
              <a:rPr b="0" lang="en-US" sz="2000" spc="-1" strike="noStrike">
                <a:latin typeface="Arial"/>
              </a:rPr>
              <a:t>We propose guided sampling-based motion planner for unknown environments. Our planning framework leverages discrete search over an adaptive grid subdivision and prior solutions to guide the motion-tree exploration, allowing for both </a:t>
            </a:r>
            <a:endParaRPr b="0" lang="en-US" sz="2000" spc="-1" strike="noStrike">
              <a:latin typeface="Arial"/>
            </a:endParaRPr>
          </a:p>
          <a:p>
            <a:pPr marL="171360" indent="-171360">
              <a:lnSpc>
                <a:spcPct val="100000"/>
              </a:lnSpc>
              <a:buClr>
                <a:srgbClr val="000000"/>
              </a:buClr>
              <a:buFont typeface="Calibri"/>
              <a:buChar char="-"/>
            </a:pPr>
            <a:r>
              <a:rPr b="0" lang="en-US" sz="2000" spc="-1" strike="noStrike">
                <a:latin typeface="Arial"/>
              </a:rPr>
              <a:t>(i) reduced replanning time, and </a:t>
            </a:r>
            <a:endParaRPr b="0" lang="en-US" sz="2000" spc="-1" strike="noStrike">
              <a:latin typeface="Arial"/>
            </a:endParaRPr>
          </a:p>
          <a:p>
            <a:pPr marL="171360" indent="-171360">
              <a:lnSpc>
                <a:spcPct val="100000"/>
              </a:lnSpc>
              <a:buClr>
                <a:srgbClr val="000000"/>
              </a:buClr>
              <a:buFont typeface="Calibri"/>
              <a:buChar char="-"/>
            </a:pPr>
            <a:r>
              <a:rPr b="0" lang="en-US" sz="2000" spc="-1" strike="noStrike">
                <a:latin typeface="Arial"/>
              </a:rPr>
              <a:t>(ii) greater solution coherence to significantly reduce oscillatory behavior. </a:t>
            </a:r>
            <a:endParaRPr b="0" lang="en-US" sz="2000" spc="-1" strike="noStrike">
              <a:latin typeface="Arial"/>
            </a:endParaRPr>
          </a:p>
          <a:p>
            <a:pPr marL="171360" indent="-171360">
              <a:lnSpc>
                <a:spcPct val="100000"/>
              </a:lnSpc>
              <a:buClr>
                <a:srgbClr val="000000"/>
              </a:buClr>
              <a:buFont typeface="Calibri"/>
              <a:buChar char="-"/>
            </a:pPr>
            <a:r>
              <a:rPr b="0" lang="en-US" sz="2000" spc="-1" strike="noStrike">
                <a:latin typeface="Arial"/>
              </a:rPr>
              <a:t>In addition, our approach (iii) increases clearance from obstacles to improve robustness, and thereby improves the success rate in reaching the goal despite having only a partial map of the environment. </a:t>
            </a:r>
            <a:endParaRPr b="0" lang="en-US" sz="2000" spc="-1" strike="noStrike">
              <a:latin typeface="Arial"/>
            </a:endParaRPr>
          </a:p>
        </p:txBody>
      </p:sp>
      <p:sp>
        <p:nvSpPr>
          <p:cNvPr id="144" name="CustomShape 2"/>
          <p:cNvSpPr/>
          <p:nvPr/>
        </p:nvSpPr>
        <p:spPr>
          <a:xfrm>
            <a:off x="4024080" y="9721080"/>
            <a:ext cx="3069360" cy="502560"/>
          </a:xfrm>
          <a:prstGeom prst="rect">
            <a:avLst/>
          </a:prstGeom>
          <a:noFill/>
          <a:ln w="0">
            <a:noFill/>
          </a:ln>
        </p:spPr>
        <p:style>
          <a:lnRef idx="0"/>
          <a:fillRef idx="0"/>
          <a:effectRef idx="0"/>
          <a:fontRef idx="minor"/>
        </p:style>
        <p:txBody>
          <a:bodyPr lIns="96840" rIns="96840" tIns="48240" bIns="48240" anchor="b">
            <a:noAutofit/>
          </a:bodyPr>
          <a:p>
            <a:pPr algn="r">
              <a:lnSpc>
                <a:spcPct val="100000"/>
              </a:lnSpc>
              <a:buNone/>
            </a:pPr>
            <a:fld id="{1AB07B1C-616F-43F7-AC0E-9C3FC7BFD214}" type="slidenum">
              <a:rPr b="0" lang="en-US" sz="1300" spc="-1" strike="noStrike">
                <a:solidFill>
                  <a:srgbClr val="000000"/>
                </a:solidFill>
                <a:latin typeface="Arial"/>
                <a:ea typeface="+mn-ea"/>
              </a:rPr>
              <a:t>&lt;number&gt;</a:t>
            </a:fld>
            <a:endParaRPr b="0" lang="en-US" sz="13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body"/>
          </p:nvPr>
        </p:nvSpPr>
        <p:spPr>
          <a:xfrm>
            <a:off x="710280" y="914400"/>
            <a:ext cx="6375960" cy="8543520"/>
          </a:xfrm>
          <a:prstGeom prst="rect">
            <a:avLst/>
          </a:prstGeom>
          <a:noFill/>
          <a:ln w="0">
            <a:noFill/>
          </a:ln>
        </p:spPr>
        <p:txBody>
          <a:bodyPr lIns="96840" rIns="96840" tIns="48240" bIns="48240" anchor="t">
            <a:noAutofit/>
          </a:bodyPr>
          <a:p>
            <a:pPr marL="216000" indent="-216000">
              <a:lnSpc>
                <a:spcPct val="90000"/>
              </a:lnSpc>
              <a:spcBef>
                <a:spcPts val="1001"/>
              </a:spcBef>
              <a:buNone/>
              <a:tabLst>
                <a:tab algn="l" pos="0"/>
              </a:tabLst>
            </a:pPr>
            <a:r>
              <a:rPr b="0" lang="en-US" sz="2400" spc="-1" strike="noStrike">
                <a:solidFill>
                  <a:srgbClr val="000000"/>
                </a:solidFill>
                <a:latin typeface="Gill Sans MT"/>
              </a:rPr>
              <a:t>To deploy max entropy IRL, we need state visited frequencies for all the states in state space - </a:t>
            </a:r>
            <a:r>
              <a:rPr b="0" i="1" lang="en-US" sz="2400" spc="-1" strike="noStrike">
                <a:solidFill>
                  <a:srgbClr val="000000"/>
                </a:solidFill>
                <a:latin typeface="Gill Sans MT"/>
              </a:rPr>
              <a:t>partition function</a:t>
            </a:r>
            <a:r>
              <a:rPr b="0" lang="en-US" sz="2400" spc="-1" strike="noStrike">
                <a:solidFill>
                  <a:srgbClr val="000000"/>
                </a:solidFill>
                <a:latin typeface="Gill Sans MT"/>
              </a:rPr>
              <a:t> – </a:t>
            </a:r>
            <a:r>
              <a:rPr b="0" i="1" lang="en-US" sz="2400" spc="-1" strike="noStrike">
                <a:solidFill>
                  <a:srgbClr val="000000"/>
                </a:solidFill>
                <a:latin typeface="Gill Sans MT"/>
              </a:rPr>
              <a:t>Z(θ)</a:t>
            </a:r>
            <a:r>
              <a:rPr b="0" lang="en-US" sz="2400" spc="-1" strike="noStrike">
                <a:solidFill>
                  <a:srgbClr val="000000"/>
                </a:solidFill>
                <a:latin typeface="Gill Sans MT"/>
              </a:rPr>
              <a:t>. For discrete state space, we can develop a policy from the value iteration function, and perform a number of roll-outs, and use that to determine the partition function. However, the problem becomes intractable in continuous state space.</a:t>
            </a:r>
            <a:endParaRPr b="0" lang="en-US" sz="2400" spc="-1" strike="noStrike">
              <a:latin typeface="Arial"/>
            </a:endParaRPr>
          </a:p>
          <a:p>
            <a:pPr marL="216000" indent="-216000">
              <a:lnSpc>
                <a:spcPct val="90000"/>
              </a:lnSpc>
              <a:spcBef>
                <a:spcPts val="1001"/>
              </a:spcBef>
              <a:buNone/>
              <a:tabLst>
                <a:tab algn="l" pos="0"/>
              </a:tabLst>
            </a:pPr>
            <a:r>
              <a:rPr b="0" lang="en-US" sz="2400" spc="-1" strike="noStrike">
                <a:solidFill>
                  <a:srgbClr val="000000"/>
                </a:solidFill>
                <a:latin typeface="Gill Sans MT"/>
              </a:rPr>
              <a:t>Z(θ) can be approximated by generating sample trajectories and calculate the reward sum along the trajectories. Then the maximum entropy is calculate based on the expert demonstration D and Ds. However, the approach is suitable to autonomous vehicles with safety requirements within a horizon T and no particular target in the movement. For our problem, we need to the robot reach its goal. However, the policy is still learning from the reward function, and it cannot assure that the agent can reach its goal. We need a new approach to solve this problem</a:t>
            </a:r>
            <a:endParaRPr b="0" lang="en-US" sz="2400" spc="-1" strike="noStrike">
              <a:latin typeface="Arial"/>
            </a:endParaRPr>
          </a:p>
        </p:txBody>
      </p:sp>
      <p:sp>
        <p:nvSpPr>
          <p:cNvPr id="146" name="CustomShape 2"/>
          <p:cNvSpPr/>
          <p:nvPr/>
        </p:nvSpPr>
        <p:spPr>
          <a:xfrm>
            <a:off x="4024080" y="9721080"/>
            <a:ext cx="3069360" cy="502560"/>
          </a:xfrm>
          <a:prstGeom prst="rect">
            <a:avLst/>
          </a:prstGeom>
          <a:noFill/>
          <a:ln w="0">
            <a:noFill/>
          </a:ln>
        </p:spPr>
        <p:style>
          <a:lnRef idx="0"/>
          <a:fillRef idx="0"/>
          <a:effectRef idx="0"/>
          <a:fontRef idx="minor"/>
        </p:style>
        <p:txBody>
          <a:bodyPr lIns="96840" rIns="96840" tIns="48240" bIns="48240" anchor="b">
            <a:noAutofit/>
          </a:bodyPr>
          <a:p>
            <a:pPr algn="r">
              <a:lnSpc>
                <a:spcPct val="100000"/>
              </a:lnSpc>
              <a:buNone/>
            </a:pPr>
            <a:fld id="{463B054C-1BBD-464A-B6CF-60D49EAE5CD4}" type="slidenum">
              <a:rPr b="0" lang="en-US" sz="1300" spc="-1" strike="noStrike">
                <a:solidFill>
                  <a:srgbClr val="000000"/>
                </a:solidFill>
                <a:latin typeface="Arial"/>
                <a:ea typeface="+mn-ea"/>
              </a:rPr>
              <a:t>&lt;number&gt;</a:t>
            </a:fld>
            <a:endParaRPr b="0" lang="en-US" sz="13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body"/>
          </p:nvPr>
        </p:nvSpPr>
        <p:spPr>
          <a:xfrm>
            <a:off x="710280" y="4861440"/>
            <a:ext cx="5674320" cy="4596480"/>
          </a:xfrm>
          <a:prstGeom prst="rect">
            <a:avLst/>
          </a:prstGeom>
          <a:noFill/>
          <a:ln w="0">
            <a:noFill/>
          </a:ln>
        </p:spPr>
        <p:txBody>
          <a:bodyPr lIns="96840" rIns="96840" tIns="48240" bIns="48240" anchor="t">
            <a:noAutofit/>
          </a:bodyPr>
          <a:p>
            <a:endParaRPr b="0" lang="en-US" sz="2000" spc="-1" strike="noStrike">
              <a:latin typeface="Arial"/>
            </a:endParaRPr>
          </a:p>
        </p:txBody>
      </p:sp>
      <p:sp>
        <p:nvSpPr>
          <p:cNvPr id="148" name="CustomShape 2"/>
          <p:cNvSpPr/>
          <p:nvPr/>
        </p:nvSpPr>
        <p:spPr>
          <a:xfrm>
            <a:off x="4024080" y="9721080"/>
            <a:ext cx="3069360" cy="502560"/>
          </a:xfrm>
          <a:prstGeom prst="rect">
            <a:avLst/>
          </a:prstGeom>
          <a:noFill/>
          <a:ln w="0">
            <a:noFill/>
          </a:ln>
        </p:spPr>
        <p:style>
          <a:lnRef idx="0"/>
          <a:fillRef idx="0"/>
          <a:effectRef idx="0"/>
          <a:fontRef idx="minor"/>
        </p:style>
        <p:txBody>
          <a:bodyPr lIns="96840" rIns="96840" tIns="48240" bIns="48240" anchor="b">
            <a:noAutofit/>
          </a:bodyPr>
          <a:p>
            <a:pPr algn="r">
              <a:lnSpc>
                <a:spcPct val="100000"/>
              </a:lnSpc>
              <a:buNone/>
            </a:pPr>
            <a:fld id="{080AC151-45A8-4DF6-81CA-2219348F459B}" type="slidenum">
              <a:rPr b="0" lang="en-US" sz="1300" spc="-1" strike="noStrike">
                <a:solidFill>
                  <a:srgbClr val="000000"/>
                </a:solidFill>
                <a:latin typeface="Arial"/>
                <a:ea typeface="+mn-ea"/>
              </a:rPr>
              <a:t>&lt;number&gt;</a:t>
            </a:fld>
            <a:endParaRPr b="0" lang="en-US" sz="13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E507A1F-79FB-4A3D-AFD0-E35188A79EB1}"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23AA13F-63F9-448D-8B3D-98EC7539468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3D1E156-2B71-43F3-9B85-1F7652CB969C}"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0E72212-C565-447A-8DBE-1989806B33B7}"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8675FAB-A352-4A36-B935-A453984E4436}"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B09F4B8-B9FA-4A46-B686-7BEA83914E58}"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2EE8F65-4E72-4A92-8849-65E63176E140}"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913AAE9-714B-4DB1-A13F-9B8663EE4843}"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9E53ABE-4F76-423E-A4F9-ED43B0069FB5}"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A3AE235-6399-4183-851F-DB661AA57C27}"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843FAA5-430F-431B-9090-96DB77D21834}"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49B5E9E-DD5D-4CEA-9A1E-34F4CF4FE5A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EDF10B3-EE3F-4AD9-B722-2F99B0931508}"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8A891CF-F309-4E7A-892C-9FC6044324DE}"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AD99542-B82A-45A9-972E-06F9EAD8C52C}"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EEC40632-5E07-432C-9D8F-3A006D2FB45F}"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E441BD34-9378-4683-94A8-E266E1941F5A}"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58AACE2-45EF-49FD-8E21-F5CE2E4C8A7C}"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28E3FD1-F505-41D2-B943-F1E3007EDC3F}"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D946F54-898D-44B0-A06C-DEEE03572DC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2C4C33E-6A58-4B86-A6BE-625ED7F2DB8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1613619-487E-4464-BB50-30F777804A6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A27B6DB-D520-4BB5-A511-C2FA8B397E0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87FD4A8-D613-4F85-95ED-8AC0B8E6BC40}"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029040" y="6356520"/>
            <a:ext cx="3084480" cy="36324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8b8b8b"/>
                </a:solidFill>
                <a:latin typeface="Calibri"/>
              </a:defRPr>
            </a:lvl1pPr>
          </a:lstStyle>
          <a:p>
            <a:pPr algn="ctr">
              <a:lnSpc>
                <a:spcPct val="100000"/>
              </a:lnSpc>
              <a:buNone/>
            </a:pPr>
            <a:r>
              <a:rPr b="0" lang="en-US" sz="1200" spc="-1" strike="noStrike">
                <a:solidFill>
                  <a:srgbClr val="8b8b8b"/>
                </a:solidFill>
                <a:latin typeface="Calibri"/>
              </a:rPr>
              <a:t>&lt;footer&gt;</a:t>
            </a:r>
            <a:endParaRPr b="0" lang="en-US" sz="1200" spc="-1" strike="noStrike">
              <a:latin typeface="Times New Roman"/>
            </a:endParaRPr>
          </a:p>
        </p:txBody>
      </p:sp>
      <p:sp>
        <p:nvSpPr>
          <p:cNvPr id="1" name="PlaceHolder 2"/>
          <p:cNvSpPr>
            <a:spLocks noGrp="1"/>
          </p:cNvSpPr>
          <p:nvPr>
            <p:ph type="sldNum" idx="2"/>
          </p:nvPr>
        </p:nvSpPr>
        <p:spPr>
          <a:xfrm>
            <a:off x="6458040" y="6356520"/>
            <a:ext cx="2055600" cy="363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DFE24F2B-43C4-4E65-9CBC-A2F26A1131F0}" type="slidenum">
              <a:rPr b="0" lang="en-US" sz="1200" spc="-1" strike="noStrike">
                <a:solidFill>
                  <a:srgbClr val="8b8b8b"/>
                </a:solidFill>
                <a:latin typeface="Calibri"/>
              </a:rPr>
              <a:t>&lt;number&gt;</a:t>
            </a:fld>
            <a:endParaRPr b="0" lang="en-US" sz="1200" spc="-1" strike="noStrike">
              <a:latin typeface="Times New Roman"/>
            </a:endParaRPr>
          </a:p>
        </p:txBody>
      </p:sp>
      <p:sp>
        <p:nvSpPr>
          <p:cNvPr id="2" name="PlaceHolder 3"/>
          <p:cNvSpPr>
            <a:spLocks noGrp="1"/>
          </p:cNvSpPr>
          <p:nvPr>
            <p:ph type="dt" idx="3"/>
          </p:nvPr>
        </p:nvSpPr>
        <p:spPr>
          <a:xfrm>
            <a:off x="628560" y="6356520"/>
            <a:ext cx="2055600" cy="36324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029040" y="6356520"/>
            <a:ext cx="3084480" cy="36324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8b8b8b"/>
                </a:solidFill>
                <a:latin typeface="Calibri"/>
              </a:defRPr>
            </a:lvl1pPr>
          </a:lstStyle>
          <a:p>
            <a:pPr algn="ctr">
              <a:lnSpc>
                <a:spcPct val="100000"/>
              </a:lnSpc>
              <a:buNone/>
            </a:pPr>
            <a:r>
              <a:rPr b="0" lang="en-US" sz="1200" spc="-1" strike="noStrike">
                <a:solidFill>
                  <a:srgbClr val="8b8b8b"/>
                </a:solidFill>
                <a:latin typeface="Calibri"/>
              </a:rPr>
              <a:t>&lt;footer&gt;</a:t>
            </a:r>
            <a:endParaRPr b="0" lang="en-US" sz="1200" spc="-1" strike="noStrike">
              <a:latin typeface="Times New Roman"/>
            </a:endParaRPr>
          </a:p>
        </p:txBody>
      </p:sp>
      <p:sp>
        <p:nvSpPr>
          <p:cNvPr id="42" name="PlaceHolder 2"/>
          <p:cNvSpPr>
            <a:spLocks noGrp="1"/>
          </p:cNvSpPr>
          <p:nvPr>
            <p:ph type="sldNum" idx="5"/>
          </p:nvPr>
        </p:nvSpPr>
        <p:spPr>
          <a:xfrm>
            <a:off x="6458040" y="6356520"/>
            <a:ext cx="2055600" cy="36324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35F2619F-50ED-4B47-B618-9A0E9577666F}" type="slidenum">
              <a:rPr b="0" lang="en-US" sz="1200" spc="-1" strike="noStrike">
                <a:solidFill>
                  <a:srgbClr val="8b8b8b"/>
                </a:solidFill>
                <a:latin typeface="Calibri"/>
              </a:rPr>
              <a:t>&lt;number&gt;</a:t>
            </a:fld>
            <a:endParaRPr b="0" lang="en-US" sz="1200" spc="-1" strike="noStrike">
              <a:latin typeface="Times New Roman"/>
            </a:endParaRPr>
          </a:p>
        </p:txBody>
      </p:sp>
      <p:sp>
        <p:nvSpPr>
          <p:cNvPr id="43" name="PlaceHolder 3"/>
          <p:cNvSpPr>
            <a:spLocks noGrp="1"/>
          </p:cNvSpPr>
          <p:nvPr>
            <p:ph type="dt" idx="6"/>
          </p:nvPr>
        </p:nvSpPr>
        <p:spPr>
          <a:xfrm>
            <a:off x="628560" y="6356520"/>
            <a:ext cx="2055600" cy="36324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omments" Target="../comments/comment8.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685800" y="1554480"/>
            <a:ext cx="7770600" cy="2102400"/>
          </a:xfrm>
          <a:prstGeom prst="rect">
            <a:avLst/>
          </a:prstGeom>
          <a:noFill/>
          <a:ln w="0">
            <a:noFill/>
          </a:ln>
        </p:spPr>
        <p:txBody>
          <a:bodyPr lIns="0" rIns="0" tIns="0" bIns="0" anchor="b">
            <a:normAutofit/>
          </a:bodyPr>
          <a:p>
            <a:pPr algn="ctr">
              <a:lnSpc>
                <a:spcPct val="100000"/>
              </a:lnSpc>
              <a:buNone/>
            </a:pPr>
            <a:r>
              <a:rPr b="0" lang="en-US" sz="2000" spc="-1" strike="noStrike">
                <a:solidFill>
                  <a:srgbClr val="000000"/>
                </a:solidFill>
                <a:latin typeface="Gill Sans MT"/>
                <a:ea typeface="Calibri Light"/>
              </a:rPr>
              <a:t>CS-695 final project </a:t>
            </a:r>
            <a:br>
              <a:rPr sz="2000"/>
            </a:br>
            <a:br>
              <a:rPr sz="2800"/>
            </a:br>
            <a:r>
              <a:rPr b="0" lang="en-US" sz="2800" spc="-1" strike="noStrike">
                <a:solidFill>
                  <a:srgbClr val="000000"/>
                </a:solidFill>
                <a:latin typeface="Gill Sans MT"/>
                <a:ea typeface="Calibri Light"/>
              </a:rPr>
              <a:t>Dual-Robot Path Planning </a:t>
            </a:r>
            <a:br>
              <a:rPr sz="2800"/>
            </a:br>
            <a:r>
              <a:rPr b="0" lang="en-US" sz="2800" spc="-1" strike="noStrike">
                <a:solidFill>
                  <a:srgbClr val="000000"/>
                </a:solidFill>
                <a:latin typeface="Gill Sans MT"/>
                <a:ea typeface="Calibri Light"/>
              </a:rPr>
              <a:t>with geometries through narrow passages with Max Entropy IRL</a:t>
            </a:r>
            <a:r>
              <a:rPr b="0" lang="en-US" sz="3100" spc="-1" strike="noStrike">
                <a:solidFill>
                  <a:srgbClr val="000000"/>
                </a:solidFill>
                <a:latin typeface="Gill Sans MT"/>
                <a:ea typeface="Calibri Light"/>
              </a:rPr>
              <a:t> </a:t>
            </a:r>
            <a:endParaRPr b="0" lang="en-US" sz="3100" spc="-1" strike="noStrike">
              <a:latin typeface="Arial"/>
            </a:endParaRPr>
          </a:p>
        </p:txBody>
      </p:sp>
      <p:sp>
        <p:nvSpPr>
          <p:cNvPr id="89" name="CustomShape 3"/>
          <p:cNvSpPr/>
          <p:nvPr/>
        </p:nvSpPr>
        <p:spPr>
          <a:xfrm>
            <a:off x="685800" y="1463040"/>
            <a:ext cx="7997040" cy="4804200"/>
          </a:xfrm>
          <a:prstGeom prst="rect">
            <a:avLst/>
          </a:prstGeom>
          <a:noFill/>
          <a:ln w="0">
            <a:noFill/>
          </a:ln>
        </p:spPr>
        <p:style>
          <a:lnRef idx="0"/>
          <a:fillRef idx="0"/>
          <a:effectRef idx="0"/>
          <a:fontRef idx="minor"/>
        </p:style>
      </p:sp>
      <p:sp>
        <p:nvSpPr>
          <p:cNvPr id="90" name="Footer Placeholder 1"/>
          <p:cNvSpPr/>
          <p:nvPr/>
        </p:nvSpPr>
        <p:spPr>
          <a:xfrm>
            <a:off x="311400" y="6273000"/>
            <a:ext cx="8504280" cy="363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808080"/>
                </a:solidFill>
                <a:latin typeface="Calibri"/>
                <a:ea typeface="DejaVu Sans"/>
              </a:rPr>
              <a:t> </a:t>
            </a:r>
            <a:endParaRPr b="0" lang="en-US" sz="1800" spc="-1" strike="noStrike">
              <a:latin typeface="Arial"/>
            </a:endParaRPr>
          </a:p>
        </p:txBody>
      </p:sp>
      <p:sp>
        <p:nvSpPr>
          <p:cNvPr id="91" name="TextBox 12"/>
          <p:cNvSpPr/>
          <p:nvPr/>
        </p:nvSpPr>
        <p:spPr>
          <a:xfrm>
            <a:off x="1405080" y="2366280"/>
            <a:ext cx="6665760" cy="521280"/>
          </a:xfrm>
          <a:prstGeom prst="rect">
            <a:avLst/>
          </a:prstGeom>
          <a:noFill/>
          <a:ln w="0">
            <a:noFill/>
          </a:ln>
        </p:spPr>
        <p:style>
          <a:lnRef idx="0"/>
          <a:fillRef idx="0"/>
          <a:effectRef idx="0"/>
          <a:fontRef idx="minor"/>
        </p:style>
      </p:sp>
      <p:sp>
        <p:nvSpPr>
          <p:cNvPr id="92" name="PlaceHolder 2"/>
          <p:cNvSpPr>
            <a:spLocks noGrp="1"/>
          </p:cNvSpPr>
          <p:nvPr>
            <p:ph type="subTitle"/>
          </p:nvPr>
        </p:nvSpPr>
        <p:spPr>
          <a:xfrm>
            <a:off x="1143000" y="3951000"/>
            <a:ext cx="6856200" cy="1587960"/>
          </a:xfrm>
          <a:prstGeom prst="rect">
            <a:avLst/>
          </a:prstGeom>
          <a:noFill/>
          <a:ln w="0">
            <a:noFill/>
          </a:ln>
        </p:spPr>
        <p:txBody>
          <a:bodyPr lIns="0" rIns="0" tIns="0" bIns="0" anchor="t">
            <a:normAutofit/>
          </a:bodyPr>
          <a:p>
            <a:pPr algn="ctr">
              <a:lnSpc>
                <a:spcPct val="100000"/>
              </a:lnSpc>
              <a:buNone/>
              <a:tabLst>
                <a:tab algn="l" pos="0"/>
              </a:tabLst>
            </a:pPr>
            <a:endParaRPr b="0" lang="en-US" sz="2000" spc="-1" strike="noStrike">
              <a:latin typeface="Arial"/>
            </a:endParaRPr>
          </a:p>
          <a:p>
            <a:pPr algn="ctr">
              <a:lnSpc>
                <a:spcPct val="100000"/>
              </a:lnSpc>
              <a:buNone/>
              <a:tabLst>
                <a:tab algn="l" pos="0"/>
              </a:tabLst>
            </a:pPr>
            <a:r>
              <a:rPr b="0" lang="en-US" sz="2000" spc="-1" strike="noStrike">
                <a:solidFill>
                  <a:srgbClr val="000000"/>
                </a:solidFill>
                <a:latin typeface="Gill Sans MT"/>
              </a:rPr>
              <a:t>Hoang-Dung Bui</a:t>
            </a:r>
            <a:endParaRPr b="0" lang="en-US" sz="2000" spc="-1" strike="noStrike">
              <a:latin typeface="Arial"/>
            </a:endParaRPr>
          </a:p>
          <a:p>
            <a:pPr algn="ctr">
              <a:lnSpc>
                <a:spcPct val="100000"/>
              </a:lnSpc>
              <a:buNone/>
              <a:tabLst>
                <a:tab algn="l" pos="0"/>
              </a:tabLst>
            </a:pPr>
            <a:endParaRPr b="0" lang="en-US" sz="2000" spc="-1" strike="noStrike">
              <a:latin typeface="Arial"/>
            </a:endParaRPr>
          </a:p>
          <a:p>
            <a:pPr algn="ctr">
              <a:lnSpc>
                <a:spcPct val="100000"/>
              </a:lnSpc>
              <a:buNone/>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Footer Placeholder 1"/>
          <p:cNvSpPr/>
          <p:nvPr/>
        </p:nvSpPr>
        <p:spPr>
          <a:xfrm>
            <a:off x="204840" y="6245640"/>
            <a:ext cx="3607200" cy="363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808080"/>
                </a:solidFill>
                <a:latin typeface="Calibri"/>
                <a:ea typeface="Calibri"/>
              </a:rPr>
              <a:t>Hoang-Dung Bui - GMU</a:t>
            </a:r>
            <a:endParaRPr b="0" lang="en-US" sz="1800" spc="-1" strike="noStrike">
              <a:latin typeface="Arial"/>
            </a:endParaRPr>
          </a:p>
        </p:txBody>
      </p:sp>
      <p:sp>
        <p:nvSpPr>
          <p:cNvPr id="94" name="Slide Number Placeholder 2"/>
          <p:cNvSpPr/>
          <p:nvPr/>
        </p:nvSpPr>
        <p:spPr>
          <a:xfrm>
            <a:off x="6673680" y="6317280"/>
            <a:ext cx="2055600" cy="3632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7C6AE60B-E572-4A79-89DA-CDA7E0BEBE2C}" type="slidenum">
              <a:rPr b="0" lang="en-US" sz="1800" spc="-1" strike="noStrike">
                <a:solidFill>
                  <a:srgbClr val="7f7f7f"/>
                </a:solidFill>
                <a:latin typeface="Calibri"/>
                <a:ea typeface="DejaVu Sans"/>
              </a:rPr>
              <a:t>&lt;number&gt;</a:t>
            </a:fld>
            <a:endParaRPr b="0" lang="en-US" sz="1800" spc="-1" strike="noStrike">
              <a:latin typeface="Arial"/>
            </a:endParaRPr>
          </a:p>
        </p:txBody>
      </p:sp>
      <p:sp>
        <p:nvSpPr>
          <p:cNvPr id="95" name="PlaceHolder 1"/>
          <p:cNvSpPr>
            <a:spLocks noGrp="1"/>
          </p:cNvSpPr>
          <p:nvPr>
            <p:ph type="title"/>
          </p:nvPr>
        </p:nvSpPr>
        <p:spPr>
          <a:xfrm>
            <a:off x="628560" y="365040"/>
            <a:ext cx="7885080" cy="1323720"/>
          </a:xfrm>
          <a:prstGeom prst="rect">
            <a:avLst/>
          </a:prstGeom>
          <a:noFill/>
          <a:ln w="0">
            <a:noFill/>
          </a:ln>
        </p:spPr>
        <p:txBody>
          <a:bodyPr lIns="90000" rIns="90000" tIns="45000" bIns="45000" anchor="ctr">
            <a:normAutofit fontScale="78000"/>
          </a:bodyPr>
          <a:p>
            <a:pPr>
              <a:lnSpc>
                <a:spcPct val="100000"/>
              </a:lnSpc>
              <a:buNone/>
            </a:pPr>
            <a:r>
              <a:rPr b="0" lang="en-US" sz="3400" spc="-1" strike="noStrike">
                <a:solidFill>
                  <a:srgbClr val="333399"/>
                </a:solidFill>
                <a:latin typeface="Gill Sans MT"/>
                <a:ea typeface="Calibri Light"/>
              </a:rPr>
              <a:t>We aim to develop a path planner to plan collision-free paths for dual agents going through a narrow passage.</a:t>
            </a:r>
            <a:endParaRPr b="0" lang="en-US" sz="3400" spc="-1" strike="noStrike">
              <a:latin typeface="Arial"/>
            </a:endParaRPr>
          </a:p>
        </p:txBody>
      </p:sp>
      <p:sp>
        <p:nvSpPr>
          <p:cNvPr id="96" name="PlaceHolder 2"/>
          <p:cNvSpPr>
            <a:spLocks noGrp="1"/>
          </p:cNvSpPr>
          <p:nvPr>
            <p:ph/>
          </p:nvPr>
        </p:nvSpPr>
        <p:spPr>
          <a:xfrm>
            <a:off x="628560" y="1888200"/>
            <a:ext cx="4358160" cy="422424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200" spc="-1" strike="noStrike">
                <a:solidFill>
                  <a:srgbClr val="000000"/>
                </a:solidFill>
                <a:latin typeface="Gill Sans MT"/>
              </a:rPr>
              <a:t>Challenges: </a:t>
            </a:r>
            <a:endParaRPr b="0" lang="en-US" sz="2200" spc="-1" strike="noStrike">
              <a:latin typeface="Arial"/>
            </a:endParaRPr>
          </a:p>
          <a:p>
            <a:pPr lvl="1" marL="685800" indent="-228600">
              <a:lnSpc>
                <a:spcPct val="90000"/>
              </a:lnSpc>
              <a:spcBef>
                <a:spcPts val="499"/>
              </a:spcBef>
              <a:buClr>
                <a:srgbClr val="000000"/>
              </a:buClr>
              <a:buFont typeface="Arial"/>
              <a:buChar char="•"/>
            </a:pPr>
            <a:r>
              <a:rPr b="0" lang="en-US" sz="2000" spc="-1" strike="noStrike">
                <a:solidFill>
                  <a:srgbClr val="000000"/>
                </a:solidFill>
                <a:latin typeface="Gill Sans MT"/>
              </a:rPr>
              <a:t>Obstacles with narrow passages </a:t>
            </a:r>
            <a:endParaRPr b="0" lang="en-US" sz="2000" spc="-1" strike="noStrike">
              <a:latin typeface="Arial"/>
            </a:endParaRPr>
          </a:p>
          <a:p>
            <a:pPr lvl="1" marL="685800" indent="-228600">
              <a:lnSpc>
                <a:spcPct val="90000"/>
              </a:lnSpc>
              <a:spcBef>
                <a:spcPts val="499"/>
              </a:spcBef>
              <a:buClr>
                <a:srgbClr val="000000"/>
              </a:buClr>
              <a:buFont typeface="Arial"/>
              <a:buChar char="•"/>
            </a:pPr>
            <a:r>
              <a:rPr b="0" lang="en-US" sz="2000" spc="-1" strike="noStrike">
                <a:solidFill>
                  <a:srgbClr val="000000"/>
                </a:solidFill>
                <a:latin typeface="Gill Sans MT"/>
              </a:rPr>
              <a:t>Two agents cannot go through at the same time</a:t>
            </a:r>
            <a:endParaRPr b="0" lang="en-US" sz="2000" spc="-1" strike="noStrike">
              <a:latin typeface="Arial"/>
            </a:endParaRPr>
          </a:p>
          <a:p>
            <a:pPr>
              <a:lnSpc>
                <a:spcPct val="90000"/>
              </a:lnSpc>
              <a:spcBef>
                <a:spcPts val="1417"/>
              </a:spcBef>
              <a:buNone/>
            </a:pPr>
            <a:endParaRPr b="0" lang="en-US" sz="2000" spc="-1" strike="noStrike">
              <a:latin typeface="Arial"/>
            </a:endParaRPr>
          </a:p>
          <a:p>
            <a:pPr>
              <a:lnSpc>
                <a:spcPct val="90000"/>
              </a:lnSpc>
              <a:spcBef>
                <a:spcPts val="1001"/>
              </a:spcBef>
              <a:buNone/>
              <a:tabLst>
                <a:tab algn="l" pos="0"/>
              </a:tabLst>
            </a:pPr>
            <a:r>
              <a:rPr b="0" i="1" lang="en-US" sz="2200" spc="-1" strike="noStrike">
                <a:solidFill>
                  <a:srgbClr val="c00000"/>
                </a:solidFill>
                <a:latin typeface="Gill Sans MT"/>
                <a:ea typeface="Calibri"/>
              </a:rPr>
              <a:t>A practical path planner must be able to coordinate two agents, and one must be sacrified its own short-term reward to achieve the long term returns for both agents.</a:t>
            </a:r>
            <a:endParaRPr b="0" lang="en-US" sz="2200" spc="-1" strike="noStrike">
              <a:latin typeface="Arial"/>
            </a:endParaRPr>
          </a:p>
        </p:txBody>
      </p:sp>
      <p:pic>
        <p:nvPicPr>
          <p:cNvPr id="97" name="" descr=""/>
          <p:cNvPicPr/>
          <p:nvPr/>
        </p:nvPicPr>
        <p:blipFill>
          <a:blip r:embed="rId1"/>
          <a:stretch/>
        </p:blipFill>
        <p:spPr>
          <a:xfrm rot="5415600">
            <a:off x="5715720" y="1671120"/>
            <a:ext cx="2532600" cy="35802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Slide Number Placeholder 2"/>
          <p:cNvSpPr/>
          <p:nvPr/>
        </p:nvSpPr>
        <p:spPr>
          <a:xfrm>
            <a:off x="6673680" y="6317280"/>
            <a:ext cx="2055600" cy="3632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7A545913-CC37-4B20-899E-54A0CCB035AD}" type="slidenum">
              <a:rPr b="0" lang="en-US" sz="1800" spc="-1" strike="noStrike">
                <a:solidFill>
                  <a:srgbClr val="7f7f7f"/>
                </a:solidFill>
                <a:latin typeface="Calibri"/>
                <a:ea typeface="DejaVu Sans"/>
              </a:rPr>
              <a:t>&lt;number&gt;</a:t>
            </a:fld>
            <a:endParaRPr b="0" lang="en-US" sz="1800" spc="-1" strike="noStrike">
              <a:latin typeface="Arial"/>
            </a:endParaRPr>
          </a:p>
        </p:txBody>
      </p:sp>
      <p:sp>
        <p:nvSpPr>
          <p:cNvPr id="99" name="PlaceHolder 1"/>
          <p:cNvSpPr>
            <a:spLocks noGrp="1"/>
          </p:cNvSpPr>
          <p:nvPr>
            <p:ph type="title"/>
          </p:nvPr>
        </p:nvSpPr>
        <p:spPr>
          <a:xfrm>
            <a:off x="628560" y="187920"/>
            <a:ext cx="8425440" cy="1323720"/>
          </a:xfrm>
          <a:prstGeom prst="rect">
            <a:avLst/>
          </a:prstGeom>
          <a:noFill/>
          <a:ln w="0">
            <a:noFill/>
          </a:ln>
        </p:spPr>
        <p:txBody>
          <a:bodyPr lIns="90000" rIns="90000" tIns="45000" bIns="45000" anchor="ctr">
            <a:normAutofit/>
          </a:bodyPr>
          <a:p>
            <a:pPr>
              <a:lnSpc>
                <a:spcPct val="100000"/>
              </a:lnSpc>
              <a:buNone/>
            </a:pPr>
            <a:r>
              <a:rPr b="0" lang="en-US" sz="3400" spc="-1" strike="noStrike">
                <a:solidFill>
                  <a:srgbClr val="333399"/>
                </a:solidFill>
                <a:latin typeface="Gill Sans MT"/>
                <a:ea typeface="Calibri Light"/>
              </a:rPr>
              <a:t>We would like to develop a RL and IRL framework to solve the problem</a:t>
            </a:r>
            <a:endParaRPr b="0" lang="en-US" sz="3400" spc="-1" strike="noStrike">
              <a:latin typeface="Arial"/>
            </a:endParaRPr>
          </a:p>
        </p:txBody>
      </p:sp>
      <p:sp>
        <p:nvSpPr>
          <p:cNvPr id="100" name="PlaceHolder 2"/>
          <p:cNvSpPr>
            <a:spLocks noGrp="1"/>
          </p:cNvSpPr>
          <p:nvPr>
            <p:ph/>
          </p:nvPr>
        </p:nvSpPr>
        <p:spPr>
          <a:xfrm>
            <a:off x="628560" y="4572000"/>
            <a:ext cx="7885080" cy="1215720"/>
          </a:xfrm>
          <a:prstGeom prst="rect">
            <a:avLst/>
          </a:prstGeom>
          <a:noFill/>
          <a:ln w="0">
            <a:noFill/>
          </a:ln>
        </p:spPr>
        <p:txBody>
          <a:bodyPr lIns="90000" rIns="90000" tIns="45000" bIns="45000" anchor="t">
            <a:normAutofit fontScale="62000"/>
          </a:bodyPr>
          <a:p>
            <a:pPr>
              <a:lnSpc>
                <a:spcPct val="120000"/>
              </a:lnSpc>
              <a:spcBef>
                <a:spcPts val="499"/>
              </a:spcBef>
              <a:buNone/>
              <a:tabLst>
                <a:tab algn="l" pos="0"/>
              </a:tabLst>
            </a:pPr>
            <a:r>
              <a:rPr b="0" lang="en-US" sz="2200" spc="-1" strike="noStrike">
                <a:solidFill>
                  <a:srgbClr val="000000"/>
                </a:solidFill>
                <a:latin typeface="Gill Sans MT"/>
              </a:rPr>
              <a:t>IRL = Maximum Entropy Deep IRL</a:t>
            </a:r>
            <a:endParaRPr b="0" lang="en-US" sz="2200" spc="-1" strike="noStrike">
              <a:latin typeface="Arial"/>
            </a:endParaRPr>
          </a:p>
          <a:p>
            <a:pPr>
              <a:lnSpc>
                <a:spcPct val="120000"/>
              </a:lnSpc>
              <a:spcBef>
                <a:spcPts val="499"/>
              </a:spcBef>
              <a:buNone/>
              <a:tabLst>
                <a:tab algn="l" pos="0"/>
              </a:tabLst>
            </a:pPr>
            <a:r>
              <a:rPr b="0" lang="en-US" sz="2200" spc="-1" strike="noStrike">
                <a:solidFill>
                  <a:srgbClr val="000000"/>
                </a:solidFill>
                <a:latin typeface="Gill Sans MT"/>
              </a:rPr>
              <a:t>RL = PPO algorithm</a:t>
            </a:r>
            <a:endParaRPr b="0" lang="en-US" sz="2200" spc="-1" strike="noStrike">
              <a:latin typeface="Arial"/>
            </a:endParaRPr>
          </a:p>
          <a:p>
            <a:pPr>
              <a:lnSpc>
                <a:spcPct val="120000"/>
              </a:lnSpc>
              <a:spcBef>
                <a:spcPts val="499"/>
              </a:spcBef>
              <a:buNone/>
              <a:tabLst>
                <a:tab algn="l" pos="0"/>
              </a:tabLst>
            </a:pPr>
            <a:r>
              <a:rPr b="0" lang="en-US" sz="2200" spc="-1" strike="noStrike">
                <a:solidFill>
                  <a:srgbClr val="000000"/>
                </a:solidFill>
                <a:latin typeface="Gill Sans MT"/>
              </a:rPr>
              <a:t>Expert Paths from a RRT-based planner</a:t>
            </a:r>
            <a:endParaRPr b="0" lang="en-US" sz="2200" spc="-1" strike="noStrike">
              <a:latin typeface="Arial"/>
            </a:endParaRPr>
          </a:p>
          <a:p>
            <a:pPr>
              <a:lnSpc>
                <a:spcPct val="120000"/>
              </a:lnSpc>
              <a:spcBef>
                <a:spcPts val="499"/>
              </a:spcBef>
              <a:buNone/>
              <a:tabLst>
                <a:tab algn="l" pos="0"/>
              </a:tabLst>
            </a:pPr>
            <a:r>
              <a:rPr b="0" lang="en-US" sz="2200" spc="-1" strike="noStrike">
                <a:solidFill>
                  <a:srgbClr val="000000"/>
                </a:solidFill>
                <a:latin typeface="Gill Sans MT"/>
              </a:rPr>
              <a:t>Reward function can handle a quadratic term</a:t>
            </a:r>
            <a:endParaRPr b="0" lang="en-US" sz="2200" spc="-1" strike="noStrike">
              <a:latin typeface="Arial"/>
            </a:endParaRPr>
          </a:p>
        </p:txBody>
      </p:sp>
      <p:sp>
        <p:nvSpPr>
          <p:cNvPr id="101" name="Footer Placeholder 2"/>
          <p:cNvSpPr/>
          <p:nvPr/>
        </p:nvSpPr>
        <p:spPr>
          <a:xfrm>
            <a:off x="204840" y="6245640"/>
            <a:ext cx="3607200" cy="363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808080"/>
                </a:solidFill>
                <a:latin typeface="Calibri"/>
                <a:ea typeface="Calibri"/>
              </a:rPr>
              <a:t>Hoang-Dung Bui - GMU</a:t>
            </a:r>
            <a:endParaRPr b="0" lang="en-US" sz="1800" spc="-1" strike="noStrike">
              <a:latin typeface="Arial"/>
            </a:endParaRPr>
          </a:p>
        </p:txBody>
      </p:sp>
      <p:pic>
        <p:nvPicPr>
          <p:cNvPr id="102" name="" descr=""/>
          <p:cNvPicPr/>
          <p:nvPr/>
        </p:nvPicPr>
        <p:blipFill>
          <a:blip r:embed="rId1"/>
          <a:stretch/>
        </p:blipFill>
        <p:spPr>
          <a:xfrm>
            <a:off x="1371600" y="1828800"/>
            <a:ext cx="5485680" cy="25495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Box 13"/>
          <p:cNvSpPr/>
          <p:nvPr/>
        </p:nvSpPr>
        <p:spPr>
          <a:xfrm>
            <a:off x="7878240" y="2943360"/>
            <a:ext cx="2741400" cy="455400"/>
          </a:xfrm>
          <a:prstGeom prst="rect">
            <a:avLst/>
          </a:prstGeom>
          <a:noFill/>
          <a:ln w="0">
            <a:noFill/>
          </a:ln>
        </p:spPr>
        <p:style>
          <a:lnRef idx="0"/>
          <a:fillRef idx="0"/>
          <a:effectRef idx="0"/>
          <a:fontRef idx="minor"/>
        </p:style>
      </p:sp>
      <p:sp>
        <p:nvSpPr>
          <p:cNvPr id="104" name="Slide Number Placeholder 2"/>
          <p:cNvSpPr/>
          <p:nvPr/>
        </p:nvSpPr>
        <p:spPr>
          <a:xfrm>
            <a:off x="6673680" y="6317280"/>
            <a:ext cx="2055600" cy="3632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DF4C844A-C2BB-4110-A414-4E4C6E6EF6BD}" type="slidenum">
              <a:rPr b="0" lang="en-US" sz="1800" spc="-1" strike="noStrike">
                <a:solidFill>
                  <a:srgbClr val="7f7f7f"/>
                </a:solidFill>
                <a:latin typeface="Calibri"/>
                <a:ea typeface="DejaVu Sans"/>
              </a:rPr>
              <a:t>&lt;number&gt;</a:t>
            </a:fld>
            <a:endParaRPr b="0" lang="en-US" sz="1800" spc="-1" strike="noStrike">
              <a:latin typeface="Arial"/>
            </a:endParaRPr>
          </a:p>
        </p:txBody>
      </p:sp>
      <p:sp>
        <p:nvSpPr>
          <p:cNvPr id="105" name="PlaceHolder 1"/>
          <p:cNvSpPr>
            <a:spLocks noGrp="1"/>
          </p:cNvSpPr>
          <p:nvPr>
            <p:ph type="title"/>
          </p:nvPr>
        </p:nvSpPr>
        <p:spPr>
          <a:xfrm>
            <a:off x="655200" y="330840"/>
            <a:ext cx="8259840" cy="1040400"/>
          </a:xfrm>
          <a:prstGeom prst="rect">
            <a:avLst/>
          </a:prstGeom>
          <a:noFill/>
          <a:ln w="0">
            <a:noFill/>
          </a:ln>
        </p:spPr>
        <p:txBody>
          <a:bodyPr lIns="90000" rIns="90000" tIns="45000" bIns="45000" anchor="ctr">
            <a:noAutofit/>
          </a:bodyPr>
          <a:p>
            <a:pPr>
              <a:lnSpc>
                <a:spcPct val="100000"/>
              </a:lnSpc>
              <a:buNone/>
            </a:pPr>
            <a:r>
              <a:rPr b="0" lang="en-US" sz="3000" spc="-1" strike="noStrike">
                <a:solidFill>
                  <a:srgbClr val="333399"/>
                </a:solidFill>
                <a:latin typeface="Gill Sans MT"/>
              </a:rPr>
              <a:t>A continuous environment for two agents return four image channels and agent’s orientation to its goal.</a:t>
            </a:r>
            <a:endParaRPr b="0" lang="en-US" sz="3000" spc="-1" strike="noStrike">
              <a:latin typeface="Arial"/>
            </a:endParaRPr>
          </a:p>
        </p:txBody>
      </p:sp>
      <p:sp>
        <p:nvSpPr>
          <p:cNvPr id="106" name="Footer Placeholder 4"/>
          <p:cNvSpPr/>
          <p:nvPr/>
        </p:nvSpPr>
        <p:spPr>
          <a:xfrm>
            <a:off x="204840" y="6245640"/>
            <a:ext cx="3607200" cy="363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808080"/>
                </a:solidFill>
                <a:latin typeface="Calibri"/>
                <a:ea typeface="Calibri"/>
              </a:rPr>
              <a:t>Hoang-Dung Bui - GMU</a:t>
            </a:r>
            <a:endParaRPr b="0" lang="en-US" sz="1800" spc="-1" strike="noStrike">
              <a:latin typeface="Arial"/>
            </a:endParaRPr>
          </a:p>
        </p:txBody>
      </p:sp>
      <p:pic>
        <p:nvPicPr>
          <p:cNvPr id="107" name="" descr=""/>
          <p:cNvPicPr/>
          <p:nvPr/>
        </p:nvPicPr>
        <p:blipFill>
          <a:blip r:embed="rId1"/>
          <a:stretch/>
        </p:blipFill>
        <p:spPr>
          <a:xfrm rot="16194000">
            <a:off x="456480" y="2429280"/>
            <a:ext cx="4094640" cy="2875320"/>
          </a:xfrm>
          <a:prstGeom prst="rect">
            <a:avLst/>
          </a:prstGeom>
          <a:ln w="0">
            <a:noFill/>
          </a:ln>
        </p:spPr>
      </p:pic>
      <p:pic>
        <p:nvPicPr>
          <p:cNvPr id="108" name="" descr=""/>
          <p:cNvPicPr/>
          <p:nvPr/>
        </p:nvPicPr>
        <p:blipFill>
          <a:blip r:embed="rId2"/>
          <a:stretch/>
        </p:blipFill>
        <p:spPr>
          <a:xfrm>
            <a:off x="4800600" y="1943280"/>
            <a:ext cx="3237840" cy="1942560"/>
          </a:xfrm>
          <a:prstGeom prst="rect">
            <a:avLst/>
          </a:prstGeom>
          <a:ln w="0">
            <a:noFill/>
          </a:ln>
        </p:spPr>
      </p:pic>
      <p:pic>
        <p:nvPicPr>
          <p:cNvPr id="109" name="" descr=""/>
          <p:cNvPicPr/>
          <p:nvPr/>
        </p:nvPicPr>
        <p:blipFill>
          <a:blip r:embed="rId3"/>
          <a:stretch/>
        </p:blipFill>
        <p:spPr>
          <a:xfrm>
            <a:off x="4826520" y="4343400"/>
            <a:ext cx="3330360" cy="19328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Slide Number Placeholder 2"/>
          <p:cNvSpPr/>
          <p:nvPr/>
        </p:nvSpPr>
        <p:spPr>
          <a:xfrm>
            <a:off x="6673680" y="6317280"/>
            <a:ext cx="2055600" cy="3632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3008161E-354C-4E99-A1AF-735A87597AF0}" type="slidenum">
              <a:rPr b="0" lang="en-US" sz="1800" spc="-1" strike="noStrike">
                <a:solidFill>
                  <a:srgbClr val="7f7f7f"/>
                </a:solidFill>
                <a:latin typeface="Calibri"/>
                <a:ea typeface="DejaVu Sans"/>
              </a:rPr>
              <a:t>&lt;number&gt;</a:t>
            </a:fld>
            <a:endParaRPr b="0" lang="en-US" sz="1800" spc="-1" strike="noStrike">
              <a:latin typeface="Arial"/>
            </a:endParaRPr>
          </a:p>
        </p:txBody>
      </p:sp>
      <p:sp>
        <p:nvSpPr>
          <p:cNvPr id="111" name="PlaceHolder 1"/>
          <p:cNvSpPr>
            <a:spLocks noGrp="1"/>
          </p:cNvSpPr>
          <p:nvPr>
            <p:ph type="title"/>
          </p:nvPr>
        </p:nvSpPr>
        <p:spPr>
          <a:xfrm>
            <a:off x="628560" y="365040"/>
            <a:ext cx="8106480" cy="1332720"/>
          </a:xfrm>
          <a:prstGeom prst="rect">
            <a:avLst/>
          </a:prstGeom>
          <a:noFill/>
          <a:ln w="0">
            <a:noFill/>
          </a:ln>
        </p:spPr>
        <p:txBody>
          <a:bodyPr lIns="90000" rIns="90000" tIns="45000" bIns="45000" anchor="ctr">
            <a:normAutofit fontScale="80000"/>
          </a:bodyPr>
          <a:p>
            <a:pPr>
              <a:lnSpc>
                <a:spcPct val="100000"/>
              </a:lnSpc>
              <a:buNone/>
            </a:pPr>
            <a:r>
              <a:rPr b="0" lang="en-US" sz="3400" spc="-1" strike="noStrike">
                <a:solidFill>
                  <a:srgbClr val="333399"/>
                </a:solidFill>
                <a:latin typeface="Gill Sans MT"/>
                <a:ea typeface="Calibri Light"/>
              </a:rPr>
              <a:t>A RRT-based path planner is built for two agents to generate non-collision paths as expert demonstration</a:t>
            </a:r>
            <a:endParaRPr b="0" lang="en-US" sz="3400" spc="-1" strike="noStrike">
              <a:latin typeface="Arial"/>
            </a:endParaRPr>
          </a:p>
        </p:txBody>
      </p:sp>
      <p:sp>
        <p:nvSpPr>
          <p:cNvPr id="112" name="PlaceHolder 2"/>
          <p:cNvSpPr>
            <a:spLocks noGrp="1"/>
          </p:cNvSpPr>
          <p:nvPr>
            <p:ph/>
          </p:nvPr>
        </p:nvSpPr>
        <p:spPr>
          <a:xfrm>
            <a:off x="457200" y="2180880"/>
            <a:ext cx="3657240" cy="3762360"/>
          </a:xfrm>
          <a:prstGeom prst="rect">
            <a:avLst/>
          </a:prstGeom>
          <a:noFill/>
          <a:ln w="0">
            <a:noFill/>
          </a:ln>
        </p:spPr>
        <p:txBody>
          <a:bodyPr lIns="90000" rIns="90000" tIns="45000" bIns="45000" anchor="t">
            <a:normAutofit fontScale="94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To generate the expert paths we feed the paths from the RRT-based planner to environments to get the states along the paths</a:t>
            </a:r>
            <a:endParaRPr b="0" lang="en-US" sz="3200" spc="-1" strike="noStrike">
              <a:latin typeface="Arial"/>
            </a:endParaRPr>
          </a:p>
        </p:txBody>
      </p:sp>
      <p:sp>
        <p:nvSpPr>
          <p:cNvPr id="113" name="Footer Placeholder 5"/>
          <p:cNvSpPr/>
          <p:nvPr/>
        </p:nvSpPr>
        <p:spPr>
          <a:xfrm>
            <a:off x="204840" y="6245640"/>
            <a:ext cx="3607200" cy="363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808080"/>
                </a:solidFill>
                <a:latin typeface="Calibri"/>
                <a:ea typeface="Calibri"/>
              </a:rPr>
              <a:t>Hoang-Dung Bui - GMU</a:t>
            </a:r>
            <a:endParaRPr b="0" lang="en-US" sz="1800" spc="-1" strike="noStrike">
              <a:latin typeface="Arial"/>
            </a:endParaRPr>
          </a:p>
        </p:txBody>
      </p:sp>
      <p:pic>
        <p:nvPicPr>
          <p:cNvPr id="114" name="" descr=""/>
          <p:cNvPicPr/>
          <p:nvPr/>
        </p:nvPicPr>
        <p:blipFill>
          <a:blip r:embed="rId1"/>
          <a:stretch/>
        </p:blipFill>
        <p:spPr>
          <a:xfrm>
            <a:off x="4322880" y="1872720"/>
            <a:ext cx="4494600" cy="32277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Slide Number Placeholder 2"/>
          <p:cNvSpPr/>
          <p:nvPr/>
        </p:nvSpPr>
        <p:spPr>
          <a:xfrm>
            <a:off x="6673680" y="6317280"/>
            <a:ext cx="2055600" cy="3632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ED438AFF-FF21-4C0D-8BA2-2A259340C14F}" type="slidenum">
              <a:rPr b="0" lang="en-US" sz="1800" spc="-1" strike="noStrike">
                <a:solidFill>
                  <a:srgbClr val="7f7f7f"/>
                </a:solidFill>
                <a:latin typeface="Calibri"/>
                <a:ea typeface="DejaVu Sans"/>
              </a:rPr>
              <a:t>&lt;number&gt;</a:t>
            </a:fld>
            <a:endParaRPr b="0" lang="en-US" sz="1800" spc="-1" strike="noStrike">
              <a:latin typeface="Arial"/>
            </a:endParaRPr>
          </a:p>
        </p:txBody>
      </p:sp>
      <p:sp>
        <p:nvSpPr>
          <p:cNvPr id="116" name="PlaceHolder 1"/>
          <p:cNvSpPr>
            <a:spLocks noGrp="1"/>
          </p:cNvSpPr>
          <p:nvPr>
            <p:ph type="title"/>
          </p:nvPr>
        </p:nvSpPr>
        <p:spPr>
          <a:xfrm>
            <a:off x="658080" y="155160"/>
            <a:ext cx="8028000" cy="1645200"/>
          </a:xfrm>
          <a:prstGeom prst="rect">
            <a:avLst/>
          </a:prstGeom>
          <a:noFill/>
          <a:ln w="0">
            <a:noFill/>
          </a:ln>
        </p:spPr>
        <p:txBody>
          <a:bodyPr lIns="90000" rIns="90000" tIns="45000" bIns="45000" anchor="ctr">
            <a:normAutofit/>
          </a:bodyPr>
          <a:p>
            <a:pPr>
              <a:lnSpc>
                <a:spcPct val="100000"/>
              </a:lnSpc>
              <a:buNone/>
            </a:pPr>
            <a:r>
              <a:rPr b="0" lang="en-US" sz="3400" spc="-1" strike="noStrike">
                <a:solidFill>
                  <a:srgbClr val="333399"/>
                </a:solidFill>
                <a:latin typeface="Gill Sans MT"/>
                <a:ea typeface="Calibri Light"/>
              </a:rPr>
              <a:t>An PPO algorithm to train the policy network</a:t>
            </a:r>
            <a:endParaRPr b="0" lang="en-US" sz="3400" spc="-1" strike="noStrike">
              <a:latin typeface="Arial"/>
            </a:endParaRPr>
          </a:p>
        </p:txBody>
      </p:sp>
      <p:sp>
        <p:nvSpPr>
          <p:cNvPr id="117" name="Footer Placeholder 6"/>
          <p:cNvSpPr/>
          <p:nvPr/>
        </p:nvSpPr>
        <p:spPr>
          <a:xfrm>
            <a:off x="204840" y="6245640"/>
            <a:ext cx="3607200" cy="363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808080"/>
                </a:solidFill>
                <a:latin typeface="Calibri"/>
                <a:ea typeface="Calibri"/>
              </a:rPr>
              <a:t>Hoang-Dung Bui - GMU</a:t>
            </a:r>
            <a:endParaRPr b="0" lang="en-US" sz="1800" spc="-1" strike="noStrike">
              <a:latin typeface="Arial"/>
            </a:endParaRPr>
          </a:p>
        </p:txBody>
      </p:sp>
      <p:pic>
        <p:nvPicPr>
          <p:cNvPr id="118" name="" descr=""/>
          <p:cNvPicPr/>
          <p:nvPr/>
        </p:nvPicPr>
        <p:blipFill>
          <a:blip r:embed="rId1"/>
          <a:stretch/>
        </p:blipFill>
        <p:spPr>
          <a:xfrm>
            <a:off x="1347120" y="1888920"/>
            <a:ext cx="7110360" cy="40539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Slide Number Placeholder 2"/>
          <p:cNvSpPr/>
          <p:nvPr/>
        </p:nvSpPr>
        <p:spPr>
          <a:xfrm>
            <a:off x="6673680" y="6317280"/>
            <a:ext cx="2055600" cy="3632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519CC6B5-4DC8-4F15-85C3-FC02B85695BB}" type="slidenum">
              <a:rPr b="0" lang="en-US" sz="1800" spc="-1" strike="noStrike">
                <a:solidFill>
                  <a:srgbClr val="7f7f7f"/>
                </a:solidFill>
                <a:latin typeface="Calibri"/>
                <a:ea typeface="DejaVu Sans"/>
              </a:rPr>
              <a:t>&lt;number&gt;</a:t>
            </a:fld>
            <a:endParaRPr b="0" lang="en-US" sz="1800" spc="-1" strike="noStrike">
              <a:latin typeface="Arial"/>
            </a:endParaRPr>
          </a:p>
        </p:txBody>
      </p:sp>
      <p:sp>
        <p:nvSpPr>
          <p:cNvPr id="120" name="PlaceHolder 1"/>
          <p:cNvSpPr>
            <a:spLocks noGrp="1"/>
          </p:cNvSpPr>
          <p:nvPr>
            <p:ph type="title"/>
          </p:nvPr>
        </p:nvSpPr>
        <p:spPr>
          <a:xfrm>
            <a:off x="618480" y="141480"/>
            <a:ext cx="7885080" cy="1323720"/>
          </a:xfrm>
          <a:prstGeom prst="rect">
            <a:avLst/>
          </a:prstGeom>
          <a:noFill/>
          <a:ln w="0">
            <a:noFill/>
          </a:ln>
        </p:spPr>
        <p:txBody>
          <a:bodyPr lIns="90000" rIns="90000" tIns="45000" bIns="45000" anchor="ctr">
            <a:normAutofit fontScale="83000"/>
          </a:bodyPr>
          <a:p>
            <a:pPr>
              <a:lnSpc>
                <a:spcPct val="100000"/>
              </a:lnSpc>
              <a:buNone/>
            </a:pPr>
            <a:r>
              <a:rPr b="0" lang="en-US" sz="3200" spc="-1" strike="noStrike">
                <a:solidFill>
                  <a:srgbClr val="333399"/>
                </a:solidFill>
                <a:latin typeface="Gill Sans MT"/>
                <a:ea typeface="Calibri Light"/>
              </a:rPr>
              <a:t>Max. Entropy IRL algorithm with continuous state space: how to calculate the state visited frequencies for all states? </a:t>
            </a:r>
            <a:endParaRPr b="0" lang="en-US" sz="3200" spc="-1" strike="noStrike">
              <a:latin typeface="Arial"/>
            </a:endParaRPr>
          </a:p>
        </p:txBody>
      </p:sp>
      <p:sp>
        <p:nvSpPr>
          <p:cNvPr id="121" name="Footer Placeholder 3"/>
          <p:cNvSpPr/>
          <p:nvPr/>
        </p:nvSpPr>
        <p:spPr>
          <a:xfrm>
            <a:off x="204840" y="6245640"/>
            <a:ext cx="3607200" cy="363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808080"/>
                </a:solidFill>
                <a:latin typeface="Calibri"/>
                <a:ea typeface="Calibri"/>
              </a:rPr>
              <a:t>Hoang-Dung Bui - GMU</a:t>
            </a:r>
            <a:endParaRPr b="0" lang="en-US" sz="1800" spc="-1" strike="noStrike">
              <a:latin typeface="Arial"/>
            </a:endParaRPr>
          </a:p>
        </p:txBody>
      </p:sp>
      <p:pic>
        <p:nvPicPr>
          <p:cNvPr id="122" name="" descr=""/>
          <p:cNvPicPr/>
          <p:nvPr/>
        </p:nvPicPr>
        <p:blipFill>
          <a:blip r:embed="rId1"/>
          <a:stretch/>
        </p:blipFill>
        <p:spPr>
          <a:xfrm>
            <a:off x="1143000" y="1632960"/>
            <a:ext cx="6498720" cy="45385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Slide Number Placeholder 2"/>
          <p:cNvSpPr/>
          <p:nvPr/>
        </p:nvSpPr>
        <p:spPr>
          <a:xfrm>
            <a:off x="6673680" y="6317280"/>
            <a:ext cx="2055600" cy="3632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F7F06FB2-5164-4390-826D-CD520449A0F8}" type="slidenum">
              <a:rPr b="0" lang="en-US" sz="1800" spc="-1" strike="noStrike">
                <a:solidFill>
                  <a:srgbClr val="7f7f7f"/>
                </a:solidFill>
                <a:latin typeface="Calibri"/>
                <a:ea typeface="DejaVu Sans"/>
              </a:rPr>
              <a:t>&lt;number&gt;</a:t>
            </a:fld>
            <a:endParaRPr b="0" lang="en-US" sz="1800" spc="-1" strike="noStrike">
              <a:latin typeface="Arial"/>
            </a:endParaRPr>
          </a:p>
        </p:txBody>
      </p:sp>
      <p:sp>
        <p:nvSpPr>
          <p:cNvPr id="124" name="PlaceHolder 1"/>
          <p:cNvSpPr>
            <a:spLocks noGrp="1"/>
          </p:cNvSpPr>
          <p:nvPr>
            <p:ph type="title"/>
          </p:nvPr>
        </p:nvSpPr>
        <p:spPr>
          <a:xfrm>
            <a:off x="628560" y="365040"/>
            <a:ext cx="7885080" cy="1323720"/>
          </a:xfrm>
          <a:prstGeom prst="rect">
            <a:avLst/>
          </a:prstGeom>
          <a:noFill/>
          <a:ln w="0">
            <a:noFill/>
          </a:ln>
        </p:spPr>
        <p:txBody>
          <a:bodyPr lIns="90000" rIns="90000" tIns="45000" bIns="45000" anchor="ctr">
            <a:normAutofit/>
          </a:bodyPr>
          <a:p>
            <a:pPr>
              <a:lnSpc>
                <a:spcPct val="100000"/>
              </a:lnSpc>
              <a:buNone/>
            </a:pPr>
            <a:r>
              <a:rPr b="0" lang="en-US" sz="3400" spc="-1" strike="noStrike">
                <a:solidFill>
                  <a:srgbClr val="333399"/>
                </a:solidFill>
                <a:latin typeface="Gill Sans MT"/>
                <a:ea typeface="Calibri Light"/>
              </a:rPr>
              <a:t>Problems hinder the progress ...</a:t>
            </a:r>
            <a:endParaRPr b="0" lang="en-US" sz="3400" spc="-1" strike="noStrike">
              <a:latin typeface="Arial"/>
            </a:endParaRPr>
          </a:p>
        </p:txBody>
      </p:sp>
      <p:sp>
        <p:nvSpPr>
          <p:cNvPr id="125" name="PlaceHolder 2"/>
          <p:cNvSpPr>
            <a:spLocks noGrp="1"/>
          </p:cNvSpPr>
          <p:nvPr>
            <p:ph/>
          </p:nvPr>
        </p:nvSpPr>
        <p:spPr>
          <a:xfrm>
            <a:off x="628560" y="1695960"/>
            <a:ext cx="7600680" cy="4006080"/>
          </a:xfrm>
          <a:prstGeom prst="rect">
            <a:avLst/>
          </a:prstGeom>
          <a:noFill/>
          <a:ln w="0">
            <a:noFill/>
          </a:ln>
        </p:spPr>
        <p:txBody>
          <a:bodyPr lIns="90000" rIns="90000" tIns="45000" bIns="45000" anchor="t">
            <a:normAutofit fontScale="93000"/>
          </a:bodyPr>
          <a:p>
            <a:pPr marL="228600" indent="-228600">
              <a:lnSpc>
                <a:spcPct val="90000"/>
              </a:lnSpc>
              <a:spcBef>
                <a:spcPts val="1001"/>
              </a:spcBef>
              <a:buNone/>
              <a:tabLst>
                <a:tab algn="l" pos="0"/>
              </a:tabLst>
            </a:pPr>
            <a:r>
              <a:rPr b="0" lang="en-US" sz="2400" spc="-1" strike="noStrike">
                <a:solidFill>
                  <a:srgbClr val="000000"/>
                </a:solidFill>
                <a:latin typeface="Gill Sans MT"/>
              </a:rPr>
              <a:t>- To deploy max entropy IRL, we need state visited frequencies for all the states in state space - </a:t>
            </a:r>
            <a:r>
              <a:rPr b="0" i="1" lang="en-US" sz="2400" spc="-1" strike="noStrike">
                <a:solidFill>
                  <a:srgbClr val="000000"/>
                </a:solidFill>
                <a:latin typeface="Gill Sans MT"/>
              </a:rPr>
              <a:t>partition function</a:t>
            </a:r>
            <a:r>
              <a:rPr b="0" lang="en-US" sz="2400" spc="-1" strike="noStrike">
                <a:solidFill>
                  <a:srgbClr val="000000"/>
                </a:solidFill>
                <a:latin typeface="Gill Sans MT"/>
              </a:rPr>
              <a:t> – </a:t>
            </a:r>
            <a:r>
              <a:rPr b="0" i="1" lang="en-US" sz="2400" spc="-1" strike="noStrike">
                <a:solidFill>
                  <a:srgbClr val="000000"/>
                </a:solidFill>
                <a:latin typeface="Gill Sans MT"/>
              </a:rPr>
              <a:t>Z(θ)</a:t>
            </a:r>
            <a:r>
              <a:rPr b="0" lang="en-US" sz="2400" spc="-1" strike="noStrike">
                <a:solidFill>
                  <a:srgbClr val="000000"/>
                </a:solidFill>
                <a:latin typeface="Gill Sans MT"/>
              </a:rPr>
              <a:t>. However, the problem becomes intractable in continuous state space. </a:t>
            </a:r>
            <a:endParaRPr b="0" lang="en-US" sz="2400" spc="-1" strike="noStrike">
              <a:latin typeface="Arial"/>
            </a:endParaRPr>
          </a:p>
          <a:p>
            <a:pPr marL="228600" indent="-228600">
              <a:lnSpc>
                <a:spcPct val="90000"/>
              </a:lnSpc>
              <a:spcBef>
                <a:spcPts val="1001"/>
              </a:spcBef>
              <a:buNone/>
              <a:tabLst>
                <a:tab algn="l" pos="0"/>
              </a:tabLst>
            </a:pPr>
            <a:endParaRPr b="0" lang="en-US" sz="2400" spc="-1" strike="noStrike">
              <a:latin typeface="Arial"/>
            </a:endParaRPr>
          </a:p>
          <a:p>
            <a:pPr marL="228600" indent="-228600">
              <a:lnSpc>
                <a:spcPct val="90000"/>
              </a:lnSpc>
              <a:spcBef>
                <a:spcPts val="1001"/>
              </a:spcBef>
              <a:buNone/>
              <a:tabLst>
                <a:tab algn="l" pos="0"/>
              </a:tabLst>
            </a:pPr>
            <a:r>
              <a:rPr b="0" lang="en-US" sz="2400" spc="-1" strike="noStrike">
                <a:solidFill>
                  <a:srgbClr val="000000"/>
                </a:solidFill>
                <a:latin typeface="Gill Sans MT"/>
              </a:rPr>
              <a:t>- Z(θ) can be approximated by generating sample trajectories Ds, then calculate maximum entropy by comparing D and Ds. For our problem, we need to the robot reach its goal. However, the policy is still learning from the reward function, and it cannot assure that the agent can reach its goal.</a:t>
            </a:r>
            <a:endParaRPr b="0" lang="en-US" sz="2400" spc="-1" strike="noStrike">
              <a:latin typeface="Arial"/>
            </a:endParaRPr>
          </a:p>
          <a:p>
            <a:pPr marL="228600" indent="-228600">
              <a:lnSpc>
                <a:spcPct val="90000"/>
              </a:lnSpc>
              <a:spcBef>
                <a:spcPts val="1001"/>
              </a:spcBef>
              <a:buNone/>
              <a:tabLst>
                <a:tab algn="l" pos="0"/>
              </a:tabLst>
            </a:pPr>
            <a:endParaRPr b="0" lang="en-US" sz="2400" spc="-1" strike="noStrike">
              <a:latin typeface="Arial"/>
            </a:endParaRPr>
          </a:p>
          <a:p>
            <a:pPr marL="228600" indent="-228600">
              <a:lnSpc>
                <a:spcPct val="90000"/>
              </a:lnSpc>
              <a:spcBef>
                <a:spcPts val="1001"/>
              </a:spcBef>
              <a:buNone/>
              <a:tabLst>
                <a:tab algn="l" pos="0"/>
              </a:tabLst>
            </a:pPr>
            <a:endParaRPr b="0" lang="en-US" sz="2400" spc="-1" strike="noStrike">
              <a:latin typeface="Arial"/>
            </a:endParaRPr>
          </a:p>
        </p:txBody>
      </p:sp>
      <p:sp>
        <p:nvSpPr>
          <p:cNvPr id="126" name="Footer Placeholder 10"/>
          <p:cNvSpPr/>
          <p:nvPr/>
        </p:nvSpPr>
        <p:spPr>
          <a:xfrm>
            <a:off x="204840" y="6245640"/>
            <a:ext cx="3607200" cy="363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808080"/>
                </a:solidFill>
                <a:latin typeface="Calibri"/>
                <a:ea typeface="Calibri"/>
              </a:rPr>
              <a:t>Hoang-Dung Bui - GMU</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2"/>
          <p:cNvSpPr/>
          <p:nvPr/>
        </p:nvSpPr>
        <p:spPr>
          <a:xfrm>
            <a:off x="685800" y="1600200"/>
            <a:ext cx="8260200" cy="4486680"/>
          </a:xfrm>
          <a:prstGeom prst="rect">
            <a:avLst/>
          </a:prstGeom>
          <a:noFill/>
          <a:ln w="0">
            <a:noFill/>
          </a:ln>
        </p:spPr>
        <p:style>
          <a:lnRef idx="0"/>
          <a:fillRef idx="0"/>
          <a:effectRef idx="0"/>
          <a:fontRef idx="minor"/>
        </p:style>
      </p:sp>
      <p:sp>
        <p:nvSpPr>
          <p:cNvPr id="128" name="CustomShape 2"/>
          <p:cNvSpPr/>
          <p:nvPr/>
        </p:nvSpPr>
        <p:spPr>
          <a:xfrm>
            <a:off x="2722680" y="1716120"/>
            <a:ext cx="3699720" cy="1959480"/>
          </a:xfrm>
          <a:prstGeom prst="rect">
            <a:avLst/>
          </a:prstGeom>
          <a:noFill/>
          <a:ln w="0">
            <a:noFill/>
          </a:ln>
        </p:spPr>
        <p:style>
          <a:lnRef idx="0"/>
          <a:fillRef idx="0"/>
          <a:effectRef idx="0"/>
          <a:fontRef idx="minor"/>
        </p:style>
        <p:txBody>
          <a:bodyPr lIns="0" rIns="0" tIns="0" bIns="0" anchor="ctr">
            <a:normAutofit/>
          </a:bodyPr>
          <a:p>
            <a:pPr marL="110520" algn="ctr">
              <a:lnSpc>
                <a:spcPct val="100000"/>
              </a:lnSpc>
              <a:spcBef>
                <a:spcPts val="1414"/>
              </a:spcBef>
              <a:buNone/>
            </a:pPr>
            <a:r>
              <a:rPr b="0" lang="en-US" sz="2400" spc="-1" strike="noStrike">
                <a:solidFill>
                  <a:srgbClr val="000000"/>
                </a:solidFill>
                <a:latin typeface="Arial"/>
                <a:ea typeface="DejaVu Sans"/>
              </a:rPr>
              <a:t>Thank you for Listening!</a:t>
            </a:r>
            <a:endParaRPr b="0" lang="en-US" sz="2400" spc="-1" strike="noStrike">
              <a:latin typeface="Arial"/>
            </a:endParaRPr>
          </a:p>
          <a:p>
            <a:pPr marL="110520" algn="ctr">
              <a:lnSpc>
                <a:spcPct val="100000"/>
              </a:lnSpc>
              <a:spcBef>
                <a:spcPts val="1414"/>
              </a:spcBef>
              <a:buNone/>
            </a:pPr>
            <a:endParaRPr b="0" lang="en-US" sz="2800" spc="-1" strike="noStrike">
              <a:latin typeface="Arial"/>
            </a:endParaRPr>
          </a:p>
          <a:p>
            <a:pPr marL="110520" algn="ctr">
              <a:lnSpc>
                <a:spcPct val="100000"/>
              </a:lnSpc>
              <a:spcBef>
                <a:spcPts val="1414"/>
              </a:spcBef>
              <a:buNone/>
            </a:pPr>
            <a:r>
              <a:rPr b="0" lang="en-US" sz="2800" spc="-1" strike="noStrike">
                <a:solidFill>
                  <a:srgbClr val="000000"/>
                </a:solidFill>
                <a:latin typeface="Arial"/>
                <a:ea typeface="DejaVu Sans"/>
              </a:rPr>
              <a:t>Q&amp;A</a:t>
            </a:r>
            <a:endParaRPr b="0" lang="en-US" sz="2800" spc="-1" strike="noStrike">
              <a:latin typeface="Arial"/>
            </a:endParaRPr>
          </a:p>
        </p:txBody>
      </p:sp>
      <p:sp>
        <p:nvSpPr>
          <p:cNvPr id="129" name="Slide Number Placeholder 2"/>
          <p:cNvSpPr/>
          <p:nvPr/>
        </p:nvSpPr>
        <p:spPr>
          <a:xfrm>
            <a:off x="6673680" y="6317280"/>
            <a:ext cx="2055600" cy="3632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fld id="{9D71EFE7-89B8-4934-9B0A-E86A9DDA57A5}" type="slidenum">
              <a:rPr b="0" lang="en-US" sz="1800" spc="-1" strike="noStrike">
                <a:solidFill>
                  <a:srgbClr val="7f7f7f"/>
                </a:solidFill>
                <a:latin typeface="Calibri"/>
                <a:ea typeface="DejaVu Sans"/>
              </a:rPr>
              <a:t>&lt;number&gt;</a:t>
            </a:fld>
            <a:endParaRPr b="0" lang="en-US" sz="1800" spc="-1" strike="noStrike">
              <a:latin typeface="Arial"/>
            </a:endParaRPr>
          </a:p>
        </p:txBody>
      </p:sp>
      <p:sp>
        <p:nvSpPr>
          <p:cNvPr id="130" name="Footer Placeholder 11"/>
          <p:cNvSpPr/>
          <p:nvPr/>
        </p:nvSpPr>
        <p:spPr>
          <a:xfrm>
            <a:off x="204840" y="6245640"/>
            <a:ext cx="3607200" cy="363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808080"/>
                </a:solidFill>
                <a:latin typeface="Calibri"/>
                <a:ea typeface="Calibri"/>
              </a:rPr>
              <a:t>Hoang-Dung Bui - GMU</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272</TotalTime>
  <Application>LibreOffice/7.3.7.2$Linux_X86_64 LibreOffice_project/30$Build-2</Application>
  <AppVersion>15.0000</AppVersion>
  <Company>New Horizons Power Generation Systems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2003-11-21T20:15:54Z</dcterms:created>
  <dc:creator>Bui</dc:creator>
  <dc:description/>
  <dc:language>en-US</dc:language>
  <cp:lastModifiedBy/>
  <cp:lastPrinted>1601-01-01T00:00:00Z</cp:lastPrinted>
  <dcterms:modified xsi:type="dcterms:W3CDTF">2023-12-15T00:32:57Z</dcterms:modified>
  <cp:revision>55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27</vt:i4>
  </property>
  <property fmtid="{D5CDD505-2E9C-101B-9397-08002B2CF9AE}" pid="7" name="PresentationFormat">
    <vt:lpwstr>On-screen Show (4:3)</vt:lpwstr>
  </property>
  <property fmtid="{D5CDD505-2E9C-101B-9397-08002B2CF9AE}" pid="8" name="ScaleCrop">
    <vt:bool>0</vt:bool>
  </property>
  <property fmtid="{D5CDD505-2E9C-101B-9397-08002B2CF9AE}" pid="9" name="ShareDoc">
    <vt:bool>0</vt:bool>
  </property>
  <property fmtid="{D5CDD505-2E9C-101B-9397-08002B2CF9AE}" pid="10" name="Slides">
    <vt:i4>27</vt:i4>
  </property>
</Properties>
</file>