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60" r:id="rId12"/>
    <p:sldId id="261" r:id="rId13"/>
    <p:sldId id="262" r:id="rId14"/>
    <p:sldId id="309" r:id="rId15"/>
    <p:sldId id="312" r:id="rId16"/>
    <p:sldId id="311" r:id="rId17"/>
    <p:sldId id="263" r:id="rId18"/>
    <p:sldId id="264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Zeszyt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Zeszyt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Porównanie</a:t>
            </a:r>
            <a:r>
              <a:rPr lang="pl-PL" baseline="0"/>
              <a:t> dokładności dla wszystkich zbiorów</a:t>
            </a:r>
            <a:endParaRPr lang="pl-P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Heart 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Arkusz1!$A$2:$A$14</c:f>
              <c:strCache>
                <c:ptCount val="13"/>
                <c:pt idx="0">
                  <c:v>Random Forest</c:v>
                </c:pt>
                <c:pt idx="1">
                  <c:v>DECISION TREE CLASSIFIER</c:v>
                </c:pt>
                <c:pt idx="2">
                  <c:v>NAIVE BAYES</c:v>
                </c:pt>
                <c:pt idx="3">
                  <c:v>XGBOSST</c:v>
                </c:pt>
                <c:pt idx="4">
                  <c:v>LOGISTIC REGRESSION</c:v>
                </c:pt>
                <c:pt idx="5">
                  <c:v>GRADIENT BOOSTING CLASSIFIER</c:v>
                </c:pt>
                <c:pt idx="6">
                  <c:v>KNN</c:v>
                </c:pt>
                <c:pt idx="7">
                  <c:v>SIECI NEURONOWE (ANN)</c:v>
                </c:pt>
                <c:pt idx="8">
                  <c:v>SIECI NEURONOWE (model2)</c:v>
                </c:pt>
                <c:pt idx="9">
                  <c:v>SIECI NEURONOWE (model3)</c:v>
                </c:pt>
                <c:pt idx="10">
                  <c:v>SIECI NEURONOWE (model4)</c:v>
                </c:pt>
                <c:pt idx="11">
                  <c:v>SIECI NEURONOWE (model5)</c:v>
                </c:pt>
                <c:pt idx="12">
                  <c:v>SVM</c:v>
                </c:pt>
              </c:strCache>
            </c:strRef>
          </c:cat>
          <c:val>
            <c:numRef>
              <c:f>Arkusz1!$B$2:$B$14</c:f>
              <c:numCache>
                <c:formatCode>0%</c:formatCode>
                <c:ptCount val="13"/>
                <c:pt idx="0">
                  <c:v>0.77</c:v>
                </c:pt>
                <c:pt idx="1">
                  <c:v>0.72</c:v>
                </c:pt>
                <c:pt idx="2">
                  <c:v>0.71</c:v>
                </c:pt>
                <c:pt idx="3">
                  <c:v>0.75</c:v>
                </c:pt>
                <c:pt idx="4">
                  <c:v>0.73</c:v>
                </c:pt>
                <c:pt idx="5">
                  <c:v>0.74</c:v>
                </c:pt>
                <c:pt idx="6">
                  <c:v>0.73</c:v>
                </c:pt>
                <c:pt idx="7">
                  <c:v>0.74</c:v>
                </c:pt>
                <c:pt idx="8">
                  <c:v>0.73</c:v>
                </c:pt>
                <c:pt idx="9">
                  <c:v>0.74</c:v>
                </c:pt>
                <c:pt idx="10">
                  <c:v>0.74</c:v>
                </c:pt>
                <c:pt idx="11">
                  <c:v>0.74</c:v>
                </c:pt>
                <c:pt idx="12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5F-49C0-9D61-4D2D5C7727BA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Heart 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Arkusz1!$A$2:$A$14</c:f>
              <c:strCache>
                <c:ptCount val="13"/>
                <c:pt idx="0">
                  <c:v>Random Forest</c:v>
                </c:pt>
                <c:pt idx="1">
                  <c:v>DECISION TREE CLASSIFIER</c:v>
                </c:pt>
                <c:pt idx="2">
                  <c:v>NAIVE BAYES</c:v>
                </c:pt>
                <c:pt idx="3">
                  <c:v>XGBOSST</c:v>
                </c:pt>
                <c:pt idx="4">
                  <c:v>LOGISTIC REGRESSION</c:v>
                </c:pt>
                <c:pt idx="5">
                  <c:v>GRADIENT BOOSTING CLASSIFIER</c:v>
                </c:pt>
                <c:pt idx="6">
                  <c:v>KNN</c:v>
                </c:pt>
                <c:pt idx="7">
                  <c:v>SIECI NEURONOWE (ANN)</c:v>
                </c:pt>
                <c:pt idx="8">
                  <c:v>SIECI NEURONOWE (model2)</c:v>
                </c:pt>
                <c:pt idx="9">
                  <c:v>SIECI NEURONOWE (model3)</c:v>
                </c:pt>
                <c:pt idx="10">
                  <c:v>SIECI NEURONOWE (model4)</c:v>
                </c:pt>
                <c:pt idx="11">
                  <c:v>SIECI NEURONOWE (model5)</c:v>
                </c:pt>
                <c:pt idx="12">
                  <c:v>SVM</c:v>
                </c:pt>
              </c:strCache>
            </c:strRef>
          </c:cat>
          <c:val>
            <c:numRef>
              <c:f>Arkusz1!$C$2:$C$14</c:f>
              <c:numCache>
                <c:formatCode>0%</c:formatCode>
                <c:ptCount val="13"/>
                <c:pt idx="0">
                  <c:v>0.75</c:v>
                </c:pt>
                <c:pt idx="1">
                  <c:v>0.74</c:v>
                </c:pt>
                <c:pt idx="2">
                  <c:v>0.7</c:v>
                </c:pt>
                <c:pt idx="3">
                  <c:v>0.76</c:v>
                </c:pt>
                <c:pt idx="4">
                  <c:v>0.75</c:v>
                </c:pt>
                <c:pt idx="5">
                  <c:v>0.76</c:v>
                </c:pt>
                <c:pt idx="6">
                  <c:v>0.74</c:v>
                </c:pt>
                <c:pt idx="7">
                  <c:v>0.75</c:v>
                </c:pt>
                <c:pt idx="8">
                  <c:v>0.75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5F-49C0-9D61-4D2D5C7727BA}"/>
            </c:ext>
          </c:extLst>
        </c:ser>
        <c:ser>
          <c:idx val="2"/>
          <c:order val="2"/>
          <c:tx>
            <c:strRef>
              <c:f>Arkusz1!$D$1</c:f>
              <c:strCache>
                <c:ptCount val="1"/>
                <c:pt idx="0">
                  <c:v>Heart 2022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Arkusz1!$A$2:$A$14</c:f>
              <c:strCache>
                <c:ptCount val="13"/>
                <c:pt idx="0">
                  <c:v>Random Forest</c:v>
                </c:pt>
                <c:pt idx="1">
                  <c:v>DECISION TREE CLASSIFIER</c:v>
                </c:pt>
                <c:pt idx="2">
                  <c:v>NAIVE BAYES</c:v>
                </c:pt>
                <c:pt idx="3">
                  <c:v>XGBOSST</c:v>
                </c:pt>
                <c:pt idx="4">
                  <c:v>LOGISTIC REGRESSION</c:v>
                </c:pt>
                <c:pt idx="5">
                  <c:v>GRADIENT BOOSTING CLASSIFIER</c:v>
                </c:pt>
                <c:pt idx="6">
                  <c:v>KNN</c:v>
                </c:pt>
                <c:pt idx="7">
                  <c:v>SIECI NEURONOWE (ANN)</c:v>
                </c:pt>
                <c:pt idx="8">
                  <c:v>SIECI NEURONOWE (model2)</c:v>
                </c:pt>
                <c:pt idx="9">
                  <c:v>SIECI NEURONOWE (model3)</c:v>
                </c:pt>
                <c:pt idx="10">
                  <c:v>SIECI NEURONOWE (model4)</c:v>
                </c:pt>
                <c:pt idx="11">
                  <c:v>SIECI NEURONOWE (model5)</c:v>
                </c:pt>
                <c:pt idx="12">
                  <c:v>SVM</c:v>
                </c:pt>
              </c:strCache>
            </c:strRef>
          </c:cat>
          <c:val>
            <c:numRef>
              <c:f>Arkusz1!$D$2:$D$14</c:f>
              <c:numCache>
                <c:formatCode>0%</c:formatCode>
                <c:ptCount val="13"/>
                <c:pt idx="0">
                  <c:v>0.78</c:v>
                </c:pt>
                <c:pt idx="1">
                  <c:v>0.77</c:v>
                </c:pt>
                <c:pt idx="2">
                  <c:v>0.77</c:v>
                </c:pt>
                <c:pt idx="3">
                  <c:v>0.79</c:v>
                </c:pt>
                <c:pt idx="4">
                  <c:v>0.79</c:v>
                </c:pt>
                <c:pt idx="5">
                  <c:v>0.78</c:v>
                </c:pt>
                <c:pt idx="6">
                  <c:v>0.77</c:v>
                </c:pt>
                <c:pt idx="7">
                  <c:v>0.78</c:v>
                </c:pt>
                <c:pt idx="8">
                  <c:v>0.77</c:v>
                </c:pt>
                <c:pt idx="9">
                  <c:v>0.78</c:v>
                </c:pt>
                <c:pt idx="10">
                  <c:v>0.79</c:v>
                </c:pt>
                <c:pt idx="11">
                  <c:v>0.78</c:v>
                </c:pt>
                <c:pt idx="12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5F-49C0-9D61-4D2D5C7727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4248576"/>
        <c:axId val="1548393680"/>
      </c:barChart>
      <c:catAx>
        <c:axId val="166424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48393680"/>
        <c:crosses val="autoZero"/>
        <c:auto val="1"/>
        <c:lblAlgn val="ctr"/>
        <c:lblOffset val="100"/>
        <c:noMultiLvlLbl val="0"/>
      </c:catAx>
      <c:valAx>
        <c:axId val="154839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66424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porównanie krzywej ROC dla wszystkich</a:t>
            </a:r>
            <a:r>
              <a:rPr lang="pl-PL" baseline="0"/>
              <a:t> zbiorów</a:t>
            </a:r>
            <a:endParaRPr lang="pl-P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Arkusz1!$G$1</c:f>
              <c:strCache>
                <c:ptCount val="1"/>
                <c:pt idx="0">
                  <c:v>Heart 2015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Arkusz1!$F$2:$F$14</c:f>
              <c:strCache>
                <c:ptCount val="13"/>
                <c:pt idx="0">
                  <c:v>Random Forest</c:v>
                </c:pt>
                <c:pt idx="1">
                  <c:v>DECISION TREE CLASSIFIER</c:v>
                </c:pt>
                <c:pt idx="2">
                  <c:v>NAIVE BAYES</c:v>
                </c:pt>
                <c:pt idx="3">
                  <c:v>XGBOSST</c:v>
                </c:pt>
                <c:pt idx="4">
                  <c:v>LOGISTIC REGRESSION</c:v>
                </c:pt>
                <c:pt idx="5">
                  <c:v>GRADIENT BOOSTING CLASSIFIER</c:v>
                </c:pt>
                <c:pt idx="6">
                  <c:v>KNN</c:v>
                </c:pt>
                <c:pt idx="7">
                  <c:v>SIECI NEURONOWE (ANN)</c:v>
                </c:pt>
                <c:pt idx="8">
                  <c:v>SIECI NEURONOWE (model2)</c:v>
                </c:pt>
                <c:pt idx="9">
                  <c:v>SIECI NEURONOWE (model3)</c:v>
                </c:pt>
                <c:pt idx="10">
                  <c:v>SIECI NEURONOWE (model4)</c:v>
                </c:pt>
                <c:pt idx="11">
                  <c:v>SIECI NEURONOWE (model5)</c:v>
                </c:pt>
                <c:pt idx="12">
                  <c:v>SVM</c:v>
                </c:pt>
              </c:strCache>
            </c:strRef>
          </c:cat>
          <c:val>
            <c:numRef>
              <c:f>Arkusz1!$G$2:$G$14</c:f>
              <c:numCache>
                <c:formatCode>General</c:formatCode>
                <c:ptCount val="13"/>
                <c:pt idx="0">
                  <c:v>81</c:v>
                </c:pt>
                <c:pt idx="1">
                  <c:v>78</c:v>
                </c:pt>
                <c:pt idx="2">
                  <c:v>78</c:v>
                </c:pt>
                <c:pt idx="3">
                  <c:v>82</c:v>
                </c:pt>
                <c:pt idx="4">
                  <c:v>81</c:v>
                </c:pt>
                <c:pt idx="5">
                  <c:v>82</c:v>
                </c:pt>
                <c:pt idx="6">
                  <c:v>80</c:v>
                </c:pt>
                <c:pt idx="7">
                  <c:v>81</c:v>
                </c:pt>
                <c:pt idx="8">
                  <c:v>81</c:v>
                </c:pt>
                <c:pt idx="9">
                  <c:v>82</c:v>
                </c:pt>
                <c:pt idx="10">
                  <c:v>81</c:v>
                </c:pt>
                <c:pt idx="11">
                  <c:v>81</c:v>
                </c:pt>
                <c:pt idx="12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8F-47FE-9630-CE4C06887AD3}"/>
            </c:ext>
          </c:extLst>
        </c:ser>
        <c:ser>
          <c:idx val="1"/>
          <c:order val="1"/>
          <c:tx>
            <c:strRef>
              <c:f>Arkusz1!$H$1</c:f>
              <c:strCache>
                <c:ptCount val="1"/>
                <c:pt idx="0">
                  <c:v>Heart 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Arkusz1!$F$2:$F$14</c:f>
              <c:strCache>
                <c:ptCount val="13"/>
                <c:pt idx="0">
                  <c:v>Random Forest</c:v>
                </c:pt>
                <c:pt idx="1">
                  <c:v>DECISION TREE CLASSIFIER</c:v>
                </c:pt>
                <c:pt idx="2">
                  <c:v>NAIVE BAYES</c:v>
                </c:pt>
                <c:pt idx="3">
                  <c:v>XGBOSST</c:v>
                </c:pt>
                <c:pt idx="4">
                  <c:v>LOGISTIC REGRESSION</c:v>
                </c:pt>
                <c:pt idx="5">
                  <c:v>GRADIENT BOOSTING CLASSIFIER</c:v>
                </c:pt>
                <c:pt idx="6">
                  <c:v>KNN</c:v>
                </c:pt>
                <c:pt idx="7">
                  <c:v>SIECI NEURONOWE (ANN)</c:v>
                </c:pt>
                <c:pt idx="8">
                  <c:v>SIECI NEURONOWE (model2)</c:v>
                </c:pt>
                <c:pt idx="9">
                  <c:v>SIECI NEURONOWE (model3)</c:v>
                </c:pt>
                <c:pt idx="10">
                  <c:v>SIECI NEURONOWE (model4)</c:v>
                </c:pt>
                <c:pt idx="11">
                  <c:v>SIECI NEURONOWE (model5)</c:v>
                </c:pt>
                <c:pt idx="12">
                  <c:v>SVM</c:v>
                </c:pt>
              </c:strCache>
            </c:strRef>
          </c:cat>
          <c:val>
            <c:numRef>
              <c:f>Arkusz1!$H$2:$H$14</c:f>
              <c:numCache>
                <c:formatCode>General</c:formatCode>
                <c:ptCount val="13"/>
                <c:pt idx="0">
                  <c:v>83</c:v>
                </c:pt>
                <c:pt idx="1">
                  <c:v>81</c:v>
                </c:pt>
                <c:pt idx="2">
                  <c:v>79</c:v>
                </c:pt>
                <c:pt idx="3">
                  <c:v>83</c:v>
                </c:pt>
                <c:pt idx="4">
                  <c:v>83</c:v>
                </c:pt>
                <c:pt idx="5">
                  <c:v>83</c:v>
                </c:pt>
                <c:pt idx="6">
                  <c:v>81</c:v>
                </c:pt>
                <c:pt idx="7">
                  <c:v>83</c:v>
                </c:pt>
                <c:pt idx="8">
                  <c:v>82</c:v>
                </c:pt>
                <c:pt idx="9">
                  <c:v>83</c:v>
                </c:pt>
                <c:pt idx="10">
                  <c:v>83</c:v>
                </c:pt>
                <c:pt idx="11">
                  <c:v>83</c:v>
                </c:pt>
                <c:pt idx="12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8F-47FE-9630-CE4C06887AD3}"/>
            </c:ext>
          </c:extLst>
        </c:ser>
        <c:ser>
          <c:idx val="2"/>
          <c:order val="2"/>
          <c:tx>
            <c:strRef>
              <c:f>Arkusz1!$I$1</c:f>
              <c:strCache>
                <c:ptCount val="1"/>
                <c:pt idx="0">
                  <c:v>Heart 2022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Arkusz1!$F$2:$F$14</c:f>
              <c:strCache>
                <c:ptCount val="13"/>
                <c:pt idx="0">
                  <c:v>Random Forest</c:v>
                </c:pt>
                <c:pt idx="1">
                  <c:v>DECISION TREE CLASSIFIER</c:v>
                </c:pt>
                <c:pt idx="2">
                  <c:v>NAIVE BAYES</c:v>
                </c:pt>
                <c:pt idx="3">
                  <c:v>XGBOSST</c:v>
                </c:pt>
                <c:pt idx="4">
                  <c:v>LOGISTIC REGRESSION</c:v>
                </c:pt>
                <c:pt idx="5">
                  <c:v>GRADIENT BOOSTING CLASSIFIER</c:v>
                </c:pt>
                <c:pt idx="6">
                  <c:v>KNN</c:v>
                </c:pt>
                <c:pt idx="7">
                  <c:v>SIECI NEURONOWE (ANN)</c:v>
                </c:pt>
                <c:pt idx="8">
                  <c:v>SIECI NEURONOWE (model2)</c:v>
                </c:pt>
                <c:pt idx="9">
                  <c:v>SIECI NEURONOWE (model3)</c:v>
                </c:pt>
                <c:pt idx="10">
                  <c:v>SIECI NEURONOWE (model4)</c:v>
                </c:pt>
                <c:pt idx="11">
                  <c:v>SIECI NEURONOWE (model5)</c:v>
                </c:pt>
                <c:pt idx="12">
                  <c:v>SVM</c:v>
                </c:pt>
              </c:strCache>
            </c:strRef>
          </c:cat>
          <c:val>
            <c:numRef>
              <c:f>Arkusz1!$I$2:$I$14</c:f>
              <c:numCache>
                <c:formatCode>General</c:formatCode>
                <c:ptCount val="13"/>
                <c:pt idx="0">
                  <c:v>87</c:v>
                </c:pt>
                <c:pt idx="1">
                  <c:v>84</c:v>
                </c:pt>
                <c:pt idx="2">
                  <c:v>85</c:v>
                </c:pt>
                <c:pt idx="3">
                  <c:v>87</c:v>
                </c:pt>
                <c:pt idx="4">
                  <c:v>87</c:v>
                </c:pt>
                <c:pt idx="5">
                  <c:v>87</c:v>
                </c:pt>
                <c:pt idx="6">
                  <c:v>86</c:v>
                </c:pt>
                <c:pt idx="7">
                  <c:v>87</c:v>
                </c:pt>
                <c:pt idx="8">
                  <c:v>85</c:v>
                </c:pt>
                <c:pt idx="9">
                  <c:v>87</c:v>
                </c:pt>
                <c:pt idx="10">
                  <c:v>87</c:v>
                </c:pt>
                <c:pt idx="11">
                  <c:v>87</c:v>
                </c:pt>
                <c:pt idx="12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8F-47FE-9630-CE4C06887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6765904"/>
        <c:axId val="1454002432"/>
      </c:barChart>
      <c:catAx>
        <c:axId val="154676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454002432"/>
        <c:crosses val="autoZero"/>
        <c:auto val="1"/>
        <c:lblAlgn val="ctr"/>
        <c:lblOffset val="100"/>
        <c:noMultiLvlLbl val="0"/>
      </c:catAx>
      <c:valAx>
        <c:axId val="145400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154676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EAEA8-8FE5-4C1D-A228-6C23B115B422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9AECE-BBC1-4531-9C93-E374CCF19A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5619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ECECEC"/>
                </a:solidFill>
                <a:effectLst/>
                <a:latin typeface="Söhne"/>
              </a:rPr>
              <a:t>Najpierw SMOTE jest stosowany, aby wygenerować sztuczne przykłady dla klasy mniejszościowej, zwiększając liczbę jej przypadków.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ECECEC"/>
                </a:solidFill>
                <a:effectLst/>
                <a:latin typeface="Söhne"/>
              </a:rPr>
              <a:t>Następnie ENN jest stosowany, aby usunąć błędnie sklasyfikowane przykłady, co może pomóc w usunięciu nadmiaru sztucznie wygenerowanych przykładów, które mogą prowadzić do nadmiernego dopasowania modelu.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69AECE-BBC1-4531-9C93-E374CCF19A98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43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ACAEF6-6886-6EB8-FC24-6B72BE3D7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07E93FC-E725-731B-EFF7-F9B06B08C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5D103FF-0E1A-3B13-CAAD-240D166B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B6AB-58B1-4689-B66F-2C2A24422507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BF08BD-F92C-4157-CA1A-4429ABE6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9B62E5-CFE4-EE24-CD1B-34545AAE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1201-DFB9-4276-928D-80F2C6527B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414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6D3813-FB76-8F8F-DED4-4967F513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CE8D6C9-51A8-D100-7EC5-209241A55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D59329A-D772-472C-060B-702494A9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B6AB-58B1-4689-B66F-2C2A24422507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8331D05-9D8D-0986-F8FC-9445D70D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BEE80C5-E1E2-1C9B-3F62-900FE709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1201-DFB9-4276-928D-80F2C6527B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012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9ECD50C-C00C-4D45-F391-106D5FB80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A175823-9BFD-116C-45EE-B91804E03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7EABD09-9A1E-9DE9-2F69-94E12E0A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B6AB-58B1-4689-B66F-2C2A24422507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59A5A76-41A7-044A-A9B2-8950344A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EFDC1D7-7DDD-5184-8541-BF5E8681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1201-DFB9-4276-928D-80F2C6527B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75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079CDE-003F-907C-8433-938DBA20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6F3755-779C-815B-9CC2-4F1DEF733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FB5DA58-8E22-201B-1E0D-C021490A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B6AB-58B1-4689-B66F-2C2A24422507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7BD0171-93FF-1787-F35A-97D7EB633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B37807F-1064-94F5-412E-40440C9D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1201-DFB9-4276-928D-80F2C6527B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511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402EEF-77DD-F324-98F5-20138C65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57AA78C-011D-EFC6-EC52-51FF0DCC7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DC73DC-999B-B683-DAEE-FF27D55D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B6AB-58B1-4689-B66F-2C2A24422507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581646-A12F-2023-460C-18FCA415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C5FA4D-AC6F-77F1-876A-F4C0DACE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1201-DFB9-4276-928D-80F2C6527B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033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49AD42-51D9-70C7-847B-9C5F1E41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BF8CEE-BF35-4A6B-F7BE-B02FE97DD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53C8384-BD39-CB84-26EC-DE8CDF83B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24C96F7-04AD-6B2B-1322-C74470A91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B6AB-58B1-4689-B66F-2C2A24422507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BDE81B8-5023-2E5C-D1DF-E336BADA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955A798-960B-CB48-542A-C963805B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1201-DFB9-4276-928D-80F2C6527B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072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03F691-9CC9-5EE6-6683-7E606175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961819F-50A3-42EB-A1F0-99CA4F102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4215309-D1D0-5177-CC85-94833B2CD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A11F9D0-F655-9152-EBC0-B3BD9D38F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2B446B5-E52A-7495-CBA0-7C05386C8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5468180-E58C-CFC8-0AF9-5CFAA805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B6AB-58B1-4689-B66F-2C2A24422507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4F61492-49FC-C1D8-D65E-0F3D9BC4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1FE3F24-3479-8770-E2B0-4EFC5863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1201-DFB9-4276-928D-80F2C6527B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953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EE5DE3-0DDD-644F-43F6-AC80415B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3C01372-D15E-16AF-1A5A-16DFCF96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B6AB-58B1-4689-B66F-2C2A24422507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46E8822-B34A-2C9E-6E41-1E4AB18B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7687FA5-EFA4-A3E5-E9BB-2338BC7A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1201-DFB9-4276-928D-80F2C6527B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179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08C9E16-911E-8A52-7E01-34C4F9EA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B6AB-58B1-4689-B66F-2C2A24422507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B6B2DE4A-E1B1-B4FE-F0D1-C72788BB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04170F5-0161-B5BF-80F9-B0B5F8AC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1201-DFB9-4276-928D-80F2C6527B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807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CDA256-90C4-C9E5-5402-87602867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496A8EE-23D5-FE04-DA38-3625E2668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80ACB9A-250F-4E8E-8BE3-64C6D8FE1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96AF5D6-40A2-1FD2-866D-BEFE8FF7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B6AB-58B1-4689-B66F-2C2A24422507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697E131-3852-A422-B77E-7E228ED9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3946629-C125-8D1C-0FF0-DD6630B6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1201-DFB9-4276-928D-80F2C6527B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814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A2DB8C-FCB2-76F9-442A-C9481126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BA989BB-530E-BB93-09A4-743D3D0A8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D8334CE-47D1-F01E-8B54-887E2F35C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C218880-806B-98E2-8C59-D611C2B5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8B6AB-58B1-4689-B66F-2C2A24422507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4BB6FCF-CEAF-66CA-9206-AED3E9B6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FAB950E-5207-DABD-AA10-9D550074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1201-DFB9-4276-928D-80F2C6527B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186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14C29B1-117F-2F56-7F81-6758849D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E885744-1A4A-32CF-A259-D0CDEB457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9CF6C4C-E0B2-0DCC-9FC4-B9A513D4B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8B6AB-58B1-4689-B66F-2C2A24422507}" type="datetimeFigureOut">
              <a:rPr lang="pl-PL" smtClean="0"/>
              <a:t>07.03.2024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E056BE0-4DE2-F261-125B-691FECC10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4937DD-E59A-A6BE-2020-B9527B286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01201-DFB9-4276-928D-80F2C6527B6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565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11F8D3-D801-A070-12D2-E5C3FABAB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7627" y="392763"/>
            <a:ext cx="9356746" cy="3798398"/>
          </a:xfrm>
        </p:spPr>
        <p:txBody>
          <a:bodyPr>
            <a:normAutofit fontScale="90000"/>
          </a:bodyPr>
          <a:lstStyle/>
          <a:p>
            <a:r>
              <a:rPr lang="pl-PL" dirty="0"/>
              <a:t>Analiza danych medycznych w celu opracowania modelu predykcyjnego chorób serca przy użyciu algorytmów uczenia maszynowego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4F5590F-F2B7-68F4-1DFB-A275A8637D58}"/>
              </a:ext>
            </a:extLst>
          </p:cNvPr>
          <p:cNvSpPr txBox="1"/>
          <p:nvPr/>
        </p:nvSpPr>
        <p:spPr>
          <a:xfrm>
            <a:off x="4521115" y="5792894"/>
            <a:ext cx="3149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Promotor: dr inż. Artur </a:t>
            </a:r>
            <a:r>
              <a:rPr lang="pl-PL" dirty="0" err="1"/>
              <a:t>Hłobaż</a:t>
            </a: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B6201F5-C38E-453E-A691-E74278DE433D}"/>
              </a:ext>
            </a:extLst>
          </p:cNvPr>
          <p:cNvSpPr txBox="1"/>
          <p:nvPr/>
        </p:nvSpPr>
        <p:spPr>
          <a:xfrm>
            <a:off x="5010405" y="4432477"/>
            <a:ext cx="21711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l-PL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l-PL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l-PL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Maciej Bujalski </a:t>
            </a:r>
          </a:p>
          <a:p>
            <a:r>
              <a:rPr lang="pl-PL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Nr albumu: 395219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77933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5" name="Rectangle 6158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6" name="Freeform: Shape 616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D34BE368-9A1C-538C-1384-A5C027DB7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8625"/>
            <a:ext cx="3065463" cy="2235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>
            <a:extLst>
              <a:ext uri="{FF2B5EF4-FFF2-40B4-BE49-F238E27FC236}">
                <a16:creationId xmlns:a16="http://schemas.microsoft.com/office/drawing/2014/main" id="{2AC2E4AC-7243-622C-9688-7B37BA3BA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3065463" cy="2238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EF5D5325-90B6-266A-95D0-A5D850EA5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38" y="428625"/>
            <a:ext cx="2152650" cy="13001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8CFCBAB4-20F3-0C03-6AFC-748EB0109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38" y="1808163"/>
            <a:ext cx="2152650" cy="1546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EB510C4E-45FE-C4A6-608F-57A82CE88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38" y="3435350"/>
            <a:ext cx="2152650" cy="1546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71CF43F0-BB00-14C7-970C-274CF3A5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428625"/>
            <a:ext cx="3100388" cy="2238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C1300EB7-C9AF-B007-A841-A7D0F4CAF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2747963"/>
            <a:ext cx="3100388" cy="2235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895B17B-DCFD-A6D7-802D-88C97CDF2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813" y="428625"/>
            <a:ext cx="3100388" cy="2235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>
            <a:extLst>
              <a:ext uri="{FF2B5EF4-FFF2-40B4-BE49-F238E27FC236}">
                <a16:creationId xmlns:a16="http://schemas.microsoft.com/office/drawing/2014/main" id="{270B6959-4BCC-1866-55F3-F18B4D079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813" y="2743200"/>
            <a:ext cx="3100388" cy="22383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65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9CD7814-88B4-EE0C-B6CB-269A57C9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 sz="4100">
                <a:solidFill>
                  <a:srgbClr val="FFFFFF"/>
                </a:solidFill>
              </a:rPr>
              <a:t>Techniki balansowania danych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6F2DD9-CE64-D5C7-F500-7010956CB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l-PL" sz="2400" dirty="0"/>
              <a:t>SMOTE: Generuje syntetyczne próbki mniejszościowych klas.</a:t>
            </a:r>
          </a:p>
          <a:p>
            <a:r>
              <a:rPr lang="pl-PL" sz="2400" dirty="0" err="1"/>
              <a:t>NearMiss</a:t>
            </a:r>
            <a:r>
              <a:rPr lang="pl-PL" sz="2400" dirty="0"/>
              <a:t>: Redukuje liczbę próbek w większościowych klasach.</a:t>
            </a:r>
          </a:p>
          <a:p>
            <a:r>
              <a:rPr lang="pl-PL" sz="2400" dirty="0" err="1"/>
              <a:t>Random</a:t>
            </a:r>
            <a:r>
              <a:rPr lang="pl-PL" sz="2400" dirty="0"/>
              <a:t> Under Sampler: Losowo redukuje próbki większościowych klas.</a:t>
            </a:r>
          </a:p>
          <a:p>
            <a:r>
              <a:rPr lang="pl-PL" sz="2400" dirty="0" err="1"/>
              <a:t>Random</a:t>
            </a:r>
            <a:r>
              <a:rPr lang="pl-PL" sz="2400" dirty="0"/>
              <a:t> </a:t>
            </a:r>
            <a:r>
              <a:rPr lang="pl-PL" sz="2400" dirty="0" err="1"/>
              <a:t>Over</a:t>
            </a:r>
            <a:r>
              <a:rPr lang="pl-PL" sz="2400" dirty="0"/>
              <a:t> Sampler: Zwiększa liczbę próbek mniejszościowych klas przez duplikowanie.</a:t>
            </a:r>
          </a:p>
          <a:p>
            <a:r>
              <a:rPr lang="pl-PL" sz="2400" dirty="0"/>
              <a:t>SMOTEENN: Połączenie SMOTE i ENN (</a:t>
            </a:r>
            <a:r>
              <a:rPr lang="pl-PL" sz="2400" dirty="0" err="1"/>
              <a:t>Edited</a:t>
            </a:r>
            <a:r>
              <a:rPr lang="pl-PL" sz="2400" dirty="0"/>
              <a:t> </a:t>
            </a:r>
            <a:r>
              <a:rPr lang="pl-PL" sz="2400" dirty="0" err="1"/>
              <a:t>Nearest</a:t>
            </a:r>
            <a:r>
              <a:rPr lang="pl-PL" sz="2400" dirty="0"/>
              <a:t> </a:t>
            </a:r>
            <a:r>
              <a:rPr lang="pl-PL" sz="2400" dirty="0" err="1"/>
              <a:t>Neighbours</a:t>
            </a:r>
            <a:r>
              <a:rPr lang="pl-PL" sz="2400" dirty="0"/>
              <a:t>) dla duplikowania i czyszczenia danych.</a:t>
            </a:r>
          </a:p>
          <a:p>
            <a:r>
              <a:rPr lang="pl-PL" sz="2400" dirty="0"/>
              <a:t>ADASYN: Generuje syntetyczne próbki, koncentrując się na obszarach z mniejszą reprezentacją mniejszościowych klas.</a:t>
            </a:r>
          </a:p>
        </p:txBody>
      </p:sp>
    </p:spTree>
    <p:extLst>
      <p:ext uri="{BB962C8B-B14F-4D97-AF65-F5344CB8AC3E}">
        <p14:creationId xmlns:p14="http://schemas.microsoft.com/office/powerpoint/2010/main" val="341585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AC11646-BF79-778C-C71C-C4BDDBBE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Przegląd </a:t>
            </a:r>
            <a:r>
              <a:rPr lang="pl-PL" dirty="0">
                <a:solidFill>
                  <a:srgbClr val="FFFFFF"/>
                </a:solidFill>
              </a:rPr>
              <a:t>Modeli: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B965A3-BCE8-82CF-A0D0-288E7063C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l-PL" sz="1800" dirty="0"/>
              <a:t>Las Losowy (</a:t>
            </a:r>
            <a:r>
              <a:rPr lang="pl-PL" sz="1800" dirty="0" err="1"/>
              <a:t>Random</a:t>
            </a:r>
            <a:r>
              <a:rPr lang="pl-PL" sz="1800" dirty="0"/>
              <a:t> </a:t>
            </a:r>
            <a:r>
              <a:rPr lang="pl-PL" sz="1800" dirty="0" err="1"/>
              <a:t>Forests</a:t>
            </a:r>
            <a:r>
              <a:rPr lang="pl-PL" sz="1800" dirty="0"/>
              <a:t>): Zespół drzew decyzyjnych, redukujący ryzyko przeuczenia. Użyte </a:t>
            </a:r>
            <a:r>
              <a:rPr lang="pl-PL" sz="1800" dirty="0" err="1"/>
              <a:t>GridSearchCV</a:t>
            </a:r>
            <a:r>
              <a:rPr lang="pl-PL" sz="1800" dirty="0"/>
              <a:t> do optymalizacji </a:t>
            </a:r>
            <a:r>
              <a:rPr lang="pl-PL" sz="1800" dirty="0" err="1"/>
              <a:t>hiperparametrów</a:t>
            </a:r>
            <a:r>
              <a:rPr lang="pl-PL" sz="1800" dirty="0"/>
              <a:t>.</a:t>
            </a:r>
          </a:p>
          <a:p>
            <a:r>
              <a:rPr lang="pl-PL" sz="1800" dirty="0"/>
              <a:t>Drzewa Decyzyjne: Prosta, lecz efektywna metoda, ułatwiająca interpretację.</a:t>
            </a:r>
          </a:p>
          <a:p>
            <a:r>
              <a:rPr lang="pl-PL" sz="1800" dirty="0" err="1"/>
              <a:t>Naive</a:t>
            </a:r>
            <a:r>
              <a:rPr lang="pl-PL" sz="1800" dirty="0"/>
              <a:t> Bayes: Prosty i skuteczny, szczególnie w klasyfikacji.</a:t>
            </a:r>
          </a:p>
          <a:p>
            <a:r>
              <a:rPr lang="pl-PL" sz="1800" dirty="0" err="1"/>
              <a:t>XGBoost</a:t>
            </a:r>
            <a:r>
              <a:rPr lang="pl-PL" sz="1800" dirty="0"/>
              <a:t>: Zaawansowany algorytm wzmacniania gradientowego, znany z szybkości i wydajności.</a:t>
            </a:r>
          </a:p>
          <a:p>
            <a:r>
              <a:rPr lang="pl-PL" sz="1800" dirty="0"/>
              <a:t>Regresja Logistyczna: Podstawowy algorytm dla klasyfikacji binarnej.</a:t>
            </a:r>
          </a:p>
          <a:p>
            <a:r>
              <a:rPr lang="pl-PL" sz="1800" dirty="0"/>
              <a:t>Gradient </a:t>
            </a:r>
            <a:r>
              <a:rPr lang="pl-PL" sz="1800" dirty="0" err="1"/>
              <a:t>Boosting</a:t>
            </a:r>
            <a:r>
              <a:rPr lang="pl-PL" sz="1800" dirty="0"/>
              <a:t> </a:t>
            </a:r>
            <a:r>
              <a:rPr lang="pl-PL" sz="1800" dirty="0" err="1"/>
              <a:t>Classifier</a:t>
            </a:r>
            <a:r>
              <a:rPr lang="pl-PL" sz="1800" dirty="0"/>
              <a:t>: Sekwencyjne wzmacnianie modeli dla wysokiej dokładności.</a:t>
            </a:r>
          </a:p>
          <a:p>
            <a:r>
              <a:rPr lang="pl-PL" sz="1800" dirty="0"/>
              <a:t>KNN (K-najbliższych sąsiadów): Klasyfikuje na podstawie najbliższych sąsiadów.</a:t>
            </a:r>
          </a:p>
          <a:p>
            <a:r>
              <a:rPr lang="pl-PL" sz="1800" dirty="0"/>
              <a:t>Sieci Neuronowe: Modele o różnych </a:t>
            </a:r>
            <a:r>
              <a:rPr lang="pl-PL" sz="1800" dirty="0" err="1"/>
              <a:t>architekturach</a:t>
            </a:r>
            <a:r>
              <a:rPr lang="pl-PL" sz="1800" dirty="0"/>
              <a:t> i technikach </a:t>
            </a:r>
            <a:r>
              <a:rPr lang="pl-PL" sz="1800" dirty="0" err="1"/>
              <a:t>regularyzacji</a:t>
            </a:r>
            <a:r>
              <a:rPr lang="pl-PL" sz="1800" dirty="0"/>
              <a:t>.</a:t>
            </a:r>
          </a:p>
          <a:p>
            <a:r>
              <a:rPr lang="pl-PL" sz="1800" dirty="0"/>
              <a:t>SVM (Maszyna Wektorów Nośnych): Skuteczny w trudno </a:t>
            </a:r>
            <a:r>
              <a:rPr lang="pl-PL" sz="1800" dirty="0" err="1"/>
              <a:t>rozdzielalnych</a:t>
            </a:r>
            <a:r>
              <a:rPr lang="pl-PL" sz="1800" dirty="0"/>
              <a:t> danych.</a:t>
            </a:r>
          </a:p>
          <a:p>
            <a:pPr marL="0" indent="0">
              <a:buNone/>
            </a:pP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400461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DADB396-29F4-227A-772A-2D057BB5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Ocena modeli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1652AB2-ACF2-BD66-F7AE-BD0E78BD9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Metody Testowania:</a:t>
            </a:r>
          </a:p>
          <a:p>
            <a:r>
              <a:rPr lang="pl-PL" dirty="0"/>
              <a:t>Zastosowano krzyżową walidację i różne metryki (</a:t>
            </a:r>
            <a:r>
              <a:rPr lang="pl-PL" i="1" dirty="0"/>
              <a:t>precyzja, czułość, F1-score, dokładność</a:t>
            </a:r>
            <a:r>
              <a:rPr lang="pl-PL" dirty="0"/>
              <a:t>) do oceny modeli.</a:t>
            </a:r>
          </a:p>
          <a:p>
            <a:r>
              <a:rPr lang="pl-PL" dirty="0"/>
              <a:t>Wartość AUC (</a:t>
            </a:r>
            <a:r>
              <a:rPr lang="pl-PL" i="1" dirty="0" err="1"/>
              <a:t>Area</a:t>
            </a:r>
            <a:r>
              <a:rPr lang="pl-PL" i="1" dirty="0"/>
              <a:t> Under the </a:t>
            </a:r>
            <a:r>
              <a:rPr lang="pl-PL" i="1" dirty="0" err="1"/>
              <a:t>Curve</a:t>
            </a:r>
            <a:r>
              <a:rPr lang="pl-PL" dirty="0"/>
              <a:t>) dla krzywej ROC (</a:t>
            </a:r>
            <a:r>
              <a:rPr lang="pl-PL" i="1" dirty="0" err="1"/>
              <a:t>Receiver</a:t>
            </a:r>
            <a:r>
              <a:rPr lang="pl-PL" i="1" dirty="0"/>
              <a:t> Operating </a:t>
            </a:r>
            <a:r>
              <a:rPr lang="pl-PL" i="1" dirty="0" err="1"/>
              <a:t>Characteristic</a:t>
            </a:r>
            <a:r>
              <a:rPr lang="pl-PL" dirty="0"/>
              <a:t>) posłużyła jako kluczowy wskaźnik skuteczności modeli. Krzywa ROC przedstawia zależność między wskaźnikiem prawdziwie pozytywnych klasyfikacji (TPR, True </a:t>
            </a:r>
            <a:r>
              <a:rPr lang="pl-PL" dirty="0" err="1"/>
              <a:t>Positive</a:t>
            </a:r>
            <a:r>
              <a:rPr lang="pl-PL" dirty="0"/>
              <a:t> </a:t>
            </a:r>
            <a:r>
              <a:rPr lang="pl-PL" dirty="0" err="1"/>
              <a:t>Rate</a:t>
            </a:r>
            <a:r>
              <a:rPr lang="pl-PL" dirty="0"/>
              <a:t>) a wskaźnikiem fałszywie pozytywnych klasyfikacji (FPR, </a:t>
            </a:r>
            <a:r>
              <a:rPr lang="pl-PL" dirty="0" err="1"/>
              <a:t>False</a:t>
            </a:r>
            <a:r>
              <a:rPr lang="pl-PL" dirty="0"/>
              <a:t> </a:t>
            </a:r>
            <a:r>
              <a:rPr lang="pl-PL" dirty="0" err="1"/>
              <a:t>Positive</a:t>
            </a:r>
            <a:r>
              <a:rPr lang="pl-PL" dirty="0"/>
              <a:t> </a:t>
            </a:r>
            <a:r>
              <a:rPr lang="pl-PL" dirty="0" err="1"/>
              <a:t>Rate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487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0CEAE2-9C1B-FAA5-83EE-F6E8E5BE6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920" name="Rectangle 3891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1020E7E-75DF-33BD-1117-9B5D17D4E826}"/>
              </a:ext>
            </a:extLst>
          </p:cNvPr>
          <p:cNvSpPr txBox="1"/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pl-PL" sz="5200" b="1" dirty="0">
                <a:effectLst/>
                <a:latin typeface="+mj-lt"/>
                <a:ea typeface="+mj-ea"/>
                <a:cs typeface="+mj-cs"/>
              </a:rPr>
              <a:t>Przykład oceny modelu </a:t>
            </a:r>
            <a:r>
              <a:rPr lang="en-US" sz="5200" b="1" dirty="0">
                <a:effectLst/>
                <a:latin typeface="+mj-lt"/>
                <a:ea typeface="+mj-ea"/>
                <a:cs typeface="+mj-cs"/>
              </a:rPr>
              <a:t>SVM:</a:t>
            </a:r>
            <a:endParaRPr lang="en-US" sz="5200" dirty="0"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8914" name="Picture 2" descr="Obraz zawierający tekst, zrzut ekranu&#10;&#10;Opis wygenerowany automatycznie">
            <a:extLst>
              <a:ext uri="{FF2B5EF4-FFF2-40B4-BE49-F238E27FC236}">
                <a16:creationId xmlns:a16="http://schemas.microsoft.com/office/drawing/2014/main" id="{F98BB9ED-FE6A-5E90-7E01-040986195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1388" y="2957665"/>
            <a:ext cx="3607953" cy="3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 descr="Obraz zawierający tekst, linia, diagram, Wykres&#10;&#10;Opis wygenerowany automatycznie">
            <a:extLst>
              <a:ext uri="{FF2B5EF4-FFF2-40B4-BE49-F238E27FC236}">
                <a16:creationId xmlns:a16="http://schemas.microsoft.com/office/drawing/2014/main" id="{D6781D0B-3498-9E59-73EB-99D34A1FA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1666" y="2957665"/>
            <a:ext cx="4169938" cy="3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769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Wykres 3">
            <a:extLst>
              <a:ext uri="{FF2B5EF4-FFF2-40B4-BE49-F238E27FC236}">
                <a16:creationId xmlns:a16="http://schemas.microsoft.com/office/drawing/2014/main" id="{383F2452-E293-4037-6E5C-DB67F61E56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8529666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011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Wykres 3">
            <a:extLst>
              <a:ext uri="{FF2B5EF4-FFF2-40B4-BE49-F238E27FC236}">
                <a16:creationId xmlns:a16="http://schemas.microsoft.com/office/drawing/2014/main" id="{98131398-0DDC-1105-CF47-D56B597F4C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914825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4072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9980F9-E0D2-24F6-74CD-4CD2210C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Interpretacja Wyników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F96682-AE9A-E344-FBCF-AF7B5B426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l-PL" sz="2200" dirty="0"/>
              <a:t>Zdolność Predykcyjna: Modele wykazały dobre właściwości generalizujące z dokładnościami na poziomie 70-79% dla danych z 2015 i znacznie lepsze wyniki dla danych z 2020 i 2022, co wskazuje na ich skuteczność w identyfikacji ryzyka chorób sercowo-naczyniowych.</a:t>
            </a:r>
          </a:p>
          <a:p>
            <a:r>
              <a:rPr lang="pl-PL" sz="2200" dirty="0"/>
              <a:t>Wysoka Wartość AUC: Wartości AUC krzywej ROC w zakresie 0.81-0.87 dla różnych modeli i lat badawczych podkreślają ich efektywność w różnicowaniu między pacjentami zdrowymi a cierpiącymi na choroby serca.</a:t>
            </a:r>
          </a:p>
          <a:p>
            <a:r>
              <a:rPr lang="pl-PL" sz="2200" dirty="0"/>
              <a:t>Poprawa Dokładności Modeli: Analiza danych z różnych lat pokazała, że dokładność modeli generalnie wzrosła z biegiem czasu, co może być przypisane lepszemu przetwarzaniu danych.</a:t>
            </a:r>
          </a:p>
          <a:p>
            <a:endParaRPr lang="pl-PL" sz="2200" dirty="0"/>
          </a:p>
          <a:p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765779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D7980AA-D696-9356-E23E-A0A376365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Wnioski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73B50A-EFAD-9333-A3E1-E225663CC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l-PL" sz="1800"/>
              <a:t>Ewolucja Modeli: Praca wykazała znaczną poprawę dokładności modeli z biegiem lat. Modele z 2022 roku często prezentowały wyższą dokładność i wartości AUC niż ich odpowiedniki z wcześniejszych lat.</a:t>
            </a:r>
          </a:p>
          <a:p>
            <a:r>
              <a:rPr lang="pl-PL" sz="1800"/>
              <a:t>Generalizacja i Rozróżnianie: Wszystkie modele wykazały zdolność do generalizacji na nowe dane z konsekwentnie wysokimi wartościami AUC, co jest kluczowe dla dokładnej diagnozy w medycynie. Z czasem modele stały się bardziej zbalansowane w klasyfikacji, minimalizując ryzyko fałszywych alarmów.</a:t>
            </a:r>
          </a:p>
          <a:p>
            <a:r>
              <a:rPr lang="pl-PL" sz="1800"/>
              <a:t>Znaczenie Medyczne: Wyniki podkreślają potencjał uczenia maszynowego w identyfikacji ryzyka chorób sercowo-naczyniowych, co ma kluczowe znaczenie dla poprawy diagnostyki i personalizacji terapii.</a:t>
            </a:r>
          </a:p>
          <a:p>
            <a:pPr marL="0" indent="0">
              <a:buNone/>
            </a:pPr>
            <a:r>
              <a:rPr lang="pl-PL" sz="1800"/>
              <a:t>Podsumowując, praca ta dostarczyła cennych wniosków na temat skuteczności różnych algorytmów uczenia maszynowego w przewidywaniu chorób sercowo-naczyniowych, poszerzając wiedzę w dziedzinie i otwierając nowe możliwości dla przyszłych badań oraz rozwoju narzędzi diagnostycznych.</a:t>
            </a:r>
          </a:p>
        </p:txBody>
      </p:sp>
    </p:spTree>
    <p:extLst>
      <p:ext uri="{BB962C8B-B14F-4D97-AF65-F5344CB8AC3E}">
        <p14:creationId xmlns:p14="http://schemas.microsoft.com/office/powerpoint/2010/main" val="322167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1C98B99-25D5-5925-9E87-9E8FFF4A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Cele pracy: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CC1339-C9C2-EB60-F85C-75EDD33F9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l-PL" sz="2400" dirty="0"/>
              <a:t>Przegląd chorób sercowo-naczyniowych, algorytmów uczenia maszynowego, metod oceny modeli.</a:t>
            </a:r>
          </a:p>
          <a:p>
            <a:r>
              <a:rPr lang="pl-PL" sz="2400" dirty="0"/>
              <a:t>Opis zbiorów danych, proces przetwarzania danych, selekcja cech, ocena modeli.</a:t>
            </a:r>
          </a:p>
          <a:p>
            <a:r>
              <a:rPr lang="pl-PL" sz="2400" dirty="0"/>
              <a:t>Implementacja algorytmów.</a:t>
            </a:r>
          </a:p>
          <a:p>
            <a:r>
              <a:rPr lang="pl-PL" sz="2400" dirty="0"/>
              <a:t>Opracowanie i porównanie modeli predykcyjnych do identyfikacji pacjentów z wysokim ryzykiem chorób sercowo-naczyniowych.</a:t>
            </a:r>
          </a:p>
          <a:p>
            <a:r>
              <a:rPr lang="pl-PL" sz="2400" dirty="0"/>
              <a:t>Podsumowanie osiągnięć, interpretacja wyników, znaczenie pracy dla identyfikacji ryzyka chorób sercowo-naczyniowych.</a:t>
            </a:r>
          </a:p>
        </p:txBody>
      </p:sp>
    </p:spTree>
    <p:extLst>
      <p:ext uri="{BB962C8B-B14F-4D97-AF65-F5344CB8AC3E}">
        <p14:creationId xmlns:p14="http://schemas.microsoft.com/office/powerpoint/2010/main" val="99165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0567939-F9C4-E0DE-31B7-1BA4BC93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 sz="4100">
                <a:solidFill>
                  <a:srgbClr val="FFFFFF"/>
                </a:solidFill>
              </a:rPr>
              <a:t>Wykorzystane algorytmy w pracy: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DEAA4A-1501-D0DD-BE52-7EA897FE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l-PL" dirty="0"/>
              <a:t>1. Drzewa Decyzyjne</a:t>
            </a:r>
          </a:p>
          <a:p>
            <a:r>
              <a:rPr lang="pl-PL" dirty="0"/>
              <a:t>2.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endParaRPr lang="pl-PL" dirty="0"/>
          </a:p>
          <a:p>
            <a:r>
              <a:rPr lang="pl-PL" dirty="0"/>
              <a:t>3. </a:t>
            </a:r>
            <a:r>
              <a:rPr lang="pl-PL" dirty="0" err="1"/>
              <a:t>Naive</a:t>
            </a:r>
            <a:r>
              <a:rPr lang="pl-PL" dirty="0"/>
              <a:t> Bayes</a:t>
            </a:r>
          </a:p>
          <a:p>
            <a:r>
              <a:rPr lang="pl-PL" dirty="0"/>
              <a:t>4. </a:t>
            </a:r>
            <a:r>
              <a:rPr lang="pl-PL" dirty="0" err="1"/>
              <a:t>XGBoost</a:t>
            </a:r>
            <a:endParaRPr lang="pl-PL" dirty="0"/>
          </a:p>
          <a:p>
            <a:r>
              <a:rPr lang="pl-PL" dirty="0"/>
              <a:t>5. Regresja Logistyczna</a:t>
            </a:r>
          </a:p>
          <a:p>
            <a:r>
              <a:rPr lang="pl-PL" dirty="0"/>
              <a:t>6. K-Najbliższych Sąsiadów (KNN)</a:t>
            </a:r>
          </a:p>
          <a:p>
            <a:r>
              <a:rPr lang="pl-PL" dirty="0"/>
              <a:t>7. Gradient </a:t>
            </a:r>
            <a:r>
              <a:rPr lang="pl-PL" dirty="0" err="1"/>
              <a:t>Boosting</a:t>
            </a:r>
            <a:r>
              <a:rPr lang="pl-PL" dirty="0"/>
              <a:t> </a:t>
            </a:r>
            <a:r>
              <a:rPr lang="pl-PL" dirty="0" err="1"/>
              <a:t>Classifier</a:t>
            </a:r>
            <a:endParaRPr lang="pl-PL" dirty="0"/>
          </a:p>
          <a:p>
            <a:r>
              <a:rPr lang="pl-PL" dirty="0"/>
              <a:t>8. Sieci Neuronowe (różne rodzaje)</a:t>
            </a:r>
          </a:p>
          <a:p>
            <a:r>
              <a:rPr lang="pl-PL" dirty="0"/>
              <a:t>9. Maszyny Wektorów Nośnych (SVM - </a:t>
            </a:r>
            <a:r>
              <a:rPr lang="pl-PL" dirty="0" err="1"/>
              <a:t>Support</a:t>
            </a:r>
            <a:r>
              <a:rPr lang="pl-PL" dirty="0"/>
              <a:t> </a:t>
            </a:r>
            <a:r>
              <a:rPr lang="pl-PL" dirty="0" err="1"/>
              <a:t>Vector</a:t>
            </a:r>
            <a:r>
              <a:rPr lang="pl-PL" dirty="0"/>
              <a:t> </a:t>
            </a:r>
            <a:r>
              <a:rPr lang="pl-PL" dirty="0" err="1"/>
              <a:t>Machines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352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BA9BEBE-0DF8-6F01-69A9-2E4F09A3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br>
              <a:rPr lang="pl-PL" sz="3700">
                <a:solidFill>
                  <a:srgbClr val="FFFFFF"/>
                </a:solidFill>
              </a:rPr>
            </a:br>
            <a:r>
              <a:rPr lang="pl-PL" sz="3700">
                <a:solidFill>
                  <a:srgbClr val="FFFFFF"/>
                </a:solidFill>
              </a:rPr>
              <a:t>Metodyka Badawcza i Przygotowanie Danych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274E04-2924-8EA2-A9D7-7B1FCF5F3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500" dirty="0"/>
              <a:t>Opis Danych:</a:t>
            </a:r>
          </a:p>
          <a:p>
            <a:r>
              <a:rPr lang="pl-PL" sz="1500" dirty="0"/>
              <a:t>Zbiory Danych (2015-2022): Analizowane zbiory danych obejmują informacje medyczne i behawioralne zebrane w latach 2015 (14 </a:t>
            </a:r>
            <a:r>
              <a:rPr lang="pl-PL" sz="1500" dirty="0" err="1"/>
              <a:t>predyktorów</a:t>
            </a:r>
            <a:r>
              <a:rPr lang="pl-PL" sz="1500" dirty="0"/>
              <a:t>), 2020 (16 </a:t>
            </a:r>
            <a:r>
              <a:rPr lang="pl-PL" sz="1500" dirty="0" err="1"/>
              <a:t>predyktorów</a:t>
            </a:r>
            <a:r>
              <a:rPr lang="pl-PL" sz="1500" dirty="0"/>
              <a:t>), </a:t>
            </a:r>
            <a:r>
              <a:rPr lang="pl-PL" sz="1500"/>
              <a:t>i 2022 (</a:t>
            </a:r>
            <a:r>
              <a:rPr lang="pl-PL" sz="1500" dirty="0"/>
              <a:t>20 </a:t>
            </a:r>
            <a:r>
              <a:rPr lang="pl-PL" sz="1500" dirty="0" err="1"/>
              <a:t>predyktorów</a:t>
            </a:r>
            <a:r>
              <a:rPr lang="pl-PL" sz="1500" dirty="0"/>
              <a:t>), dając szeroki przekrój analiz zdrowotnych sercowo-naczyniowych.</a:t>
            </a:r>
          </a:p>
          <a:p>
            <a:r>
              <a:rPr lang="pl-PL" sz="1500" dirty="0"/>
              <a:t>Kluczowe Zmienne: W analizach uwzględniono zmienne takie jak obecność choroby serca(zmienna celu), ciśnienie krwi, poziom cholesterolu, BMI, palenie papierosów, cukrzyca, aktywność fizyczna, spożycie alkoholu, i wiele innych, co pozwala na dogłębne zrozumienie czynników ryzyka.</a:t>
            </a:r>
          </a:p>
          <a:p>
            <a:pPr marL="0" indent="0">
              <a:buNone/>
            </a:pPr>
            <a:endParaRPr lang="pl-PL" sz="1500" dirty="0"/>
          </a:p>
          <a:p>
            <a:pPr marL="0" indent="0">
              <a:buNone/>
            </a:pPr>
            <a:r>
              <a:rPr lang="pl-PL" sz="1500" dirty="0"/>
              <a:t>Przygotowanie Danych:</a:t>
            </a:r>
          </a:p>
          <a:p>
            <a:pPr marL="0" indent="0">
              <a:buNone/>
            </a:pPr>
            <a:r>
              <a:rPr lang="pl-PL" sz="1500" dirty="0"/>
              <a:t>Dane zostały wczytane z plików CSV, a następnie przeprowadzono ich wstępną inspekcję, sprawdzenie kompletności, i transformację do formatu liczbowego przy użyciu </a:t>
            </a:r>
            <a:r>
              <a:rPr lang="pl-PL" sz="1500" dirty="0" err="1"/>
              <a:t>RStudio</a:t>
            </a:r>
            <a:r>
              <a:rPr lang="pl-PL" sz="1500" dirty="0"/>
              <a:t>.</a:t>
            </a:r>
          </a:p>
          <a:p>
            <a:pPr marL="0" indent="0">
              <a:buNone/>
            </a:pPr>
            <a:r>
              <a:rPr lang="pl-PL" sz="1500" dirty="0"/>
              <a:t>Wykorzystano techniki wizualizacji danych, takie jak mapy cieplne korelacji i wykresy skrzypcowe, do identyfikacji korelacji i trendów w danych.</a:t>
            </a:r>
          </a:p>
          <a:p>
            <a:pPr marL="0" indent="0">
              <a:buNone/>
            </a:pPr>
            <a:r>
              <a:rPr lang="pl-PL" sz="1500" dirty="0"/>
              <a:t>Celem tego etapu było przygotowanie czystych i kompletnych zbiorów danych do analizy statystycznej i modelowania predykcyjnego, co pozwoliło na efektywne wydobycie istotnych wzorców i zależności między różnymi zmiennymi a ryzykiem chorób sercowo-naczyniowych.</a:t>
            </a:r>
          </a:p>
        </p:txBody>
      </p:sp>
    </p:spTree>
    <p:extLst>
      <p:ext uri="{BB962C8B-B14F-4D97-AF65-F5344CB8AC3E}">
        <p14:creationId xmlns:p14="http://schemas.microsoft.com/office/powerpoint/2010/main" val="254245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Obraz zawierający tekst, zrzut ekranu, wyświetlacz, Prostokąt&#10;&#10;Opis wygenerowany automatycznie">
            <a:extLst>
              <a:ext uri="{FF2B5EF4-FFF2-40B4-BE49-F238E27FC236}">
                <a16:creationId xmlns:a16="http://schemas.microsoft.com/office/drawing/2014/main" id="{EEA0FB03-4EEF-F057-7091-1BB8EDC26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674813"/>
            <a:ext cx="3241675" cy="23479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Obraz zawierający diagram, origami&#10;&#10;Opis wygenerowany automatycznie">
            <a:extLst>
              <a:ext uri="{FF2B5EF4-FFF2-40B4-BE49-F238E27FC236}">
                <a16:creationId xmlns:a16="http://schemas.microsoft.com/office/drawing/2014/main" id="{A7FFAAA6-FBC3-5481-9F13-4A22C348E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4083050"/>
            <a:ext cx="3241675" cy="1982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Obraz zawierający tekst, zrzut ekranu, wzór&#10;&#10;Opis wygenerowany automatycznie">
            <a:extLst>
              <a:ext uri="{FF2B5EF4-FFF2-40B4-BE49-F238E27FC236}">
                <a16:creationId xmlns:a16="http://schemas.microsoft.com/office/drawing/2014/main" id="{7BC8E81D-77BE-E062-1685-B842BDDE4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62" y="1674813"/>
            <a:ext cx="5761038" cy="4392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9B541E12-487D-AC93-43CA-9C8A8F506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Heart Disease Data 2015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500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Obraz zawierający tekst, zrzut ekranu, diagram&#10;&#10;Opis wygenerowany automatycznie">
            <a:extLst>
              <a:ext uri="{FF2B5EF4-FFF2-40B4-BE49-F238E27FC236}">
                <a16:creationId xmlns:a16="http://schemas.microsoft.com/office/drawing/2014/main" id="{993EC635-36D6-8CA1-E539-9F387F0E8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3" y="459287"/>
            <a:ext cx="3400481" cy="247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5" name="Rectangle 2084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Obraz zawierający tekst, zrzut ekranu, diagram&#10;&#10;Opis wygenerowany automatycznie">
            <a:extLst>
              <a:ext uri="{FF2B5EF4-FFF2-40B4-BE49-F238E27FC236}">
                <a16:creationId xmlns:a16="http://schemas.microsoft.com/office/drawing/2014/main" id="{D0115640-0F49-0090-E67C-7A7702D2B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5216" y="458893"/>
            <a:ext cx="3401568" cy="247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7" name="Rectangle 2086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Obraz zawierający tekst, zrzut ekranu, diagram, Wykres&#10;&#10;Opis wygenerowany automatycznie">
            <a:extLst>
              <a:ext uri="{FF2B5EF4-FFF2-40B4-BE49-F238E27FC236}">
                <a16:creationId xmlns:a16="http://schemas.microsoft.com/office/drawing/2014/main" id="{9EACCF8B-2D61-4ACD-A50A-A15E89347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2040" y="443577"/>
            <a:ext cx="3401568" cy="250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9" name="Rectangle 2088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 descr="Obraz zawierający tekst, zrzut ekranu, diagram, Wykres&#10;&#10;Opis wygenerowany automatycznie">
            <a:extLst>
              <a:ext uri="{FF2B5EF4-FFF2-40B4-BE49-F238E27FC236}">
                <a16:creationId xmlns:a16="http://schemas.microsoft.com/office/drawing/2014/main" id="{696D05CE-886C-D34E-15A9-65E1532FE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066" y="3905767"/>
            <a:ext cx="3401568" cy="2508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Obraz zawierający tekst, zrzut ekranu, diagram, Wykres&#10;&#10;Opis wygenerowany automatycznie">
            <a:extLst>
              <a:ext uri="{FF2B5EF4-FFF2-40B4-BE49-F238E27FC236}">
                <a16:creationId xmlns:a16="http://schemas.microsoft.com/office/drawing/2014/main" id="{0C1BCEDE-8409-70F7-079E-09DA057C2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8095" y="3922775"/>
            <a:ext cx="3401568" cy="247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 descr="Obraz zawierający tekst, zrzut ekranu, diagram, Prostokąt&#10;&#10;Opis wygenerowany automatycznie">
            <a:extLst>
              <a:ext uri="{FF2B5EF4-FFF2-40B4-BE49-F238E27FC236}">
                <a16:creationId xmlns:a16="http://schemas.microsoft.com/office/drawing/2014/main" id="{5AFFDD38-A183-21D3-3658-5104239AF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2124" y="3922775"/>
            <a:ext cx="3401568" cy="247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73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309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 descr="Obraz zawierający diagram&#10;&#10;Opis wygenerowany automatycznie">
            <a:extLst>
              <a:ext uri="{FF2B5EF4-FFF2-40B4-BE49-F238E27FC236}">
                <a16:creationId xmlns:a16="http://schemas.microsoft.com/office/drawing/2014/main" id="{806C5125-1C8B-C0FE-334B-D1B9035D0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" b="2"/>
          <a:stretch/>
        </p:blipFill>
        <p:spPr bwMode="auto">
          <a:xfrm>
            <a:off x="1277938" y="1674813"/>
            <a:ext cx="3298825" cy="20240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 descr="Obraz zawierający tekst, zrzut ekranu, Prostokąt, diagram&#10;&#10;Opis wygenerowany automatycznie">
            <a:extLst>
              <a:ext uri="{FF2B5EF4-FFF2-40B4-BE49-F238E27FC236}">
                <a16:creationId xmlns:a16="http://schemas.microsoft.com/office/drawing/2014/main" id="{E4FFFDB5-6AD1-43AD-9AE4-87EA69F53E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0" r="-1" b="-1"/>
          <a:stretch/>
        </p:blipFill>
        <p:spPr bwMode="auto">
          <a:xfrm>
            <a:off x="1277938" y="3765550"/>
            <a:ext cx="3298825" cy="23018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Obraz zawierający tekst, zrzut ekranu, krzyżówka&#10;&#10;Opis wygenerowany automatycznie">
            <a:extLst>
              <a:ext uri="{FF2B5EF4-FFF2-40B4-BE49-F238E27FC236}">
                <a16:creationId xmlns:a16="http://schemas.microsoft.com/office/drawing/2014/main" id="{D07F8D2C-6EDF-D4C5-7FF8-5377F58854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148"/>
          <a:stretch/>
        </p:blipFill>
        <p:spPr bwMode="auto">
          <a:xfrm>
            <a:off x="4641850" y="1674813"/>
            <a:ext cx="6269038" cy="4392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0A215D9-BC7E-D56E-9E62-10797144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Heart Disease Data 2020</a:t>
            </a:r>
            <a:br>
              <a:rPr lang="en-US" sz="2200" b="1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645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4" name="Rectangle 4122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5" name="Rectangle 4124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 descr="Obraz zawierający tekst, zrzut ekranu, diagram, Wykres&#10;&#10;Opis wygenerowany automatycznie">
            <a:extLst>
              <a:ext uri="{FF2B5EF4-FFF2-40B4-BE49-F238E27FC236}">
                <a16:creationId xmlns:a16="http://schemas.microsoft.com/office/drawing/2014/main" id="{1068BA18-D521-D433-A960-A17D660B3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549" y="745614"/>
            <a:ext cx="3122143" cy="227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6" name="Rectangle 4126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998" y="487090"/>
            <a:ext cx="3588174" cy="278104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Obraz zawierający tekst, zrzut ekranu, wyświetlacz, diagram&#10;&#10;Opis wygenerowany automatycznie">
            <a:extLst>
              <a:ext uri="{FF2B5EF4-FFF2-40B4-BE49-F238E27FC236}">
                <a16:creationId xmlns:a16="http://schemas.microsoft.com/office/drawing/2014/main" id="{87CA6829-6964-F309-7CB6-A66176CBF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3518" y="701565"/>
            <a:ext cx="3252903" cy="236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7" name="Rectangle 4128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Obraz zawierający tekst, zrzut ekranu, diagram, Prostokąt&#10;&#10;Opis wygenerowany automatycznie">
            <a:extLst>
              <a:ext uri="{FF2B5EF4-FFF2-40B4-BE49-F238E27FC236}">
                <a16:creationId xmlns:a16="http://schemas.microsoft.com/office/drawing/2014/main" id="{E45E2756-9D56-E5FE-095C-73B6F859A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549" y="3854587"/>
            <a:ext cx="3104943" cy="225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8" name="Rectangle 4130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Obraz zawierający tekst, zrzut ekranu, diagram, Wykres&#10;&#10;Opis wygenerowany automatycznie">
            <a:extLst>
              <a:ext uri="{FF2B5EF4-FFF2-40B4-BE49-F238E27FC236}">
                <a16:creationId xmlns:a16="http://schemas.microsoft.com/office/drawing/2014/main" id="{82B8DC33-B7F2-B202-62F4-E9F4880BF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1676" y="2236522"/>
            <a:ext cx="3252903" cy="239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3" name="Rectangle 4132">
            <a:extLst>
              <a:ext uri="{FF2B5EF4-FFF2-40B4-BE49-F238E27FC236}">
                <a16:creationId xmlns:a16="http://schemas.microsoft.com/office/drawing/2014/main" id="{F4FFA271-A10A-4AC3-8F06-E3313A19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502" y="3603670"/>
            <a:ext cx="3601167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1" name="Picture 5" descr="Obraz zawierający tekst, zrzut ekranu, diagram, Prostokąt&#10;&#10;Opis wygenerowany automatycznie">
            <a:extLst>
              <a:ext uri="{FF2B5EF4-FFF2-40B4-BE49-F238E27FC236}">
                <a16:creationId xmlns:a16="http://schemas.microsoft.com/office/drawing/2014/main" id="{9DDACE4B-3BEA-F48C-7F52-885B002EB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3518" y="3804281"/>
            <a:ext cx="3252903" cy="236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87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1C0AD3-3313-3686-2812-6CB3A660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454448" cy="2923322"/>
          </a:xfrm>
        </p:spPr>
        <p:txBody>
          <a:bodyPr>
            <a:normAutofit/>
          </a:bodyPr>
          <a:lstStyle/>
          <a:p>
            <a:r>
              <a:rPr lang="pl-PL" sz="1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Heart</a:t>
            </a:r>
            <a:r>
              <a:rPr lang="pl-PL" sz="1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l-PL" sz="1800" b="1" dirty="0" err="1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Disease</a:t>
            </a:r>
            <a:r>
              <a:rPr lang="pl-PL" sz="1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br>
              <a:rPr lang="pl-PL" sz="1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</a:br>
            <a:r>
              <a:rPr lang="pl-PL" sz="1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Data 2022</a:t>
            </a:r>
            <a:br>
              <a:rPr lang="pl-PL" sz="1800" b="1" dirty="0"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</a:br>
            <a:endParaRPr lang="pl-PL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61B749E-7BF1-EC67-D2D3-2AA59C0421F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785082" y="-2146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7736E70D-4781-D71A-128D-1158CEE6C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87953" y="-2052704"/>
            <a:ext cx="6855198" cy="1096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62994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903</Words>
  <Application>Microsoft Office PowerPoint</Application>
  <PresentationFormat>Panoramiczny</PresentationFormat>
  <Paragraphs>69</Paragraphs>
  <Slides>18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Söhne</vt:lpstr>
      <vt:lpstr>Times New Roman</vt:lpstr>
      <vt:lpstr>Motyw pakietu Office</vt:lpstr>
      <vt:lpstr>Analiza danych medycznych w celu opracowania modelu predykcyjnego chorób serca przy użyciu algorytmów uczenia maszynowego</vt:lpstr>
      <vt:lpstr>Cele pracy:</vt:lpstr>
      <vt:lpstr>Wykorzystane algorytmy w pracy:</vt:lpstr>
      <vt:lpstr> Metodyka Badawcza i Przygotowanie Danych</vt:lpstr>
      <vt:lpstr>Heart Disease Data 2015</vt:lpstr>
      <vt:lpstr>Prezentacja programu PowerPoint</vt:lpstr>
      <vt:lpstr>Heart Disease Data 2020 </vt:lpstr>
      <vt:lpstr>Prezentacja programu PowerPoint</vt:lpstr>
      <vt:lpstr>Heart Disease  Data 2022 </vt:lpstr>
      <vt:lpstr>Prezentacja programu PowerPoint</vt:lpstr>
      <vt:lpstr>Techniki balansowania danych</vt:lpstr>
      <vt:lpstr>Przegląd Modeli:</vt:lpstr>
      <vt:lpstr>Ocena modeli</vt:lpstr>
      <vt:lpstr>Prezentacja programu PowerPoint</vt:lpstr>
      <vt:lpstr>Prezentacja programu PowerPoint</vt:lpstr>
      <vt:lpstr>Prezentacja programu PowerPoint</vt:lpstr>
      <vt:lpstr>Interpretacja Wyników</vt:lpstr>
      <vt:lpstr>Wnioski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danych medycznych w celu opracowania modelu predykcyjnego chorób serca przy użyciu algorytmów uczenia maszynowego</dc:title>
  <dc:creator>Maciej Bujalski 2</dc:creator>
  <cp:lastModifiedBy>Maciej Bujalski 2</cp:lastModifiedBy>
  <cp:revision>19</cp:revision>
  <dcterms:created xsi:type="dcterms:W3CDTF">2024-02-16T10:48:45Z</dcterms:created>
  <dcterms:modified xsi:type="dcterms:W3CDTF">2024-03-07T18:54:40Z</dcterms:modified>
</cp:coreProperties>
</file>