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6"/>
  </p:sldMasterIdLst>
  <p:notesMasterIdLst>
    <p:notesMasterId r:id="rId14"/>
  </p:notesMasterIdLst>
  <p:handoutMasterIdLst>
    <p:handoutMasterId r:id="rId15"/>
  </p:handoutMasterIdLst>
  <p:sldIdLst>
    <p:sldId id="256" r:id="rId7"/>
    <p:sldId id="265" r:id="rId8"/>
    <p:sldId id="258" r:id="rId9"/>
    <p:sldId id="263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D8DEE-1C7F-4EB6-9F6F-8C14A6C4EC1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800" i="1" smtClean="0">
                <a:solidFill>
                  <a:srgbClr val="000000"/>
                </a:solidFill>
                <a:latin typeface="Arial" panose="020B0604020202020204" pitchFamily="34" charset="0"/>
              </a:rPr>
              <a:t>Leidos Proprietary
</a:t>
            </a:r>
            <a:endParaRPr lang="en-US" sz="8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84CD-2854-4DFF-944A-CD395123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64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40C10-7394-4BAB-A524-3768E1434D7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8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0923-459E-44EF-A98A-51FE6EB96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45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923-459E-44EF-A98A-51FE6EB96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041362"/>
            <a:ext cx="12192000" cy="365125"/>
          </a:xfrm>
        </p:spPr>
        <p:txBody>
          <a:bodyPr/>
          <a:lstStyle>
            <a:lvl1pPr algn="ctr">
              <a:defRPr lang="en-US" sz="8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3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103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041362"/>
            <a:ext cx="12192000" cy="365125"/>
          </a:xfrm>
        </p:spPr>
        <p:txBody>
          <a:bodyPr/>
          <a:lstStyle>
            <a:lvl1pPr algn="ctr">
              <a:defRPr lang="en-US" sz="8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Leidos Proprietary
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E70F-590E-4971-9963-673490E156B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C6DF70F-3A3B-43A6-AAC9-0D01779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s://vector.leidos.com/sites/STOL/STOL2/Shared%20Documents/Forms/AllItems.aspx?RootFolder=%2Fsites%2FSTOL%2FSTOL2%2FShared%20Documents%2FCurrent%20Projects%2FTO%2019%2D419%20CAV%20Training%20for%20Workforce%20Development%2FCARMA%201tenth&amp;FolderCTID=0x0120001E2D6DDB7109D241BCE405DBD0168E68&amp;View=%7BBB3197CA%2D810B%2D4FD7%2DAA5C%2D96DF45EE2353%7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dp/B076GYGR6M/ref=emc_b_5_t?th=1" TargetMode="External"/><Relationship Id="rId3" Type="http://schemas.openxmlformats.org/officeDocument/2006/relationships/notesSlide" Target="../notesSlides/notesSlide7.xml"/><Relationship Id="rId7" Type="http://schemas.openxmlformats.org/officeDocument/2006/relationships/hyperlink" Target="https://store.stereolabs.com/products/zed-2?_ga=2.48830625.683630121.1590062343-735880675.1590062343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hyperlink" Target="https://acroname.com/products/HOKUYO-UST-10LX-LASER" TargetMode="External"/><Relationship Id="rId5" Type="http://schemas.openxmlformats.org/officeDocument/2006/relationships/hyperlink" Target="https://www.amazon.com/NVIDIA-Jetson-Xavier-Developer-Kit/dp/B086874Q5R/ref=sr_1_2?dchild=1&amp;keywords=xavier+nx&amp;qid=1589461123&amp;sr=8-2" TargetMode="External"/><Relationship Id="rId10" Type="http://schemas.openxmlformats.org/officeDocument/2006/relationships/hyperlink" Target="http://amzn.to/29EIImY" TargetMode="External"/><Relationship Id="rId4" Type="http://schemas.openxmlformats.org/officeDocument/2006/relationships/hyperlink" Target="https://racecarj.com/products/racecar-j-robot-base-kit?variant=357037735956" TargetMode="External"/><Relationship Id="rId9" Type="http://schemas.openxmlformats.org/officeDocument/2006/relationships/hyperlink" Target="https://www.amazon.com/dp/B07M7Q21N7/ref=twister_B07NLZ58HW?_encoding=UTF8&amp;psc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448" y="930676"/>
            <a:ext cx="8510679" cy="836505"/>
          </a:xfrm>
        </p:spPr>
        <p:txBody>
          <a:bodyPr/>
          <a:lstStyle/>
          <a:p>
            <a:r>
              <a:rPr lang="en-US" dirty="0" smtClean="0"/>
              <a:t>CARMA 1tenth initial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06" y="2365156"/>
            <a:ext cx="7766936" cy="1096899"/>
          </a:xfrm>
        </p:spPr>
        <p:txBody>
          <a:bodyPr/>
          <a:lstStyle/>
          <a:p>
            <a:r>
              <a:rPr lang="en-US" dirty="0" smtClean="0"/>
              <a:t>Alex Frye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46" y="2005711"/>
            <a:ext cx="5783249" cy="43374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Jetson Xavier NX [red]</a:t>
            </a:r>
          </a:p>
          <a:p>
            <a:pPr lvl="1"/>
            <a:r>
              <a:rPr lang="pt-BR" dirty="0" smtClean="0"/>
              <a:t>384-core NVIDIA Volta™ GPU with 48 Tensor Cores</a:t>
            </a:r>
          </a:p>
          <a:p>
            <a:pPr lvl="1"/>
            <a:r>
              <a:rPr lang="pt-BR" dirty="0" smtClean="0"/>
              <a:t>6-core NVIDIA Carmel ARM®v8.2 64-bit CPU</a:t>
            </a:r>
          </a:p>
          <a:p>
            <a:pPr lvl="1"/>
            <a:r>
              <a:rPr lang="en-US" dirty="0" smtClean="0"/>
              <a:t>8GB 1600MHz RAM</a:t>
            </a:r>
          </a:p>
          <a:p>
            <a:r>
              <a:rPr lang="en-US" dirty="0" smtClean="0"/>
              <a:t>Hokuyo </a:t>
            </a:r>
            <a:r>
              <a:rPr lang="en-US" dirty="0"/>
              <a:t>UST-10LX Lidar </a:t>
            </a:r>
            <a:r>
              <a:rPr lang="en-US" dirty="0" smtClean="0"/>
              <a:t>[green]</a:t>
            </a:r>
          </a:p>
          <a:p>
            <a:pPr lvl="1"/>
            <a:r>
              <a:rPr lang="en-US" dirty="0" smtClean="0"/>
              <a:t>270-degree FOV, 10m range, single laser</a:t>
            </a:r>
          </a:p>
          <a:p>
            <a:pPr lvl="1"/>
            <a:r>
              <a:rPr lang="en-US" dirty="0" smtClean="0"/>
              <a:t>40Hz </a:t>
            </a:r>
            <a:r>
              <a:rPr lang="en-US" smtClean="0"/>
              <a:t>measurement rate</a:t>
            </a:r>
            <a:endParaRPr lang="en-US" dirty="0" smtClean="0"/>
          </a:p>
          <a:p>
            <a:r>
              <a:rPr lang="en-US" dirty="0" smtClean="0"/>
              <a:t>ZED 2 RGB binocular </a:t>
            </a:r>
            <a:r>
              <a:rPr lang="en-US" dirty="0"/>
              <a:t>camera </a:t>
            </a:r>
            <a:r>
              <a:rPr lang="en-US" dirty="0" smtClean="0"/>
              <a:t>[blue]</a:t>
            </a:r>
          </a:p>
          <a:p>
            <a:pPr lvl="1"/>
            <a:r>
              <a:rPr lang="en-US" dirty="0" smtClean="0"/>
              <a:t>Integrated 9-axis IMU, barometer, and thermometer</a:t>
            </a:r>
          </a:p>
          <a:p>
            <a:pPr lvl="1"/>
            <a:r>
              <a:rPr lang="en-US" dirty="0" smtClean="0"/>
              <a:t>30fps 1080p / 60fps 720p</a:t>
            </a:r>
          </a:p>
          <a:p>
            <a:r>
              <a:rPr lang="en-US" dirty="0" err="1" smtClean="0"/>
              <a:t>Sparkfun</a:t>
            </a:r>
            <a:r>
              <a:rPr lang="en-US" dirty="0" smtClean="0"/>
              <a:t> Razor 9-axis </a:t>
            </a:r>
            <a:r>
              <a:rPr lang="en-US" dirty="0"/>
              <a:t>IMU </a:t>
            </a:r>
            <a:r>
              <a:rPr lang="en-US" dirty="0" smtClean="0"/>
              <a:t>[yellow]</a:t>
            </a:r>
          </a:p>
          <a:p>
            <a:pPr lvl="1"/>
            <a:r>
              <a:rPr lang="en-US" dirty="0" smtClean="0"/>
              <a:t>3-axis accelerometer, gyro, and magnetometer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40" y="2080544"/>
            <a:ext cx="4832556" cy="3624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49802" y="2846567"/>
            <a:ext cx="1319916" cy="6361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49548" y="2223668"/>
            <a:ext cx="968734" cy="78771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98366" y="3011378"/>
            <a:ext cx="906448" cy="1131251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4815" y="3161522"/>
            <a:ext cx="413468" cy="39809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sensors functional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76" y="190937"/>
            <a:ext cx="4331651" cy="3248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6" y="3465017"/>
            <a:ext cx="4331651" cy="324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13" y="3439675"/>
            <a:ext cx="4331651" cy="32487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sensor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46" y="1405122"/>
            <a:ext cx="8905784" cy="500950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instructions document</a:t>
            </a:r>
          </a:p>
          <a:p>
            <a:r>
              <a:rPr lang="en-US" dirty="0" smtClean="0"/>
              <a:t>Summarized FHWA intern discussions</a:t>
            </a:r>
            <a:endParaRPr lang="en-US" dirty="0"/>
          </a:p>
          <a:p>
            <a:r>
              <a:rPr lang="en-US" dirty="0" smtClean="0">
                <a:hlinkClick r:id="rId4"/>
              </a:rPr>
              <a:t>CARMA 1tenth Vector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steps/Future work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integrating CARMA</a:t>
            </a:r>
          </a:p>
          <a:p>
            <a:r>
              <a:rPr lang="en-US" dirty="0" smtClean="0"/>
              <a:t>Add GPU compute to CARMA to take full advantage of the Xavier NX</a:t>
            </a:r>
            <a:endParaRPr lang="en-US" dirty="0"/>
          </a:p>
          <a:p>
            <a:pPr lvl="1"/>
            <a:r>
              <a:rPr lang="en-US" dirty="0" smtClean="0"/>
              <a:t>Hackathon getting students to convert sections of CARMA</a:t>
            </a:r>
          </a:p>
          <a:p>
            <a:r>
              <a:rPr lang="en-US" dirty="0" smtClean="0"/>
              <a:t>Add CARMA 1tenth to </a:t>
            </a:r>
            <a:r>
              <a:rPr lang="en-US" dirty="0" err="1" smtClean="0"/>
              <a:t>CAVE-in</a:t>
            </a:r>
            <a:r>
              <a:rPr lang="en-US" dirty="0" smtClean="0"/>
              <a:t>-a-box as a CAV teaching aid</a:t>
            </a:r>
          </a:p>
          <a:p>
            <a:pPr lvl="1"/>
            <a:r>
              <a:rPr lang="en-US" dirty="0" smtClean="0"/>
              <a:t>Add AI model for better/faster decisions on driving/localization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BOM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20820"/>
              </p:ext>
            </p:extLst>
          </p:nvPr>
        </p:nvGraphicFramePr>
        <p:xfrm>
          <a:off x="343739" y="1930279"/>
          <a:ext cx="11504521" cy="4661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6783">
                  <a:extLst>
                    <a:ext uri="{9D8B030D-6E8A-4147-A177-3AD203B41FA5}">
                      <a16:colId xmlns:a16="http://schemas.microsoft.com/office/drawing/2014/main" val="1948274413"/>
                    </a:ext>
                  </a:extLst>
                </a:gridCol>
                <a:gridCol w="1004771">
                  <a:extLst>
                    <a:ext uri="{9D8B030D-6E8A-4147-A177-3AD203B41FA5}">
                      <a16:colId xmlns:a16="http://schemas.microsoft.com/office/drawing/2014/main" val="310113204"/>
                    </a:ext>
                  </a:extLst>
                </a:gridCol>
                <a:gridCol w="7662967">
                  <a:extLst>
                    <a:ext uri="{9D8B030D-6E8A-4147-A177-3AD203B41FA5}">
                      <a16:colId xmlns:a16="http://schemas.microsoft.com/office/drawing/2014/main" val="1920255395"/>
                    </a:ext>
                  </a:extLst>
                </a:gridCol>
              </a:tblGrid>
              <a:tr h="63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Component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Quantity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2345863942"/>
                  </a:ext>
                </a:extLst>
              </a:tr>
              <a:tr h="31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RaceCarJ base + Extra batteries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4"/>
                        </a:rPr>
                        <a:t>https://racecarj.com/products/racecar-j-robot-base-kit?variant=357037735956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3553640942"/>
                  </a:ext>
                </a:extLst>
              </a:tr>
              <a:tr h="943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NVIDIA Jetson NX Xavier Developer Kit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5"/>
                        </a:rPr>
                        <a:t>https://www.amazon.com/NVIDIA-Jetson-Xavier-Developer-Kit/dp/B086874Q5R/ref=sr_1_2?dchild=1&amp;keywords=xavier+nx&amp;qid=1589461123&amp;sr=8-2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1945867518"/>
                  </a:ext>
                </a:extLst>
              </a:tr>
              <a:tr h="31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LIDAR - Hokuyo UST-10LX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6"/>
                        </a:rPr>
                        <a:t>https://acroname.com/products/HOKUYO-UST-10LX-LASER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2287178772"/>
                  </a:ext>
                </a:extLst>
              </a:tr>
              <a:tr h="63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ZED2 Camera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7"/>
                        </a:rPr>
                        <a:t>https://store.stereolabs.com/products/zed-2?_ga=2.48830625.683630121.1590062343-735880675.1590062343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877058777"/>
                  </a:ext>
                </a:extLst>
              </a:tr>
              <a:tr h="63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Krisdonia Portable Laptop Charger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8"/>
                        </a:rPr>
                        <a:t>https://www.amazon.com/dp/B076GYGR6M/ref=emc_b_5_t?th=1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154946901"/>
                  </a:ext>
                </a:extLst>
              </a:tr>
              <a:tr h="63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SSD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9"/>
                        </a:rPr>
                        <a:t>https://www.amazon.com/dp/B07M7Q21N7/ref=twister_B07NLZ58HW?_encoding=UTF8&amp;psc=1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4047989079"/>
                  </a:ext>
                </a:extLst>
              </a:tr>
              <a:tr h="319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 AA batteries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0"/>
                        </a:rPr>
                        <a:t>http://amzn.to/29EIImY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0" marR="6230" marT="6230" marB="0" anchor="b"/>
                </a:tc>
                <a:extLst>
                  <a:ext uri="{0D108BD9-81ED-4DB2-BD59-A6C34878D82A}">
                    <a16:rowId xmlns:a16="http://schemas.microsoft.com/office/drawing/2014/main" val="39839209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Leidos Proprietary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Leidos Proprietary&#10;"/>
  <p:tag name="BJHEADERFOOTERTEXTMARKING" val="Leidos Proprietary&#10;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OGQ1NzYwZS02MzhhLTQ3ZTgtOWUyZS0xMjI2YzJjYjI2OGQiIG9yaWdpbj0idXNlclNlbGVjdGVkIj48ZWxlbWVudCB1aWQ9IjdhODkzZTBmLTc5Y2UtNDUwOS04OGVhLTlkZmUwNThjNjY5MCIgdmFsdWU9IiIgeG1sbnM9Imh0dHA6Ly93d3cuYm9sZG9uamFtZXMuY29tLzIwMDgvMDEvc2llL2ludGVybmFsL2xhYmVsIiAvPjwvc2lzbD48VXNlck5hbWU+TEVJRE9TLUNPUlBcZnJ5ZWE8L1VzZXJOYW1lPjxEYXRlVGltZT44LzEyLzIwMjAgNToyNzo0NSBQTTwvRGF0ZVRpbWU+PExhYmVsU3RyaW5nPkxlaWRvcyBQcm9wcmlldGFyeTwvTGFiZWxTdHJpbmc+PC9pdGVtPjwvbGFiZWxIaXN0b3J5Pg==</Value>
</WrappedLabelHistory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BCE197CA16A447AD28687B098BB0AE" ma:contentTypeVersion="2" ma:contentTypeDescription="Create a new document." ma:contentTypeScope="" ma:versionID="1d64815c4787ffd204327f754ab01135">
  <xsd:schema xmlns:xsd="http://www.w3.org/2001/XMLSchema" xmlns:xs="http://www.w3.org/2001/XMLSchema" xmlns:p="http://schemas.microsoft.com/office/2006/metadata/properties" xmlns:ns2="d265d7ff-326c-42dd-b3cd-865e75f74603" xmlns:ns3="http://schemas.microsoft.com/sharepoint/v4" targetNamespace="http://schemas.microsoft.com/office/2006/metadata/properties" ma:root="true" ma:fieldsID="183bf0a273ca080b5fde3406fcb99b04" ns2:_="" ns3:_="">
    <xsd:import namespace="d265d7ff-326c-42dd-b3cd-865e75f7460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5d7ff-326c-42dd-b3cd-865e75f746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isl xmlns:xsi="http://www.w3.org/2001/XMLSchema-instance" xmlns:xsd="http://www.w3.org/2001/XMLSchema" xmlns="http://www.boldonjames.com/2008/01/sie/internal/label" sislVersion="0" policy="c8d5760e-638a-47e8-9e2e-1226c2cb268d" origin="userSelected">
  <element uid="7a893e0f-79ce-4509-88ea-9dfe058c6690" value=""/>
</sisl>
</file>

<file path=customXml/itemProps1.xml><?xml version="1.0" encoding="utf-8"?>
<ds:datastoreItem xmlns:ds="http://schemas.openxmlformats.org/officeDocument/2006/customXml" ds:itemID="{3EE0C99F-905E-430D-8BE7-F9EACE7387F4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6FD58E3F-2BB3-4E18-9300-D427082671F1}">
  <ds:schemaRefs>
    <ds:schemaRef ds:uri="http://schemas.microsoft.com/sharepoint/v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d265d7ff-326c-42dd-b3cd-865e75f7460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934B8B-6C5B-4325-A5C0-5989EECD3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5d7ff-326c-42dd-b3cd-865e75f7460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05A6B4A-EB0D-47A4-9D7E-627C67093823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5AC83E2-050C-47E5-9103-9B56D221584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11349</TotalTime>
  <Words>262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CARMA 1tenth initial work</vt:lpstr>
      <vt:lpstr>Components</vt:lpstr>
      <vt:lpstr>Work done</vt:lpstr>
      <vt:lpstr>Example sensor outputs</vt:lpstr>
      <vt:lpstr>Hardware and software setup</vt:lpstr>
      <vt:lpstr>Next steps/Future work </vt:lpstr>
      <vt:lpstr>Full BOM</vt:lpstr>
    </vt:vector>
  </TitlesOfParts>
  <Company>Leidos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CARMA 1tenth initial work presentation</dc:title>
  <dc:creator>Frye, Alexander J. [US-US]</dc:creator>
  <cp:lastModifiedBy>Jannat, Mafruhatul [US-XX]</cp:lastModifiedBy>
  <cp:revision>18</cp:revision>
  <dcterms:created xsi:type="dcterms:W3CDTF">2020-08-05T20:51:01Z</dcterms:created>
  <dcterms:modified xsi:type="dcterms:W3CDTF">2020-10-07T14:21:31Z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b377a040-8179-4b9b-adf9-bff72126bb7f</vt:lpwstr>
  </property>
  <property fmtid="{D5CDD505-2E9C-101B-9397-08002B2CF9AE}" pid="3" name="bjSaver">
    <vt:lpwstr>S7aRF4D6+nolhjUsouuhZ1z8ppwNIK7a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policy="c8d5760e-638a-47e8-9e2e-1226c2cb268d" origin="userSelected" xmlns="http://www.boldonj</vt:lpwstr>
  </property>
  <property fmtid="{D5CDD505-2E9C-101B-9397-08002B2CF9AE}" pid="5" name="bjDocumentLabelXML-0">
    <vt:lpwstr>ames.com/2008/01/sie/internal/label"&gt;&lt;element uid="7a893e0f-79ce-4509-88ea-9dfe058c6690" value="" /&gt;&lt;/sisl&gt;</vt:lpwstr>
  </property>
  <property fmtid="{D5CDD505-2E9C-101B-9397-08002B2CF9AE}" pid="6" name="bjDocumentSecurityLabel">
    <vt:lpwstr>Leidos Proprietary</vt:lpwstr>
  </property>
  <property fmtid="{D5CDD505-2E9C-101B-9397-08002B2CF9AE}" pid="7" name="bjLabelHistoryID">
    <vt:lpwstr>{3EE0C99F-905E-430D-8BE7-F9EACE7387F4}</vt:lpwstr>
  </property>
  <property fmtid="{D5CDD505-2E9C-101B-9397-08002B2CF9AE}" pid="8" name="ContentTypeId">
    <vt:lpwstr>0x01010035BCE197CA16A447AD28687B098BB0AE</vt:lpwstr>
  </property>
</Properties>
</file>