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7"/>
    <p:sldMasterId id="2147483667" r:id="rId8"/>
  </p:sldMasterIdLst>
  <p:notesMasterIdLst>
    <p:notesMasterId r:id="rId20"/>
  </p:notesMasterIdLst>
  <p:handoutMasterIdLst>
    <p:handoutMasterId r:id="rId21"/>
  </p:handoutMasterIdLst>
  <p:sldIdLst>
    <p:sldId id="297" r:id="rId9"/>
    <p:sldId id="451" r:id="rId10"/>
    <p:sldId id="452" r:id="rId11"/>
    <p:sldId id="453" r:id="rId12"/>
    <p:sldId id="460" r:id="rId13"/>
    <p:sldId id="454" r:id="rId14"/>
    <p:sldId id="455" r:id="rId15"/>
    <p:sldId id="456" r:id="rId16"/>
    <p:sldId id="457" r:id="rId17"/>
    <p:sldId id="458" r:id="rId18"/>
    <p:sldId id="45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rck &amp; Co., Inc." initials="SA" lastIdx="11" clrIdx="0"/>
  <p:cmAuthor id="1" name="Martinez, Elisa" initials="EMM" lastIdx="8" clrIdx="1"/>
  <p:cmAuthor id="2" name="Khan, Rahimulla" initials="Khan, 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E47"/>
    <a:srgbClr val="996633"/>
    <a:srgbClr val="3B9B96"/>
    <a:srgbClr val="3BCDA0"/>
    <a:srgbClr val="35D3C4"/>
    <a:srgbClr val="79DDBC"/>
    <a:srgbClr val="A9E9D4"/>
    <a:srgbClr val="FFAFAF"/>
    <a:srgbClr val="FF616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9" autoAdjust="0"/>
    <p:restoredTop sz="99314" autoAdjust="0"/>
  </p:normalViewPr>
  <p:slideViewPr>
    <p:cSldViewPr>
      <p:cViewPr>
        <p:scale>
          <a:sx n="100" d="100"/>
          <a:sy n="100" d="100"/>
        </p:scale>
        <p:origin x="-2502" y="-6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7FE108-6D51-4075-AEE9-A3420AFBE0F8}" type="datetimeFigureOut">
              <a:rPr lang="en-US" smtClean="0"/>
              <a:t>8/9/2018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905F00-ABA0-4BB1-8D07-0024C39E4088}" type="slidenum">
              <a:rPr lang="en-US" smtClean="0"/>
              <a:t>‹#›</a:t>
            </a:fld>
            <a:endParaRPr lang="en-US" dirty="0"/>
          </a:p>
        </p:txBody>
      </p:sp>
    </p:spTree>
    <p:extLst>
      <p:ext uri="{BB962C8B-B14F-4D97-AF65-F5344CB8AC3E}">
        <p14:creationId xmlns:p14="http://schemas.microsoft.com/office/powerpoint/2010/main" val="4181921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E9615-9226-4476-80BC-F09484EA15AD}" type="datetimeFigureOut">
              <a:rPr lang="en-US" smtClean="0"/>
              <a:t>8/9/2018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F104-14D8-42C5-A1D9-6A5BDA870AEB}" type="slidenum">
              <a:rPr lang="en-US" smtClean="0"/>
              <a:t>‹#›</a:t>
            </a:fld>
            <a:endParaRPr lang="en-US" dirty="0"/>
          </a:p>
        </p:txBody>
      </p:sp>
    </p:spTree>
    <p:extLst>
      <p:ext uri="{BB962C8B-B14F-4D97-AF65-F5344CB8AC3E}">
        <p14:creationId xmlns:p14="http://schemas.microsoft.com/office/powerpoint/2010/main" val="356609270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41F104-14D8-42C5-A1D9-6A5BDA870AEB}" type="slidenum">
              <a:rPr lang="en-US" smtClean="0"/>
              <a:t>1</a:t>
            </a:fld>
            <a:endParaRPr lang="en-US" dirty="0"/>
          </a:p>
        </p:txBody>
      </p:sp>
    </p:spTree>
    <p:extLst>
      <p:ext uri="{BB962C8B-B14F-4D97-AF65-F5344CB8AC3E}">
        <p14:creationId xmlns:p14="http://schemas.microsoft.com/office/powerpoint/2010/main" val="389645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1597820"/>
            <a:ext cx="4343400" cy="745331"/>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572000" y="2286000"/>
            <a:ext cx="4343400" cy="571500"/>
          </a:xfrm>
          <a:prstGeom prst="rect">
            <a:avLst/>
          </a:prstGeom>
        </p:spPr>
        <p:txBody>
          <a:bodyPr/>
          <a:lstStyle>
            <a:lvl1pPr marL="0" indent="0" algn="l">
              <a:buNone/>
              <a:defRPr sz="2000">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p:cNvSpPr>
            <a:spLocks noGrp="1"/>
          </p:cNvSpPr>
          <p:nvPr>
            <p:ph type="dt" sz="half" idx="10"/>
          </p:nvPr>
        </p:nvSpPr>
        <p:spPr/>
        <p:txBody>
          <a:bodyPr/>
          <a:lstStyle/>
          <a:p>
            <a:fld id="{513C3181-760E-43F0-8094-CC97C8172A24}" type="datetimeFigureOut">
              <a:rPr lang="en-US" smtClean="0">
                <a:solidFill>
                  <a:prstClr val="white"/>
                </a:solidFill>
              </a:rPr>
              <a:pPr/>
              <a:t>8/9/2018</a:t>
            </a:fld>
            <a:endParaRPr lang="en-US" dirty="0">
              <a:solidFill>
                <a:prstClr val="white"/>
              </a:solidFill>
            </a:endParaRPr>
          </a:p>
        </p:txBody>
      </p:sp>
      <p:sp>
        <p:nvSpPr>
          <p:cNvPr id="9" name="Footer Placeholder 8"/>
          <p:cNvSpPr>
            <a:spLocks noGrp="1"/>
          </p:cNvSpPr>
          <p:nvPr>
            <p:ph type="ftr" sz="quarter" idx="11"/>
          </p:nvPr>
        </p:nvSpPr>
        <p:spPr/>
        <p:txBody>
          <a:bodyPr/>
          <a:lstStyle/>
          <a:p>
            <a:endParaRPr lang="en-US" dirty="0">
              <a:solidFill>
                <a:prstClr val="white"/>
              </a:solidFill>
            </a:endParaRPr>
          </a:p>
        </p:txBody>
      </p:sp>
      <p:sp>
        <p:nvSpPr>
          <p:cNvPr id="10" name="Slide Number Placeholder 9"/>
          <p:cNvSpPr>
            <a:spLocks noGrp="1"/>
          </p:cNvSpPr>
          <p:nvPr>
            <p:ph type="sldNum" sz="quarter" idx="12"/>
          </p:nvPr>
        </p:nvSpPr>
        <p:spPr/>
        <p:txBody>
          <a:bodyPr/>
          <a:lstStyle/>
          <a:p>
            <a:fld id="{F920400C-FA6C-491F-8506-BAD1BFFC6FC0}"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6178377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63642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0"/>
            <a:ext cx="2095500" cy="45946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34100" cy="45946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67241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797208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48581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308093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00150"/>
            <a:ext cx="41148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00150"/>
            <a:ext cx="41148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625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34494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56075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746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60890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58382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bg1"/>
                </a:solidFill>
              </a:defRPr>
            </a:lvl1pPr>
          </a:lstStyle>
          <a:p>
            <a:fld id="{513C3181-760E-43F0-8094-CC97C8172A24}" type="datetimeFigureOut">
              <a:rPr lang="en-US" smtClean="0">
                <a:solidFill>
                  <a:prstClr val="white"/>
                </a:solidFill>
              </a:rPr>
              <a:pPr/>
              <a:t>8/9/2018</a:t>
            </a:fld>
            <a:endParaRPr lang="en-US" dirty="0">
              <a:solidFill>
                <a:prstClr val="white"/>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bg1"/>
                </a:solidFill>
              </a:defRPr>
            </a:lvl1pPr>
          </a:lstStyle>
          <a:p>
            <a:fld id="{F920400C-FA6C-491F-8506-BAD1BFFC6FC0}" type="slidenum">
              <a:rPr lang="en-US" smtClean="0">
                <a:solidFill>
                  <a:prstClr val="white"/>
                </a:solidFill>
              </a:rPr>
              <a:pPr/>
              <a:t>‹#›</a:t>
            </a:fld>
            <a:endParaRPr lang="en-US" dirty="0">
              <a:solidFill>
                <a:prstClr val="white"/>
              </a:solidFill>
            </a:endParaRPr>
          </a:p>
        </p:txBody>
      </p:sp>
      <p:cxnSp>
        <p:nvCxnSpPr>
          <p:cNvPr id="10" name="Straight Connector 9"/>
          <p:cNvCxnSpPr/>
          <p:nvPr/>
        </p:nvCxnSpPr>
        <p:spPr>
          <a:xfrm>
            <a:off x="4320308" y="1619261"/>
            <a:ext cx="0" cy="931075"/>
          </a:xfrm>
          <a:prstGeom prst="line">
            <a:avLst/>
          </a:prstGeom>
          <a:ln>
            <a:solidFill>
              <a:srgbClr val="64BEBC"/>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userDrawn="1"/>
        </p:nvSpPr>
        <p:spPr>
          <a:xfrm>
            <a:off x="4246366" y="3394710"/>
            <a:ext cx="4669035" cy="400110"/>
          </a:xfrm>
          <a:prstGeom prst="rect">
            <a:avLst/>
          </a:prstGeom>
          <a:noFill/>
          <a:effectLst>
            <a:outerShdw blurRad="50800" dist="38100" dir="8100000" algn="tr" rotWithShape="0">
              <a:prstClr val="black">
                <a:alpha val="40000"/>
              </a:prstClr>
            </a:outerShdw>
          </a:effectLst>
        </p:spPr>
        <p:txBody>
          <a:bodyPr wrap="none" rtlCol="0">
            <a:spAutoFit/>
          </a:bodyPr>
          <a:lstStyle/>
          <a:p>
            <a:r>
              <a:rPr lang="en-US" sz="2000" b="1" dirty="0" smtClean="0">
                <a:solidFill>
                  <a:schemeClr val="bg1"/>
                </a:solidFill>
                <a:latin typeface="Franklin Gothic Medium" panose="020B0603020102020204" pitchFamily="34" charset="0"/>
                <a:ea typeface="Segoe UI" panose="020B0502040204020203" pitchFamily="34" charset="0"/>
                <a:cs typeface="Segoe UI" panose="020B0502040204020203" pitchFamily="34" charset="0"/>
              </a:rPr>
              <a:t>GHH – Commercial</a:t>
            </a:r>
            <a:r>
              <a:rPr lang="en-US" sz="2000" b="1" baseline="0" dirty="0" smtClean="0">
                <a:solidFill>
                  <a:schemeClr val="bg1"/>
                </a:solidFill>
                <a:latin typeface="Franklin Gothic Medium" panose="020B0603020102020204" pitchFamily="34" charset="0"/>
                <a:ea typeface="Segoe UI" panose="020B0502040204020203" pitchFamily="34" charset="0"/>
                <a:cs typeface="Segoe UI" panose="020B0502040204020203" pitchFamily="34" charset="0"/>
              </a:rPr>
              <a:t> Platforms &amp; Services</a:t>
            </a:r>
            <a:endParaRPr lang="en-US" sz="2000" b="1" dirty="0">
              <a:solidFill>
                <a:schemeClr val="bg1"/>
              </a:solidFill>
              <a:latin typeface="Franklin Gothic Medium" panose="020B0603020102020204" pitchFamily="34" charset="0"/>
              <a:ea typeface="Segoe UI" panose="020B0502040204020203" pitchFamily="34" charset="0"/>
              <a:cs typeface="Segoe UI" panose="020B0502040204020203" pitchFamily="34" charset="0"/>
            </a:endParaRPr>
          </a:p>
        </p:txBody>
      </p:sp>
      <p:sp>
        <p:nvSpPr>
          <p:cNvPr id="11" name="TextBox 10"/>
          <p:cNvSpPr txBox="1"/>
          <p:nvPr userDrawn="1"/>
        </p:nvSpPr>
        <p:spPr>
          <a:xfrm>
            <a:off x="457200" y="1602254"/>
            <a:ext cx="3707040" cy="107721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scene3d>
              <a:camera prst="orthographicFront"/>
              <a:lightRig rig="threePt" dir="t"/>
            </a:scene3d>
            <a:sp3d extrusionH="57150">
              <a:bevelT w="38100" h="38100" prst="angle"/>
            </a:sp3d>
          </a:bodyPr>
          <a:lstStyle/>
          <a:p>
            <a:pPr algn="ctr"/>
            <a:r>
              <a:rPr lang="en-US" sz="3200" b="1" cap="none" spc="0" dirty="0" smtClean="0">
                <a:ln w="12700">
                  <a:solidFill>
                    <a:srgbClr val="3BCDA0"/>
                  </a:solidFill>
                  <a:prstDash val="solid"/>
                </a:ln>
                <a:solidFill>
                  <a:srgbClr val="35D3C4"/>
                </a:solidFill>
                <a:effectLst>
                  <a:outerShdw blurRad="41275" dist="20320" dir="1800000" algn="tl" rotWithShape="0">
                    <a:srgbClr val="000000">
                      <a:alpha val="40000"/>
                    </a:srgbClr>
                  </a:outerShdw>
                </a:effectLst>
                <a:latin typeface="Segoe UI" panose="020B0502040204020203" pitchFamily="34" charset="0"/>
                <a:ea typeface="Segoe UI" panose="020B0502040204020203" pitchFamily="34" charset="0"/>
                <a:cs typeface="Segoe UI" panose="020B0502040204020203" pitchFamily="34" charset="0"/>
              </a:rPr>
              <a:t>Digital</a:t>
            </a:r>
            <a:r>
              <a:rPr lang="en-US" sz="3200" b="1" cap="none" spc="0" baseline="0" dirty="0" smtClean="0">
                <a:ln w="12700">
                  <a:solidFill>
                    <a:srgbClr val="3BCDA0"/>
                  </a:solidFill>
                  <a:prstDash val="solid"/>
                </a:ln>
                <a:solidFill>
                  <a:srgbClr val="35D3C4"/>
                </a:solidFill>
                <a:effectLst>
                  <a:outerShdw blurRad="41275" dist="20320" dir="1800000" algn="tl" rotWithShape="0">
                    <a:srgbClr val="000000">
                      <a:alpha val="40000"/>
                    </a:srgbClr>
                  </a:outerShdw>
                </a:effectLst>
                <a:latin typeface="Segoe UI" panose="020B0502040204020203" pitchFamily="34" charset="0"/>
                <a:ea typeface="Segoe UI" panose="020B0502040204020203" pitchFamily="34" charset="0"/>
                <a:cs typeface="Segoe UI" panose="020B0502040204020203" pitchFamily="34" charset="0"/>
              </a:rPr>
              <a:t> Marketing </a:t>
            </a:r>
          </a:p>
          <a:p>
            <a:pPr algn="ctr"/>
            <a:r>
              <a:rPr lang="en-US" sz="3200" b="1" cap="none" spc="0" baseline="0" dirty="0" smtClean="0">
                <a:ln w="12700">
                  <a:solidFill>
                    <a:srgbClr val="3BCDA0"/>
                  </a:solidFill>
                  <a:prstDash val="solid"/>
                </a:ln>
                <a:solidFill>
                  <a:srgbClr val="35D3C4"/>
                </a:solidFill>
                <a:effectLst>
                  <a:outerShdw blurRad="41275" dist="20320" dir="1800000" algn="tl" rotWithShape="0">
                    <a:srgbClr val="000000">
                      <a:alpha val="40000"/>
                    </a:srgbClr>
                  </a:outerShdw>
                </a:effectLst>
                <a:latin typeface="Segoe UI" panose="020B0502040204020203" pitchFamily="34" charset="0"/>
                <a:ea typeface="Segoe UI" panose="020B0502040204020203" pitchFamily="34" charset="0"/>
                <a:cs typeface="Segoe UI" panose="020B0502040204020203" pitchFamily="34" charset="0"/>
              </a:rPr>
              <a:t>&amp; Channels</a:t>
            </a:r>
            <a:endParaRPr lang="en-US" sz="3200" b="1" cap="none" spc="0" dirty="0">
              <a:ln w="12700">
                <a:solidFill>
                  <a:srgbClr val="3BCDA0"/>
                </a:solidFill>
                <a:prstDash val="solid"/>
              </a:ln>
              <a:solidFill>
                <a:srgbClr val="35D3C4"/>
              </a:solidFill>
              <a:effectLst>
                <a:outerShdw blurRad="41275" dist="20320" dir="1800000" algn="tl" rotWithShape="0">
                  <a:srgbClr val="000000">
                    <a:alpha val="40000"/>
                  </a:srgbClr>
                </a:outerShdw>
              </a:effectLst>
              <a:latin typeface="Segoe UI" panose="020B0502040204020203" pitchFamily="34" charset="0"/>
              <a:ea typeface="Segoe UI" panose="020B0502040204020203" pitchFamily="34" charset="0"/>
              <a:cs typeface="Segoe UI" panose="020B0502040204020203" pitchFamily="34" charset="0"/>
            </a:endParaRPr>
          </a:p>
        </p:txBody>
      </p:sp>
      <p:pic>
        <p:nvPicPr>
          <p:cNvPr id="9" name="Picture 10" descr="Beacon_IFL_grey RGB 1.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81900" y="176750"/>
            <a:ext cx="1257300" cy="44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618649"/>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l" defTabSz="914400" rtl="0" eaLnBrk="1" latinLnBrk="0" hangingPunct="1">
        <a:spcBef>
          <a:spcPct val="0"/>
        </a:spcBef>
        <a:buNone/>
        <a:defRPr sz="2800" b="1" kern="1200">
          <a:solidFill>
            <a:schemeClr val="tx1">
              <a:lumMod val="65000"/>
              <a:lumOff val="3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610600" cy="82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04800" y="0"/>
            <a:ext cx="76200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304800" y="1200150"/>
            <a:ext cx="83820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3"/>
          <p:cNvSpPr txBox="1">
            <a:spLocks noGrp="1"/>
          </p:cNvSpPr>
          <p:nvPr/>
        </p:nvSpPr>
        <p:spPr bwMode="auto">
          <a:xfrm>
            <a:off x="76200" y="4914900"/>
            <a:ext cx="15240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buFont typeface="Arial" charset="0"/>
              <a:buChar char="•"/>
              <a:defRPr>
                <a:solidFill>
                  <a:schemeClr val="tx1"/>
                </a:solidFill>
                <a:latin typeface="Arial" charset="0"/>
                <a:cs typeface="Arial" charset="0"/>
              </a:defRPr>
            </a:lvl6pPr>
            <a:lvl7pPr marL="2971800" indent="-228600" eaLnBrk="0" fontAlgn="base" hangingPunct="0">
              <a:spcBef>
                <a:spcPct val="0"/>
              </a:spcBef>
              <a:spcAft>
                <a:spcPct val="0"/>
              </a:spcAft>
              <a:buFont typeface="Arial" charset="0"/>
              <a:buChar char="•"/>
              <a:defRPr>
                <a:solidFill>
                  <a:schemeClr val="tx1"/>
                </a:solidFill>
                <a:latin typeface="Arial" charset="0"/>
                <a:cs typeface="Arial" charset="0"/>
              </a:defRPr>
            </a:lvl7pPr>
            <a:lvl8pPr marL="3429000" indent="-228600" eaLnBrk="0" fontAlgn="base" hangingPunct="0">
              <a:spcBef>
                <a:spcPct val="0"/>
              </a:spcBef>
              <a:spcAft>
                <a:spcPct val="0"/>
              </a:spcAft>
              <a:buFont typeface="Arial" charset="0"/>
              <a:buChar char="•"/>
              <a:defRPr>
                <a:solidFill>
                  <a:schemeClr val="tx1"/>
                </a:solidFill>
                <a:latin typeface="Arial" charset="0"/>
                <a:cs typeface="Arial" charset="0"/>
              </a:defRPr>
            </a:lvl8pPr>
            <a:lvl9pPr marL="3886200" indent="-228600" eaLnBrk="0" fontAlgn="base" hangingPunct="0">
              <a:spcBef>
                <a:spcPct val="0"/>
              </a:spcBef>
              <a:spcAft>
                <a:spcPct val="0"/>
              </a:spcAft>
              <a:buFont typeface="Arial" charset="0"/>
              <a:buChar char="•"/>
              <a:defRPr>
                <a:solidFill>
                  <a:schemeClr val="tx1"/>
                </a:solidFill>
                <a:latin typeface="Arial" charset="0"/>
                <a:cs typeface="Arial" charset="0"/>
              </a:defRPr>
            </a:lvl9pPr>
          </a:lstStyle>
          <a:p>
            <a:pPr eaLnBrk="1" fontAlgn="base" hangingPunct="1">
              <a:spcBef>
                <a:spcPct val="0"/>
              </a:spcBef>
              <a:spcAft>
                <a:spcPct val="0"/>
              </a:spcAft>
              <a:defRPr/>
            </a:pPr>
            <a:fld id="{6F7D588C-DF32-4B15-8EDF-9B9C6F4B4CAF}" type="slidenum">
              <a:rPr lang="en-US" sz="1000" smtClean="0">
                <a:solidFill>
                  <a:srgbClr val="808080"/>
                </a:solidFill>
              </a:rPr>
              <a:pPr eaLnBrk="1" fontAlgn="base" hangingPunct="1">
                <a:spcBef>
                  <a:spcPct val="0"/>
                </a:spcBef>
                <a:spcAft>
                  <a:spcPct val="0"/>
                </a:spcAft>
                <a:defRPr/>
              </a:pPr>
              <a:t>‹#›</a:t>
            </a:fld>
            <a:r>
              <a:rPr lang="en-US" sz="1000" dirty="0" smtClean="0">
                <a:solidFill>
                  <a:srgbClr val="808080"/>
                </a:solidFill>
              </a:rPr>
              <a:t>  </a:t>
            </a:r>
          </a:p>
        </p:txBody>
      </p:sp>
      <p:pic>
        <p:nvPicPr>
          <p:cNvPr id="2" name="Picture 10" descr="Beacon_IFL_grey RGB 1.6.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34300" y="4669521"/>
            <a:ext cx="952500" cy="34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63747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Arial Narrow" pitchFamily="34" charset="0"/>
          <a:cs typeface="Arial" charset="0"/>
        </a:defRPr>
      </a:lvl2pPr>
      <a:lvl3pPr algn="l" rtl="0" eaLnBrk="0" fontAlgn="base" hangingPunct="0">
        <a:spcBef>
          <a:spcPct val="0"/>
        </a:spcBef>
        <a:spcAft>
          <a:spcPct val="0"/>
        </a:spcAft>
        <a:defRPr sz="3600" b="1">
          <a:solidFill>
            <a:schemeClr val="bg1"/>
          </a:solidFill>
          <a:latin typeface="Arial Narrow" pitchFamily="34" charset="0"/>
          <a:cs typeface="Arial" charset="0"/>
        </a:defRPr>
      </a:lvl3pPr>
      <a:lvl4pPr algn="l" rtl="0" eaLnBrk="0" fontAlgn="base" hangingPunct="0">
        <a:spcBef>
          <a:spcPct val="0"/>
        </a:spcBef>
        <a:spcAft>
          <a:spcPct val="0"/>
        </a:spcAft>
        <a:defRPr sz="3600" b="1">
          <a:solidFill>
            <a:schemeClr val="bg1"/>
          </a:solidFill>
          <a:latin typeface="Arial Narrow" pitchFamily="34" charset="0"/>
          <a:cs typeface="Arial" charset="0"/>
        </a:defRPr>
      </a:lvl4pPr>
      <a:lvl5pPr algn="l" rtl="0" eaLnBrk="0" fontAlgn="base" hangingPunct="0">
        <a:spcBef>
          <a:spcPct val="0"/>
        </a:spcBef>
        <a:spcAft>
          <a:spcPct val="0"/>
        </a:spcAft>
        <a:defRPr sz="3600" b="1">
          <a:solidFill>
            <a:schemeClr val="bg1"/>
          </a:solidFill>
          <a:latin typeface="Arial Narrow" pitchFamily="34" charset="0"/>
          <a:cs typeface="Arial" charset="0"/>
        </a:defRPr>
      </a:lvl5pPr>
      <a:lvl6pPr marL="457200" algn="l" rtl="0" fontAlgn="base">
        <a:spcBef>
          <a:spcPct val="0"/>
        </a:spcBef>
        <a:spcAft>
          <a:spcPct val="0"/>
        </a:spcAft>
        <a:defRPr sz="3600" b="1">
          <a:solidFill>
            <a:schemeClr val="bg1"/>
          </a:solidFill>
          <a:latin typeface="Arial Narrow" pitchFamily="34" charset="0"/>
          <a:cs typeface="Arial" charset="0"/>
        </a:defRPr>
      </a:lvl6pPr>
      <a:lvl7pPr marL="914400" algn="l" rtl="0" fontAlgn="base">
        <a:spcBef>
          <a:spcPct val="0"/>
        </a:spcBef>
        <a:spcAft>
          <a:spcPct val="0"/>
        </a:spcAft>
        <a:defRPr sz="3600" b="1">
          <a:solidFill>
            <a:schemeClr val="bg1"/>
          </a:solidFill>
          <a:latin typeface="Arial Narrow" pitchFamily="34" charset="0"/>
          <a:cs typeface="Arial" charset="0"/>
        </a:defRPr>
      </a:lvl7pPr>
      <a:lvl8pPr marL="1371600" algn="l" rtl="0" fontAlgn="base">
        <a:spcBef>
          <a:spcPct val="0"/>
        </a:spcBef>
        <a:spcAft>
          <a:spcPct val="0"/>
        </a:spcAft>
        <a:defRPr sz="3600" b="1">
          <a:solidFill>
            <a:schemeClr val="bg1"/>
          </a:solidFill>
          <a:latin typeface="Arial Narrow" pitchFamily="34" charset="0"/>
          <a:cs typeface="Arial" charset="0"/>
        </a:defRPr>
      </a:lvl8pPr>
      <a:lvl9pPr marL="1828800" algn="l" rtl="0" fontAlgn="base">
        <a:spcBef>
          <a:spcPct val="0"/>
        </a:spcBef>
        <a:spcAft>
          <a:spcPct val="0"/>
        </a:spcAft>
        <a:defRPr sz="3600" b="1">
          <a:solidFill>
            <a:schemeClr val="bg1"/>
          </a:solidFill>
          <a:latin typeface="Arial Narrow" pitchFamily="34" charset="0"/>
          <a:cs typeface="Arial" charset="0"/>
        </a:defRPr>
      </a:lvl9pPr>
    </p:titleStyle>
    <p:bodyStyle>
      <a:lvl1pPr marL="234950" indent="-234950" algn="l" rtl="0" eaLnBrk="0" fontAlgn="base" hangingPunct="0">
        <a:spcBef>
          <a:spcPct val="20000"/>
        </a:spcBef>
        <a:spcAft>
          <a:spcPct val="0"/>
        </a:spcAft>
        <a:buClr>
          <a:srgbClr val="F79646"/>
        </a:buClr>
        <a:buChar char="•"/>
        <a:defRPr sz="2400">
          <a:solidFill>
            <a:schemeClr val="tx1"/>
          </a:solidFill>
          <a:latin typeface="+mn-lt"/>
          <a:ea typeface="+mn-ea"/>
          <a:cs typeface="+mn-cs"/>
        </a:defRPr>
      </a:lvl1pPr>
      <a:lvl2pPr marL="568325" indent="-219075" algn="l" rtl="0" eaLnBrk="0" fontAlgn="base" hangingPunct="0">
        <a:spcBef>
          <a:spcPct val="20000"/>
        </a:spcBef>
        <a:spcAft>
          <a:spcPct val="0"/>
        </a:spcAft>
        <a:buClr>
          <a:srgbClr val="BFBFBF"/>
        </a:buClr>
        <a:buFont typeface="Arial" charset="0"/>
        <a:buChar char="–"/>
        <a:defRPr sz="2400">
          <a:solidFill>
            <a:schemeClr val="tx1"/>
          </a:solidFill>
          <a:latin typeface="+mn-lt"/>
          <a:cs typeface="+mn-cs"/>
        </a:defRPr>
      </a:lvl2pPr>
      <a:lvl3pPr marL="858838" indent="-176213" algn="l" rtl="0" eaLnBrk="0" fontAlgn="base" hangingPunct="0">
        <a:spcBef>
          <a:spcPct val="20000"/>
        </a:spcBef>
        <a:spcAft>
          <a:spcPct val="0"/>
        </a:spcAft>
        <a:buClr>
          <a:srgbClr val="8CC7BA"/>
        </a:buClr>
        <a:buSzPct val="90000"/>
        <a:buChar char="•"/>
        <a:defRPr sz="2400">
          <a:solidFill>
            <a:schemeClr val="tx1"/>
          </a:solidFill>
          <a:latin typeface="+mn-lt"/>
          <a:cs typeface="+mn-cs"/>
        </a:defRPr>
      </a:lvl3pPr>
      <a:lvl4pPr marL="1204913" indent="-231775"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sd.com/privacy/cookie-privacy-commitment/" TargetMode="External"/><Relationship Id="rId2" Type="http://schemas.openxmlformats.org/officeDocument/2006/relationships/hyperlink" Target="mailto:msd_privacy_office@ms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400" y="1788319"/>
            <a:ext cx="4724400" cy="1088231"/>
          </a:xfrm>
        </p:spPr>
        <p:txBody>
          <a:bodyPr/>
          <a:lstStyle/>
          <a:p>
            <a:r>
              <a:rPr lang="en-US" sz="1600" dirty="0" smtClean="0">
                <a:solidFill>
                  <a:schemeClr val="tx1"/>
                </a:solidFill>
                <a:latin typeface="Univers 47 Condensed Light" pitchFamily="50" charset="0"/>
              </a:rPr>
              <a:t>C</a:t>
            </a:r>
            <a:r>
              <a:rPr lang="en-US" sz="1600" dirty="0" smtClean="0">
                <a:solidFill>
                  <a:schemeClr val="tx1"/>
                </a:solidFill>
                <a:latin typeface="Univers 47 Condensed Light" pitchFamily="50" charset="0"/>
              </a:rPr>
              <a:t>ookie Remediation </a:t>
            </a:r>
            <a:r>
              <a:rPr lang="en-US" sz="1600" dirty="0" smtClean="0">
                <a:solidFill>
                  <a:schemeClr val="tx1"/>
                </a:solidFill>
                <a:latin typeface="Univers 47 Condensed Light" pitchFamily="50" charset="0"/>
              </a:rPr>
              <a:t>Guideline for Developer/Site Admins</a:t>
            </a:r>
            <a:r>
              <a:rPr lang="en-US" sz="1600" dirty="0" smtClean="0">
                <a:solidFill>
                  <a:schemeClr val="bg1">
                    <a:lumMod val="65000"/>
                  </a:schemeClr>
                </a:solidFill>
                <a:latin typeface="Univers 47 Condensed Light" pitchFamily="50" charset="0"/>
              </a:rPr>
              <a:t/>
            </a:r>
            <a:br>
              <a:rPr lang="en-US" sz="1600" dirty="0" smtClean="0">
                <a:solidFill>
                  <a:schemeClr val="bg1">
                    <a:lumMod val="65000"/>
                  </a:schemeClr>
                </a:solidFill>
                <a:latin typeface="Univers 47 Condensed Light" pitchFamily="50" charset="0"/>
              </a:rPr>
            </a:br>
            <a:r>
              <a:rPr lang="en-US" sz="1600" b="0" dirty="0" smtClean="0">
                <a:solidFill>
                  <a:schemeClr val="bg1">
                    <a:lumMod val="65000"/>
                  </a:schemeClr>
                </a:solidFill>
                <a:latin typeface="Univers 47 Condensed Light" pitchFamily="50" charset="0"/>
              </a:rPr>
              <a:t>09.Aug.2018  </a:t>
            </a:r>
            <a:endParaRPr lang="en-US" sz="2400" b="0" dirty="0">
              <a:solidFill>
                <a:schemeClr val="bg1">
                  <a:lumMod val="65000"/>
                </a:schemeClr>
              </a:solidFill>
              <a:latin typeface="Univers 47 Condensed Light" pitchFamily="50" charset="0"/>
            </a:endParaRPr>
          </a:p>
        </p:txBody>
      </p:sp>
      <p:pic>
        <p:nvPicPr>
          <p:cNvPr id="5"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1" y="4838522"/>
            <a:ext cx="792549" cy="293548"/>
          </a:xfrm>
          <a:prstGeom prst="rect">
            <a:avLst/>
          </a:prstGeom>
        </p:spPr>
      </p:pic>
    </p:spTree>
    <p:extLst>
      <p:ext uri="{BB962C8B-B14F-4D97-AF65-F5344CB8AC3E}">
        <p14:creationId xmlns:p14="http://schemas.microsoft.com/office/powerpoint/2010/main" val="1349133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p:txBody>
          <a:bodyPr anchor="t">
            <a:normAutofit/>
          </a:bodyPr>
          <a:lstStyle/>
          <a:p>
            <a:r>
              <a:rPr lang="en-US" sz="700" b="0" dirty="0" smtClean="0">
                <a:latin typeface="Segoe UI" panose="020B0502040204020203" pitchFamily="34" charset="0"/>
                <a:ea typeface="Segoe UI" panose="020B0502040204020203" pitchFamily="34" charset="0"/>
                <a:cs typeface="Segoe UI" panose="020B0502040204020203" pitchFamily="34" charset="0"/>
              </a:rPr>
              <a:t/>
            </a:r>
            <a:br>
              <a:rPr lang="en-US" sz="700" b="0" dirty="0" smtClean="0">
                <a:latin typeface="Segoe UI" panose="020B0502040204020203" pitchFamily="34" charset="0"/>
                <a:ea typeface="Segoe UI" panose="020B0502040204020203" pitchFamily="34" charset="0"/>
                <a:cs typeface="Segoe UI" panose="020B0502040204020203" pitchFamily="34" charset="0"/>
              </a:rPr>
            </a:br>
            <a:r>
              <a:rPr lang="en-US" sz="2800" b="0" dirty="0" smtClean="0">
                <a:latin typeface="Segoe UI" panose="020B0502040204020203" pitchFamily="34" charset="0"/>
                <a:ea typeface="Segoe UI" panose="020B0502040204020203" pitchFamily="34" charset="0"/>
                <a:cs typeface="Segoe UI" panose="020B0502040204020203" pitchFamily="34" charset="0"/>
              </a:rPr>
              <a:t>Cookie </a:t>
            </a:r>
            <a:r>
              <a:rPr lang="en-US" sz="2800" b="0" dirty="0" smtClean="0">
                <a:latin typeface="Segoe UI" panose="020B0502040204020203" pitchFamily="34" charset="0"/>
                <a:ea typeface="Segoe UI" panose="020B0502040204020203" pitchFamily="34" charset="0"/>
                <a:cs typeface="Segoe UI" panose="020B0502040204020203" pitchFamily="34" charset="0"/>
              </a:rPr>
              <a:t>Remediation – Google Tag Manager</a:t>
            </a:r>
            <a:endParaRPr lang="en-US" sz="2000" b="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304800" y="853678"/>
            <a:ext cx="8382000" cy="3394472"/>
          </a:xfrm>
        </p:spPr>
        <p:txBody>
          <a:bodyPr/>
          <a:lstStyle/>
          <a:p>
            <a:pPr>
              <a:spcBef>
                <a:spcPts val="0"/>
              </a:spcBef>
              <a:spcAft>
                <a:spcPts val="0"/>
              </a:spcAft>
              <a:buFont typeface="Wingdings" panose="05000000000000000000" pitchFamily="2" charset="2"/>
              <a:buChar char="Ø"/>
            </a:pPr>
            <a:r>
              <a:rPr lang="en-US" sz="1200" dirty="0">
                <a:latin typeface="Arial Narrow" panose="020B0606020202030204" pitchFamily="34" charset="0"/>
              </a:rPr>
              <a:t>To remediate </a:t>
            </a:r>
            <a:r>
              <a:rPr lang="en-US" sz="1200" dirty="0" smtClean="0">
                <a:latin typeface="Arial Narrow" panose="020B0606020202030204" pitchFamily="34" charset="0"/>
              </a:rPr>
              <a:t>Google Tag Manager, </a:t>
            </a:r>
            <a:r>
              <a:rPr lang="en-US" sz="1200" dirty="0">
                <a:latin typeface="Arial Narrow" panose="020B0606020202030204" pitchFamily="34" charset="0"/>
              </a:rPr>
              <a:t>a very broad-brush approach would be to make the code that loads Google Tag Manager to be conditional using “if </a:t>
            </a:r>
            <a:r>
              <a:rPr lang="en-US" sz="1200" dirty="0" err="1">
                <a:latin typeface="Arial Narrow" panose="020B0606020202030204" pitchFamily="34" charset="0"/>
              </a:rPr>
              <a:t>cookieLevelConsent</a:t>
            </a:r>
            <a:r>
              <a:rPr lang="en-US" sz="1200" dirty="0" smtClean="0">
                <a:latin typeface="Arial Narrow" panose="020B0606020202030204" pitchFamily="34" charset="0"/>
              </a:rPr>
              <a:t>(…)”. </a:t>
            </a:r>
            <a:r>
              <a:rPr lang="en-US" sz="1200" dirty="0">
                <a:latin typeface="Arial Narrow" panose="020B0606020202030204" pitchFamily="34" charset="0"/>
              </a:rPr>
              <a:t>For a more fine-grained approach, there are a couple of options. Note </a:t>
            </a:r>
            <a:r>
              <a:rPr lang="en-US" sz="1200" dirty="0" smtClean="0">
                <a:latin typeface="Arial Narrow" panose="020B0606020202030204" pitchFamily="34" charset="0"/>
              </a:rPr>
              <a:t>the </a:t>
            </a:r>
            <a:r>
              <a:rPr lang="en-US" sz="1200" dirty="0">
                <a:latin typeface="Arial Narrow" panose="020B0606020202030204" pitchFamily="34" charset="0"/>
              </a:rPr>
              <a:t>“</a:t>
            </a:r>
            <a:r>
              <a:rPr lang="en-US" sz="1200" dirty="0" err="1">
                <a:latin typeface="Arial Narrow" panose="020B0606020202030204" pitchFamily="34" charset="0"/>
              </a:rPr>
              <a:t>cookieLevelConsent</a:t>
            </a:r>
            <a:r>
              <a:rPr lang="en-US" sz="1200" dirty="0">
                <a:latin typeface="Arial Narrow" panose="020B0606020202030204" pitchFamily="34" charset="0"/>
              </a:rPr>
              <a:t>” function is defined in the page before the Google Tag Manager code.</a:t>
            </a:r>
          </a:p>
          <a:p>
            <a:pPr>
              <a:spcBef>
                <a:spcPts val="0"/>
              </a:spcBef>
              <a:spcAft>
                <a:spcPts val="0"/>
              </a:spcAft>
              <a:buFont typeface="Wingdings" panose="05000000000000000000" pitchFamily="2" charset="2"/>
              <a:buChar char="Ø"/>
            </a:pPr>
            <a:endParaRPr lang="en-US" sz="1200" dirty="0">
              <a:latin typeface="Arial Narrow" panose="020B0606020202030204" pitchFamily="34" charset="0"/>
            </a:endParaRPr>
          </a:p>
          <a:p>
            <a:pPr lvl="1">
              <a:spcBef>
                <a:spcPts val="0"/>
              </a:spcBef>
              <a:spcAft>
                <a:spcPts val="0"/>
              </a:spcAft>
              <a:buFont typeface="Wingdings" panose="05000000000000000000" pitchFamily="2" charset="2"/>
              <a:buChar char="§"/>
            </a:pPr>
            <a:r>
              <a:rPr lang="en-US" sz="1100" dirty="0" smtClean="0">
                <a:latin typeface="Arial Narrow" panose="020B0606020202030204" pitchFamily="34" charset="0"/>
              </a:rPr>
              <a:t>For </a:t>
            </a:r>
            <a:r>
              <a:rPr lang="en-US" sz="1100" dirty="0">
                <a:latin typeface="Arial Narrow" panose="020B0606020202030204" pitchFamily="34" charset="0"/>
              </a:rPr>
              <a:t>custom tag code, add the “if </a:t>
            </a:r>
            <a:r>
              <a:rPr lang="en-US" sz="1100" dirty="0" err="1">
                <a:latin typeface="Arial Narrow" panose="020B0606020202030204" pitchFamily="34" charset="0"/>
              </a:rPr>
              <a:t>cookieLevelConsent</a:t>
            </a:r>
            <a:r>
              <a:rPr lang="en-US" sz="1100" dirty="0">
                <a:latin typeface="Arial Narrow" panose="020B0606020202030204" pitchFamily="34" charset="0"/>
              </a:rPr>
              <a:t>(…)” into the relevant tag code in the Google Tag Manager control panel:</a:t>
            </a:r>
          </a:p>
          <a:p>
            <a:pPr marL="0" indent="0">
              <a:spcBef>
                <a:spcPts val="0"/>
              </a:spcBef>
              <a:spcAft>
                <a:spcPts val="0"/>
              </a:spcAft>
              <a:buNone/>
            </a:pPr>
            <a:r>
              <a:rPr lang="en-US" sz="1200" dirty="0">
                <a:latin typeface="Arial Narrow" panose="020B0606020202030204" pitchFamily="34" charset="0"/>
              </a:rPr>
              <a:t> </a:t>
            </a:r>
            <a:r>
              <a:rPr lang="en-US" sz="1200" dirty="0" smtClean="0">
                <a:latin typeface="Arial Narrow" panose="020B0606020202030204" pitchFamily="34" charset="0"/>
              </a:rPr>
              <a:t>        	</a:t>
            </a:r>
            <a:r>
              <a:rPr lang="en-US" sz="1000" i="1" dirty="0" smtClean="0">
                <a:solidFill>
                  <a:srgbClr val="C00000"/>
                </a:solidFill>
                <a:latin typeface="Arial Narrow" panose="020B0606020202030204" pitchFamily="34" charset="0"/>
              </a:rPr>
              <a:t>&lt;</a:t>
            </a:r>
            <a:r>
              <a:rPr lang="en-US" sz="1000" i="1" dirty="0">
                <a:solidFill>
                  <a:srgbClr val="C00000"/>
                </a:solidFill>
                <a:latin typeface="Arial Narrow" panose="020B0606020202030204" pitchFamily="34" charset="0"/>
              </a:rPr>
              <a:t>script&gt;if (</a:t>
            </a:r>
            <a:r>
              <a:rPr lang="en-US" sz="1000" i="1" dirty="0" err="1">
                <a:solidFill>
                  <a:srgbClr val="C00000"/>
                </a:solidFill>
                <a:latin typeface="Arial Narrow" panose="020B0606020202030204" pitchFamily="34" charset="0"/>
              </a:rPr>
              <a:t>cookieLevelConsent</a:t>
            </a:r>
            <a:r>
              <a:rPr lang="en-US" sz="1000" i="1" dirty="0">
                <a:solidFill>
                  <a:srgbClr val="C00000"/>
                </a:solidFill>
                <a:latin typeface="Arial Narrow" panose="020B0606020202030204" pitchFamily="34" charset="0"/>
              </a:rPr>
              <a:t>(4)) { … tag code goes here … }&lt;/script</a:t>
            </a:r>
            <a:r>
              <a:rPr lang="en-US" sz="1000" i="1" dirty="0" smtClean="0">
                <a:solidFill>
                  <a:srgbClr val="C00000"/>
                </a:solidFill>
                <a:latin typeface="Arial Narrow" panose="020B0606020202030204" pitchFamily="34" charset="0"/>
              </a:rPr>
              <a:t>&gt;</a:t>
            </a:r>
          </a:p>
          <a:p>
            <a:pPr marL="0" indent="0">
              <a:spcBef>
                <a:spcPts val="0"/>
              </a:spcBef>
              <a:spcAft>
                <a:spcPts val="0"/>
              </a:spcAft>
              <a:buNone/>
            </a:pPr>
            <a:endParaRPr lang="en-US" sz="1000" i="1" dirty="0" smtClean="0">
              <a:solidFill>
                <a:srgbClr val="C00000"/>
              </a:solidFill>
              <a:latin typeface="Arial Narrow" panose="020B0606020202030204" pitchFamily="34" charset="0"/>
            </a:endParaRPr>
          </a:p>
          <a:p>
            <a:pPr lvl="1">
              <a:spcBef>
                <a:spcPts val="0"/>
              </a:spcBef>
              <a:spcAft>
                <a:spcPts val="0"/>
              </a:spcAft>
              <a:buFont typeface="Wingdings" panose="05000000000000000000" pitchFamily="2" charset="2"/>
              <a:buChar char="§"/>
            </a:pPr>
            <a:r>
              <a:rPr lang="en-US" sz="1100" dirty="0" smtClean="0">
                <a:latin typeface="Arial Narrow" panose="020B0606020202030204" pitchFamily="34" charset="0"/>
              </a:rPr>
              <a:t>For </a:t>
            </a:r>
            <a:r>
              <a:rPr lang="en-US" sz="1100" dirty="0">
                <a:latin typeface="Arial Narrow" panose="020B0606020202030204" pitchFamily="34" charset="0"/>
              </a:rPr>
              <a:t>any kind of tag, make it conditional upon the cookie level consent using a custom </a:t>
            </a:r>
            <a:r>
              <a:rPr lang="en-US" sz="1100" dirty="0" smtClean="0">
                <a:latin typeface="Arial Narrow" panose="020B0606020202030204" pitchFamily="34" charset="0"/>
              </a:rPr>
              <a:t>trigger:</a:t>
            </a:r>
            <a:endParaRPr lang="en-US" sz="1100" dirty="0">
              <a:latin typeface="Arial Narrow" panose="020B0606020202030204" pitchFamily="34" charset="0"/>
            </a:endParaRPr>
          </a:p>
          <a:p>
            <a:pPr lvl="2">
              <a:spcBef>
                <a:spcPts val="0"/>
              </a:spcBef>
              <a:spcAft>
                <a:spcPts val="0"/>
              </a:spcAft>
            </a:pPr>
            <a:r>
              <a:rPr lang="en-US" sz="1100" dirty="0" smtClean="0">
                <a:latin typeface="Arial Narrow" panose="020B0606020202030204" pitchFamily="34" charset="0"/>
              </a:rPr>
              <a:t>Create </a:t>
            </a:r>
            <a:r>
              <a:rPr lang="en-US" sz="1100" dirty="0">
                <a:latin typeface="Arial Narrow" panose="020B0606020202030204" pitchFamily="34" charset="0"/>
              </a:rPr>
              <a:t>a custom variable: </a:t>
            </a:r>
          </a:p>
          <a:p>
            <a:pPr lvl="3">
              <a:spcBef>
                <a:spcPts val="0"/>
              </a:spcBef>
              <a:spcAft>
                <a:spcPts val="0"/>
              </a:spcAft>
            </a:pPr>
            <a:r>
              <a:rPr lang="en-US" sz="1000" dirty="0" smtClean="0">
                <a:latin typeface="Arial Narrow" panose="020B0606020202030204" pitchFamily="34" charset="0"/>
              </a:rPr>
              <a:t>Click </a:t>
            </a:r>
            <a:r>
              <a:rPr lang="en-US" sz="1000" dirty="0">
                <a:latin typeface="Arial Narrow" panose="020B0606020202030204" pitchFamily="34" charset="0"/>
              </a:rPr>
              <a:t>‘Variables’ and then ‘New’.</a:t>
            </a:r>
          </a:p>
          <a:p>
            <a:pPr lvl="3">
              <a:spcBef>
                <a:spcPts val="0"/>
              </a:spcBef>
              <a:spcAft>
                <a:spcPts val="0"/>
              </a:spcAft>
            </a:pPr>
            <a:r>
              <a:rPr lang="en-US" sz="1000" dirty="0" smtClean="0">
                <a:latin typeface="Arial Narrow" panose="020B0606020202030204" pitchFamily="34" charset="0"/>
              </a:rPr>
              <a:t>Name </a:t>
            </a:r>
            <a:r>
              <a:rPr lang="en-US" sz="1000" dirty="0">
                <a:latin typeface="Arial Narrow" panose="020B0606020202030204" pitchFamily="34" charset="0"/>
              </a:rPr>
              <a:t>the variable, e.g. “cookieLevelConsent4”.</a:t>
            </a:r>
          </a:p>
          <a:p>
            <a:pPr lvl="3">
              <a:spcBef>
                <a:spcPts val="0"/>
              </a:spcBef>
              <a:spcAft>
                <a:spcPts val="0"/>
              </a:spcAft>
            </a:pPr>
            <a:r>
              <a:rPr lang="en-US" sz="1000" dirty="0" smtClean="0">
                <a:latin typeface="Arial Narrow" panose="020B0606020202030204" pitchFamily="34" charset="0"/>
              </a:rPr>
              <a:t>Click </a:t>
            </a:r>
            <a:r>
              <a:rPr lang="en-US" sz="1000" dirty="0">
                <a:latin typeface="Arial Narrow" panose="020B0606020202030204" pitchFamily="34" charset="0"/>
              </a:rPr>
              <a:t>to choose the variable type and select ‘Custom JavaScript’.</a:t>
            </a:r>
          </a:p>
          <a:p>
            <a:pPr lvl="3">
              <a:spcBef>
                <a:spcPts val="0"/>
              </a:spcBef>
              <a:spcAft>
                <a:spcPts val="0"/>
              </a:spcAft>
            </a:pPr>
            <a:r>
              <a:rPr lang="en-US" sz="1000" dirty="0" smtClean="0">
                <a:latin typeface="Arial Narrow" panose="020B0606020202030204" pitchFamily="34" charset="0"/>
              </a:rPr>
              <a:t>Set </a:t>
            </a:r>
            <a:r>
              <a:rPr lang="en-US" sz="1000" dirty="0">
                <a:latin typeface="Arial Narrow" panose="020B0606020202030204" pitchFamily="34" charset="0"/>
              </a:rPr>
              <a:t>the Custom JavaScript code:</a:t>
            </a:r>
          </a:p>
          <a:p>
            <a:pPr marL="973138" lvl="3" indent="0">
              <a:spcBef>
                <a:spcPts val="0"/>
              </a:spcBef>
              <a:spcAft>
                <a:spcPts val="0"/>
              </a:spcAft>
              <a:buNone/>
            </a:pPr>
            <a:r>
              <a:rPr lang="en-US" sz="1200" dirty="0" smtClean="0">
                <a:latin typeface="Arial Narrow" panose="020B0606020202030204" pitchFamily="34" charset="0"/>
              </a:rPr>
              <a:t>         </a:t>
            </a:r>
            <a:r>
              <a:rPr lang="en-US" sz="1200" i="1" dirty="0" smtClean="0">
                <a:solidFill>
                  <a:srgbClr val="C00000"/>
                </a:solidFill>
                <a:latin typeface="Arial Narrow" panose="020B0606020202030204" pitchFamily="34" charset="0"/>
              </a:rPr>
              <a:t> </a:t>
            </a:r>
            <a:r>
              <a:rPr lang="en-US" sz="1000" i="1" dirty="0">
                <a:solidFill>
                  <a:srgbClr val="C00000"/>
                </a:solidFill>
                <a:latin typeface="Arial Narrow" panose="020B0606020202030204" pitchFamily="34" charset="0"/>
              </a:rPr>
              <a:t>function(){return </a:t>
            </a:r>
            <a:r>
              <a:rPr lang="en-US" sz="1000" i="1" dirty="0" err="1">
                <a:solidFill>
                  <a:srgbClr val="C00000"/>
                </a:solidFill>
                <a:latin typeface="Arial Narrow" panose="020B0606020202030204" pitchFamily="34" charset="0"/>
              </a:rPr>
              <a:t>cookieLevelConsent</a:t>
            </a:r>
            <a:r>
              <a:rPr lang="en-US" sz="1000" i="1" dirty="0">
                <a:solidFill>
                  <a:srgbClr val="C00000"/>
                </a:solidFill>
                <a:latin typeface="Arial Narrow" panose="020B0606020202030204" pitchFamily="34" charset="0"/>
              </a:rPr>
              <a:t>(4)}</a:t>
            </a:r>
          </a:p>
          <a:p>
            <a:pPr lvl="3">
              <a:spcBef>
                <a:spcPts val="0"/>
              </a:spcBef>
              <a:spcAft>
                <a:spcPts val="0"/>
              </a:spcAft>
            </a:pPr>
            <a:r>
              <a:rPr lang="en-US" sz="1000" dirty="0" smtClean="0">
                <a:latin typeface="Arial Narrow" panose="020B0606020202030204" pitchFamily="34" charset="0"/>
              </a:rPr>
              <a:t>‘</a:t>
            </a:r>
            <a:r>
              <a:rPr lang="en-US" sz="1000" dirty="0">
                <a:latin typeface="Arial Narrow" panose="020B0606020202030204" pitchFamily="34" charset="0"/>
              </a:rPr>
              <a:t>Save’ the variable.</a:t>
            </a:r>
          </a:p>
          <a:p>
            <a:pPr lvl="2">
              <a:spcBef>
                <a:spcPts val="0"/>
              </a:spcBef>
              <a:spcAft>
                <a:spcPts val="0"/>
              </a:spcAft>
            </a:pPr>
            <a:r>
              <a:rPr lang="en-US" sz="1100" dirty="0">
                <a:latin typeface="Arial Narrow" panose="020B0606020202030204" pitchFamily="34" charset="0"/>
              </a:rPr>
              <a:t>Create a custom </a:t>
            </a:r>
            <a:r>
              <a:rPr lang="en-US" sz="1100" dirty="0" smtClean="0">
                <a:latin typeface="Arial Narrow" panose="020B0606020202030204" pitchFamily="34" charset="0"/>
              </a:rPr>
              <a:t>trigger: </a:t>
            </a:r>
            <a:endParaRPr lang="en-US" sz="1100" dirty="0">
              <a:latin typeface="Arial Narrow" panose="020B0606020202030204" pitchFamily="34" charset="0"/>
            </a:endParaRPr>
          </a:p>
          <a:p>
            <a:pPr lvl="3">
              <a:spcBef>
                <a:spcPts val="0"/>
              </a:spcBef>
              <a:spcAft>
                <a:spcPts val="0"/>
              </a:spcAft>
            </a:pPr>
            <a:r>
              <a:rPr lang="en-US" sz="1000" dirty="0">
                <a:latin typeface="Arial Narrow" panose="020B0606020202030204" pitchFamily="34" charset="0"/>
              </a:rPr>
              <a:t>Click ‘Triggers’ and then ‘New’.</a:t>
            </a:r>
          </a:p>
          <a:p>
            <a:pPr lvl="3">
              <a:spcBef>
                <a:spcPts val="0"/>
              </a:spcBef>
              <a:spcAft>
                <a:spcPts val="0"/>
              </a:spcAft>
            </a:pPr>
            <a:r>
              <a:rPr lang="en-US" sz="1000" dirty="0">
                <a:latin typeface="Arial Narrow" panose="020B0606020202030204" pitchFamily="34" charset="0"/>
              </a:rPr>
              <a:t>Name the trigger, e.g. “cookieLevelConsent4”.</a:t>
            </a:r>
          </a:p>
          <a:p>
            <a:pPr lvl="3">
              <a:spcBef>
                <a:spcPts val="0"/>
              </a:spcBef>
              <a:spcAft>
                <a:spcPts val="0"/>
              </a:spcAft>
            </a:pPr>
            <a:r>
              <a:rPr lang="en-US" sz="1000" dirty="0">
                <a:latin typeface="Arial Narrow" panose="020B0606020202030204" pitchFamily="34" charset="0"/>
              </a:rPr>
              <a:t>Click to choose the trigger type, e.g. ‘Page View’.</a:t>
            </a:r>
          </a:p>
          <a:p>
            <a:pPr lvl="3">
              <a:spcBef>
                <a:spcPts val="0"/>
              </a:spcBef>
              <a:spcAft>
                <a:spcPts val="0"/>
              </a:spcAft>
            </a:pPr>
            <a:r>
              <a:rPr lang="en-US" sz="1000" dirty="0">
                <a:latin typeface="Arial Narrow" panose="020B0606020202030204" pitchFamily="34" charset="0"/>
              </a:rPr>
              <a:t>Click to choose ‘This trigger fires on: Some Page Views’.</a:t>
            </a:r>
          </a:p>
          <a:p>
            <a:pPr lvl="3">
              <a:spcBef>
                <a:spcPts val="0"/>
              </a:spcBef>
              <a:spcAft>
                <a:spcPts val="0"/>
              </a:spcAft>
            </a:pPr>
            <a:r>
              <a:rPr lang="en-US" sz="1000" dirty="0">
                <a:latin typeface="Arial Narrow" panose="020B0606020202030204" pitchFamily="34" charset="0"/>
              </a:rPr>
              <a:t>Select the variable that was defined above, ‘equals’, true:</a:t>
            </a:r>
            <a:endParaRPr lang="en-US" sz="1000" dirty="0" smtClean="0">
              <a:latin typeface="Arial Narrow" panose="020B0606020202030204" pitchFamily="34" charset="0"/>
            </a:endParaRPr>
          </a:p>
          <a:p>
            <a:pPr lvl="3">
              <a:spcBef>
                <a:spcPts val="0"/>
              </a:spcBef>
              <a:spcAft>
                <a:spcPts val="0"/>
              </a:spcAft>
            </a:pPr>
            <a:r>
              <a:rPr lang="en-US" sz="1000" dirty="0" smtClean="0">
                <a:latin typeface="Arial Narrow" panose="020B0606020202030204" pitchFamily="34" charset="0"/>
              </a:rPr>
              <a:t>‘Save’ the trigger</a:t>
            </a:r>
            <a:r>
              <a:rPr lang="en-US" sz="1200" dirty="0" smtClean="0">
                <a:latin typeface="Arial Narrow" panose="020B0606020202030204" pitchFamily="34" charset="0"/>
              </a:rPr>
              <a:t> </a:t>
            </a:r>
          </a:p>
          <a:p>
            <a:pPr lvl="2">
              <a:spcBef>
                <a:spcPts val="0"/>
              </a:spcBef>
              <a:spcAft>
                <a:spcPts val="0"/>
              </a:spcAft>
            </a:pPr>
            <a:r>
              <a:rPr lang="en-US" sz="1100" dirty="0">
                <a:latin typeface="Arial Narrow" panose="020B0606020202030204" pitchFamily="34" charset="0"/>
              </a:rPr>
              <a:t>Then simply use this trigger for the tags which should be conditional upon consent. </a:t>
            </a:r>
          </a:p>
          <a:p>
            <a:pPr marL="973138" lvl="3" indent="0">
              <a:spcBef>
                <a:spcPts val="0"/>
              </a:spcBef>
              <a:spcAft>
                <a:spcPts val="0"/>
              </a:spcAft>
              <a:buNone/>
            </a:pPr>
            <a:endParaRPr lang="en-US" sz="1200" dirty="0">
              <a:latin typeface="Arial Narrow" panose="020B0606020202030204" pitchFamily="34" charset="0"/>
            </a:endParaRPr>
          </a:p>
          <a:p>
            <a:pPr>
              <a:spcBef>
                <a:spcPts val="0"/>
              </a:spcBef>
              <a:spcAft>
                <a:spcPts val="0"/>
              </a:spcAft>
              <a:buFont typeface="Wingdings" panose="05000000000000000000" pitchFamily="2" charset="2"/>
              <a:buChar char="Ø"/>
            </a:pPr>
            <a:endParaRPr lang="en-US" sz="1200" dirty="0">
              <a:latin typeface="Arial Narrow" panose="020B0606020202030204" pitchFamily="34" charset="0"/>
            </a:endParaRPr>
          </a:p>
          <a:p>
            <a:pPr>
              <a:buFont typeface="Wingdings" panose="05000000000000000000" pitchFamily="2" charset="2"/>
              <a:buChar char="Ø"/>
            </a:pPr>
            <a:endParaRPr lang="en-US" sz="1400" dirty="0">
              <a:latin typeface="Arial Narrow" panose="020B060602020203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837" y="3372919"/>
            <a:ext cx="3295163" cy="140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236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0025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p:txBody>
          <a:bodyPr anchor="t">
            <a:normAutofit/>
          </a:bodyPr>
          <a:lstStyle/>
          <a:p>
            <a:r>
              <a:rPr lang="en-US" sz="700" b="0" dirty="0" smtClean="0">
                <a:latin typeface="Segoe UI" panose="020B0502040204020203" pitchFamily="34" charset="0"/>
                <a:ea typeface="Segoe UI" panose="020B0502040204020203" pitchFamily="34" charset="0"/>
                <a:cs typeface="Segoe UI" panose="020B0502040204020203" pitchFamily="34" charset="0"/>
              </a:rPr>
              <a:t/>
            </a:r>
            <a:br>
              <a:rPr lang="en-US" sz="700" b="0" dirty="0" smtClean="0">
                <a:latin typeface="Segoe UI" panose="020B0502040204020203" pitchFamily="34" charset="0"/>
                <a:ea typeface="Segoe UI" panose="020B0502040204020203" pitchFamily="34" charset="0"/>
                <a:cs typeface="Segoe UI" panose="020B0502040204020203" pitchFamily="34" charset="0"/>
              </a:rPr>
            </a:br>
            <a:r>
              <a:rPr lang="en-US" sz="2800" b="0" dirty="0" smtClean="0">
                <a:latin typeface="Segoe UI" panose="020B0502040204020203" pitchFamily="34" charset="0"/>
                <a:ea typeface="Segoe UI" panose="020B0502040204020203" pitchFamily="34" charset="0"/>
                <a:cs typeface="Segoe UI" panose="020B0502040204020203" pitchFamily="34" charset="0"/>
              </a:rPr>
              <a:t>Privacy Requirements </a:t>
            </a:r>
            <a:r>
              <a:rPr lang="en-US" sz="2800" b="0" dirty="0" smtClean="0">
                <a:latin typeface="Segoe UI" panose="020B0502040204020203" pitchFamily="34" charset="0"/>
                <a:ea typeface="Segoe UI" panose="020B0502040204020203" pitchFamily="34" charset="0"/>
                <a:cs typeface="Segoe UI" panose="020B0502040204020203" pitchFamily="34" charset="0"/>
              </a:rPr>
              <a:t>- Background</a:t>
            </a:r>
            <a:endParaRPr lang="en-US" sz="2000" b="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304800" y="971550"/>
            <a:ext cx="8382000" cy="3394472"/>
          </a:xfrm>
        </p:spPr>
        <p:txBody>
          <a:bodyPr/>
          <a:lstStyle/>
          <a:p>
            <a:pPr marL="0" indent="0">
              <a:buNone/>
            </a:pPr>
            <a:r>
              <a:rPr lang="en-US" sz="1400" dirty="0">
                <a:latin typeface="Arial Narrow" panose="020B0606020202030204" pitchFamily="34" charset="0"/>
              </a:rPr>
              <a:t>As per the EU GDPR directive and </a:t>
            </a:r>
            <a:r>
              <a:rPr lang="en-US" sz="1400" dirty="0">
                <a:latin typeface="Arial Narrow" panose="020B0606020202030204" pitchFamily="34" charset="0"/>
              </a:rPr>
              <a:t> </a:t>
            </a:r>
            <a:r>
              <a:rPr lang="en-US" sz="1400" dirty="0" smtClean="0">
                <a:latin typeface="Arial Narrow" panose="020B0606020202030204" pitchFamily="34" charset="0"/>
              </a:rPr>
              <a:t>our company</a:t>
            </a:r>
            <a:r>
              <a:rPr lang="en-US" sz="1400" baseline="30000" dirty="0" smtClean="0">
                <a:latin typeface="Arial Narrow" panose="020B0606020202030204" pitchFamily="34" charset="0"/>
              </a:rPr>
              <a:t>1 </a:t>
            </a:r>
            <a:r>
              <a:rPr lang="en-US" sz="1400" dirty="0" smtClean="0">
                <a:latin typeface="Arial Narrow" panose="020B0606020202030204" pitchFamily="34" charset="0"/>
              </a:rPr>
              <a:t>Privacy </a:t>
            </a:r>
            <a:r>
              <a:rPr lang="en-US" sz="1400" dirty="0">
                <a:latin typeface="Arial Narrow" panose="020B0606020202030204" pitchFamily="34" charset="0"/>
              </a:rPr>
              <a:t>compliance requirements, all </a:t>
            </a:r>
            <a:r>
              <a:rPr lang="en-US" sz="1400" dirty="0" smtClean="0">
                <a:latin typeface="Arial Narrow" panose="020B0606020202030204" pitchFamily="34" charset="0"/>
              </a:rPr>
              <a:t>our company websites catering </a:t>
            </a:r>
            <a:r>
              <a:rPr lang="en-US" sz="1400" dirty="0">
                <a:latin typeface="Arial Narrow" panose="020B0606020202030204" pitchFamily="34" charset="0"/>
              </a:rPr>
              <a:t>to EU, Canada and Mexico visitors/users/customers are required to have the listed features: </a:t>
            </a:r>
            <a:endParaRPr lang="en-US" sz="1200" dirty="0">
              <a:latin typeface="Arial Narrow" panose="020B0606020202030204" pitchFamily="34" charset="0"/>
            </a:endParaRPr>
          </a:p>
          <a:p>
            <a:pPr lvl="0"/>
            <a:r>
              <a:rPr lang="en-US" sz="1400" b="1" dirty="0">
                <a:latin typeface="Arial Narrow" panose="020B0606020202030204" pitchFamily="34" charset="0"/>
              </a:rPr>
              <a:t>High Level Requirement # 1: Discoverable Cookie Panel</a:t>
            </a:r>
            <a:r>
              <a:rPr lang="en-US" sz="1400" dirty="0">
                <a:latin typeface="Arial Narrow" panose="020B0606020202030204" pitchFamily="34" charset="0"/>
              </a:rPr>
              <a:t> which should provide the list of cookie(s) used on the site</a:t>
            </a:r>
            <a:endParaRPr lang="en-US" sz="1200" dirty="0">
              <a:latin typeface="Arial Narrow" panose="020B0606020202030204" pitchFamily="34" charset="0"/>
            </a:endParaRPr>
          </a:p>
          <a:p>
            <a:pPr lvl="1"/>
            <a:r>
              <a:rPr lang="en-US" sz="1400" dirty="0">
                <a:latin typeface="Arial Narrow" panose="020B0606020202030204" pitchFamily="34" charset="0"/>
              </a:rPr>
              <a:t>Categories of Cookies</a:t>
            </a:r>
            <a:endParaRPr lang="en-US" sz="1200" dirty="0">
              <a:latin typeface="Arial Narrow" panose="020B0606020202030204" pitchFamily="34" charset="0"/>
            </a:endParaRPr>
          </a:p>
          <a:p>
            <a:pPr lvl="1"/>
            <a:r>
              <a:rPr lang="en-US" sz="1400" dirty="0">
                <a:latin typeface="Arial Narrow" panose="020B0606020202030204" pitchFamily="34" charset="0"/>
              </a:rPr>
              <a:t>List of cookie(s) with some applicable attributes (Name, Purpose, Expiry, Path, Description and Company)</a:t>
            </a:r>
            <a:endParaRPr lang="en-US" sz="1200" dirty="0">
              <a:latin typeface="Arial Narrow" panose="020B0606020202030204" pitchFamily="34" charset="0"/>
            </a:endParaRPr>
          </a:p>
          <a:p>
            <a:pPr lvl="1"/>
            <a:r>
              <a:rPr lang="en-US" sz="1400" dirty="0">
                <a:latin typeface="Arial Narrow" panose="020B0606020202030204" pitchFamily="34" charset="0"/>
              </a:rPr>
              <a:t>Information to manage cookies using browser setting. </a:t>
            </a:r>
            <a:endParaRPr lang="en-US" sz="1200" dirty="0">
              <a:latin typeface="Arial Narrow" panose="020B0606020202030204" pitchFamily="34" charset="0"/>
            </a:endParaRPr>
          </a:p>
          <a:p>
            <a:pPr lvl="0"/>
            <a:r>
              <a:rPr lang="en-US" sz="1400" b="1" dirty="0">
                <a:latin typeface="Arial Narrow" panose="020B0606020202030204" pitchFamily="34" charset="0"/>
              </a:rPr>
              <a:t>High Level Requirement # 2: </a:t>
            </a:r>
            <a:r>
              <a:rPr lang="en-US" sz="1400" dirty="0">
                <a:latin typeface="Arial Narrow" panose="020B0606020202030204" pitchFamily="34" charset="0"/>
              </a:rPr>
              <a:t>Ability to </a:t>
            </a:r>
            <a:r>
              <a:rPr lang="en-US" sz="1400" b="1" dirty="0">
                <a:latin typeface="Arial Narrow" panose="020B0606020202030204" pitchFamily="34" charset="0"/>
              </a:rPr>
              <a:t>OPT-IN and/or OPT-OUT</a:t>
            </a:r>
            <a:r>
              <a:rPr lang="en-US" sz="1400" dirty="0">
                <a:latin typeface="Arial Narrow" panose="020B0606020202030204" pitchFamily="34" charset="0"/>
              </a:rPr>
              <a:t> for </a:t>
            </a:r>
            <a:r>
              <a:rPr lang="en-US" sz="1400" dirty="0" smtClean="0">
                <a:latin typeface="Arial Narrow" panose="020B0606020202030204" pitchFamily="34" charset="0"/>
              </a:rPr>
              <a:t>certain </a:t>
            </a:r>
            <a:r>
              <a:rPr lang="en-US" sz="1400" dirty="0" smtClean="0">
                <a:latin typeface="Arial Narrow" panose="020B0606020202030204" pitchFamily="34" charset="0"/>
              </a:rPr>
              <a:t>category </a:t>
            </a:r>
            <a:r>
              <a:rPr lang="en-US" sz="1400" dirty="0">
                <a:latin typeface="Arial Narrow" panose="020B0606020202030204" pitchFamily="34" charset="0"/>
              </a:rPr>
              <a:t>of cookies</a:t>
            </a:r>
            <a:endParaRPr lang="en-US" sz="1200" dirty="0">
              <a:latin typeface="Arial Narrow" panose="020B0606020202030204" pitchFamily="34" charset="0"/>
            </a:endParaRPr>
          </a:p>
          <a:p>
            <a:pPr marL="0" indent="0">
              <a:buNone/>
            </a:pPr>
            <a:endParaRPr lang="en-US" dirty="0"/>
          </a:p>
        </p:txBody>
      </p:sp>
      <p:sp>
        <p:nvSpPr>
          <p:cNvPr id="2" name="TextBox 1"/>
          <p:cNvSpPr txBox="1"/>
          <p:nvPr/>
        </p:nvSpPr>
        <p:spPr>
          <a:xfrm>
            <a:off x="228600" y="4231393"/>
            <a:ext cx="8493031" cy="200055"/>
          </a:xfrm>
          <a:prstGeom prst="rect">
            <a:avLst/>
          </a:prstGeom>
          <a:noFill/>
        </p:spPr>
        <p:txBody>
          <a:bodyPr wrap="none" rtlCol="0">
            <a:spAutoFit/>
          </a:bodyPr>
          <a:lstStyle/>
          <a:p>
            <a:r>
              <a:rPr lang="en-US" sz="700" i="1" baseline="30000" dirty="0"/>
              <a:t> 1</a:t>
            </a:r>
            <a:r>
              <a:rPr lang="en-US" sz="700" i="1" dirty="0"/>
              <a:t> Throughout this communication, our references to  “our Company” means Merck &amp; Co., Inc. (Kenilworth, NJ, USA), which conducts business outside of the U.S. and Canada as Merck, Sharp &amp; Dohme (MSD)</a:t>
            </a:r>
            <a:endParaRPr lang="en-US" sz="700" dirty="0"/>
          </a:p>
        </p:txBody>
      </p:sp>
    </p:spTree>
    <p:extLst>
      <p:ext uri="{BB962C8B-B14F-4D97-AF65-F5344CB8AC3E}">
        <p14:creationId xmlns:p14="http://schemas.microsoft.com/office/powerpoint/2010/main" val="3235184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76200" y="57150"/>
            <a:ext cx="7620000" cy="800100"/>
          </a:xfrm>
        </p:spPr>
        <p:txBody>
          <a:bodyPr anchor="t">
            <a:normAutofit fontScale="90000"/>
          </a:bodyPr>
          <a:lstStyle/>
          <a:p>
            <a:r>
              <a:rPr lang="en-US" sz="700" b="0" dirty="0" smtClean="0">
                <a:latin typeface="Segoe UI" panose="020B0502040204020203" pitchFamily="34" charset="0"/>
                <a:ea typeface="Segoe UI" panose="020B0502040204020203" pitchFamily="34" charset="0"/>
                <a:cs typeface="Segoe UI" panose="020B0502040204020203" pitchFamily="34" charset="0"/>
              </a:rPr>
              <a:t/>
            </a:r>
            <a:br>
              <a:rPr lang="en-US" sz="700" b="0" dirty="0" smtClean="0">
                <a:latin typeface="Segoe UI" panose="020B0502040204020203" pitchFamily="34" charset="0"/>
                <a:ea typeface="Segoe UI" panose="020B0502040204020203" pitchFamily="34" charset="0"/>
                <a:cs typeface="Segoe UI" panose="020B0502040204020203" pitchFamily="34" charset="0"/>
              </a:rPr>
            </a:br>
            <a:r>
              <a:rPr lang="en-US" sz="2800" b="0" dirty="0" smtClean="0">
                <a:latin typeface="Segoe UI" panose="020B0502040204020203" pitchFamily="34" charset="0"/>
                <a:ea typeface="Segoe UI" panose="020B0502040204020203" pitchFamily="34" charset="0"/>
                <a:cs typeface="Segoe UI" panose="020B0502040204020203" pitchFamily="34" charset="0"/>
              </a:rPr>
              <a:t>Company Cookie </a:t>
            </a:r>
            <a:r>
              <a:rPr lang="en-US" sz="2800" b="0" dirty="0" smtClean="0">
                <a:latin typeface="Segoe UI" panose="020B0502040204020203" pitchFamily="34" charset="0"/>
                <a:ea typeface="Segoe UI" panose="020B0502040204020203" pitchFamily="34" charset="0"/>
                <a:cs typeface="Segoe UI" panose="020B0502040204020203" pitchFamily="34" charset="0"/>
              </a:rPr>
              <a:t>Categories and Default Setting</a:t>
            </a:r>
            <a:endParaRPr lang="en-US" sz="2000" b="0" dirty="0" smtClean="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348568087"/>
              </p:ext>
            </p:extLst>
          </p:nvPr>
        </p:nvGraphicFramePr>
        <p:xfrm>
          <a:off x="152400" y="971550"/>
          <a:ext cx="8610600" cy="3492021"/>
        </p:xfrm>
        <a:graphic>
          <a:graphicData uri="http://schemas.openxmlformats.org/drawingml/2006/table">
            <a:tbl>
              <a:tblPr firstRow="1" firstCol="1" bandRow="1"/>
              <a:tblGrid>
                <a:gridCol w="1676400"/>
                <a:gridCol w="3031876"/>
                <a:gridCol w="2987924"/>
                <a:gridCol w="914400"/>
              </a:tblGrid>
              <a:tr h="168265">
                <a:tc>
                  <a:txBody>
                    <a:bodyPr/>
                    <a:lstStyle/>
                    <a:p>
                      <a:pPr marL="0" marR="0" algn="ctr">
                        <a:spcBef>
                          <a:spcPts val="0"/>
                        </a:spcBef>
                        <a:spcAft>
                          <a:spcPts val="1500"/>
                        </a:spcAft>
                      </a:pPr>
                      <a:r>
                        <a:rPr lang="en-US" sz="900" b="1" dirty="0">
                          <a:solidFill>
                            <a:srgbClr val="FFFFFF"/>
                          </a:solidFill>
                          <a:effectLst/>
                          <a:latin typeface="Arial Narrow"/>
                          <a:ea typeface="Times New Roman"/>
                          <a:cs typeface="Times New Roman"/>
                        </a:rPr>
                        <a:t>Cookie Categories</a:t>
                      </a:r>
                      <a:endParaRPr lang="en-US" sz="800" dirty="0">
                        <a:effectLst/>
                        <a:latin typeface="Calibri"/>
                        <a:ea typeface="Calibri"/>
                        <a:cs typeface="Times New Roman"/>
                      </a:endParaRPr>
                    </a:p>
                  </a:txBody>
                  <a:tcPr marL="22140" marR="22140" marT="22140" marB="22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CC6"/>
                    </a:solidFill>
                  </a:tcPr>
                </a:tc>
                <a:tc>
                  <a:txBody>
                    <a:bodyPr/>
                    <a:lstStyle/>
                    <a:p>
                      <a:pPr marL="0" marR="0" algn="ctr">
                        <a:spcBef>
                          <a:spcPts val="0"/>
                        </a:spcBef>
                        <a:spcAft>
                          <a:spcPts val="1500"/>
                        </a:spcAft>
                      </a:pPr>
                      <a:r>
                        <a:rPr lang="en-US" sz="900" b="1" dirty="0">
                          <a:solidFill>
                            <a:srgbClr val="FFFFFF"/>
                          </a:solidFill>
                          <a:effectLst/>
                          <a:latin typeface="Arial Narrow"/>
                          <a:ea typeface="Times New Roman"/>
                          <a:cs typeface="Times New Roman"/>
                        </a:rPr>
                        <a:t>How These Cookies Are Used</a:t>
                      </a:r>
                      <a:endParaRPr lang="en-US" sz="800" dirty="0">
                        <a:effectLst/>
                        <a:latin typeface="Calibri"/>
                        <a:ea typeface="Calibri"/>
                        <a:cs typeface="Times New Roman"/>
                      </a:endParaRPr>
                    </a:p>
                  </a:txBody>
                  <a:tcPr marL="22140" marR="22140" marT="22140" marB="22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CC6"/>
                    </a:solidFill>
                  </a:tcPr>
                </a:tc>
                <a:tc>
                  <a:txBody>
                    <a:bodyPr/>
                    <a:lstStyle/>
                    <a:p>
                      <a:pPr marL="0" marR="0" algn="ctr">
                        <a:spcBef>
                          <a:spcPts val="0"/>
                        </a:spcBef>
                        <a:spcAft>
                          <a:spcPts val="1500"/>
                        </a:spcAft>
                      </a:pPr>
                      <a:r>
                        <a:rPr lang="en-US" sz="900" b="1" dirty="0">
                          <a:solidFill>
                            <a:srgbClr val="FFFFFF"/>
                          </a:solidFill>
                          <a:effectLst/>
                          <a:latin typeface="Arial Narrow"/>
                          <a:ea typeface="Times New Roman"/>
                          <a:cs typeface="Times New Roman"/>
                        </a:rPr>
                        <a:t>Your Choices </a:t>
                      </a:r>
                      <a:endParaRPr lang="en-US" sz="800" dirty="0">
                        <a:effectLst/>
                        <a:latin typeface="Calibri"/>
                        <a:ea typeface="Calibri"/>
                        <a:cs typeface="Times New Roman"/>
                      </a:endParaRPr>
                    </a:p>
                  </a:txBody>
                  <a:tcPr marL="22140" marR="22140" marT="22140" marB="22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CC6"/>
                    </a:solidFill>
                  </a:tcPr>
                </a:tc>
                <a:tc>
                  <a:txBody>
                    <a:bodyPr/>
                    <a:lstStyle/>
                    <a:p>
                      <a:pPr marL="0" marR="0" algn="ctr">
                        <a:spcBef>
                          <a:spcPts val="0"/>
                        </a:spcBef>
                        <a:spcAft>
                          <a:spcPts val="1500"/>
                        </a:spcAft>
                      </a:pPr>
                      <a:r>
                        <a:rPr lang="en-US" sz="900" b="1" dirty="0">
                          <a:solidFill>
                            <a:srgbClr val="FFFFFF"/>
                          </a:solidFill>
                          <a:effectLst/>
                          <a:latin typeface="Arial Narrow"/>
                          <a:ea typeface="Times New Roman"/>
                          <a:cs typeface="Times New Roman"/>
                        </a:rPr>
                        <a:t>Default Setting</a:t>
                      </a:r>
                      <a:endParaRPr lang="en-US" sz="800" dirty="0">
                        <a:effectLst/>
                        <a:latin typeface="Calibri"/>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CC6"/>
                    </a:solidFill>
                  </a:tcPr>
                </a:tc>
              </a:tr>
              <a:tr h="604424">
                <a:tc>
                  <a:txBody>
                    <a:bodyPr/>
                    <a:lstStyle/>
                    <a:p>
                      <a:pPr marL="0" marR="0">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Necessary</a:t>
                      </a:r>
                      <a:r>
                        <a:rPr lang="en-US" sz="700" dirty="0">
                          <a:solidFill>
                            <a:srgbClr val="333333"/>
                          </a:solidFill>
                          <a:effectLst/>
                          <a:latin typeface="Arial Narrow" panose="020B0606020202030204" pitchFamily="34" charset="0"/>
                          <a:ea typeface="Times New Roman"/>
                          <a:cs typeface="Times New Roman"/>
                        </a:rPr>
                        <a:t> </a:t>
                      </a:r>
                      <a:endParaRPr lang="en-US" sz="700" dirty="0">
                        <a:effectLst/>
                        <a:latin typeface="Arial Narrow" panose="020B0606020202030204" pitchFamily="34" charset="0"/>
                        <a:ea typeface="Calibri"/>
                        <a:cs typeface="Times New Roman"/>
                      </a:endParaRPr>
                    </a:p>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(may also be referred to as “Required” or “Strictly Necessary”) </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These cookies are essential to enable services that you specifically have asked for, such as to access secure areas of our web sites or to remember products you have placed in a shopping cart on some of our sites. These </a:t>
                      </a:r>
                      <a:r>
                        <a:rPr lang="en-US" sz="700" b="1" dirty="0">
                          <a:solidFill>
                            <a:srgbClr val="333333"/>
                          </a:solidFill>
                          <a:effectLst/>
                          <a:latin typeface="Arial Narrow" panose="020B0606020202030204" pitchFamily="34" charset="0"/>
                          <a:ea typeface="Times New Roman"/>
                          <a:cs typeface="Times New Roman"/>
                        </a:rPr>
                        <a:t>session cookies</a:t>
                      </a:r>
                      <a:r>
                        <a:rPr lang="en-US" sz="700" dirty="0">
                          <a:solidFill>
                            <a:srgbClr val="333333"/>
                          </a:solidFill>
                          <a:effectLst/>
                          <a:latin typeface="Arial Narrow" panose="020B0606020202030204" pitchFamily="34" charset="0"/>
                          <a:ea typeface="Times New Roman"/>
                          <a:cs typeface="Times New Roman"/>
                        </a:rPr>
                        <a:t> are stored only temporarily while you are using our web sites and are deleted from your device once you close your browser.</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Since these cookies are strictly necessary for certain of our web sites to operate, our cookie preferences tools do not enable you to control these cookies. If you set your browser not to accept them, you will not be able to use the sections of our web sites that depend on them.</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Feature Unavailable</a:t>
                      </a:r>
                      <a:endParaRPr lang="en-US" sz="700" dirty="0">
                        <a:effectLst/>
                        <a:latin typeface="Arial Narrow" panose="020B0606020202030204" pitchFamily="34" charset="0"/>
                        <a:ea typeface="Calibri"/>
                        <a:cs typeface="Times New Roman"/>
                      </a:endParaRPr>
                    </a:p>
                  </a:txBody>
                  <a:tcPr marL="22140" marR="22140" marT="22140" marB="22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59035">
                <a:tc>
                  <a:txBody>
                    <a:bodyPr/>
                    <a:lstStyle/>
                    <a:p>
                      <a:pPr marL="0" marR="0">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Functionality</a:t>
                      </a:r>
                      <a:endParaRPr lang="en-US" sz="700" dirty="0">
                        <a:effectLst/>
                        <a:latin typeface="Arial Narrow" panose="020B0606020202030204" pitchFamily="34" charset="0"/>
                        <a:ea typeface="Calibri"/>
                        <a:cs typeface="Times New Roman"/>
                      </a:endParaRPr>
                    </a:p>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(may also be referred to as “Site Experience”)</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These cookies enable core site functionality, such as enabling our web sites to remember you as a unique visitor and your choices so that we can improve your experience on our web sites, such as remembering your language preference, the country in which you are located and whether you are a health care professional. These cookies are also used on some parts of our web sites to provide services you have requested, such as watching a video, including videos or other content that are delivered by third parties through our web sites.</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Like </a:t>
                      </a:r>
                      <a:r>
                        <a:rPr lang="en-US" sz="700" b="1" dirty="0">
                          <a:solidFill>
                            <a:srgbClr val="333333"/>
                          </a:solidFill>
                          <a:effectLst/>
                          <a:latin typeface="Arial Narrow" panose="020B0606020202030204" pitchFamily="34" charset="0"/>
                          <a:ea typeface="Times New Roman"/>
                          <a:cs typeface="Times New Roman"/>
                        </a:rPr>
                        <a:t>Necessary</a:t>
                      </a:r>
                      <a:r>
                        <a:rPr lang="en-US" sz="700" dirty="0">
                          <a:solidFill>
                            <a:srgbClr val="333333"/>
                          </a:solidFill>
                          <a:effectLst/>
                          <a:latin typeface="Arial Narrow" panose="020B0606020202030204" pitchFamily="34" charset="0"/>
                          <a:ea typeface="Times New Roman"/>
                          <a:cs typeface="Times New Roman"/>
                        </a:rPr>
                        <a:t> cookies, our sites depend on </a:t>
                      </a:r>
                      <a:r>
                        <a:rPr lang="en-US" sz="700" b="1" dirty="0">
                          <a:solidFill>
                            <a:srgbClr val="333333"/>
                          </a:solidFill>
                          <a:effectLst/>
                          <a:latin typeface="Arial Narrow" panose="020B0606020202030204" pitchFamily="34" charset="0"/>
                          <a:ea typeface="Times New Roman"/>
                          <a:cs typeface="Times New Roman"/>
                        </a:rPr>
                        <a:t>Functionality</a:t>
                      </a:r>
                      <a:r>
                        <a:rPr lang="en-US" sz="700" dirty="0">
                          <a:solidFill>
                            <a:srgbClr val="333333"/>
                          </a:solidFill>
                          <a:effectLst/>
                          <a:latin typeface="Arial Narrow" panose="020B0606020202030204" pitchFamily="34" charset="0"/>
                          <a:ea typeface="Times New Roman"/>
                          <a:cs typeface="Times New Roman"/>
                        </a:rPr>
                        <a:t> cookies in order to deliver content and features that you request when using our web sites. By using our web sites that use these types of cookies, you are agreeing that we can place them on your device. You can control the use of these cookies either by electing not to designate certain preferences offered on our web sites, or by controlling these cookies through your browser settings as described above. If you set your browser not to accept these cookies, certain functionality on our web sites may not work.</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Feature Unavailable</a:t>
                      </a:r>
                      <a:endParaRPr lang="en-US" sz="700" dirty="0">
                        <a:effectLst/>
                        <a:latin typeface="Arial Narrow" panose="020B0606020202030204" pitchFamily="34" charset="0"/>
                        <a:ea typeface="Calibri"/>
                        <a:cs typeface="Times New Roman"/>
                      </a:endParaRPr>
                    </a:p>
                  </a:txBody>
                  <a:tcPr marL="22140" marR="22140" marT="22140" marB="22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11802">
                <a:tc>
                  <a:txBody>
                    <a:bodyPr/>
                    <a:lstStyle/>
                    <a:p>
                      <a:pPr marL="0" marR="0">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Performance and Analytics</a:t>
                      </a:r>
                      <a:r>
                        <a:rPr lang="en-US" sz="700" dirty="0">
                          <a:solidFill>
                            <a:srgbClr val="333333"/>
                          </a:solidFill>
                          <a:effectLst/>
                          <a:latin typeface="Arial Narrow" panose="020B0606020202030204" pitchFamily="34" charset="0"/>
                          <a:ea typeface="Times New Roman"/>
                          <a:cs typeface="Times New Roman"/>
                        </a:rPr>
                        <a:t> </a:t>
                      </a:r>
                      <a:endParaRPr lang="en-US" sz="700" dirty="0">
                        <a:effectLst/>
                        <a:latin typeface="Arial Narrow" panose="020B0606020202030204" pitchFamily="34" charset="0"/>
                        <a:ea typeface="Calibri"/>
                        <a:cs typeface="Times New Roman"/>
                      </a:endParaRPr>
                    </a:p>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(may also be referred to as “Operation”)</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These cookies allow us to analyze web site usage or e-mail usage so we can measure trends and improve performance. For example, whether or not you have visited our web sites before, which web pages you and other visitors to our sites prefer, how many unique users visit our web sites, and how many recipients of certain email communications click on the web site links in those emails. Unless you are a registered user of our web sites and are signed in, we cannot use these cookies to identify you. If you are signed in, we can use these cookies to link your use of our web sites to your registration information or other personal information we may have collected about you.</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Some of our web sites have cookie preferences tools that enable you to control these cookies. You also can set your browser not to accept these cookies. Some of these cookies are set by us and some are set by third parties. You can use the cookie settings in your browser to choose to block third party cookies without affecting the cookies that are set by us.</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OPT-IN</a:t>
                      </a:r>
                      <a:endParaRPr lang="en-US" sz="700" dirty="0">
                        <a:effectLst/>
                        <a:latin typeface="Arial Narrow" panose="020B0606020202030204" pitchFamily="34" charset="0"/>
                        <a:ea typeface="Calibri"/>
                        <a:cs typeface="Times New Roman"/>
                      </a:endParaRPr>
                    </a:p>
                  </a:txBody>
                  <a:tcPr marL="22140" marR="22140" marT="22140" marB="22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51658">
                <a:tc>
                  <a:txBody>
                    <a:bodyPr/>
                    <a:lstStyle/>
                    <a:p>
                      <a:pPr marL="0" marR="0">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Advertising and Cross-site tracking</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These cookies are used by advertising companies to serve ads that are relevant to your interests, such as in the United States to remind you about the content of one of our web sites that you previously visited. They also may be used by third parties to track which web sites you visit.</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Some of our web sites have cookie preferences tools that enable you to control these cookies. You also can set your browser not to accept these third party cookies.</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OPT-OUT</a:t>
                      </a:r>
                      <a:r>
                        <a:rPr lang="en-US" sz="700" b="1" baseline="30000" dirty="0">
                          <a:solidFill>
                            <a:srgbClr val="333333"/>
                          </a:solidFill>
                          <a:effectLst/>
                          <a:latin typeface="Arial Narrow" panose="020B0606020202030204" pitchFamily="34" charset="0"/>
                          <a:ea typeface="Times New Roman"/>
                          <a:cs typeface="Times New Roman"/>
                        </a:rPr>
                        <a:t>**</a:t>
                      </a:r>
                      <a:endParaRPr lang="en-US" sz="700" dirty="0">
                        <a:effectLst/>
                        <a:latin typeface="Arial Narrow" panose="020B0606020202030204" pitchFamily="34" charset="0"/>
                        <a:ea typeface="Calibri"/>
                        <a:cs typeface="Times New Roman"/>
                      </a:endParaRPr>
                    </a:p>
                  </a:txBody>
                  <a:tcPr marL="22140" marR="22140" marT="22140" marB="22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891">
                <a:tc>
                  <a:txBody>
                    <a:bodyPr/>
                    <a:lstStyle/>
                    <a:p>
                      <a:pPr marL="0" marR="0">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Social Media</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These cookies may be used by social media sites, such as Facebook, Twitter and YouTube, to track articles that you share and to track social network users when they visit our web sites.</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spcBef>
                          <a:spcPts val="0"/>
                        </a:spcBef>
                        <a:spcAft>
                          <a:spcPts val="1500"/>
                        </a:spcAft>
                      </a:pPr>
                      <a:r>
                        <a:rPr lang="en-US" sz="700" dirty="0">
                          <a:solidFill>
                            <a:srgbClr val="333333"/>
                          </a:solidFill>
                          <a:effectLst/>
                          <a:latin typeface="Arial Narrow" panose="020B0606020202030204" pitchFamily="34" charset="0"/>
                          <a:ea typeface="Times New Roman"/>
                          <a:cs typeface="Times New Roman"/>
                        </a:rPr>
                        <a:t>Some of our web sites have cookie preferences tools that enable you to control these cookies. You also can set your browser not to accept these third party cookies.</a:t>
                      </a:r>
                      <a:endParaRPr lang="en-US" sz="700" dirty="0">
                        <a:effectLst/>
                        <a:latin typeface="Arial Narrow" panose="020B0606020202030204" pitchFamily="34" charset="0"/>
                        <a:ea typeface="Calibri"/>
                        <a:cs typeface="Times New Roman"/>
                      </a:endParaRPr>
                    </a:p>
                  </a:txBody>
                  <a:tcPr marL="22140" marR="22140" marT="22140" marB="22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spcBef>
                          <a:spcPts val="0"/>
                        </a:spcBef>
                        <a:spcAft>
                          <a:spcPts val="1500"/>
                        </a:spcAft>
                      </a:pPr>
                      <a:r>
                        <a:rPr lang="en-US" sz="700" b="1" dirty="0">
                          <a:solidFill>
                            <a:srgbClr val="333333"/>
                          </a:solidFill>
                          <a:effectLst/>
                          <a:latin typeface="Arial Narrow" panose="020B0606020202030204" pitchFamily="34" charset="0"/>
                          <a:ea typeface="Times New Roman"/>
                          <a:cs typeface="Times New Roman"/>
                        </a:rPr>
                        <a:t>OPT-OUT</a:t>
                      </a:r>
                      <a:r>
                        <a:rPr lang="en-US" sz="700" b="1" baseline="30000" dirty="0">
                          <a:solidFill>
                            <a:srgbClr val="333333"/>
                          </a:solidFill>
                          <a:effectLst/>
                          <a:latin typeface="Arial Narrow" panose="020B0606020202030204" pitchFamily="34" charset="0"/>
                          <a:ea typeface="Times New Roman"/>
                          <a:cs typeface="Times New Roman"/>
                        </a:rPr>
                        <a:t>**</a:t>
                      </a:r>
                      <a:endParaRPr lang="en-US" sz="700" dirty="0">
                        <a:effectLst/>
                        <a:latin typeface="Arial Narrow" panose="020B0606020202030204" pitchFamily="34" charset="0"/>
                        <a:ea typeface="Calibri"/>
                        <a:cs typeface="Times New Roman"/>
                      </a:endParaRPr>
                    </a:p>
                  </a:txBody>
                  <a:tcPr marL="22140" marR="22140" marT="22140" marB="22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152400" y="4476750"/>
            <a:ext cx="4191000" cy="430887"/>
          </a:xfrm>
          <a:prstGeom prst="rect">
            <a:avLst/>
          </a:prstGeom>
          <a:noFill/>
        </p:spPr>
        <p:txBody>
          <a:bodyPr wrap="square" rtlCol="0">
            <a:spAutoFit/>
          </a:bodyPr>
          <a:lstStyle/>
          <a:p>
            <a:r>
              <a:rPr lang="en-US" sz="700" dirty="0">
                <a:latin typeface="Arial Narrow" panose="020B0606020202030204" pitchFamily="34" charset="0"/>
              </a:rPr>
              <a:t>*   :- User visiting the site for the first time or first time after the cookies are cleared/deleted from a machine</a:t>
            </a:r>
          </a:p>
          <a:p>
            <a:r>
              <a:rPr lang="en-US" sz="700" dirty="0">
                <a:latin typeface="Arial Narrow" panose="020B0606020202030204" pitchFamily="34" charset="0"/>
              </a:rPr>
              <a:t>** :- If a default setting is not applicable for a market, please reach out to </a:t>
            </a:r>
            <a:r>
              <a:rPr lang="en-US" sz="800" i="1" u="sng" dirty="0">
                <a:hlinkClick r:id="rId2"/>
              </a:rPr>
              <a:t>Global Privacy Office</a:t>
            </a:r>
            <a:r>
              <a:rPr lang="en-US" sz="800" i="1" dirty="0"/>
              <a:t> </a:t>
            </a:r>
            <a:endParaRPr lang="en-US" sz="700" dirty="0">
              <a:latin typeface="Arial Narrow" panose="020B0606020202030204" pitchFamily="34" charset="0"/>
            </a:endParaRPr>
          </a:p>
          <a:p>
            <a:r>
              <a:rPr lang="en-US" sz="700" dirty="0">
                <a:latin typeface="Arial Narrow" panose="020B0606020202030204" pitchFamily="34" charset="0"/>
              </a:rPr>
              <a:t>Reference: </a:t>
            </a:r>
            <a:r>
              <a:rPr lang="en-US" sz="700" dirty="0">
                <a:latin typeface="Arial Narrow" panose="020B0606020202030204" pitchFamily="34" charset="0"/>
                <a:hlinkClick r:id="rId3"/>
              </a:rPr>
              <a:t>http://www.msd.com/privacy/cookie-privacy-commitment</a:t>
            </a:r>
            <a:r>
              <a:rPr lang="en-US" sz="700" dirty="0" smtClean="0">
                <a:latin typeface="Arial Narrow" panose="020B0606020202030204" pitchFamily="34" charset="0"/>
                <a:hlinkClick r:id="rId3"/>
              </a:rPr>
              <a:t>/</a:t>
            </a:r>
            <a:r>
              <a:rPr lang="en-US" sz="700" dirty="0" smtClean="0">
                <a:latin typeface="Arial Narrow" panose="020B0606020202030204" pitchFamily="34" charset="0"/>
              </a:rPr>
              <a:t> </a:t>
            </a:r>
            <a:endParaRPr lang="en-US" dirty="0"/>
          </a:p>
        </p:txBody>
      </p:sp>
    </p:spTree>
    <p:extLst>
      <p:ext uri="{BB962C8B-B14F-4D97-AF65-F5344CB8AC3E}">
        <p14:creationId xmlns:p14="http://schemas.microsoft.com/office/powerpoint/2010/main" val="163212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76200" y="57150"/>
            <a:ext cx="7620000" cy="800100"/>
          </a:xfrm>
        </p:spPr>
        <p:txBody>
          <a:bodyPr anchor="t">
            <a:normAutofit/>
          </a:bodyPr>
          <a:lstStyle/>
          <a:p>
            <a:r>
              <a:rPr lang="en-US" sz="700" b="0" dirty="0" smtClean="0">
                <a:latin typeface="Segoe UI" panose="020B0502040204020203" pitchFamily="34" charset="0"/>
                <a:ea typeface="Segoe UI" panose="020B0502040204020203" pitchFamily="34" charset="0"/>
                <a:cs typeface="Segoe UI" panose="020B0502040204020203" pitchFamily="34" charset="0"/>
              </a:rPr>
              <a:t/>
            </a:r>
            <a:br>
              <a:rPr lang="en-US" sz="700" b="0" dirty="0" smtClean="0">
                <a:latin typeface="Segoe UI" panose="020B0502040204020203" pitchFamily="34" charset="0"/>
                <a:ea typeface="Segoe UI" panose="020B0502040204020203" pitchFamily="34" charset="0"/>
                <a:cs typeface="Segoe UI" panose="020B0502040204020203" pitchFamily="34" charset="0"/>
              </a:rPr>
            </a:br>
            <a:r>
              <a:rPr lang="en-US" sz="2800" b="0" dirty="0" smtClean="0">
                <a:latin typeface="Segoe UI" panose="020B0502040204020203" pitchFamily="34" charset="0"/>
                <a:ea typeface="Segoe UI" panose="020B0502040204020203" pitchFamily="34" charset="0"/>
                <a:cs typeface="Segoe UI" panose="020B0502040204020203" pitchFamily="34" charset="0"/>
              </a:rPr>
              <a:t>Enterprise Technical Solution</a:t>
            </a:r>
            <a:endParaRPr lang="en-US" sz="2000" b="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p:cNvSpPr txBox="1"/>
          <p:nvPr/>
        </p:nvSpPr>
        <p:spPr>
          <a:xfrm>
            <a:off x="228600" y="4019550"/>
            <a:ext cx="7620000" cy="200055"/>
          </a:xfrm>
          <a:prstGeom prst="rect">
            <a:avLst/>
          </a:prstGeom>
          <a:noFill/>
        </p:spPr>
        <p:txBody>
          <a:bodyPr wrap="square" rtlCol="0">
            <a:spAutoFit/>
          </a:bodyPr>
          <a:lstStyle/>
          <a:p>
            <a:r>
              <a:rPr lang="en-US" sz="700" i="1" baseline="30000" dirty="0">
                <a:solidFill>
                  <a:srgbClr val="333333"/>
                </a:solidFill>
                <a:latin typeface="Symbol"/>
                <a:ea typeface="Times New Roman"/>
                <a:cs typeface="Times New Roman"/>
              </a:rPr>
              <a:t>D </a:t>
            </a:r>
            <a:r>
              <a:rPr lang="en-US" sz="700" i="1" dirty="0">
                <a:solidFill>
                  <a:srgbClr val="333333"/>
                </a:solidFill>
                <a:latin typeface="Arial Narrow"/>
                <a:ea typeface="Times New Roman"/>
                <a:cs typeface="Times New Roman"/>
              </a:rPr>
              <a:t>Cookies that does not share domain as the website itself are considered as 3</a:t>
            </a:r>
            <a:r>
              <a:rPr lang="en-US" sz="700" i="1" baseline="30000" dirty="0">
                <a:solidFill>
                  <a:srgbClr val="333333"/>
                </a:solidFill>
                <a:latin typeface="Arial Narrow"/>
                <a:ea typeface="Times New Roman"/>
                <a:cs typeface="Times New Roman"/>
              </a:rPr>
              <a:t>rd</a:t>
            </a:r>
            <a:r>
              <a:rPr lang="en-US" sz="700" i="1" dirty="0">
                <a:solidFill>
                  <a:srgbClr val="333333"/>
                </a:solidFill>
                <a:latin typeface="Arial Narrow"/>
                <a:ea typeface="Times New Roman"/>
                <a:cs typeface="Times New Roman"/>
              </a:rPr>
              <a:t> Party Cookies. Note: Google Analytics cookies typically share the same site domain hence are not considered as 3</a:t>
            </a:r>
            <a:r>
              <a:rPr lang="en-US" sz="700" i="1" baseline="30000" dirty="0">
                <a:solidFill>
                  <a:srgbClr val="333333"/>
                </a:solidFill>
                <a:latin typeface="Arial Narrow"/>
                <a:ea typeface="Times New Roman"/>
                <a:cs typeface="Times New Roman"/>
              </a:rPr>
              <a:t>rd</a:t>
            </a:r>
            <a:r>
              <a:rPr lang="en-US" sz="700" i="1" dirty="0">
                <a:solidFill>
                  <a:srgbClr val="333333"/>
                </a:solidFill>
                <a:latin typeface="Arial Narrow"/>
                <a:ea typeface="Times New Roman"/>
                <a:cs typeface="Times New Roman"/>
              </a:rPr>
              <a:t> Party cookies</a:t>
            </a:r>
            <a:r>
              <a:rPr lang="en-US" sz="700" i="1" dirty="0" smtClean="0">
                <a:solidFill>
                  <a:srgbClr val="333333"/>
                </a:solidFill>
                <a:latin typeface="Arial Narrow"/>
                <a:ea typeface="Times New Roman"/>
                <a:cs typeface="Times New Roman"/>
              </a:rPr>
              <a:t>.</a:t>
            </a:r>
            <a:endParaRPr lang="en-US" sz="600" i="1" dirty="0">
              <a:latin typeface="Calibri"/>
              <a:ea typeface="Calibri"/>
              <a:cs typeface="Times New Roman"/>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12634517"/>
              </p:ext>
            </p:extLst>
          </p:nvPr>
        </p:nvGraphicFramePr>
        <p:xfrm>
          <a:off x="304800" y="1284521"/>
          <a:ext cx="8382000" cy="2773680"/>
        </p:xfrm>
        <a:graphic>
          <a:graphicData uri="http://schemas.openxmlformats.org/drawingml/2006/table">
            <a:tbl>
              <a:tblPr firstRow="1" firstCol="1" bandRow="1"/>
              <a:tblGrid>
                <a:gridCol w="1956563"/>
                <a:gridCol w="3758437"/>
                <a:gridCol w="2667000"/>
              </a:tblGrid>
              <a:tr h="144229">
                <a:tc>
                  <a:txBody>
                    <a:bodyPr/>
                    <a:lstStyle/>
                    <a:p>
                      <a:pPr marL="0" marR="0" algn="ctr">
                        <a:spcBef>
                          <a:spcPts val="0"/>
                        </a:spcBef>
                        <a:spcAft>
                          <a:spcPts val="0"/>
                        </a:spcAft>
                      </a:pPr>
                      <a:r>
                        <a:rPr lang="en-US" sz="1100" b="1" dirty="0" smtClean="0">
                          <a:solidFill>
                            <a:srgbClr val="333333"/>
                          </a:solidFill>
                          <a:effectLst/>
                          <a:latin typeface="Arial Narrow"/>
                          <a:ea typeface="Times New Roman"/>
                          <a:cs typeface="Times New Roman"/>
                        </a:rPr>
                        <a:t>Privacy</a:t>
                      </a:r>
                      <a:r>
                        <a:rPr lang="en-US" sz="1100" b="1" baseline="0" dirty="0" smtClean="0">
                          <a:solidFill>
                            <a:srgbClr val="333333"/>
                          </a:solidFill>
                          <a:effectLst/>
                          <a:latin typeface="Arial Narrow"/>
                          <a:ea typeface="Times New Roman"/>
                          <a:cs typeface="Times New Roman"/>
                        </a:rPr>
                        <a:t> Requirements</a:t>
                      </a:r>
                      <a:endParaRPr lang="en-US" sz="1000" dirty="0">
                        <a:effectLst/>
                        <a:latin typeface="Calibri"/>
                        <a:ea typeface="Calibri"/>
                        <a:cs typeface="Times New Roman"/>
                      </a:endParaRPr>
                    </a:p>
                  </a:txBody>
                  <a:tcPr marL="44133" marR="441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marL="0" marR="0" algn="ctr">
                        <a:spcBef>
                          <a:spcPts val="0"/>
                        </a:spcBef>
                        <a:spcAft>
                          <a:spcPts val="0"/>
                        </a:spcAft>
                      </a:pPr>
                      <a:r>
                        <a:rPr lang="en-US" sz="1100" b="1" dirty="0">
                          <a:solidFill>
                            <a:srgbClr val="333333"/>
                          </a:solidFill>
                          <a:effectLst/>
                          <a:latin typeface="Arial Narrow"/>
                          <a:ea typeface="Times New Roman"/>
                          <a:cs typeface="Times New Roman"/>
                        </a:rPr>
                        <a:t>Enterprise Solution – Output</a:t>
                      </a:r>
                      <a:endParaRPr lang="en-US" sz="1000" dirty="0">
                        <a:effectLst/>
                        <a:latin typeface="Calibri"/>
                        <a:ea typeface="Calibri"/>
                        <a:cs typeface="Times New Roman"/>
                      </a:endParaRPr>
                    </a:p>
                  </a:txBody>
                  <a:tcPr marL="44133" marR="441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marL="0" marR="0" algn="ctr">
                        <a:spcBef>
                          <a:spcPts val="0"/>
                        </a:spcBef>
                        <a:spcAft>
                          <a:spcPts val="0"/>
                        </a:spcAft>
                      </a:pPr>
                      <a:r>
                        <a:rPr lang="en-US" sz="1100" b="1" dirty="0">
                          <a:solidFill>
                            <a:srgbClr val="333333"/>
                          </a:solidFill>
                          <a:effectLst/>
                          <a:latin typeface="Arial Narrow"/>
                          <a:ea typeface="Times New Roman"/>
                          <a:cs typeface="Times New Roman"/>
                        </a:rPr>
                        <a:t>Remediation, Timeline &amp; Status </a:t>
                      </a:r>
                      <a:endParaRPr lang="en-US" sz="1000" dirty="0">
                        <a:effectLst/>
                        <a:latin typeface="Calibri"/>
                        <a:ea typeface="Calibri"/>
                        <a:cs typeface="Times New Roman"/>
                      </a:endParaRPr>
                    </a:p>
                  </a:txBody>
                  <a:tcPr marL="44133" marR="441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r>
              <a:tr h="942546">
                <a:tc>
                  <a:txBody>
                    <a:bodyPr/>
                    <a:lstStyle/>
                    <a:p>
                      <a:pPr marL="0" marR="0">
                        <a:spcBef>
                          <a:spcPts val="0"/>
                        </a:spcBef>
                        <a:spcAft>
                          <a:spcPts val="0"/>
                        </a:spcAft>
                      </a:pPr>
                      <a:r>
                        <a:rPr lang="en-US" sz="900" b="1" dirty="0">
                          <a:solidFill>
                            <a:srgbClr val="333333"/>
                          </a:solidFill>
                          <a:effectLst/>
                          <a:latin typeface="Arial Narrow"/>
                          <a:ea typeface="Times New Roman"/>
                          <a:cs typeface="Times New Roman"/>
                        </a:rPr>
                        <a:t>High Level Requirement # 1 (Discoverable cookie Panel - Consent)</a:t>
                      </a:r>
                      <a:endParaRPr lang="en-US" sz="900" dirty="0">
                        <a:effectLst/>
                        <a:latin typeface="Calibri"/>
                        <a:ea typeface="Calibri"/>
                        <a:cs typeface="Times New Roman"/>
                      </a:endParaRPr>
                    </a:p>
                  </a:txBody>
                  <a:tcPr marL="44133" marR="44133" marT="0" marB="0" anchor="ctr">
                    <a:lnL w="12700" cap="flat" cmpd="sng" algn="ctr">
                      <a:solidFill>
                        <a:srgbClr val="4BACC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spcBef>
                          <a:spcPts val="0"/>
                        </a:spcBef>
                        <a:spcAft>
                          <a:spcPts val="0"/>
                        </a:spcAft>
                      </a:pPr>
                      <a:r>
                        <a:rPr lang="en-US" sz="900"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p>
                      <a:pPr marL="0" marR="0">
                        <a:spcBef>
                          <a:spcPts val="0"/>
                        </a:spcBef>
                        <a:spcAft>
                          <a:spcPts val="0"/>
                        </a:spcAft>
                      </a:pPr>
                      <a:r>
                        <a:rPr lang="en-US" sz="900"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txBody>
                  <a:tcPr marL="44133" marR="441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spcBef>
                          <a:spcPts val="0"/>
                        </a:spcBef>
                        <a:spcAft>
                          <a:spcPts val="0"/>
                        </a:spcAft>
                      </a:pPr>
                      <a:r>
                        <a:rPr lang="en-US" sz="900"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p>
                      <a:pPr marL="0" marR="0">
                        <a:spcBef>
                          <a:spcPts val="0"/>
                        </a:spcBef>
                        <a:spcAft>
                          <a:spcPts val="0"/>
                        </a:spcAft>
                      </a:pPr>
                      <a:r>
                        <a:rPr lang="en-US" sz="900" b="1" dirty="0">
                          <a:solidFill>
                            <a:srgbClr val="333333"/>
                          </a:solidFill>
                          <a:effectLst/>
                          <a:latin typeface="Arial Narrow"/>
                          <a:ea typeface="Times New Roman"/>
                          <a:cs typeface="Times New Roman"/>
                        </a:rPr>
                        <a:t>Remediation</a:t>
                      </a:r>
                      <a:r>
                        <a:rPr lang="en-US" sz="900" dirty="0">
                          <a:solidFill>
                            <a:srgbClr val="333333"/>
                          </a:solidFill>
                          <a:effectLst/>
                          <a:latin typeface="Arial Narrow"/>
                          <a:ea typeface="Times New Roman"/>
                          <a:cs typeface="Times New Roman"/>
                        </a:rPr>
                        <a:t>: Inject ‘SiteMorse’ cookie panel code in the site.</a:t>
                      </a:r>
                      <a:endParaRPr lang="en-US" sz="900" dirty="0">
                        <a:effectLst/>
                        <a:latin typeface="Calibri"/>
                        <a:ea typeface="Calibri"/>
                        <a:cs typeface="Times New Roman"/>
                      </a:endParaRPr>
                    </a:p>
                    <a:p>
                      <a:pPr marL="0" marR="0">
                        <a:spcBef>
                          <a:spcPts val="0"/>
                        </a:spcBef>
                        <a:spcAft>
                          <a:spcPts val="0"/>
                        </a:spcAft>
                      </a:pPr>
                      <a:r>
                        <a:rPr lang="en-US" sz="900" b="1"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p>
                      <a:pPr marL="0" marR="0">
                        <a:spcBef>
                          <a:spcPts val="0"/>
                        </a:spcBef>
                        <a:spcAft>
                          <a:spcPts val="0"/>
                        </a:spcAft>
                      </a:pPr>
                      <a:r>
                        <a:rPr lang="en-US" sz="900" b="1" dirty="0">
                          <a:solidFill>
                            <a:srgbClr val="333333"/>
                          </a:solidFill>
                          <a:effectLst/>
                          <a:latin typeface="Arial Narrow"/>
                          <a:ea typeface="Times New Roman"/>
                          <a:cs typeface="Times New Roman"/>
                        </a:rPr>
                        <a:t>Timeline:</a:t>
                      </a:r>
                      <a:r>
                        <a:rPr lang="en-US" sz="900" dirty="0">
                          <a:solidFill>
                            <a:srgbClr val="333333"/>
                          </a:solidFill>
                          <a:effectLst/>
                          <a:latin typeface="Arial Narrow"/>
                          <a:ea typeface="Times New Roman"/>
                          <a:cs typeface="Times New Roman"/>
                        </a:rPr>
                        <a:t> Past Due</a:t>
                      </a:r>
                      <a:endParaRPr lang="en-US" sz="900" dirty="0">
                        <a:effectLst/>
                        <a:latin typeface="Calibri"/>
                        <a:ea typeface="Calibri"/>
                        <a:cs typeface="Times New Roman"/>
                      </a:endParaRPr>
                    </a:p>
                    <a:p>
                      <a:pPr marL="0" marR="0">
                        <a:spcBef>
                          <a:spcPts val="0"/>
                        </a:spcBef>
                        <a:spcAft>
                          <a:spcPts val="0"/>
                        </a:spcAft>
                      </a:pPr>
                      <a:r>
                        <a:rPr lang="en-US" sz="900"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p>
                      <a:pPr marL="0" marR="0">
                        <a:spcBef>
                          <a:spcPts val="0"/>
                        </a:spcBef>
                        <a:spcAft>
                          <a:spcPts val="0"/>
                        </a:spcAft>
                      </a:pPr>
                      <a:r>
                        <a:rPr lang="en-US" sz="900" b="1" dirty="0" smtClean="0">
                          <a:solidFill>
                            <a:srgbClr val="333333"/>
                          </a:solidFill>
                          <a:effectLst/>
                          <a:latin typeface="Arial Narrow"/>
                          <a:ea typeface="Times New Roman"/>
                          <a:cs typeface="Times New Roman"/>
                        </a:rPr>
                        <a:t>Status:</a:t>
                      </a:r>
                      <a:r>
                        <a:rPr lang="en-US" sz="900" b="0" dirty="0" smtClean="0">
                          <a:solidFill>
                            <a:srgbClr val="333333"/>
                          </a:solidFill>
                          <a:effectLst/>
                          <a:latin typeface="Arial Narrow"/>
                          <a:ea typeface="Times New Roman"/>
                          <a:cs typeface="Times New Roman"/>
                        </a:rPr>
                        <a:t>90% of impacted GHH Sites remediated &amp; 97% of impacted AH Sites.</a:t>
                      </a:r>
                      <a:endParaRPr lang="en-US" sz="900" b="0" dirty="0">
                        <a:effectLst/>
                        <a:latin typeface="Calibri"/>
                        <a:ea typeface="Calibri"/>
                        <a:cs typeface="Times New Roman"/>
                      </a:endParaRPr>
                    </a:p>
                  </a:txBody>
                  <a:tcPr marL="44133" marR="44133" marT="0" marB="0">
                    <a:lnL w="12700" cap="flat" cmpd="sng" algn="ctr">
                      <a:solidFill>
                        <a:srgbClr val="000000"/>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1578980">
                <a:tc>
                  <a:txBody>
                    <a:bodyPr/>
                    <a:lstStyle/>
                    <a:p>
                      <a:pPr marL="0" marR="0">
                        <a:spcBef>
                          <a:spcPts val="0"/>
                        </a:spcBef>
                        <a:spcAft>
                          <a:spcPts val="0"/>
                        </a:spcAft>
                      </a:pPr>
                      <a:r>
                        <a:rPr lang="en-US" sz="900" b="1" dirty="0">
                          <a:solidFill>
                            <a:srgbClr val="333333"/>
                          </a:solidFill>
                          <a:effectLst/>
                          <a:latin typeface="Arial Narrow"/>
                          <a:ea typeface="Times New Roman"/>
                          <a:cs typeface="Times New Roman"/>
                        </a:rPr>
                        <a:t>High Level Requirement # 2 (Ability for users to OPT-IN or OPT-OUT</a:t>
                      </a:r>
                      <a:endParaRPr lang="en-US" sz="900" dirty="0">
                        <a:effectLst/>
                        <a:latin typeface="Calibri"/>
                        <a:ea typeface="Calibri"/>
                        <a:cs typeface="Times New Roman"/>
                      </a:endParaRPr>
                    </a:p>
                  </a:txBody>
                  <a:tcPr marL="44133" marR="441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p>
                      <a:pPr marL="0" marR="0">
                        <a:spcBef>
                          <a:spcPts val="0"/>
                        </a:spcBef>
                        <a:spcAft>
                          <a:spcPts val="0"/>
                        </a:spcAft>
                      </a:pPr>
                      <a:r>
                        <a:rPr lang="en-US" sz="900"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txBody>
                  <a:tcPr marL="44133" marR="441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p>
                      <a:pPr marL="0" marR="0">
                        <a:spcBef>
                          <a:spcPts val="0"/>
                        </a:spcBef>
                        <a:spcAft>
                          <a:spcPts val="0"/>
                        </a:spcAft>
                      </a:pPr>
                      <a:r>
                        <a:rPr lang="en-US" sz="900" b="1" dirty="0">
                          <a:solidFill>
                            <a:srgbClr val="333333"/>
                          </a:solidFill>
                          <a:effectLst/>
                          <a:latin typeface="Arial Narrow"/>
                          <a:ea typeface="Times New Roman"/>
                          <a:cs typeface="Times New Roman"/>
                        </a:rPr>
                        <a:t>Remediation</a:t>
                      </a:r>
                      <a:r>
                        <a:rPr lang="en-US" sz="900"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p>
                      <a:pPr marL="342900" marR="0" lvl="0" indent="-342900">
                        <a:spcBef>
                          <a:spcPts val="0"/>
                        </a:spcBef>
                        <a:spcAft>
                          <a:spcPts val="0"/>
                        </a:spcAft>
                        <a:buFont typeface="Symbol"/>
                        <a:buChar char=""/>
                      </a:pPr>
                      <a:r>
                        <a:rPr lang="en-US" sz="900" dirty="0">
                          <a:solidFill>
                            <a:srgbClr val="333333"/>
                          </a:solidFill>
                          <a:effectLst/>
                          <a:latin typeface="Arial Narrow"/>
                          <a:ea typeface="Times New Roman"/>
                          <a:cs typeface="Times New Roman"/>
                        </a:rPr>
                        <a:t>No changes required for Sites that does not use or have any 3</a:t>
                      </a:r>
                      <a:r>
                        <a:rPr lang="en-US" sz="900" baseline="30000" dirty="0">
                          <a:solidFill>
                            <a:srgbClr val="333333"/>
                          </a:solidFill>
                          <a:effectLst/>
                          <a:latin typeface="Arial Narrow"/>
                          <a:ea typeface="Times New Roman"/>
                          <a:cs typeface="Times New Roman"/>
                        </a:rPr>
                        <a:t>rd</a:t>
                      </a:r>
                      <a:r>
                        <a:rPr lang="en-US" sz="900" dirty="0">
                          <a:solidFill>
                            <a:srgbClr val="333333"/>
                          </a:solidFill>
                          <a:effectLst/>
                          <a:latin typeface="Arial Narrow"/>
                          <a:ea typeface="Times New Roman"/>
                          <a:cs typeface="Times New Roman"/>
                        </a:rPr>
                        <a:t> Party </a:t>
                      </a:r>
                      <a:r>
                        <a:rPr lang="en-US" sz="900" dirty="0" err="1">
                          <a:solidFill>
                            <a:srgbClr val="333333"/>
                          </a:solidFill>
                          <a:effectLst/>
                          <a:latin typeface="Arial Narrow"/>
                          <a:ea typeface="Times New Roman"/>
                          <a:cs typeface="Times New Roman"/>
                        </a:rPr>
                        <a:t>Cookies</a:t>
                      </a:r>
                      <a:r>
                        <a:rPr lang="en-US" sz="900" baseline="30000" dirty="0" err="1">
                          <a:solidFill>
                            <a:srgbClr val="333333"/>
                          </a:solidFill>
                          <a:effectLst/>
                          <a:latin typeface="Symbol"/>
                          <a:ea typeface="Times New Roman"/>
                          <a:cs typeface="Times New Roman"/>
                        </a:rPr>
                        <a:t>D</a:t>
                      </a:r>
                      <a:r>
                        <a:rPr lang="en-US" sz="900" dirty="0">
                          <a:solidFill>
                            <a:srgbClr val="333333"/>
                          </a:solidFill>
                          <a:effectLst/>
                          <a:latin typeface="Arial Narrow"/>
                          <a:ea typeface="Times New Roman"/>
                          <a:cs typeface="Times New Roman"/>
                        </a:rPr>
                        <a:t> ( 3</a:t>
                      </a:r>
                      <a:r>
                        <a:rPr lang="en-US" sz="900" baseline="30000" dirty="0">
                          <a:solidFill>
                            <a:srgbClr val="333333"/>
                          </a:solidFill>
                          <a:effectLst/>
                          <a:latin typeface="Arial Narrow"/>
                          <a:ea typeface="Times New Roman"/>
                          <a:cs typeface="Times New Roman"/>
                        </a:rPr>
                        <a:t>rd</a:t>
                      </a:r>
                      <a:r>
                        <a:rPr lang="en-US" sz="900" dirty="0">
                          <a:solidFill>
                            <a:srgbClr val="333333"/>
                          </a:solidFill>
                          <a:effectLst/>
                          <a:latin typeface="Arial Narrow"/>
                          <a:ea typeface="Times New Roman"/>
                          <a:cs typeface="Times New Roman"/>
                        </a:rPr>
                        <a:t> party cookies typically fall under Category 4 – Advertising &amp; Cross-site tracking and Category 5 - Social Media)</a:t>
                      </a:r>
                      <a:endParaRPr lang="en-US" sz="900" dirty="0">
                        <a:effectLst/>
                        <a:latin typeface="Calibri"/>
                        <a:ea typeface="Calibri"/>
                        <a:cs typeface="Times New Roman"/>
                      </a:endParaRPr>
                    </a:p>
                    <a:p>
                      <a:pPr marL="342900" marR="0" lvl="0" indent="-342900">
                        <a:spcBef>
                          <a:spcPts val="0"/>
                        </a:spcBef>
                        <a:spcAft>
                          <a:spcPts val="0"/>
                        </a:spcAft>
                        <a:buFont typeface="Symbol"/>
                        <a:buChar char=""/>
                      </a:pPr>
                      <a:r>
                        <a:rPr lang="en-US" sz="900" dirty="0">
                          <a:solidFill>
                            <a:srgbClr val="333333"/>
                          </a:solidFill>
                          <a:effectLst/>
                          <a:latin typeface="Arial Narrow"/>
                          <a:ea typeface="Times New Roman"/>
                          <a:cs typeface="Times New Roman"/>
                        </a:rPr>
                        <a:t>Changes required on sites to handle 3</a:t>
                      </a:r>
                      <a:r>
                        <a:rPr lang="en-US" sz="900" baseline="30000" dirty="0">
                          <a:solidFill>
                            <a:srgbClr val="333333"/>
                          </a:solidFill>
                          <a:effectLst/>
                          <a:latin typeface="Arial Narrow"/>
                          <a:ea typeface="Times New Roman"/>
                          <a:cs typeface="Times New Roman"/>
                        </a:rPr>
                        <a:t>rd</a:t>
                      </a:r>
                      <a:r>
                        <a:rPr lang="en-US" sz="900" dirty="0">
                          <a:solidFill>
                            <a:srgbClr val="333333"/>
                          </a:solidFill>
                          <a:effectLst/>
                          <a:latin typeface="Arial Narrow"/>
                          <a:ea typeface="Times New Roman"/>
                          <a:cs typeface="Times New Roman"/>
                        </a:rPr>
                        <a:t> Party cookies. See below (ASK </a:t>
                      </a:r>
                      <a:r>
                        <a:rPr lang="en-US" sz="900" dirty="0" smtClean="0">
                          <a:solidFill>
                            <a:srgbClr val="333333"/>
                          </a:solidFill>
                          <a:effectLst/>
                          <a:latin typeface="Arial Narrow"/>
                          <a:ea typeface="Times New Roman"/>
                          <a:cs typeface="Times New Roman"/>
                        </a:rPr>
                        <a:t>slide) </a:t>
                      </a:r>
                      <a:r>
                        <a:rPr lang="en-US" sz="900" dirty="0">
                          <a:solidFill>
                            <a:srgbClr val="333333"/>
                          </a:solidFill>
                          <a:effectLst/>
                          <a:latin typeface="Arial Narrow"/>
                          <a:ea typeface="Times New Roman"/>
                          <a:cs typeface="Times New Roman"/>
                        </a:rPr>
                        <a:t>for details</a:t>
                      </a:r>
                      <a:endParaRPr lang="en-US" sz="900" dirty="0">
                        <a:effectLst/>
                        <a:latin typeface="Calibri"/>
                        <a:ea typeface="Calibri"/>
                        <a:cs typeface="Times New Roman"/>
                      </a:endParaRPr>
                    </a:p>
                    <a:p>
                      <a:pPr marL="0" marR="0">
                        <a:spcBef>
                          <a:spcPts val="0"/>
                        </a:spcBef>
                        <a:spcAft>
                          <a:spcPts val="0"/>
                        </a:spcAft>
                      </a:pPr>
                      <a:r>
                        <a:rPr lang="en-US" sz="900" b="1"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p>
                      <a:pPr marL="0" marR="0">
                        <a:spcBef>
                          <a:spcPts val="0"/>
                        </a:spcBef>
                        <a:spcAft>
                          <a:spcPts val="0"/>
                        </a:spcAft>
                      </a:pPr>
                      <a:r>
                        <a:rPr lang="en-US" sz="900" b="1" dirty="0">
                          <a:solidFill>
                            <a:srgbClr val="333333"/>
                          </a:solidFill>
                          <a:effectLst/>
                          <a:latin typeface="Arial Narrow"/>
                          <a:ea typeface="Times New Roman"/>
                          <a:cs typeface="Times New Roman"/>
                        </a:rPr>
                        <a:t>Timeline:</a:t>
                      </a:r>
                      <a:r>
                        <a:rPr lang="en-US" sz="900" dirty="0">
                          <a:solidFill>
                            <a:srgbClr val="333333"/>
                          </a:solidFill>
                          <a:effectLst/>
                          <a:latin typeface="Arial Narrow"/>
                          <a:ea typeface="Times New Roman"/>
                          <a:cs typeface="Times New Roman"/>
                        </a:rPr>
                        <a:t> Complete by August 2018.</a:t>
                      </a:r>
                      <a:endParaRPr lang="en-US" sz="900" dirty="0">
                        <a:effectLst/>
                        <a:latin typeface="Calibri"/>
                        <a:ea typeface="Calibri"/>
                        <a:cs typeface="Times New Roman"/>
                      </a:endParaRPr>
                    </a:p>
                    <a:p>
                      <a:pPr marL="0" marR="0">
                        <a:spcBef>
                          <a:spcPts val="0"/>
                        </a:spcBef>
                        <a:spcAft>
                          <a:spcPts val="0"/>
                        </a:spcAft>
                      </a:pPr>
                      <a:r>
                        <a:rPr lang="en-US" sz="900" dirty="0">
                          <a:solidFill>
                            <a:srgbClr val="333333"/>
                          </a:solidFill>
                          <a:effectLst/>
                          <a:latin typeface="Arial Narrow"/>
                          <a:ea typeface="Times New Roman"/>
                          <a:cs typeface="Times New Roman"/>
                        </a:rPr>
                        <a:t> </a:t>
                      </a:r>
                      <a:endParaRPr lang="en-US" sz="900" dirty="0">
                        <a:effectLst/>
                        <a:latin typeface="Calibri"/>
                        <a:ea typeface="Calibri"/>
                        <a:cs typeface="Times New Roman"/>
                      </a:endParaRPr>
                    </a:p>
                    <a:p>
                      <a:pPr marL="0" marR="0">
                        <a:spcBef>
                          <a:spcPts val="0"/>
                        </a:spcBef>
                        <a:spcAft>
                          <a:spcPts val="0"/>
                        </a:spcAft>
                      </a:pPr>
                      <a:r>
                        <a:rPr lang="en-US" sz="900" b="1" dirty="0">
                          <a:solidFill>
                            <a:srgbClr val="333333"/>
                          </a:solidFill>
                          <a:effectLst/>
                          <a:latin typeface="Arial Narrow"/>
                          <a:ea typeface="Times New Roman"/>
                          <a:cs typeface="Times New Roman"/>
                        </a:rPr>
                        <a:t>Status:</a:t>
                      </a:r>
                      <a:r>
                        <a:rPr lang="en-US" sz="900" dirty="0">
                          <a:solidFill>
                            <a:srgbClr val="333333"/>
                          </a:solidFill>
                          <a:effectLst/>
                          <a:latin typeface="Arial Narrow"/>
                          <a:ea typeface="Times New Roman"/>
                          <a:cs typeface="Times New Roman"/>
                        </a:rPr>
                        <a:t> To Start</a:t>
                      </a:r>
                      <a:endParaRPr lang="en-US" sz="900" dirty="0">
                        <a:effectLst/>
                        <a:latin typeface="Calibri"/>
                        <a:ea typeface="Calibri"/>
                        <a:cs typeface="Times New Roman"/>
                      </a:endParaRPr>
                    </a:p>
                  </a:txBody>
                  <a:tcPr marL="44133" marR="441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0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525713"/>
            <a:ext cx="3200400" cy="741237"/>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419350"/>
            <a:ext cx="2743199" cy="130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722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p:txBody>
          <a:bodyPr anchor="t">
            <a:normAutofit/>
          </a:bodyPr>
          <a:lstStyle/>
          <a:p>
            <a:r>
              <a:rPr lang="en-US" sz="700" b="0" dirty="0" smtClean="0">
                <a:latin typeface="Segoe UI" panose="020B0502040204020203" pitchFamily="34" charset="0"/>
                <a:ea typeface="Segoe UI" panose="020B0502040204020203" pitchFamily="34" charset="0"/>
                <a:cs typeface="Segoe UI" panose="020B0502040204020203" pitchFamily="34" charset="0"/>
              </a:rPr>
              <a:t/>
            </a:r>
            <a:br>
              <a:rPr lang="en-US" sz="700" b="0" dirty="0" smtClean="0">
                <a:latin typeface="Segoe UI" panose="020B0502040204020203" pitchFamily="34" charset="0"/>
                <a:ea typeface="Segoe UI" panose="020B0502040204020203" pitchFamily="34" charset="0"/>
                <a:cs typeface="Segoe UI" panose="020B0502040204020203" pitchFamily="34" charset="0"/>
              </a:rPr>
            </a:br>
            <a:r>
              <a:rPr lang="en-US" sz="2800" b="0" dirty="0" smtClean="0">
                <a:latin typeface="Segoe UI" panose="020B0502040204020203" pitchFamily="34" charset="0"/>
                <a:ea typeface="Segoe UI" panose="020B0502040204020203" pitchFamily="34" charset="0"/>
                <a:cs typeface="Segoe UI" panose="020B0502040204020203" pitchFamily="34" charset="0"/>
              </a:rPr>
              <a:t>Cookie </a:t>
            </a:r>
            <a:r>
              <a:rPr lang="en-US" sz="2800" b="0" dirty="0" smtClean="0">
                <a:latin typeface="Segoe UI" panose="020B0502040204020203" pitchFamily="34" charset="0"/>
                <a:ea typeface="Segoe UI" panose="020B0502040204020203" pitchFamily="34" charset="0"/>
                <a:cs typeface="Segoe UI" panose="020B0502040204020203" pitchFamily="34" charset="0"/>
              </a:rPr>
              <a:t>– Remediation Scope</a:t>
            </a:r>
            <a:endParaRPr lang="en-US" sz="2000" b="0" dirty="0" smtClean="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712566643"/>
              </p:ext>
            </p:extLst>
          </p:nvPr>
        </p:nvGraphicFramePr>
        <p:xfrm>
          <a:off x="228601" y="1123950"/>
          <a:ext cx="8458199" cy="2453640"/>
        </p:xfrm>
        <a:graphic>
          <a:graphicData uri="http://schemas.openxmlformats.org/drawingml/2006/table">
            <a:tbl>
              <a:tblPr firstRow="1" bandRow="1"/>
              <a:tblGrid>
                <a:gridCol w="3200399"/>
                <a:gridCol w="1314450"/>
                <a:gridCol w="1314450"/>
                <a:gridCol w="1314450"/>
                <a:gridCol w="131445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1400" dirty="0" smtClean="0">
                          <a:latin typeface="Arial Narrow" panose="020B0606020202030204" pitchFamily="34" charset="0"/>
                        </a:rPr>
                        <a:t>Cookie</a:t>
                      </a:r>
                      <a:r>
                        <a:rPr lang="en-US" sz="1400" baseline="0" dirty="0" smtClean="0">
                          <a:latin typeface="Arial Narrow" panose="020B0606020202030204" pitchFamily="34" charset="0"/>
                        </a:rPr>
                        <a:t> Category</a:t>
                      </a:r>
                      <a:endParaRPr lang="en-US" sz="140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dirty="0" smtClean="0">
                          <a:latin typeface="Arial Narrow" panose="020B0606020202030204" pitchFamily="34" charset="0"/>
                        </a:rPr>
                        <a:t>1</a:t>
                      </a:r>
                      <a:r>
                        <a:rPr lang="en-US" sz="1400" baseline="30000" dirty="0" smtClean="0">
                          <a:latin typeface="Arial Narrow" panose="020B0606020202030204" pitchFamily="34" charset="0"/>
                        </a:rPr>
                        <a:t>st</a:t>
                      </a:r>
                      <a:r>
                        <a:rPr lang="en-US" sz="1400" baseline="0" dirty="0" smtClean="0">
                          <a:latin typeface="Arial Narrow" panose="020B0606020202030204" pitchFamily="34" charset="0"/>
                        </a:rPr>
                        <a:t> Party Cookie</a:t>
                      </a:r>
                      <a:endParaRPr lang="en-US" sz="1400" dirty="0">
                        <a:latin typeface="Arial Narrow" panose="020B0606020202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dirty="0" smtClean="0">
                          <a:latin typeface="Arial Narrow" panose="020B0606020202030204" pitchFamily="34" charset="0"/>
                        </a:rPr>
                        <a:t>Remediation</a:t>
                      </a:r>
                      <a:r>
                        <a:rPr lang="en-US" sz="1400" baseline="0" dirty="0" smtClean="0">
                          <a:latin typeface="Arial Narrow" panose="020B0606020202030204" pitchFamily="34" charset="0"/>
                        </a:rPr>
                        <a:t> Required?</a:t>
                      </a:r>
                      <a:endParaRPr lang="en-US" sz="1400" dirty="0">
                        <a:latin typeface="Arial Narrow" panose="020B0606020202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dirty="0" smtClean="0">
                          <a:latin typeface="Arial Narrow" panose="020B0606020202030204" pitchFamily="34" charset="0"/>
                        </a:rPr>
                        <a:t>3</a:t>
                      </a:r>
                      <a:r>
                        <a:rPr lang="en-US" sz="1400" baseline="30000" dirty="0" smtClean="0">
                          <a:latin typeface="Arial Narrow" panose="020B0606020202030204" pitchFamily="34" charset="0"/>
                        </a:rPr>
                        <a:t>rd</a:t>
                      </a:r>
                      <a:r>
                        <a:rPr lang="en-US" sz="1400" dirty="0" smtClean="0">
                          <a:latin typeface="Arial Narrow" panose="020B0606020202030204" pitchFamily="34" charset="0"/>
                        </a:rPr>
                        <a:t> Party Cookie</a:t>
                      </a:r>
                      <a:endParaRPr lang="en-US" sz="1400" dirty="0">
                        <a:latin typeface="Arial Narrow" panose="020B0606020202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dirty="0" smtClean="0">
                          <a:latin typeface="Arial Narrow" panose="020B0606020202030204" pitchFamily="34" charset="0"/>
                        </a:rPr>
                        <a:t>Remediation</a:t>
                      </a:r>
                      <a:r>
                        <a:rPr lang="en-US" sz="1400" baseline="0" dirty="0" smtClean="0">
                          <a:latin typeface="Arial Narrow" panose="020B0606020202030204" pitchFamily="34" charset="0"/>
                        </a:rPr>
                        <a:t> Required?</a:t>
                      </a:r>
                      <a:endParaRPr lang="en-US" sz="1400" dirty="0">
                        <a:latin typeface="Arial Narrow" panose="020B0606020202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Arial Narrow" panose="020B0606020202030204" pitchFamily="34" charset="0"/>
                        </a:rPr>
                        <a:t>Necessary </a:t>
                      </a:r>
                      <a:r>
                        <a:rPr lang="en-US" sz="1200" baseline="0" dirty="0" smtClean="0">
                          <a:latin typeface="Arial Narrow" panose="020B0606020202030204" pitchFamily="34" charset="0"/>
                        </a:rPr>
                        <a:t> </a:t>
                      </a:r>
                      <a:r>
                        <a:rPr lang="en-US" sz="900" i="1" baseline="0" dirty="0" smtClean="0">
                          <a:latin typeface="Arial Narrow" panose="020B0606020202030204" pitchFamily="34" charset="0"/>
                        </a:rPr>
                        <a:t>(no Opt-out option)</a:t>
                      </a:r>
                      <a:endParaRPr lang="en-US" sz="900" i="1"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Arial Narrow" panose="020B0606020202030204" pitchFamily="34" charset="0"/>
                        </a:rPr>
                        <a:t>Yes</a:t>
                      </a:r>
                      <a:endParaRPr lang="en-US" sz="120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Arial Narrow" panose="020B0606020202030204" pitchFamily="34" charset="0"/>
                        </a:rPr>
                        <a:t>Not</a:t>
                      </a:r>
                      <a:r>
                        <a:rPr lang="en-US" sz="1200" baseline="0" dirty="0" smtClean="0">
                          <a:latin typeface="Arial Narrow" panose="020B0606020202030204" pitchFamily="34" charset="0"/>
                        </a:rPr>
                        <a:t> Required</a:t>
                      </a:r>
                      <a:endParaRPr lang="en-US" sz="120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Arial Narrow" panose="020B0606020202030204" pitchFamily="34" charset="0"/>
                        </a:rPr>
                        <a:t>NA</a:t>
                      </a:r>
                      <a:endParaRPr lang="en-US" sz="120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Arial Narrow" panose="020B0606020202030204" pitchFamily="34" charset="0"/>
                        </a:rPr>
                        <a:t>NA</a:t>
                      </a:r>
                      <a:endParaRPr lang="en-US" sz="120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Arial Narrow" panose="020B0606020202030204" pitchFamily="34" charset="0"/>
                        </a:rPr>
                        <a:t>Site Experience </a:t>
                      </a:r>
                      <a:r>
                        <a:rPr lang="en-US" sz="900" i="1" dirty="0" smtClean="0">
                          <a:latin typeface="Arial Narrow" panose="020B0606020202030204" pitchFamily="34" charset="0"/>
                        </a:rPr>
                        <a:t>(no</a:t>
                      </a:r>
                      <a:r>
                        <a:rPr lang="en-US" sz="900" i="1" baseline="0" dirty="0" smtClean="0">
                          <a:latin typeface="Arial Narrow" panose="020B0606020202030204" pitchFamily="34" charset="0"/>
                        </a:rPr>
                        <a:t> Opt-out option)</a:t>
                      </a:r>
                      <a:endParaRPr lang="en-US" sz="900" i="1"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Arial Narrow" panose="020B0606020202030204" pitchFamily="34" charset="0"/>
                        </a:rPr>
                        <a:t>Yes</a:t>
                      </a:r>
                      <a:endParaRPr lang="en-US" sz="120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0" dirty="0" smtClean="0">
                          <a:latin typeface="Arial Narrow" panose="020B0606020202030204" pitchFamily="34" charset="0"/>
                        </a:rPr>
                        <a:t>Not Required</a:t>
                      </a:r>
                      <a:endParaRPr lang="en-US" sz="1200" b="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0" dirty="0" smtClean="0">
                          <a:latin typeface="Arial Narrow" panose="020B0606020202030204" pitchFamily="34" charset="0"/>
                        </a:rPr>
                        <a:t>NA</a:t>
                      </a:r>
                      <a:endParaRPr lang="en-US" sz="1200" b="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0" dirty="0" smtClean="0">
                          <a:latin typeface="Arial Narrow" panose="020B0606020202030204" pitchFamily="34" charset="0"/>
                        </a:rPr>
                        <a:t>NA</a:t>
                      </a:r>
                      <a:endParaRPr lang="en-US" sz="1200" b="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Arial Narrow" panose="020B0606020202030204" pitchFamily="34" charset="0"/>
                        </a:rPr>
                        <a:t>Performance</a:t>
                      </a:r>
                      <a:r>
                        <a:rPr lang="en-US" sz="1200" baseline="0" dirty="0" smtClean="0">
                          <a:latin typeface="Arial Narrow" panose="020B0606020202030204" pitchFamily="34" charset="0"/>
                        </a:rPr>
                        <a:t> &amp; Operations </a:t>
                      </a:r>
                      <a:r>
                        <a:rPr lang="en-US" sz="900" i="1" baseline="0" dirty="0" smtClean="0">
                          <a:latin typeface="Arial Narrow" panose="020B0606020202030204" pitchFamily="34" charset="0"/>
                        </a:rPr>
                        <a:t>(default-OPT-IN)</a:t>
                      </a:r>
                      <a:endParaRPr lang="en-US" sz="900" i="1"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Arial Narrow" panose="020B0606020202030204" pitchFamily="34" charset="0"/>
                        </a:rPr>
                        <a:t>Yes</a:t>
                      </a:r>
                    </a:p>
                    <a:p>
                      <a:pPr algn="ctr"/>
                      <a:r>
                        <a:rPr lang="en-US" sz="900" dirty="0" smtClean="0">
                          <a:latin typeface="Arial Narrow" panose="020B0606020202030204" pitchFamily="34" charset="0"/>
                        </a:rPr>
                        <a:t>(include Google Analytics)</a:t>
                      </a:r>
                      <a:endParaRPr lang="en-US" sz="90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0" dirty="0" smtClean="0">
                          <a:latin typeface="Arial Narrow" panose="020B0606020202030204" pitchFamily="34" charset="0"/>
                        </a:rPr>
                        <a:t>Not Required</a:t>
                      </a:r>
                      <a:endParaRPr lang="en-US" sz="1200" b="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0" dirty="0" smtClean="0">
                          <a:latin typeface="Arial Narrow" panose="020B0606020202030204" pitchFamily="34" charset="0"/>
                        </a:rPr>
                        <a:t>Yes</a:t>
                      </a:r>
                    </a:p>
                    <a:p>
                      <a:pPr algn="ctr"/>
                      <a:r>
                        <a:rPr lang="en-US" sz="900" b="0" dirty="0" smtClean="0">
                          <a:latin typeface="Arial Narrow" panose="020B0606020202030204" pitchFamily="34" charset="0"/>
                        </a:rPr>
                        <a:t>(exclude</a:t>
                      </a:r>
                      <a:r>
                        <a:rPr lang="en-US" sz="900" b="0" baseline="0" dirty="0" smtClean="0">
                          <a:latin typeface="Arial Narrow" panose="020B0606020202030204" pitchFamily="34" charset="0"/>
                        </a:rPr>
                        <a:t> Google Analytics)</a:t>
                      </a:r>
                      <a:endParaRPr lang="en-US" sz="900" b="0" dirty="0" smtClean="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smtClean="0">
                          <a:solidFill>
                            <a:srgbClr val="FF0000"/>
                          </a:solidFill>
                          <a:latin typeface="Arial Narrow" panose="020B0606020202030204" pitchFamily="34" charset="0"/>
                        </a:rPr>
                        <a:t>Required</a:t>
                      </a:r>
                      <a:endParaRPr lang="en-US" sz="1200" b="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Arial Narrow" panose="020B0606020202030204" pitchFamily="34" charset="0"/>
                        </a:rPr>
                        <a:t>Advertising &amp;</a:t>
                      </a:r>
                      <a:r>
                        <a:rPr lang="en-US" sz="1200" baseline="0" dirty="0" smtClean="0">
                          <a:latin typeface="Arial Narrow" panose="020B0606020202030204" pitchFamily="34" charset="0"/>
                        </a:rPr>
                        <a:t> Cross-Site Tracking</a:t>
                      </a:r>
                    </a:p>
                    <a:p>
                      <a:r>
                        <a:rPr lang="en-US" sz="900" i="1" baseline="0" dirty="0" smtClean="0">
                          <a:latin typeface="Arial Narrow" panose="020B0606020202030204" pitchFamily="34" charset="0"/>
                        </a:rPr>
                        <a:t>(Default = OPT-OUT, exception: 3 French site for DMP integration)</a:t>
                      </a:r>
                      <a:endParaRPr lang="en-US" sz="900" i="1"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Arial Narrow" panose="020B0606020202030204" pitchFamily="34" charset="0"/>
                        </a:rPr>
                        <a:t>Yes</a:t>
                      </a:r>
                      <a:endParaRPr lang="en-US" sz="120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0" dirty="0" smtClean="0">
                          <a:latin typeface="Arial Narrow" panose="020B0606020202030204" pitchFamily="34" charset="0"/>
                        </a:rPr>
                        <a:t>Not Required</a:t>
                      </a:r>
                      <a:endParaRPr lang="en-US" sz="1200" b="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0" dirty="0" smtClean="0">
                          <a:latin typeface="Arial Narrow" panose="020B0606020202030204" pitchFamily="34" charset="0"/>
                        </a:rPr>
                        <a:t>Yes</a:t>
                      </a:r>
                      <a:endParaRPr lang="en-US" sz="1200" b="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smtClean="0">
                          <a:solidFill>
                            <a:srgbClr val="FF0000"/>
                          </a:solidFill>
                          <a:latin typeface="Arial Narrow" panose="020B0606020202030204" pitchFamily="34" charset="0"/>
                        </a:rPr>
                        <a:t>Required</a:t>
                      </a:r>
                      <a:endParaRPr lang="en-US" sz="1200" b="1" dirty="0">
                        <a:solidFill>
                          <a:srgbClr val="FF0000"/>
                        </a:solidFill>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200" dirty="0" smtClean="0">
                          <a:latin typeface="Arial Narrow" panose="020B0606020202030204" pitchFamily="34" charset="0"/>
                        </a:rPr>
                        <a:t>Social</a:t>
                      </a:r>
                      <a:r>
                        <a:rPr lang="en-US" sz="1200" baseline="0" dirty="0" smtClean="0">
                          <a:latin typeface="Arial Narrow" panose="020B0606020202030204" pitchFamily="34" charset="0"/>
                        </a:rPr>
                        <a:t> Media </a:t>
                      </a:r>
                      <a:r>
                        <a:rPr lang="en-US" sz="900" i="1" baseline="0" dirty="0" smtClean="0">
                          <a:latin typeface="Arial Narrow" panose="020B0606020202030204" pitchFamily="34" charset="0"/>
                        </a:rPr>
                        <a:t>(Default – OPT-OUT)</a:t>
                      </a:r>
                      <a:endParaRPr lang="en-US" sz="1200" i="1"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Arial Narrow" panose="020B0606020202030204" pitchFamily="34" charset="0"/>
                        </a:rPr>
                        <a:t>Yes</a:t>
                      </a:r>
                      <a:endParaRPr lang="en-US" sz="120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0" dirty="0" smtClean="0">
                          <a:latin typeface="Arial Narrow" panose="020B0606020202030204" pitchFamily="34" charset="0"/>
                        </a:rPr>
                        <a:t>Not</a:t>
                      </a:r>
                      <a:r>
                        <a:rPr lang="en-US" sz="1200" b="0" baseline="0" dirty="0" smtClean="0">
                          <a:latin typeface="Arial Narrow" panose="020B0606020202030204" pitchFamily="34" charset="0"/>
                        </a:rPr>
                        <a:t> Required</a:t>
                      </a:r>
                      <a:endParaRPr lang="en-US" sz="1200" b="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0" dirty="0" smtClean="0">
                          <a:latin typeface="Arial Narrow" panose="020B0606020202030204" pitchFamily="34" charset="0"/>
                        </a:rPr>
                        <a:t>Yes</a:t>
                      </a:r>
                      <a:endParaRPr lang="en-US" sz="1200" b="0" dirty="0">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smtClean="0">
                          <a:solidFill>
                            <a:srgbClr val="FF0000"/>
                          </a:solidFill>
                          <a:latin typeface="Arial Narrow" panose="020B0606020202030204" pitchFamily="34" charset="0"/>
                        </a:rPr>
                        <a:t>Required</a:t>
                      </a:r>
                      <a:endParaRPr lang="en-US" sz="1200" b="1" dirty="0">
                        <a:solidFill>
                          <a:srgbClr val="FF0000"/>
                        </a:solidFill>
                        <a:latin typeface="Arial Narrow" panose="020B0606020202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Tree>
    <p:extLst>
      <p:ext uri="{BB962C8B-B14F-4D97-AF65-F5344CB8AC3E}">
        <p14:creationId xmlns:p14="http://schemas.microsoft.com/office/powerpoint/2010/main" val="423820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p:txBody>
          <a:bodyPr anchor="t">
            <a:normAutofit/>
          </a:bodyPr>
          <a:lstStyle/>
          <a:p>
            <a:r>
              <a:rPr lang="en-US" sz="700" b="0" dirty="0" smtClean="0">
                <a:latin typeface="Segoe UI" panose="020B0502040204020203" pitchFamily="34" charset="0"/>
                <a:ea typeface="Segoe UI" panose="020B0502040204020203" pitchFamily="34" charset="0"/>
                <a:cs typeface="Segoe UI" panose="020B0502040204020203" pitchFamily="34" charset="0"/>
              </a:rPr>
              <a:t/>
            </a:r>
            <a:br>
              <a:rPr lang="en-US" sz="700" b="0" dirty="0" smtClean="0">
                <a:latin typeface="Segoe UI" panose="020B0502040204020203" pitchFamily="34" charset="0"/>
                <a:ea typeface="Segoe UI" panose="020B0502040204020203" pitchFamily="34" charset="0"/>
                <a:cs typeface="Segoe UI" panose="020B0502040204020203" pitchFamily="34" charset="0"/>
              </a:rPr>
            </a:br>
            <a:r>
              <a:rPr lang="en-US" sz="2800" b="0" dirty="0" smtClean="0">
                <a:latin typeface="Segoe UI" panose="020B0502040204020203" pitchFamily="34" charset="0"/>
                <a:ea typeface="Segoe UI" panose="020B0502040204020203" pitchFamily="34" charset="0"/>
                <a:cs typeface="Segoe UI" panose="020B0502040204020203" pitchFamily="34" charset="0"/>
              </a:rPr>
              <a:t>What is the ASK ?</a:t>
            </a:r>
            <a:endParaRPr lang="en-US" sz="2000" b="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304800" y="971550"/>
            <a:ext cx="8382000" cy="3394472"/>
          </a:xfrm>
        </p:spPr>
        <p:txBody>
          <a:bodyPr/>
          <a:lstStyle/>
          <a:p>
            <a:pPr marL="0" indent="0">
              <a:buNone/>
            </a:pPr>
            <a:r>
              <a:rPr lang="en-US" sz="2000" b="1" dirty="0" smtClean="0">
                <a:latin typeface="Arial Narrow" panose="020B0606020202030204" pitchFamily="34" charset="0"/>
              </a:rPr>
              <a:t>What is a ASK from Site Owner? </a:t>
            </a:r>
          </a:p>
          <a:p>
            <a:endParaRPr lang="en-US" sz="1050" dirty="0">
              <a:latin typeface="Arial Narrow" panose="020B0606020202030204" pitchFamily="34" charset="0"/>
            </a:endParaRPr>
          </a:p>
          <a:p>
            <a:pPr>
              <a:spcBef>
                <a:spcPts val="0"/>
              </a:spcBef>
              <a:spcAft>
                <a:spcPts val="0"/>
              </a:spcAft>
              <a:buFont typeface="Wingdings" panose="05000000000000000000" pitchFamily="2" charset="2"/>
              <a:buChar char="Ø"/>
            </a:pPr>
            <a:r>
              <a:rPr lang="en-US" sz="1600" dirty="0">
                <a:solidFill>
                  <a:srgbClr val="333333"/>
                </a:solidFill>
                <a:latin typeface="Arial Narrow" panose="020B0606020202030204" pitchFamily="34" charset="0"/>
                <a:ea typeface="Times New Roman"/>
                <a:cs typeface="Times New Roman"/>
              </a:rPr>
              <a:t>Review the use of ‘Category 4 – Advertising &amp; Cross-Site Tracking’ and/or ‘Category 5 – Social media’ in the site. It is recommend to avoid use Category 4 (Advertising or Cross-site tracking cookies) and Category 5  (Social Media) cookies in our </a:t>
            </a:r>
            <a:r>
              <a:rPr lang="en-US" sz="1600" dirty="0" smtClean="0">
                <a:solidFill>
                  <a:srgbClr val="333333"/>
                </a:solidFill>
                <a:latin typeface="Arial Narrow" panose="020B0606020202030204" pitchFamily="34" charset="0"/>
                <a:ea typeface="Times New Roman"/>
                <a:cs typeface="Times New Roman"/>
              </a:rPr>
              <a:t>sites</a:t>
            </a:r>
            <a:r>
              <a:rPr lang="en-US" sz="1600" dirty="0">
                <a:solidFill>
                  <a:srgbClr val="333333"/>
                </a:solidFill>
                <a:latin typeface="Arial Narrow" panose="020B0606020202030204" pitchFamily="34" charset="0"/>
                <a:ea typeface="Times New Roman"/>
                <a:cs typeface="Times New Roman"/>
              </a:rPr>
              <a:t> </a:t>
            </a:r>
            <a:r>
              <a:rPr lang="en-US" sz="1600" dirty="0" smtClean="0">
                <a:solidFill>
                  <a:srgbClr val="333333"/>
                </a:solidFill>
                <a:latin typeface="Arial Narrow" panose="020B0606020202030204" pitchFamily="34" charset="0"/>
                <a:ea typeface="Times New Roman"/>
                <a:cs typeface="Times New Roman"/>
              </a:rPr>
              <a:t>with appropriate  consent/consultation from our company compliance office.</a:t>
            </a:r>
            <a:endParaRPr lang="en-US" sz="1600" dirty="0" smtClean="0">
              <a:solidFill>
                <a:srgbClr val="333333"/>
              </a:solidFill>
              <a:latin typeface="Arial Narrow" panose="020B0606020202030204" pitchFamily="34" charset="0"/>
              <a:ea typeface="Times New Roman"/>
              <a:cs typeface="Times New Roman"/>
            </a:endParaRPr>
          </a:p>
          <a:p>
            <a:pPr>
              <a:spcBef>
                <a:spcPts val="0"/>
              </a:spcBef>
              <a:spcAft>
                <a:spcPts val="0"/>
              </a:spcAft>
              <a:buFont typeface="Wingdings" panose="05000000000000000000" pitchFamily="2" charset="2"/>
              <a:buChar char="Ø"/>
            </a:pPr>
            <a:endParaRPr lang="en-US" sz="1400" dirty="0">
              <a:latin typeface="Arial Narrow" panose="020B0606020202030204" pitchFamily="34" charset="0"/>
              <a:ea typeface="Calibri"/>
              <a:cs typeface="Times New Roman"/>
            </a:endParaRPr>
          </a:p>
          <a:p>
            <a:pPr>
              <a:spcBef>
                <a:spcPts val="0"/>
              </a:spcBef>
              <a:spcAft>
                <a:spcPts val="0"/>
              </a:spcAft>
              <a:buFont typeface="Wingdings" panose="05000000000000000000" pitchFamily="2" charset="2"/>
              <a:buChar char="Ø"/>
            </a:pPr>
            <a:r>
              <a:rPr lang="en-US" sz="1600" dirty="0">
                <a:solidFill>
                  <a:srgbClr val="333333"/>
                </a:solidFill>
                <a:latin typeface="Arial Narrow" panose="020B0606020202030204" pitchFamily="34" charset="0"/>
                <a:ea typeface="Times New Roman"/>
                <a:cs typeface="Times New Roman"/>
              </a:rPr>
              <a:t>If these cookie(s) are NOT REQUIRED, then remediate the site to drop these </a:t>
            </a:r>
            <a:r>
              <a:rPr lang="en-US" sz="1600" dirty="0" smtClean="0">
                <a:solidFill>
                  <a:srgbClr val="333333"/>
                </a:solidFill>
                <a:latin typeface="Arial Narrow" panose="020B0606020202030204" pitchFamily="34" charset="0"/>
                <a:ea typeface="Times New Roman"/>
                <a:cs typeface="Times New Roman"/>
              </a:rPr>
              <a:t>cookies</a:t>
            </a:r>
          </a:p>
          <a:p>
            <a:pPr>
              <a:spcBef>
                <a:spcPts val="0"/>
              </a:spcBef>
              <a:spcAft>
                <a:spcPts val="0"/>
              </a:spcAft>
              <a:buFont typeface="Wingdings" panose="05000000000000000000" pitchFamily="2" charset="2"/>
              <a:buChar char="Ø"/>
            </a:pPr>
            <a:endParaRPr lang="en-US" sz="1400" dirty="0">
              <a:latin typeface="Arial Narrow" panose="020B0606020202030204" pitchFamily="34" charset="0"/>
              <a:ea typeface="Calibri"/>
              <a:cs typeface="Times New Roman"/>
            </a:endParaRPr>
          </a:p>
          <a:p>
            <a:pPr>
              <a:spcBef>
                <a:spcPts val="0"/>
              </a:spcBef>
              <a:spcAft>
                <a:spcPts val="0"/>
              </a:spcAft>
              <a:buFont typeface="Wingdings" panose="05000000000000000000" pitchFamily="2" charset="2"/>
              <a:buChar char="Ø"/>
            </a:pPr>
            <a:r>
              <a:rPr lang="en-US" sz="1600" dirty="0">
                <a:solidFill>
                  <a:srgbClr val="333333"/>
                </a:solidFill>
                <a:latin typeface="Arial Narrow" panose="020B0606020202030204" pitchFamily="34" charset="0"/>
                <a:ea typeface="Times New Roman"/>
                <a:cs typeface="Times New Roman"/>
              </a:rPr>
              <a:t>If these cookie(s) are REQUIRED, then REMEDIATE the site to push these cookie(s) based on user’s OPT-IN/OPT-OUT preference. Here are high level guidance</a:t>
            </a:r>
            <a:endParaRPr lang="en-US" sz="1400" dirty="0">
              <a:latin typeface="Arial Narrow" panose="020B0606020202030204" pitchFamily="34" charset="0"/>
              <a:ea typeface="Calibri"/>
              <a:cs typeface="Times New Roman"/>
            </a:endParaRPr>
          </a:p>
          <a:p>
            <a:pPr marL="742950" lvl="1" indent="-285750">
              <a:spcBef>
                <a:spcPts val="0"/>
              </a:spcBef>
              <a:spcAft>
                <a:spcPts val="0"/>
              </a:spcAft>
              <a:buFont typeface="Wingdings" panose="05000000000000000000" pitchFamily="2" charset="2"/>
              <a:buChar char="Ø"/>
            </a:pPr>
            <a:r>
              <a:rPr lang="en-US" sz="1600" dirty="0">
                <a:solidFill>
                  <a:srgbClr val="333333"/>
                </a:solidFill>
                <a:latin typeface="Arial Narrow" panose="020B0606020202030204" pitchFamily="34" charset="0"/>
                <a:ea typeface="Times New Roman"/>
                <a:cs typeface="Times New Roman"/>
              </a:rPr>
              <a:t>Include the code to obtain/retrieve an user selection for a category</a:t>
            </a:r>
            <a:endParaRPr lang="en-US" sz="1400" dirty="0">
              <a:latin typeface="Arial Narrow" panose="020B0606020202030204" pitchFamily="34" charset="0"/>
              <a:ea typeface="Calibri"/>
              <a:cs typeface="Times New Roman"/>
            </a:endParaRPr>
          </a:p>
          <a:p>
            <a:pPr marL="742950" lvl="1" indent="-285750">
              <a:spcBef>
                <a:spcPts val="0"/>
              </a:spcBef>
              <a:spcAft>
                <a:spcPts val="0"/>
              </a:spcAft>
              <a:buFont typeface="Wingdings" panose="05000000000000000000" pitchFamily="2" charset="2"/>
              <a:buChar char="Ø"/>
            </a:pPr>
            <a:r>
              <a:rPr lang="en-US" sz="1600" dirty="0">
                <a:solidFill>
                  <a:srgbClr val="333333"/>
                </a:solidFill>
                <a:latin typeface="Arial Narrow" panose="020B0606020202030204" pitchFamily="34" charset="0"/>
                <a:ea typeface="Times New Roman"/>
                <a:cs typeface="Times New Roman"/>
              </a:rPr>
              <a:t>Evaluate the output of the above to make a decision to push/set or not push/not-set a cookie or frame on an user machine</a:t>
            </a:r>
            <a:r>
              <a:rPr lang="en-US" sz="1600" dirty="0" smtClean="0">
                <a:solidFill>
                  <a:srgbClr val="333333"/>
                </a:solidFill>
                <a:latin typeface="Arial Narrow" panose="020B0606020202030204" pitchFamily="34" charset="0"/>
                <a:ea typeface="Times New Roman"/>
                <a:cs typeface="Times New Roman"/>
              </a:rPr>
              <a:t>.</a:t>
            </a:r>
          </a:p>
          <a:p>
            <a:pPr marL="742950" lvl="1" indent="-285750">
              <a:spcBef>
                <a:spcPts val="0"/>
              </a:spcBef>
              <a:spcAft>
                <a:spcPts val="0"/>
              </a:spcAft>
              <a:buFont typeface="Wingdings" panose="05000000000000000000" pitchFamily="2" charset="2"/>
              <a:buChar char="Ø"/>
            </a:pPr>
            <a:r>
              <a:rPr lang="en-US" sz="1600" dirty="0" smtClean="0">
                <a:solidFill>
                  <a:srgbClr val="333333"/>
                </a:solidFill>
                <a:latin typeface="Arial Narrow" panose="020B0606020202030204" pitchFamily="34" charset="0"/>
                <a:ea typeface="Calibri"/>
                <a:cs typeface="Times New Roman"/>
              </a:rPr>
              <a:t>There should be appropriate communication for an user to change their preference.</a:t>
            </a:r>
            <a:endParaRPr lang="en-US" sz="1400" dirty="0">
              <a:latin typeface="Arial Narrow" panose="020B0606020202030204" pitchFamily="34" charset="0"/>
              <a:ea typeface="Calibri"/>
              <a:cs typeface="Times New Roman"/>
            </a:endParaRPr>
          </a:p>
          <a:p>
            <a:pPr marL="0" indent="0">
              <a:buNone/>
            </a:pPr>
            <a:endParaRPr lang="en-US" dirty="0"/>
          </a:p>
        </p:txBody>
      </p:sp>
    </p:spTree>
    <p:extLst>
      <p:ext uri="{BB962C8B-B14F-4D97-AF65-F5344CB8AC3E}">
        <p14:creationId xmlns:p14="http://schemas.microsoft.com/office/powerpoint/2010/main" val="2967114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p:txBody>
          <a:bodyPr anchor="t">
            <a:normAutofit/>
          </a:bodyPr>
          <a:lstStyle/>
          <a:p>
            <a:r>
              <a:rPr lang="en-US" sz="700" b="0" dirty="0" smtClean="0">
                <a:latin typeface="Segoe UI" panose="020B0502040204020203" pitchFamily="34" charset="0"/>
                <a:ea typeface="Segoe UI" panose="020B0502040204020203" pitchFamily="34" charset="0"/>
                <a:cs typeface="Segoe UI" panose="020B0502040204020203" pitchFamily="34" charset="0"/>
              </a:rPr>
              <a:t/>
            </a:r>
            <a:br>
              <a:rPr lang="en-US" sz="700" b="0" dirty="0" smtClean="0">
                <a:latin typeface="Segoe UI" panose="020B0502040204020203" pitchFamily="34" charset="0"/>
                <a:ea typeface="Segoe UI" panose="020B0502040204020203" pitchFamily="34" charset="0"/>
                <a:cs typeface="Segoe UI" panose="020B0502040204020203" pitchFamily="34" charset="0"/>
              </a:rPr>
            </a:br>
            <a:r>
              <a:rPr lang="en-US" sz="2800" b="0" dirty="0" smtClean="0">
                <a:latin typeface="Segoe UI" panose="020B0502040204020203" pitchFamily="34" charset="0"/>
                <a:ea typeface="Segoe UI" panose="020B0502040204020203" pitchFamily="34" charset="0"/>
                <a:cs typeface="Segoe UI" panose="020B0502040204020203" pitchFamily="34" charset="0"/>
              </a:rPr>
              <a:t>Cookie </a:t>
            </a:r>
            <a:r>
              <a:rPr lang="en-US" sz="2800" b="0" dirty="0" smtClean="0">
                <a:latin typeface="Segoe UI" panose="020B0502040204020203" pitchFamily="34" charset="0"/>
                <a:ea typeface="Segoe UI" panose="020B0502040204020203" pitchFamily="34" charset="0"/>
                <a:cs typeface="Segoe UI" panose="020B0502040204020203" pitchFamily="34" charset="0"/>
              </a:rPr>
              <a:t>Remediation – Developer Guidelines</a:t>
            </a:r>
            <a:endParaRPr lang="en-US" sz="2000" b="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304800" y="971550"/>
            <a:ext cx="8382000" cy="3394472"/>
          </a:xfrm>
        </p:spPr>
        <p:txBody>
          <a:bodyPr/>
          <a:lstStyle/>
          <a:p>
            <a:pPr>
              <a:spcBef>
                <a:spcPts val="0"/>
              </a:spcBef>
              <a:spcAft>
                <a:spcPts val="0"/>
              </a:spcAft>
              <a:buFont typeface="Wingdings" panose="05000000000000000000" pitchFamily="2" charset="2"/>
              <a:buChar char="Ø"/>
            </a:pPr>
            <a:r>
              <a:rPr lang="en-US" sz="1600" dirty="0" smtClean="0">
                <a:solidFill>
                  <a:srgbClr val="333333"/>
                </a:solidFill>
                <a:latin typeface="Arial Narrow" panose="020B0606020202030204" pitchFamily="34" charset="0"/>
                <a:ea typeface="Times New Roman"/>
                <a:cs typeface="Times New Roman"/>
              </a:rPr>
              <a:t>Review </a:t>
            </a:r>
            <a:r>
              <a:rPr lang="en-US" sz="1600" dirty="0">
                <a:solidFill>
                  <a:srgbClr val="333333"/>
                </a:solidFill>
                <a:latin typeface="Arial Narrow" panose="020B0606020202030204" pitchFamily="34" charset="0"/>
                <a:ea typeface="Times New Roman"/>
                <a:cs typeface="Times New Roman"/>
              </a:rPr>
              <a:t>the use of ‘Category 4 – Advertising &amp; Cross-Site Tracking’ and/or ‘Category 5 – Social media’ in the site. It is recommend to avoid use Category 4 (Advertising or Cross-site tracking cookies) and Category 5  (Social Media) cookies in our </a:t>
            </a:r>
            <a:r>
              <a:rPr lang="en-US" sz="1600" dirty="0" smtClean="0">
                <a:solidFill>
                  <a:srgbClr val="333333"/>
                </a:solidFill>
                <a:latin typeface="Arial Narrow" panose="020B0606020202030204" pitchFamily="34" charset="0"/>
                <a:ea typeface="Times New Roman"/>
                <a:cs typeface="Times New Roman"/>
              </a:rPr>
              <a:t>sites with appropriate consent/consultation from our company compliance office.</a:t>
            </a:r>
            <a:endParaRPr lang="en-US" sz="1600" dirty="0" smtClean="0">
              <a:solidFill>
                <a:srgbClr val="333333"/>
              </a:solidFill>
              <a:latin typeface="Arial Narrow" panose="020B0606020202030204" pitchFamily="34" charset="0"/>
              <a:ea typeface="Times New Roman"/>
              <a:cs typeface="Times New Roman"/>
            </a:endParaRPr>
          </a:p>
          <a:p>
            <a:pPr>
              <a:spcBef>
                <a:spcPts val="0"/>
              </a:spcBef>
              <a:spcAft>
                <a:spcPts val="0"/>
              </a:spcAft>
              <a:buFont typeface="Wingdings" panose="05000000000000000000" pitchFamily="2" charset="2"/>
              <a:buChar char="Ø"/>
            </a:pPr>
            <a:endParaRPr lang="en-US" sz="1400" dirty="0">
              <a:latin typeface="Arial Narrow" panose="020B0606020202030204" pitchFamily="34" charset="0"/>
              <a:ea typeface="Calibri"/>
              <a:cs typeface="Times New Roman"/>
            </a:endParaRPr>
          </a:p>
          <a:p>
            <a:pPr>
              <a:spcBef>
                <a:spcPts val="0"/>
              </a:spcBef>
              <a:spcAft>
                <a:spcPts val="0"/>
              </a:spcAft>
              <a:buFont typeface="Wingdings" panose="05000000000000000000" pitchFamily="2" charset="2"/>
              <a:buChar char="Ø"/>
            </a:pPr>
            <a:r>
              <a:rPr lang="en-US" sz="1600" dirty="0">
                <a:solidFill>
                  <a:srgbClr val="333333"/>
                </a:solidFill>
                <a:latin typeface="Arial Narrow" panose="020B0606020202030204" pitchFamily="34" charset="0"/>
                <a:ea typeface="Times New Roman"/>
                <a:cs typeface="Times New Roman"/>
              </a:rPr>
              <a:t>If these cookie(s) are NOT REQUIRED, then remediate the site to drop these </a:t>
            </a:r>
            <a:r>
              <a:rPr lang="en-US" sz="1600" dirty="0" smtClean="0">
                <a:solidFill>
                  <a:srgbClr val="333333"/>
                </a:solidFill>
                <a:latin typeface="Arial Narrow" panose="020B0606020202030204" pitchFamily="34" charset="0"/>
                <a:ea typeface="Times New Roman"/>
                <a:cs typeface="Times New Roman"/>
              </a:rPr>
              <a:t>cookies</a:t>
            </a:r>
          </a:p>
          <a:p>
            <a:pPr>
              <a:spcBef>
                <a:spcPts val="0"/>
              </a:spcBef>
              <a:spcAft>
                <a:spcPts val="0"/>
              </a:spcAft>
              <a:buFont typeface="Wingdings" panose="05000000000000000000" pitchFamily="2" charset="2"/>
              <a:buChar char="Ø"/>
            </a:pPr>
            <a:endParaRPr lang="en-US" sz="1400" dirty="0">
              <a:latin typeface="Arial Narrow" panose="020B0606020202030204" pitchFamily="34" charset="0"/>
              <a:ea typeface="Calibri"/>
              <a:cs typeface="Times New Roman"/>
            </a:endParaRPr>
          </a:p>
          <a:p>
            <a:pPr>
              <a:spcBef>
                <a:spcPts val="0"/>
              </a:spcBef>
              <a:spcAft>
                <a:spcPts val="0"/>
              </a:spcAft>
              <a:buFont typeface="Wingdings" panose="05000000000000000000" pitchFamily="2" charset="2"/>
              <a:buChar char="Ø"/>
            </a:pPr>
            <a:r>
              <a:rPr lang="en-US" sz="1600" dirty="0">
                <a:solidFill>
                  <a:srgbClr val="333333"/>
                </a:solidFill>
                <a:latin typeface="Arial Narrow" panose="020B0606020202030204" pitchFamily="34" charset="0"/>
                <a:ea typeface="Times New Roman"/>
                <a:cs typeface="Times New Roman"/>
              </a:rPr>
              <a:t>If these cookie(s) are REQUIRED, then REMEDIATE the site to push these cookie(s) based on user’s OPT-IN/OPT-OUT preference. Here are high level guidance</a:t>
            </a:r>
            <a:endParaRPr lang="en-US" sz="1400" dirty="0">
              <a:latin typeface="Arial Narrow" panose="020B0606020202030204" pitchFamily="34" charset="0"/>
              <a:ea typeface="Calibri"/>
              <a:cs typeface="Times New Roman"/>
            </a:endParaRPr>
          </a:p>
          <a:p>
            <a:pPr marL="742950" lvl="1" indent="-285750">
              <a:spcBef>
                <a:spcPts val="0"/>
              </a:spcBef>
              <a:spcAft>
                <a:spcPts val="0"/>
              </a:spcAft>
              <a:buFont typeface="Wingdings" panose="05000000000000000000" pitchFamily="2" charset="2"/>
              <a:buChar char="Ø"/>
            </a:pPr>
            <a:r>
              <a:rPr lang="en-US" sz="1600" dirty="0">
                <a:solidFill>
                  <a:srgbClr val="333333"/>
                </a:solidFill>
                <a:latin typeface="Arial Narrow" panose="020B0606020202030204" pitchFamily="34" charset="0"/>
                <a:ea typeface="Times New Roman"/>
                <a:cs typeface="Times New Roman"/>
              </a:rPr>
              <a:t>Include the code to obtain/retrieve an user selection for a category</a:t>
            </a:r>
            <a:endParaRPr lang="en-US" sz="1400" dirty="0">
              <a:latin typeface="Arial Narrow" panose="020B0606020202030204" pitchFamily="34" charset="0"/>
              <a:ea typeface="Calibri"/>
              <a:cs typeface="Times New Roman"/>
            </a:endParaRPr>
          </a:p>
          <a:p>
            <a:pPr marL="742950" lvl="1" indent="-285750">
              <a:spcBef>
                <a:spcPts val="0"/>
              </a:spcBef>
              <a:spcAft>
                <a:spcPts val="0"/>
              </a:spcAft>
              <a:buFont typeface="Wingdings" panose="05000000000000000000" pitchFamily="2" charset="2"/>
              <a:buChar char="Ø"/>
            </a:pPr>
            <a:r>
              <a:rPr lang="en-US" sz="1600" dirty="0">
                <a:solidFill>
                  <a:srgbClr val="333333"/>
                </a:solidFill>
                <a:latin typeface="Arial Narrow" panose="020B0606020202030204" pitchFamily="34" charset="0"/>
                <a:ea typeface="Times New Roman"/>
                <a:cs typeface="Times New Roman"/>
              </a:rPr>
              <a:t>Evaluate the output of the above to make a decision to push/set or not push/not-set a cookie or frame on an user machine</a:t>
            </a:r>
            <a:r>
              <a:rPr lang="en-US" sz="1600" dirty="0" smtClean="0">
                <a:solidFill>
                  <a:srgbClr val="333333"/>
                </a:solidFill>
                <a:latin typeface="Arial Narrow" panose="020B0606020202030204" pitchFamily="34" charset="0"/>
                <a:ea typeface="Times New Roman"/>
                <a:cs typeface="Times New Roman"/>
              </a:rPr>
              <a:t>.</a:t>
            </a:r>
          </a:p>
          <a:p>
            <a:pPr marL="742950" lvl="1" indent="-285750">
              <a:spcBef>
                <a:spcPts val="0"/>
              </a:spcBef>
              <a:spcAft>
                <a:spcPts val="0"/>
              </a:spcAft>
              <a:buFont typeface="Wingdings" panose="05000000000000000000" pitchFamily="2" charset="2"/>
              <a:buChar char="Ø"/>
            </a:pPr>
            <a:r>
              <a:rPr lang="en-US" sz="1600" dirty="0" smtClean="0">
                <a:solidFill>
                  <a:srgbClr val="333333"/>
                </a:solidFill>
                <a:latin typeface="Arial Narrow" panose="020B0606020202030204" pitchFamily="34" charset="0"/>
                <a:ea typeface="Calibri"/>
                <a:cs typeface="Times New Roman"/>
              </a:rPr>
              <a:t>There should be appropriate communication for an user to change their preference.</a:t>
            </a:r>
            <a:endParaRPr lang="en-US" sz="1400" dirty="0">
              <a:latin typeface="Arial Narrow" panose="020B0606020202030204" pitchFamily="34" charset="0"/>
              <a:ea typeface="Calibri"/>
              <a:cs typeface="Times New Roman"/>
            </a:endParaRPr>
          </a:p>
          <a:p>
            <a:pPr marL="0" indent="0">
              <a:buNone/>
            </a:pPr>
            <a:endParaRPr lang="en-US" dirty="0"/>
          </a:p>
        </p:txBody>
      </p:sp>
    </p:spTree>
    <p:extLst>
      <p:ext uri="{BB962C8B-B14F-4D97-AF65-F5344CB8AC3E}">
        <p14:creationId xmlns:p14="http://schemas.microsoft.com/office/powerpoint/2010/main" val="250499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p:txBody>
          <a:bodyPr anchor="t">
            <a:normAutofit/>
          </a:bodyPr>
          <a:lstStyle/>
          <a:p>
            <a:r>
              <a:rPr lang="en-US" sz="700" b="0" dirty="0" smtClean="0">
                <a:latin typeface="Segoe UI" panose="020B0502040204020203" pitchFamily="34" charset="0"/>
                <a:ea typeface="Segoe UI" panose="020B0502040204020203" pitchFamily="34" charset="0"/>
                <a:cs typeface="Segoe UI" panose="020B0502040204020203" pitchFamily="34" charset="0"/>
              </a:rPr>
              <a:t/>
            </a:r>
            <a:br>
              <a:rPr lang="en-US" sz="700" b="0" dirty="0" smtClean="0">
                <a:latin typeface="Segoe UI" panose="020B0502040204020203" pitchFamily="34" charset="0"/>
                <a:ea typeface="Segoe UI" panose="020B0502040204020203" pitchFamily="34" charset="0"/>
                <a:cs typeface="Segoe UI" panose="020B0502040204020203" pitchFamily="34" charset="0"/>
              </a:rPr>
            </a:br>
            <a:r>
              <a:rPr lang="en-US" sz="2800" b="0" dirty="0" smtClean="0">
                <a:latin typeface="Segoe UI" panose="020B0502040204020203" pitchFamily="34" charset="0"/>
                <a:ea typeface="Segoe UI" panose="020B0502040204020203" pitchFamily="34" charset="0"/>
                <a:cs typeface="Segoe UI" panose="020B0502040204020203" pitchFamily="34" charset="0"/>
              </a:rPr>
              <a:t>Cookie </a:t>
            </a:r>
            <a:r>
              <a:rPr lang="en-US" sz="2800" b="0" dirty="0" smtClean="0">
                <a:latin typeface="Segoe UI" panose="020B0502040204020203" pitchFamily="34" charset="0"/>
                <a:ea typeface="Segoe UI" panose="020B0502040204020203" pitchFamily="34" charset="0"/>
                <a:cs typeface="Segoe UI" panose="020B0502040204020203" pitchFamily="34" charset="0"/>
              </a:rPr>
              <a:t>Remediation – High Level Guidance</a:t>
            </a:r>
            <a:endParaRPr lang="en-US" sz="2000" b="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304800" y="971550"/>
            <a:ext cx="8382000" cy="3394472"/>
          </a:xfrm>
        </p:spPr>
        <p:txBody>
          <a:bodyPr/>
          <a:lstStyle/>
          <a:p>
            <a:pPr>
              <a:spcBef>
                <a:spcPts val="0"/>
              </a:spcBef>
              <a:spcAft>
                <a:spcPts val="0"/>
              </a:spcAft>
              <a:buFont typeface="Wingdings" panose="05000000000000000000" pitchFamily="2" charset="2"/>
              <a:buChar char="Ø"/>
            </a:pPr>
            <a:r>
              <a:rPr lang="en-US" sz="1600" dirty="0" smtClean="0">
                <a:solidFill>
                  <a:srgbClr val="333333"/>
                </a:solidFill>
                <a:latin typeface="Arial Narrow" panose="020B0606020202030204" pitchFamily="34" charset="0"/>
                <a:ea typeface="Times New Roman"/>
                <a:cs typeface="Times New Roman"/>
              </a:rPr>
              <a:t>Include java script on the site </a:t>
            </a:r>
          </a:p>
          <a:p>
            <a:pPr marL="333375" lvl="1" indent="0">
              <a:buNone/>
            </a:pPr>
            <a:r>
              <a:rPr lang="en-US" sz="1400" i="1" dirty="0">
                <a:solidFill>
                  <a:srgbClr val="C00000"/>
                </a:solidFill>
              </a:rPr>
              <a:t>&lt;script type="text/</a:t>
            </a:r>
            <a:r>
              <a:rPr lang="en-US" sz="1400" i="1" dirty="0" err="1">
                <a:solidFill>
                  <a:srgbClr val="C00000"/>
                </a:solidFill>
              </a:rPr>
              <a:t>javascript</a:t>
            </a:r>
            <a:r>
              <a:rPr lang="en-US" sz="1400" i="1" dirty="0">
                <a:solidFill>
                  <a:srgbClr val="C00000"/>
                </a:solidFill>
              </a:rPr>
              <a:t>"&gt;</a:t>
            </a:r>
          </a:p>
          <a:p>
            <a:pPr marL="333375" lvl="1" indent="0">
              <a:buNone/>
            </a:pPr>
            <a:r>
              <a:rPr lang="en-US" sz="1400" i="1" dirty="0">
                <a:solidFill>
                  <a:srgbClr val="C00000"/>
                </a:solidFill>
              </a:rPr>
              <a:t>function </a:t>
            </a:r>
            <a:r>
              <a:rPr lang="en-US" sz="1400" i="1" dirty="0" err="1">
                <a:solidFill>
                  <a:srgbClr val="C00000"/>
                </a:solidFill>
              </a:rPr>
              <a:t>cookieLevelConsent</a:t>
            </a:r>
            <a:r>
              <a:rPr lang="en-US" sz="1400" i="1" dirty="0">
                <a:solidFill>
                  <a:srgbClr val="C00000"/>
                </a:solidFill>
              </a:rPr>
              <a:t>(level) {</a:t>
            </a:r>
          </a:p>
          <a:p>
            <a:pPr marL="333375" lvl="1" indent="0">
              <a:buNone/>
            </a:pPr>
            <a:r>
              <a:rPr lang="en-US" sz="1400" i="1" dirty="0">
                <a:solidFill>
                  <a:srgbClr val="C00000"/>
                </a:solidFill>
              </a:rPr>
              <a:t>  </a:t>
            </a:r>
            <a:r>
              <a:rPr lang="en-US" sz="1400" i="1" dirty="0" err="1">
                <a:solidFill>
                  <a:srgbClr val="C00000"/>
                </a:solidFill>
              </a:rPr>
              <a:t>var</a:t>
            </a:r>
            <a:r>
              <a:rPr lang="en-US" sz="1400" i="1" dirty="0">
                <a:solidFill>
                  <a:srgbClr val="C00000"/>
                </a:solidFill>
              </a:rPr>
              <a:t> m = </a:t>
            </a:r>
            <a:r>
              <a:rPr lang="en-US" sz="1400" i="1" dirty="0" err="1">
                <a:solidFill>
                  <a:srgbClr val="C00000"/>
                </a:solidFill>
              </a:rPr>
              <a:t>document.cookie.match</a:t>
            </a:r>
            <a:r>
              <a:rPr lang="en-US" sz="1400" i="1" dirty="0">
                <a:solidFill>
                  <a:srgbClr val="C00000"/>
                </a:solidFill>
              </a:rPr>
              <a:t>(</a:t>
            </a:r>
          </a:p>
          <a:p>
            <a:pPr marL="333375" lvl="1" indent="0">
              <a:buNone/>
            </a:pPr>
            <a:r>
              <a:rPr lang="en-US" sz="1400" i="1" dirty="0">
                <a:solidFill>
                  <a:srgbClr val="C00000"/>
                </a:solidFill>
              </a:rPr>
              <a:t>    "^(.+;)? *</a:t>
            </a:r>
            <a:r>
              <a:rPr lang="en-US" sz="1400" i="1" dirty="0" err="1">
                <a:solidFill>
                  <a:srgbClr val="C00000"/>
                </a:solidFill>
              </a:rPr>
              <a:t>wscrCookieConsent</a:t>
            </a:r>
            <a:r>
              <a:rPr lang="en-US" sz="1400" i="1" dirty="0">
                <a:solidFill>
                  <a:srgbClr val="C00000"/>
                </a:solidFill>
              </a:rPr>
              <a:t>=([^;]+&amp;)?" + level + "=(</a:t>
            </a:r>
            <a:r>
              <a:rPr lang="en-US" sz="1400" i="1" dirty="0" err="1">
                <a:solidFill>
                  <a:srgbClr val="C00000"/>
                </a:solidFill>
              </a:rPr>
              <a:t>t|f</a:t>
            </a:r>
            <a:r>
              <a:rPr lang="en-US" sz="1400" i="1" dirty="0">
                <a:solidFill>
                  <a:srgbClr val="C00000"/>
                </a:solidFill>
              </a:rPr>
              <a:t>)");</a:t>
            </a:r>
          </a:p>
          <a:p>
            <a:pPr marL="333375" lvl="1" indent="0">
              <a:buNone/>
            </a:pPr>
            <a:r>
              <a:rPr lang="en-US" sz="1400" i="1" dirty="0">
                <a:solidFill>
                  <a:srgbClr val="C00000"/>
                </a:solidFill>
              </a:rPr>
              <a:t>  return m ? (m[3] === "t") : null;</a:t>
            </a:r>
          </a:p>
          <a:p>
            <a:pPr marL="333375" lvl="1" indent="0">
              <a:buNone/>
            </a:pPr>
            <a:r>
              <a:rPr lang="en-US" sz="1400" i="1" dirty="0">
                <a:solidFill>
                  <a:srgbClr val="C00000"/>
                </a:solidFill>
              </a:rPr>
              <a:t>}</a:t>
            </a:r>
          </a:p>
          <a:p>
            <a:pPr marL="333375" lvl="1" indent="0">
              <a:buNone/>
            </a:pPr>
            <a:endParaRPr lang="en-US" sz="1400" i="1" dirty="0">
              <a:solidFill>
                <a:srgbClr val="C00000"/>
              </a:solidFill>
            </a:endParaRPr>
          </a:p>
          <a:p>
            <a:pPr>
              <a:buFont typeface="Wingdings" panose="05000000000000000000" pitchFamily="2" charset="2"/>
              <a:buChar char="Ø"/>
            </a:pPr>
            <a:r>
              <a:rPr lang="en-US" sz="1600" dirty="0" smtClean="0">
                <a:solidFill>
                  <a:srgbClr val="333333"/>
                </a:solidFill>
                <a:latin typeface="Arial Narrow" panose="020B0606020202030204" pitchFamily="34" charset="0"/>
                <a:ea typeface="Times New Roman"/>
                <a:cs typeface="Times New Roman"/>
              </a:rPr>
              <a:t>Before setting any 3</a:t>
            </a:r>
            <a:r>
              <a:rPr lang="en-US" sz="1600" baseline="30000" dirty="0" smtClean="0">
                <a:solidFill>
                  <a:srgbClr val="333333"/>
                </a:solidFill>
                <a:latin typeface="Arial Narrow" panose="020B0606020202030204" pitchFamily="34" charset="0"/>
                <a:ea typeface="Times New Roman"/>
                <a:cs typeface="Times New Roman"/>
              </a:rPr>
              <a:t>rd</a:t>
            </a:r>
            <a:r>
              <a:rPr lang="en-US" sz="1600" dirty="0" smtClean="0">
                <a:solidFill>
                  <a:srgbClr val="333333"/>
                </a:solidFill>
                <a:latin typeface="Arial Narrow" panose="020B0606020202030204" pitchFamily="34" charset="0"/>
                <a:ea typeface="Times New Roman"/>
                <a:cs typeface="Times New Roman"/>
              </a:rPr>
              <a:t> Party cookie, do the following</a:t>
            </a:r>
          </a:p>
          <a:p>
            <a:pPr lvl="1">
              <a:buFont typeface="Wingdings" panose="05000000000000000000" pitchFamily="2" charset="2"/>
              <a:buChar char="§"/>
            </a:pPr>
            <a:r>
              <a:rPr lang="en-US" sz="1600" dirty="0" smtClean="0">
                <a:solidFill>
                  <a:srgbClr val="333333"/>
                </a:solidFill>
                <a:latin typeface="Arial Narrow" panose="020B0606020202030204" pitchFamily="34" charset="0"/>
                <a:ea typeface="Times New Roman"/>
                <a:cs typeface="Times New Roman"/>
              </a:rPr>
              <a:t>Identify the Cookie category </a:t>
            </a:r>
          </a:p>
          <a:p>
            <a:pPr lvl="1">
              <a:buFont typeface="Wingdings" panose="05000000000000000000" pitchFamily="2" charset="2"/>
              <a:buChar char="§"/>
            </a:pPr>
            <a:r>
              <a:rPr lang="en-US" sz="1600" dirty="0" smtClean="0">
                <a:solidFill>
                  <a:srgbClr val="333333"/>
                </a:solidFill>
                <a:latin typeface="Arial Narrow" panose="020B0606020202030204" pitchFamily="34" charset="0"/>
                <a:ea typeface="Times New Roman"/>
                <a:cs typeface="Times New Roman"/>
              </a:rPr>
              <a:t>Call the function ‘</a:t>
            </a:r>
            <a:r>
              <a:rPr lang="en-US" sz="1600" i="1" dirty="0" err="1" smtClean="0">
                <a:solidFill>
                  <a:srgbClr val="C00000"/>
                </a:solidFill>
                <a:latin typeface="Arial Narrow" panose="020B0606020202030204" pitchFamily="34" charset="0"/>
                <a:ea typeface="Times New Roman"/>
                <a:cs typeface="Times New Roman"/>
              </a:rPr>
              <a:t>cookieLevelConsent</a:t>
            </a:r>
            <a:r>
              <a:rPr lang="en-US" sz="1600" i="1" dirty="0" smtClean="0">
                <a:solidFill>
                  <a:srgbClr val="C00000"/>
                </a:solidFill>
                <a:latin typeface="Arial Narrow" panose="020B0606020202030204" pitchFamily="34" charset="0"/>
                <a:ea typeface="Times New Roman"/>
                <a:cs typeface="Times New Roman"/>
              </a:rPr>
              <a:t>(&lt;category#&gt;)</a:t>
            </a:r>
            <a:r>
              <a:rPr lang="en-US" sz="1600" i="1" dirty="0" smtClean="0">
                <a:latin typeface="Arial Narrow" panose="020B0606020202030204" pitchFamily="34" charset="0"/>
                <a:ea typeface="Times New Roman"/>
                <a:cs typeface="Times New Roman"/>
              </a:rPr>
              <a:t>’</a:t>
            </a:r>
            <a:r>
              <a:rPr lang="en-US" sz="1600" dirty="0" smtClean="0">
                <a:solidFill>
                  <a:srgbClr val="333333"/>
                </a:solidFill>
                <a:latin typeface="Arial Narrow" panose="020B0606020202030204" pitchFamily="34" charset="0"/>
                <a:ea typeface="Times New Roman"/>
                <a:cs typeface="Times New Roman"/>
              </a:rPr>
              <a:t> to obtain the user option</a:t>
            </a:r>
          </a:p>
          <a:p>
            <a:pPr lvl="1">
              <a:buFont typeface="Wingdings" panose="05000000000000000000" pitchFamily="2" charset="2"/>
              <a:buChar char="§"/>
            </a:pPr>
            <a:r>
              <a:rPr lang="en-US" sz="1600" dirty="0" smtClean="0">
                <a:solidFill>
                  <a:srgbClr val="333333"/>
                </a:solidFill>
                <a:latin typeface="Arial Narrow" panose="020B0606020202030204" pitchFamily="34" charset="0"/>
                <a:ea typeface="Times New Roman"/>
                <a:cs typeface="Times New Roman"/>
              </a:rPr>
              <a:t>Based on the output, make a decision to set or not-to-set the cookie.</a:t>
            </a:r>
            <a:endParaRPr lang="en-US" sz="1600" dirty="0">
              <a:solidFill>
                <a:srgbClr val="333333"/>
              </a:solidFill>
              <a:latin typeface="Arial Narrow" panose="020B0606020202030204" pitchFamily="34" charset="0"/>
              <a:ea typeface="Times New Roman"/>
              <a:cs typeface="Times New Roman"/>
            </a:endParaRPr>
          </a:p>
          <a:p>
            <a:pPr marL="0" indent="0">
              <a:buNone/>
            </a:pPr>
            <a:endParaRPr lang="en-US" dirty="0"/>
          </a:p>
        </p:txBody>
      </p:sp>
    </p:spTree>
    <p:extLst>
      <p:ext uri="{BB962C8B-B14F-4D97-AF65-F5344CB8AC3E}">
        <p14:creationId xmlns:p14="http://schemas.microsoft.com/office/powerpoint/2010/main" val="4211730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304800" y="0"/>
            <a:ext cx="8458200" cy="800100"/>
          </a:xfrm>
        </p:spPr>
        <p:txBody>
          <a:bodyPr anchor="t">
            <a:normAutofit/>
          </a:bodyPr>
          <a:lstStyle/>
          <a:p>
            <a:r>
              <a:rPr lang="en-US" sz="700" b="0" dirty="0" smtClean="0">
                <a:latin typeface="Segoe UI" panose="020B0502040204020203" pitchFamily="34" charset="0"/>
                <a:ea typeface="Segoe UI" panose="020B0502040204020203" pitchFamily="34" charset="0"/>
                <a:cs typeface="Segoe UI" panose="020B0502040204020203" pitchFamily="34" charset="0"/>
              </a:rPr>
              <a:t/>
            </a:r>
            <a:br>
              <a:rPr lang="en-US" sz="700" b="0" dirty="0" smtClean="0">
                <a:latin typeface="Segoe UI" panose="020B0502040204020203" pitchFamily="34" charset="0"/>
                <a:ea typeface="Segoe UI" panose="020B0502040204020203" pitchFamily="34" charset="0"/>
                <a:cs typeface="Segoe UI" panose="020B0502040204020203" pitchFamily="34" charset="0"/>
              </a:rPr>
            </a:br>
            <a:r>
              <a:rPr lang="en-US" sz="2800" b="0" dirty="0" smtClean="0">
                <a:latin typeface="Segoe UI" panose="020B0502040204020203" pitchFamily="34" charset="0"/>
                <a:ea typeface="Segoe UI" panose="020B0502040204020203" pitchFamily="34" charset="0"/>
                <a:cs typeface="Segoe UI" panose="020B0502040204020203" pitchFamily="34" charset="0"/>
              </a:rPr>
              <a:t>Cookie </a:t>
            </a:r>
            <a:r>
              <a:rPr lang="en-US" sz="2800" b="0" dirty="0" smtClean="0">
                <a:latin typeface="Segoe UI" panose="020B0502040204020203" pitchFamily="34" charset="0"/>
                <a:ea typeface="Segoe UI" panose="020B0502040204020203" pitchFamily="34" charset="0"/>
                <a:cs typeface="Segoe UI" panose="020B0502040204020203" pitchFamily="34" charset="0"/>
              </a:rPr>
              <a:t>Remediation – Developer Guideline      </a:t>
            </a:r>
            <a:endParaRPr lang="en-US" sz="1400" b="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304800" y="971550"/>
            <a:ext cx="8382000" cy="3394472"/>
          </a:xfrm>
        </p:spPr>
        <p:txBody>
          <a:bodyPr/>
          <a:lstStyle/>
          <a:p>
            <a:pPr>
              <a:spcBef>
                <a:spcPts val="0"/>
              </a:spcBef>
              <a:spcAft>
                <a:spcPts val="0"/>
              </a:spcAft>
              <a:buFont typeface="Wingdings" panose="05000000000000000000" pitchFamily="2" charset="2"/>
              <a:buChar char="Ø"/>
            </a:pPr>
            <a:r>
              <a:rPr lang="en-GB" sz="1050" dirty="0">
                <a:latin typeface="Arial Narrow" panose="020B0606020202030204" pitchFamily="34" charset="0"/>
              </a:rPr>
              <a:t>The basic principle is that whenever a piece of third-party code or content is going to be included in a page, you need to decide whether this should involve the user’s consent. This includes inline content such as &lt;script&gt; and &lt;iframe&gt; elements, but not links to external sites using &lt;a&gt; elements. The cookie panel can of course be used to help identify such content and to see what cookie categories are involved. On the front-end this would generally involve including the small piece of code we provided very early on in-line in the page:</a:t>
            </a:r>
            <a:endParaRPr lang="en-US" sz="1050" dirty="0">
              <a:latin typeface="Arial Narrow" panose="020B0606020202030204" pitchFamily="34" charset="0"/>
            </a:endParaRPr>
          </a:p>
          <a:p>
            <a:pPr marL="333375" lvl="1" indent="0">
              <a:buNone/>
            </a:pPr>
            <a:r>
              <a:rPr lang="en-US" sz="800" i="1" dirty="0" smtClean="0">
                <a:solidFill>
                  <a:srgbClr val="C00000"/>
                </a:solidFill>
              </a:rPr>
              <a:t>&lt;</a:t>
            </a:r>
            <a:r>
              <a:rPr lang="en-US" sz="800" i="1" dirty="0">
                <a:solidFill>
                  <a:srgbClr val="C00000"/>
                </a:solidFill>
              </a:rPr>
              <a:t>script type="text/</a:t>
            </a:r>
            <a:r>
              <a:rPr lang="en-US" sz="800" i="1" dirty="0" err="1">
                <a:solidFill>
                  <a:srgbClr val="C00000"/>
                </a:solidFill>
              </a:rPr>
              <a:t>javascript</a:t>
            </a:r>
            <a:r>
              <a:rPr lang="en-US" sz="800" i="1" dirty="0">
                <a:solidFill>
                  <a:srgbClr val="C00000"/>
                </a:solidFill>
              </a:rPr>
              <a:t>"&gt;</a:t>
            </a:r>
          </a:p>
          <a:p>
            <a:pPr marL="333375" lvl="1" indent="0">
              <a:buNone/>
            </a:pPr>
            <a:r>
              <a:rPr lang="en-US" sz="800" i="1" dirty="0">
                <a:solidFill>
                  <a:srgbClr val="C00000"/>
                </a:solidFill>
              </a:rPr>
              <a:t>function </a:t>
            </a:r>
            <a:r>
              <a:rPr lang="en-US" sz="800" i="1" dirty="0" err="1">
                <a:solidFill>
                  <a:srgbClr val="C00000"/>
                </a:solidFill>
              </a:rPr>
              <a:t>cookieLevelConsent</a:t>
            </a:r>
            <a:r>
              <a:rPr lang="en-US" sz="800" i="1" dirty="0">
                <a:solidFill>
                  <a:srgbClr val="C00000"/>
                </a:solidFill>
              </a:rPr>
              <a:t>(level) {</a:t>
            </a:r>
          </a:p>
          <a:p>
            <a:pPr marL="333375" lvl="1" indent="0">
              <a:buNone/>
            </a:pPr>
            <a:r>
              <a:rPr lang="en-US" sz="800" i="1" dirty="0">
                <a:solidFill>
                  <a:srgbClr val="C00000"/>
                </a:solidFill>
              </a:rPr>
              <a:t>  </a:t>
            </a:r>
            <a:r>
              <a:rPr lang="en-US" sz="800" i="1" dirty="0" err="1">
                <a:solidFill>
                  <a:srgbClr val="C00000"/>
                </a:solidFill>
              </a:rPr>
              <a:t>var</a:t>
            </a:r>
            <a:r>
              <a:rPr lang="en-US" sz="800" i="1" dirty="0">
                <a:solidFill>
                  <a:srgbClr val="C00000"/>
                </a:solidFill>
              </a:rPr>
              <a:t> m = </a:t>
            </a:r>
            <a:r>
              <a:rPr lang="en-US" sz="800" i="1" dirty="0" err="1">
                <a:solidFill>
                  <a:srgbClr val="C00000"/>
                </a:solidFill>
              </a:rPr>
              <a:t>document.cookie.match</a:t>
            </a:r>
            <a:r>
              <a:rPr lang="en-US" sz="800" i="1" dirty="0">
                <a:solidFill>
                  <a:srgbClr val="C00000"/>
                </a:solidFill>
              </a:rPr>
              <a:t>(</a:t>
            </a:r>
          </a:p>
          <a:p>
            <a:pPr marL="333375" lvl="1" indent="0">
              <a:buNone/>
            </a:pPr>
            <a:r>
              <a:rPr lang="en-US" sz="800" i="1" dirty="0">
                <a:solidFill>
                  <a:srgbClr val="C00000"/>
                </a:solidFill>
              </a:rPr>
              <a:t>    "^(.+;)? *</a:t>
            </a:r>
            <a:r>
              <a:rPr lang="en-US" sz="800" i="1" dirty="0" err="1">
                <a:solidFill>
                  <a:srgbClr val="C00000"/>
                </a:solidFill>
              </a:rPr>
              <a:t>wscrCookieConsent</a:t>
            </a:r>
            <a:r>
              <a:rPr lang="en-US" sz="800" i="1" dirty="0">
                <a:solidFill>
                  <a:srgbClr val="C00000"/>
                </a:solidFill>
              </a:rPr>
              <a:t>=([^;]+&amp;)?" + level + "=(</a:t>
            </a:r>
            <a:r>
              <a:rPr lang="en-US" sz="800" i="1" dirty="0" err="1">
                <a:solidFill>
                  <a:srgbClr val="C00000"/>
                </a:solidFill>
              </a:rPr>
              <a:t>t|f</a:t>
            </a:r>
            <a:r>
              <a:rPr lang="en-US" sz="800" i="1" dirty="0">
                <a:solidFill>
                  <a:srgbClr val="C00000"/>
                </a:solidFill>
              </a:rPr>
              <a:t>)");</a:t>
            </a:r>
          </a:p>
          <a:p>
            <a:pPr marL="333375" lvl="1" indent="0">
              <a:buNone/>
            </a:pPr>
            <a:r>
              <a:rPr lang="en-US" sz="800" i="1" dirty="0">
                <a:solidFill>
                  <a:srgbClr val="C00000"/>
                </a:solidFill>
              </a:rPr>
              <a:t>  return m ? (m[3] === "t") : null;</a:t>
            </a:r>
          </a:p>
          <a:p>
            <a:pPr marL="333375" lvl="1" indent="0">
              <a:buNone/>
            </a:pPr>
            <a:r>
              <a:rPr lang="en-US" sz="800" i="1" dirty="0">
                <a:solidFill>
                  <a:srgbClr val="C00000"/>
                </a:solidFill>
              </a:rPr>
              <a:t>}</a:t>
            </a:r>
          </a:p>
          <a:p>
            <a:pPr>
              <a:buFont typeface="Wingdings" panose="05000000000000000000" pitchFamily="2" charset="2"/>
              <a:buChar char="Ø"/>
            </a:pPr>
            <a:r>
              <a:rPr lang="en-GB" sz="1050" dirty="0" smtClean="0">
                <a:latin typeface="Arial Narrow" panose="020B0606020202030204" pitchFamily="34" charset="0"/>
              </a:rPr>
              <a:t>Using </a:t>
            </a:r>
            <a:r>
              <a:rPr lang="en-US" sz="1050" dirty="0" smtClean="0">
                <a:latin typeface="Arial Narrow" panose="020B0606020202030204" pitchFamily="34" charset="0"/>
              </a:rPr>
              <a:t>this </a:t>
            </a:r>
            <a:r>
              <a:rPr lang="en-US" sz="1050" dirty="0">
                <a:latin typeface="Arial Narrow" panose="020B0606020202030204" pitchFamily="34" charset="0"/>
              </a:rPr>
              <a:t>function as appropriate to make external code conditional upon the appropriate consent. The following condition can be used to only run code if the user has opted in to category 4:</a:t>
            </a:r>
          </a:p>
          <a:p>
            <a:pPr marL="333375" lvl="1" indent="0">
              <a:buNone/>
            </a:pPr>
            <a:r>
              <a:rPr lang="en-US" sz="800" i="1" dirty="0" smtClean="0">
                <a:solidFill>
                  <a:srgbClr val="C00000"/>
                </a:solidFill>
                <a:latin typeface="Arial Narrow" panose="020B0606020202030204" pitchFamily="34" charset="0"/>
              </a:rPr>
              <a:t>if </a:t>
            </a:r>
            <a:r>
              <a:rPr lang="en-US" sz="800" i="1" dirty="0">
                <a:solidFill>
                  <a:srgbClr val="C00000"/>
                </a:solidFill>
                <a:latin typeface="Arial Narrow" panose="020B0606020202030204" pitchFamily="34" charset="0"/>
              </a:rPr>
              <a:t>(</a:t>
            </a:r>
            <a:r>
              <a:rPr lang="en-US" sz="800" i="1" dirty="0" err="1">
                <a:solidFill>
                  <a:srgbClr val="C00000"/>
                </a:solidFill>
                <a:latin typeface="Arial Narrow" panose="020B0606020202030204" pitchFamily="34" charset="0"/>
              </a:rPr>
              <a:t>cookieLevelConsent</a:t>
            </a:r>
            <a:r>
              <a:rPr lang="en-US" sz="800" i="1" dirty="0">
                <a:solidFill>
                  <a:srgbClr val="C00000"/>
                </a:solidFill>
                <a:latin typeface="Arial Narrow" panose="020B0606020202030204" pitchFamily="34" charset="0"/>
              </a:rPr>
              <a:t>(4)) {</a:t>
            </a:r>
          </a:p>
          <a:p>
            <a:pPr marL="333375" lvl="1" indent="0">
              <a:buNone/>
            </a:pPr>
            <a:r>
              <a:rPr lang="en-US" sz="800" i="1" dirty="0">
                <a:solidFill>
                  <a:srgbClr val="C00000"/>
                </a:solidFill>
                <a:latin typeface="Arial Narrow" panose="020B0606020202030204" pitchFamily="34" charset="0"/>
              </a:rPr>
              <a:t>  …</a:t>
            </a:r>
          </a:p>
          <a:p>
            <a:pPr marL="333375" lvl="1" indent="0">
              <a:buNone/>
            </a:pPr>
            <a:r>
              <a:rPr lang="en-US" sz="800" i="1" dirty="0">
                <a:solidFill>
                  <a:srgbClr val="C00000"/>
                </a:solidFill>
                <a:latin typeface="Arial Narrow" panose="020B0606020202030204" pitchFamily="34" charset="0"/>
              </a:rPr>
              <a:t>}</a:t>
            </a:r>
          </a:p>
          <a:p>
            <a:pPr>
              <a:buFont typeface="Wingdings" panose="05000000000000000000" pitchFamily="2" charset="2"/>
              <a:buChar char="Ø"/>
            </a:pPr>
            <a:r>
              <a:rPr lang="en-US" sz="1050" dirty="0" smtClean="0">
                <a:latin typeface="Arial Narrow" panose="020B0606020202030204" pitchFamily="34" charset="0"/>
              </a:rPr>
              <a:t>Similar </a:t>
            </a:r>
            <a:r>
              <a:rPr lang="en-US" sz="1050" dirty="0">
                <a:latin typeface="Arial Narrow" panose="020B0606020202030204" pitchFamily="34" charset="0"/>
              </a:rPr>
              <a:t>but slightly different test that the user has not opted out of category 4:</a:t>
            </a:r>
          </a:p>
          <a:p>
            <a:pPr marL="333375" lvl="1" indent="0">
              <a:buNone/>
            </a:pPr>
            <a:r>
              <a:rPr lang="en-US" sz="800" dirty="0">
                <a:latin typeface="Arial Narrow" panose="020B0606020202030204" pitchFamily="34" charset="0"/>
              </a:rPr>
              <a:t>I</a:t>
            </a:r>
            <a:r>
              <a:rPr lang="en-US" sz="800" dirty="0" smtClean="0">
                <a:latin typeface="Arial Narrow" panose="020B0606020202030204" pitchFamily="34" charset="0"/>
              </a:rPr>
              <a:t>f </a:t>
            </a:r>
            <a:r>
              <a:rPr lang="en-US" sz="800" dirty="0">
                <a:latin typeface="Arial Narrow" panose="020B0606020202030204" pitchFamily="34" charset="0"/>
              </a:rPr>
              <a:t>(</a:t>
            </a:r>
            <a:r>
              <a:rPr lang="en-US" sz="800" dirty="0" err="1">
                <a:latin typeface="Arial Narrow" panose="020B0606020202030204" pitchFamily="34" charset="0"/>
              </a:rPr>
              <a:t>cookieLevelConsent</a:t>
            </a:r>
            <a:r>
              <a:rPr lang="en-US" sz="800" dirty="0">
                <a:latin typeface="Arial Narrow" panose="020B0606020202030204" pitchFamily="34" charset="0"/>
              </a:rPr>
              <a:t>(4) !== false) {</a:t>
            </a:r>
          </a:p>
          <a:p>
            <a:pPr marL="333375" lvl="1" indent="0">
              <a:buNone/>
            </a:pPr>
            <a:r>
              <a:rPr lang="en-US" sz="800" dirty="0">
                <a:latin typeface="Arial Narrow" panose="020B0606020202030204" pitchFamily="34" charset="0"/>
              </a:rPr>
              <a:t>  …</a:t>
            </a:r>
          </a:p>
          <a:p>
            <a:pPr marL="333375" lvl="1" indent="0">
              <a:buNone/>
            </a:pPr>
            <a:r>
              <a:rPr lang="en-US" sz="800" dirty="0">
                <a:latin typeface="Arial Narrow" panose="020B0606020202030204" pitchFamily="34" charset="0"/>
              </a:rPr>
              <a:t>}</a:t>
            </a:r>
          </a:p>
          <a:p>
            <a:pPr>
              <a:buFont typeface="Wingdings" panose="05000000000000000000" pitchFamily="2" charset="2"/>
              <a:buChar char="Ø"/>
            </a:pPr>
            <a:r>
              <a:rPr lang="en-US" sz="1000" dirty="0">
                <a:latin typeface="Arial Narrow" panose="020B0606020202030204" pitchFamily="34" charset="0"/>
              </a:rPr>
              <a:t>For &lt;iframe&gt; elements, these may need to be made conditional in the server-side code that generates the page source. How precisely this is done will depend greatly upon which precise technologies are being used to create the site, but should in general be very straightforward and involve checking for the “</a:t>
            </a:r>
            <a:r>
              <a:rPr lang="en-US" sz="1000" dirty="0" err="1">
                <a:latin typeface="Arial Narrow" panose="020B0606020202030204" pitchFamily="34" charset="0"/>
              </a:rPr>
              <a:t>wscrCookieConsent</a:t>
            </a:r>
            <a:r>
              <a:rPr lang="en-US" sz="1000" dirty="0">
                <a:latin typeface="Arial Narrow" panose="020B0606020202030204" pitchFamily="34" charset="0"/>
              </a:rPr>
              <a:t>” cookie exactly as per the above JavaScript code. For embedded YouTube videos, such as the one on https://www.medelli.fr/j-ai-eu-une-scoliose.-je-voudrais-surveiller-le-dos-de-mes-enfants.-existe-t-il-un-examen-simple-./, it is probably easiest to simply change the code to use the www.youtube-nocookie.com domain, e.g.:</a:t>
            </a:r>
          </a:p>
          <a:p>
            <a:pPr marL="0" indent="0">
              <a:buNone/>
            </a:pPr>
            <a:r>
              <a:rPr lang="en-US" sz="800" i="1" dirty="0" smtClean="0">
                <a:solidFill>
                  <a:srgbClr val="C00000"/>
                </a:solidFill>
                <a:latin typeface="Arial Narrow" panose="020B0606020202030204" pitchFamily="34" charset="0"/>
              </a:rPr>
              <a:t>         &lt;</a:t>
            </a:r>
            <a:r>
              <a:rPr lang="en-US" sz="800" i="1" dirty="0">
                <a:solidFill>
                  <a:srgbClr val="C00000"/>
                </a:solidFill>
                <a:latin typeface="Arial Narrow" panose="020B0606020202030204" pitchFamily="34" charset="0"/>
              </a:rPr>
              <a:t>iframe </a:t>
            </a:r>
            <a:r>
              <a:rPr lang="en-US" sz="800" i="1" dirty="0" err="1">
                <a:solidFill>
                  <a:srgbClr val="C00000"/>
                </a:solidFill>
                <a:latin typeface="Arial Narrow" panose="020B0606020202030204" pitchFamily="34" charset="0"/>
              </a:rPr>
              <a:t>src</a:t>
            </a:r>
            <a:r>
              <a:rPr lang="en-US" sz="800" i="1" dirty="0">
                <a:solidFill>
                  <a:srgbClr val="C00000"/>
                </a:solidFill>
                <a:latin typeface="Arial Narrow" panose="020B0606020202030204" pitchFamily="34" charset="0"/>
              </a:rPr>
              <a:t>="https://www.youtube-nocookie.com/embed/Z2Yi_skqhGQ?rel=0&amp;amp;controls=0&amp;amp;showinfo=0" …</a:t>
            </a:r>
          </a:p>
          <a:p>
            <a:pPr>
              <a:buFont typeface="Wingdings" panose="05000000000000000000" pitchFamily="2" charset="2"/>
              <a:buChar char="Ø"/>
            </a:pPr>
            <a:endParaRPr lang="en-US" sz="1100" dirty="0">
              <a:latin typeface="Arial Narrow" panose="020B0606020202030204" pitchFamily="34" charset="0"/>
            </a:endParaRPr>
          </a:p>
          <a:p>
            <a:pPr>
              <a:buFont typeface="Wingdings" panose="05000000000000000000" pitchFamily="2" charset="2"/>
              <a:buChar char="Ø"/>
            </a:pPr>
            <a:endParaRPr lang="en-US" sz="1100" dirty="0">
              <a:latin typeface="Arial Narrow" panose="020B0606020202030204" pitchFamily="34" charset="0"/>
            </a:endParaRPr>
          </a:p>
        </p:txBody>
      </p:sp>
    </p:spTree>
    <p:extLst>
      <p:ext uri="{BB962C8B-B14F-4D97-AF65-F5344CB8AC3E}">
        <p14:creationId xmlns:p14="http://schemas.microsoft.com/office/powerpoint/2010/main" val="523477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GHH Commercia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HH Commercial 1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Char char="•"/>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Char char="•"/>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e6a62444c1f34128b780ba5cabed787d xmlns="d353fcf7-205b-40c5-a3af-4cf3a5e9c355">
      <Terms xmlns="http://schemas.microsoft.com/office/infopath/2007/PartnerControls">
        <TermInfo xmlns="http://schemas.microsoft.com/office/infopath/2007/PartnerControls">
          <TermName xmlns="http://schemas.microsoft.com/office/infopath/2007/PartnerControls">Project Document</TermName>
          <TermId xmlns="http://schemas.microsoft.com/office/infopath/2007/PartnerControls">13c9fe1e-cf85-4dfb-b86f-0f647fdf24a6</TermId>
        </TermInfo>
      </Terms>
    </e6a62444c1f34128b780ba5cabed787d>
    <Asset_x0020_Classification xmlns="d353fcf7-205b-40c5-a3af-4cf3a5e9c355">Administrative</Asset_x0020_Classification>
    <gb4749ced20b4ee0bbf8c7781682d52f xmlns="d353fcf7-205b-40c5-a3af-4cf3a5e9c355">
      <Terms xmlns="http://schemas.microsoft.com/office/infopath/2007/PartnerControls">
        <TermInfo xmlns="http://schemas.microsoft.com/office/infopath/2007/PartnerControls">
          <TermName xmlns="http://schemas.microsoft.com/office/infopath/2007/PartnerControls">General Documents</TermName>
          <TermId xmlns="http://schemas.microsoft.com/office/infopath/2007/PartnerControls">1f8ffd7a-147a-46ed-8f2f-d45d550d71cd</TermId>
        </TermInfo>
      </Terms>
    </gb4749ced20b4ee0bbf8c7781682d52f>
    <Sensitivity_x0020_Classification xmlns="d353fcf7-205b-40c5-a3af-4cf3a5e9c355">Proprietary</Sensitivity_x0020_Classification>
    <TaxCatchAll xmlns="d353fcf7-205b-40c5-a3af-4cf3a5e9c355">
      <Value>19</Value>
      <Value>28</Value>
    </TaxCatchAl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sisl xmlns:xsi="http://www.w3.org/2001/XMLSchema-instance" xmlns:xsd="http://www.w3.org/2001/XMLSchema" xmlns="http://www.boldonjames.com/2008/01/sie/internal/label" sislVersion="0" policy="a10f9ac0-5937-4b4f-b459-96aedd9ed2c5">
  <element uid="id_classification_euconfidential" value=""/>
  <element uid="cefbaa69-3bfa-4b56-8d22-6839cb7b06d0" value=""/>
</sisl>
</file>

<file path=customXml/item4.xml><?xml version="1.0" encoding="utf-8"?>
<ct:contentTypeSchema xmlns:ct="http://schemas.microsoft.com/office/2006/metadata/contentType" xmlns:ma="http://schemas.microsoft.com/office/2006/metadata/properties/metaAttributes" ct:_="" ma:_="" ma:contentTypeName="Merck Document" ma:contentTypeID="0x010100D8619B0BB6CDE9439384F909891F4AE3006DD8E2CA06B5D045832294EFA038722D" ma:contentTypeVersion="4" ma:contentTypeDescription="The basic content type for all documents" ma:contentTypeScope="" ma:versionID="3f46e32771a44e5c67e90177274f8066">
  <xsd:schema xmlns:xsd="http://www.w3.org/2001/XMLSchema" xmlns:xs="http://www.w3.org/2001/XMLSchema" xmlns:p="http://schemas.microsoft.com/office/2006/metadata/properties" xmlns:ns2="d353fcf7-205b-40c5-a3af-4cf3a5e9c355" targetNamespace="http://schemas.microsoft.com/office/2006/metadata/properties" ma:root="true" ma:fieldsID="4f3d5743c911ee4a1948b60d0c911262" ns2:_="">
    <xsd:import namespace="d353fcf7-205b-40c5-a3af-4cf3a5e9c355"/>
    <xsd:element name="properties">
      <xsd:complexType>
        <xsd:sequence>
          <xsd:element name="documentManagement">
            <xsd:complexType>
              <xsd:all>
                <xsd:element ref="ns2:_dlc_DocId" minOccurs="0"/>
                <xsd:element ref="ns2:_dlc_DocIdUrl" minOccurs="0"/>
                <xsd:element ref="ns2:_dlc_DocIdPersistId" minOccurs="0"/>
                <xsd:element ref="ns2:e6a62444c1f34128b780ba5cabed787d" minOccurs="0"/>
                <xsd:element ref="ns2:TaxCatchAll" minOccurs="0"/>
                <xsd:element ref="ns2:TaxCatchAllLabel" minOccurs="0"/>
                <xsd:element ref="ns2:gb4749ced20b4ee0bbf8c7781682d52f" minOccurs="0"/>
                <xsd:element ref="ns2:Asset_x0020_Classification"/>
                <xsd:element ref="ns2:Sensitivity_x0020_Classification"/>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53fcf7-205b-40c5-a3af-4cf3a5e9c35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e6a62444c1f34128b780ba5cabed787d" ma:index="11" ma:taxonomy="true" ma:internalName="e6a62444c1f34128b780ba5cabed787d" ma:taxonomyFieldName="Topic" ma:displayName="Topic" ma:fieldId="{e6a62444-c1f3-4128-b780-ba5cabed787d}" ma:sspId="58d2a889-b29a-49b5-b5fb-ff07b77a57d2" ma:termSetId="bc5f57fc-5285-4564-b447-d9b0b6e53489" ma:anchorId="00000000-0000-0000-0000-000000000000" ma:open="false" ma:isKeyword="false">
      <xsd:complexType>
        <xsd:sequence>
          <xsd:element ref="pc:Terms" minOccurs="0" maxOccurs="1"/>
        </xsd:sequence>
      </xsd:complexType>
    </xsd:element>
    <xsd:element name="TaxCatchAll" ma:index="12" nillable="true" ma:displayName="Taxonomy Catch All Column" ma:description="" ma:hidden="true" ma:list="{14152786-a86e-464d-a125-f69339f2f156}" ma:internalName="TaxCatchAll" ma:showField="CatchAllData" ma:web="c13ee368-027c-464c-bfff-0dc91825af19">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14152786-a86e-464d-a125-f69339f2f156}" ma:internalName="TaxCatchAllLabel" ma:readOnly="true" ma:showField="CatchAllDataLabel" ma:web="c13ee368-027c-464c-bfff-0dc91825af19">
      <xsd:complexType>
        <xsd:complexContent>
          <xsd:extension base="dms:MultiChoiceLookup">
            <xsd:sequence>
              <xsd:element name="Value" type="dms:Lookup" maxOccurs="unbounded" minOccurs="0" nillable="true"/>
            </xsd:sequence>
          </xsd:extension>
        </xsd:complexContent>
      </xsd:complexType>
    </xsd:element>
    <xsd:element name="gb4749ced20b4ee0bbf8c7781682d52f" ma:index="15" ma:taxonomy="true" ma:internalName="gb4749ced20b4ee0bbf8c7781682d52f" ma:taxonomyFieldName="Document_x0020_Type" ma:displayName="Document Type" ma:fieldId="{0b4749ce-d20b-4ee0-bbf8-c7781682d52f}" ma:sspId="58d2a889-b29a-49b5-b5fb-ff07b77a57d2" ma:termSetId="1619419b-f3fa-473f-8487-31163384fec4" ma:anchorId="00000000-0000-0000-0000-000000000000" ma:open="false" ma:isKeyword="false">
      <xsd:complexType>
        <xsd:sequence>
          <xsd:element ref="pc:Terms" minOccurs="0" maxOccurs="1"/>
        </xsd:sequence>
      </xsd:complexType>
    </xsd:element>
    <xsd:element name="Asset_x0020_Classification" ma:index="17" ma:displayName="Asset Classification" ma:description="Please select a value to classify this asset per Policy 26" ma:internalName="Asset_x0020_Classification">
      <xsd:simpleType>
        <xsd:restriction base="dms:Choice">
          <xsd:enumeration value="Administrative"/>
          <xsd:enumeration value="Official"/>
        </xsd:restriction>
      </xsd:simpleType>
    </xsd:element>
    <xsd:element name="Sensitivity_x0020_Classification" ma:index="18" ma:displayName="Sensitivity Classification" ma:description="Set the sensitivity of the item per Policy 26" ma:internalName="Sensitivity_x0020_Classification">
      <xsd:simpleType>
        <xsd:restriction base="dms:Choice">
          <xsd:enumeration value="Public"/>
          <xsd:enumeration value="Proprietary"/>
          <xsd:enumeration value="Confidential"/>
          <xsd:enumeration value="Sensitiv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58d2a889-b29a-49b5-b5fb-ff07b77a57d2" ContentTypeId="0x010100D8619B0BB6CDE9439384F909891F4AE3" PreviousValue="false"/>
</file>

<file path=customXml/item6.xml><?xml version="1.0" encoding="utf-8"?>
<?mso-contentType ?>
<spe:Receivers xmlns:spe="http://schemas.microsoft.com/sharepoint/events"/>
</file>

<file path=customXml/itemProps1.xml><?xml version="1.0" encoding="utf-8"?>
<ds:datastoreItem xmlns:ds="http://schemas.openxmlformats.org/officeDocument/2006/customXml" ds:itemID="{98164D41-17C0-485C-9ADF-A32F4E5E1A79}">
  <ds:schemaRefs>
    <ds:schemaRef ds:uri="http://schemas.microsoft.com/office/2006/metadata/properties"/>
    <ds:schemaRef ds:uri="d353fcf7-205b-40c5-a3af-4cf3a5e9c355"/>
    <ds:schemaRef ds:uri="http://www.w3.org/XML/1998/namespace"/>
    <ds:schemaRef ds:uri="http://purl.org/dc/dcmitype/"/>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84A6EA37-5FB1-4DBE-96CC-6351A42FC677}">
  <ds:schemaRefs>
    <ds:schemaRef ds:uri="http://schemas.microsoft.com/sharepoint/v3/contenttype/forms"/>
  </ds:schemaRefs>
</ds:datastoreItem>
</file>

<file path=customXml/itemProps3.xml><?xml version="1.0" encoding="utf-8"?>
<ds:datastoreItem xmlns:ds="http://schemas.openxmlformats.org/officeDocument/2006/customXml" ds:itemID="{00A79D4A-0A4A-4080-86BD-A8CFEFE7ABC0}">
  <ds:schemaRefs>
    <ds:schemaRef ds:uri="http://www.w3.org/2001/XMLSchema"/>
    <ds:schemaRef ds:uri="http://www.boldonjames.com/2008/01/sie/internal/label"/>
  </ds:schemaRefs>
</ds:datastoreItem>
</file>

<file path=customXml/itemProps4.xml><?xml version="1.0" encoding="utf-8"?>
<ds:datastoreItem xmlns:ds="http://schemas.openxmlformats.org/officeDocument/2006/customXml" ds:itemID="{30C38F95-4E9B-4F1A-9E6E-863C2D8440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53fcf7-205b-40c5-a3af-4cf3a5e9c3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97B3FD29-483E-44FF-9CCC-1FD916334F19}">
  <ds:schemaRefs>
    <ds:schemaRef ds:uri="Microsoft.SharePoint.Taxonomy.ContentTypeSync"/>
  </ds:schemaRefs>
</ds:datastoreItem>
</file>

<file path=customXml/itemProps6.xml><?xml version="1.0" encoding="utf-8"?>
<ds:datastoreItem xmlns:ds="http://schemas.openxmlformats.org/officeDocument/2006/customXml" ds:itemID="{E082B1E4-E45C-421F-8BCA-4F81B8877F0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206213</TotalTime>
  <Words>1736</Words>
  <Application>Microsoft Office PowerPoint</Application>
  <PresentationFormat>On-screen Show (16:9)</PresentationFormat>
  <Paragraphs>174</Paragraphs>
  <Slides>11</Slides>
  <Notes>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GHH Commercial template</vt:lpstr>
      <vt:lpstr>GHH Commercial 1 Template</vt:lpstr>
      <vt:lpstr>Cookie Remediation Guideline for Developer/Site Admins 09.Aug.2018  </vt:lpstr>
      <vt:lpstr> Privacy Requirements - Background</vt:lpstr>
      <vt:lpstr> Company Cookie Categories and Default Setting</vt:lpstr>
      <vt:lpstr> Enterprise Technical Solution</vt:lpstr>
      <vt:lpstr> Cookie – Remediation Scope</vt:lpstr>
      <vt:lpstr> What is the ASK ?</vt:lpstr>
      <vt:lpstr> Cookie Remediation – Developer Guidelines</vt:lpstr>
      <vt:lpstr> Cookie Remediation – High Level Guidance</vt:lpstr>
      <vt:lpstr> Cookie Remediation – Developer Guideline      </vt:lpstr>
      <vt:lpstr> Cookie Remediation – Google Tag Manager</vt:lpstr>
      <vt:lpstr>PowerPoint Presentation</vt:lpstr>
    </vt:vector>
  </TitlesOfParts>
  <Company>Merck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Optimization - Compliance Program Status 15.Jan.2017</dc:title>
  <dc:creator>Merck &amp; Co., Inc.</dc:creator>
  <cp:lastModifiedBy>Merck &amp; Co., Inc.</cp:lastModifiedBy>
  <cp:revision>1466</cp:revision>
  <dcterms:created xsi:type="dcterms:W3CDTF">2015-01-06T19:40:20Z</dcterms:created>
  <dcterms:modified xsi:type="dcterms:W3CDTF">2018-08-09T13:12:25Z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-247135937</vt:i4>
  </property>
  <property fmtid="{D5CDD505-2E9C-101B-9397-08002B2CF9AE}" pid="3" name="_NewReviewCycle">
    <vt:lpwstr/>
  </property>
  <property fmtid="{D5CDD505-2E9C-101B-9397-08002B2CF9AE}" pid="4" name="_EmailSubject">
    <vt:lpwstr>Nieuwe cookie banner</vt:lpwstr>
  </property>
  <property fmtid="{D5CDD505-2E9C-101B-9397-08002B2CF9AE}" pid="5" name="_AuthorEmail">
    <vt:lpwstr>dirkjan_hendriks@merck.com</vt:lpwstr>
  </property>
  <property fmtid="{D5CDD505-2E9C-101B-9397-08002B2CF9AE}" pid="6" name="_AuthorEmailDisplayName">
    <vt:lpwstr>Hendriks, Dirk Jan</vt:lpwstr>
  </property>
  <property fmtid="{D5CDD505-2E9C-101B-9397-08002B2CF9AE}" pid="7" name="ContentTypeId">
    <vt:lpwstr>0x010100D8619B0BB6CDE9439384F909891F4AE3006DD8E2CA06B5D045832294EFA038722D</vt:lpwstr>
  </property>
  <property fmtid="{D5CDD505-2E9C-101B-9397-08002B2CF9AE}" pid="8" name="Topic">
    <vt:lpwstr>28;#Project Document|13c9fe1e-cf85-4dfb-b86f-0f647fdf24a6</vt:lpwstr>
  </property>
  <property fmtid="{D5CDD505-2E9C-101B-9397-08002B2CF9AE}" pid="9" name="Document Type">
    <vt:lpwstr>19;#General Documents|1f8ffd7a-147a-46ed-8f2f-d45d550d71cd</vt:lpwstr>
  </property>
  <property fmtid="{D5CDD505-2E9C-101B-9397-08002B2CF9AE}" pid="10" name="docIndexRef">
    <vt:lpwstr>c757b6ff-2f76-4648-a7eb-7a22934bf1a5</vt:lpwstr>
  </property>
  <property fmtid="{D5CDD505-2E9C-101B-9397-08002B2CF9AE}" pid="11" name="bjSaver">
    <vt:lpwstr>T1RSKoIc510BHH7ZnKm6y8Q/CbBphq2c</vt:lpwstr>
  </property>
  <property fmtid="{D5CDD505-2E9C-101B-9397-08002B2CF9AE}" pid="12"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13" name="bjDocumentLabelXML-0">
    <vt:lpwstr>nternal/label"&gt;&lt;element uid="id_classification_euconfidential" value="" /&gt;&lt;element uid="cefbaa69-3bfa-4b56-8d22-6839cb7b06d0" value="" /&gt;&lt;/sisl&gt;</vt:lpwstr>
  </property>
  <property fmtid="{D5CDD505-2E9C-101B-9397-08002B2CF9AE}" pid="14" name="bjDocumentSecurityLabel">
    <vt:lpwstr>Proprietary</vt:lpwstr>
  </property>
  <property fmtid="{D5CDD505-2E9C-101B-9397-08002B2CF9AE}" pid="15" name="MerckMetadataExchange">
    <vt:lpwstr>!$MRK@Proprietary-Footer-Left</vt:lpwstr>
  </property>
  <property fmtid="{D5CDD505-2E9C-101B-9397-08002B2CF9AE}" pid="16" name="_PreviousAdHocReviewCycleID">
    <vt:i4>1329316881</vt:i4>
  </property>
</Properties>
</file>