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Trirong"/>
      <p:regular r:id="rId26"/>
      <p:bold r:id="rId27"/>
      <p:italic r:id="rId28"/>
      <p:boldItalic r:id="rId29"/>
    </p:embeddedFont>
    <p:embeddedFont>
      <p:font typeface="Prompt"/>
      <p:regular r:id="rId30"/>
      <p:bold r:id="rId31"/>
      <p:italic r:id="rId32"/>
      <p:boldItalic r:id="rId33"/>
    </p:embeddedFont>
    <p:embeddedFont>
      <p:font typeface="Mitr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rirong-regular.fntdata"/><Relationship Id="rId25" Type="http://schemas.openxmlformats.org/officeDocument/2006/relationships/slide" Target="slides/slide20.xml"/><Relationship Id="rId28" Type="http://schemas.openxmlformats.org/officeDocument/2006/relationships/font" Target="fonts/Trirong-italic.fntdata"/><Relationship Id="rId27" Type="http://schemas.openxmlformats.org/officeDocument/2006/relationships/font" Target="fonts/Trirong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rirong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mpt-bold.fntdata"/><Relationship Id="rId30" Type="http://schemas.openxmlformats.org/officeDocument/2006/relationships/font" Target="fonts/Prompt-regular.fntdata"/><Relationship Id="rId11" Type="http://schemas.openxmlformats.org/officeDocument/2006/relationships/slide" Target="slides/slide6.xml"/><Relationship Id="rId33" Type="http://schemas.openxmlformats.org/officeDocument/2006/relationships/font" Target="fonts/Prompt-boldItalic.fntdata"/><Relationship Id="rId10" Type="http://schemas.openxmlformats.org/officeDocument/2006/relationships/slide" Target="slides/slide5.xml"/><Relationship Id="rId32" Type="http://schemas.openxmlformats.org/officeDocument/2006/relationships/font" Target="fonts/Prompt-italic.fntdata"/><Relationship Id="rId13" Type="http://schemas.openxmlformats.org/officeDocument/2006/relationships/slide" Target="slides/slide8.xml"/><Relationship Id="rId35" Type="http://schemas.openxmlformats.org/officeDocument/2006/relationships/font" Target="fonts/Mitr-bold.fntdata"/><Relationship Id="rId12" Type="http://schemas.openxmlformats.org/officeDocument/2006/relationships/slide" Target="slides/slide7.xml"/><Relationship Id="rId34" Type="http://schemas.openxmlformats.org/officeDocument/2006/relationships/font" Target="fonts/Mitr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1b8415f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1b8415f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6167f1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6167f1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66a7e4a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66a7e4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a3c3f38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a3c3f38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a3c3f38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ca3c3f38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a3a72d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ca3a72d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ca3a72d3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ca3a72d3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ca3a72d3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ca3a72d3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ca3a72d3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ca3a72d3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ca3c3f38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ca3c3f38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c6167f1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c6167f1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6167f1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c6167f1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41b8415f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41b8415f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1b8415f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1b8415f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d895290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d895290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d895290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d895290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a3c3f3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a3c3f3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a3c3f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ca3c3f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c9e25a9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c9e25a9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ca3c3f3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ca3c3f3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21.png"/><Relationship Id="rId8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457950" y="4710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21226" y="153014"/>
            <a:ext cx="3949800" cy="4439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309131" y="827284"/>
            <a:ext cx="47868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rirong"/>
              <a:buNone/>
              <a:defRPr b="1" i="0" sz="3000" u="none" cap="none" strike="noStrike">
                <a:solidFill>
                  <a:srgbClr val="FFFFFF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rirong"/>
              <a:buNone/>
              <a:defRPr b="1" sz="3000">
                <a:latin typeface="Trirong"/>
                <a:ea typeface="Trirong"/>
                <a:cs typeface="Trirong"/>
                <a:sym typeface="Triro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rirong"/>
              <a:buNone/>
              <a:defRPr b="1" sz="3000">
                <a:latin typeface="Trirong"/>
                <a:ea typeface="Trirong"/>
                <a:cs typeface="Trirong"/>
                <a:sym typeface="Triro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rirong"/>
              <a:buNone/>
              <a:defRPr b="1" sz="3000">
                <a:latin typeface="Trirong"/>
                <a:ea typeface="Trirong"/>
                <a:cs typeface="Trirong"/>
                <a:sym typeface="Triro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rirong"/>
              <a:buNone/>
              <a:defRPr b="1" sz="3000">
                <a:latin typeface="Trirong"/>
                <a:ea typeface="Trirong"/>
                <a:cs typeface="Trirong"/>
                <a:sym typeface="Triro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rirong"/>
              <a:buNone/>
              <a:defRPr b="1" sz="3000">
                <a:latin typeface="Trirong"/>
                <a:ea typeface="Trirong"/>
                <a:cs typeface="Trirong"/>
                <a:sym typeface="Triro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rirong"/>
              <a:buNone/>
              <a:defRPr b="1" sz="3000">
                <a:latin typeface="Trirong"/>
                <a:ea typeface="Trirong"/>
                <a:cs typeface="Trirong"/>
                <a:sym typeface="Triro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rirong"/>
              <a:buNone/>
              <a:defRPr b="1" sz="3000">
                <a:latin typeface="Trirong"/>
                <a:ea typeface="Trirong"/>
                <a:cs typeface="Trirong"/>
                <a:sym typeface="Triro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rirong"/>
              <a:buNone/>
              <a:defRPr b="1" sz="3000">
                <a:latin typeface="Trirong"/>
                <a:ea typeface="Trirong"/>
                <a:cs typeface="Trirong"/>
                <a:sym typeface="Trirong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392165" y="2970456"/>
            <a:ext cx="43629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rirong"/>
              <a:buNone/>
              <a:defRPr i="0" sz="2100" u="none" cap="none" strike="noStrike">
                <a:solidFill>
                  <a:srgbClr val="FFFFFF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1341" y="633532"/>
            <a:ext cx="2818154" cy="2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4488028" y="2032160"/>
            <a:ext cx="43629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698906" y="3368471"/>
            <a:ext cx="3001857" cy="413894"/>
            <a:chOff x="931875" y="4758883"/>
            <a:chExt cx="4002476" cy="551859"/>
          </a:xfrm>
        </p:grpSpPr>
        <p:pic>
          <p:nvPicPr>
            <p:cNvPr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875" y="4758883"/>
              <a:ext cx="4002476" cy="551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2"/>
            <p:cNvSpPr/>
            <p:nvPr/>
          </p:nvSpPr>
          <p:spPr>
            <a:xfrm>
              <a:off x="3519377" y="4871060"/>
              <a:ext cx="1031400" cy="334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25801" y="4872628"/>
              <a:ext cx="1134600" cy="334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" name="Google Shape;2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3271" y="4945856"/>
              <a:ext cx="901699" cy="17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12946" y="4842511"/>
              <a:ext cx="793749" cy="381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p2"/>
          <p:cNvPicPr preferRelativeResize="0"/>
          <p:nvPr/>
        </p:nvPicPr>
        <p:blipFill rotWithShape="1">
          <a:blip r:embed="rId6">
            <a:alphaModFix/>
          </a:blip>
          <a:srcRect b="37353" l="38426" r="36951" t="27542"/>
          <a:stretch/>
        </p:blipFill>
        <p:spPr>
          <a:xfrm>
            <a:off x="1985616" y="3401874"/>
            <a:ext cx="366998" cy="369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8399" y="3906675"/>
            <a:ext cx="487218" cy="369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3525" y="3980675"/>
            <a:ext cx="706335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85631" y="3908122"/>
            <a:ext cx="367000" cy="3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204425" y="918725"/>
            <a:ext cx="8770200" cy="369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204425" y="161750"/>
            <a:ext cx="8770200" cy="63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th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9375" y="147675"/>
            <a:ext cx="708997" cy="6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rong"/>
              <a:buNone/>
              <a:defRPr b="1" i="0" sz="30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irong"/>
              <a:buChar char="•"/>
              <a:defRPr i="0" sz="18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rong"/>
              <a:buChar char="•"/>
              <a:defRPr i="0" sz="17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irong"/>
              <a:buChar char="•"/>
              <a:defRPr i="0" sz="15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rong"/>
              <a:buChar char="•"/>
              <a:defRPr i="0" sz="14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rong"/>
              <a:buChar char="•"/>
              <a:defRPr i="0" sz="14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rong"/>
              <a:buChar char="•"/>
              <a:defRPr i="0" sz="14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rong"/>
              <a:buChar char="•"/>
              <a:defRPr i="0" sz="14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rong"/>
              <a:buChar char="•"/>
              <a:defRPr i="0" sz="14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rong"/>
              <a:buChar char="•"/>
              <a:defRPr i="0" sz="14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28650" y="2136530"/>
            <a:ext cx="78867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rirong"/>
              <a:buNone/>
              <a:defRPr b="1" i="0" sz="3800" u="none" cap="none" strike="noStrike">
                <a:solidFill>
                  <a:schemeClr val="lt1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Prompt"/>
              <a:buNone/>
              <a:defRPr sz="14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Prompt"/>
              <a:buNone/>
              <a:defRPr sz="14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Prompt"/>
              <a:buNone/>
              <a:defRPr sz="14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Prompt"/>
              <a:buNone/>
              <a:defRPr sz="14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Prompt"/>
              <a:buNone/>
              <a:defRPr sz="14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Prompt"/>
              <a:buNone/>
              <a:defRPr sz="14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Prompt"/>
              <a:buNone/>
              <a:defRPr sz="14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Prompt"/>
              <a:buNone/>
              <a:defRPr sz="1400"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" type="body"/>
          </p:nvPr>
        </p:nvSpPr>
        <p:spPr>
          <a:xfrm>
            <a:off x="205150" y="884900"/>
            <a:ext cx="4245900" cy="3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rong"/>
              <a:buChar char="•"/>
              <a:defRPr i="0" sz="18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indent="-3746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irong"/>
              <a:buChar char="•"/>
              <a:defRPr i="0" sz="17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irong"/>
              <a:buChar char="•"/>
              <a:defRPr i="0" sz="15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rong"/>
              <a:buChar char="•"/>
              <a:defRPr i="0" sz="14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629150" y="884900"/>
            <a:ext cx="4345800" cy="381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rong"/>
              <a:buChar char="•"/>
              <a:defRPr i="0" sz="18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indent="-3746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irong"/>
              <a:buChar char="•"/>
              <a:defRPr i="0" sz="17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irong"/>
              <a:buChar char="•"/>
              <a:defRPr i="0" sz="15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43" name="Google Shape;43;p5"/>
          <p:cNvSpPr txBox="1"/>
          <p:nvPr/>
        </p:nvSpPr>
        <p:spPr>
          <a:xfrm>
            <a:off x="204425" y="161750"/>
            <a:ext cx="8770200" cy="63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th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9375" y="147675"/>
            <a:ext cx="708997" cy="6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rong"/>
              <a:buNone/>
              <a:defRPr b="1" i="0" sz="30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48" name="Google Shape;48;p6"/>
          <p:cNvSpPr txBox="1"/>
          <p:nvPr/>
        </p:nvSpPr>
        <p:spPr>
          <a:xfrm>
            <a:off x="197827" y="191233"/>
            <a:ext cx="8773500" cy="448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197827" y="191233"/>
            <a:ext cx="8773500" cy="448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3700" y="217825"/>
            <a:ext cx="4436600" cy="44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 1">
  <p:cSld name="BLANK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55" name="Google Shape;55;p8"/>
          <p:cNvSpPr txBox="1"/>
          <p:nvPr/>
        </p:nvSpPr>
        <p:spPr>
          <a:xfrm>
            <a:off x="197827" y="191233"/>
            <a:ext cx="8773500" cy="448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92038" y="215588"/>
            <a:ext cx="4559924" cy="455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7.xml"/><Relationship Id="rId1" Type="http://schemas.openxmlformats.org/officeDocument/2006/relationships/image" Target="../media/image23.png"/><Relationship Id="rId2" Type="http://schemas.openxmlformats.org/officeDocument/2006/relationships/image" Target="../media/image3.png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54150" y="4773475"/>
            <a:ext cx="949800" cy="3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37353" l="38426" r="36951" t="27542"/>
          <a:stretch/>
        </p:blipFill>
        <p:spPr>
          <a:xfrm>
            <a:off x="1833216" y="4773474"/>
            <a:ext cx="366998" cy="369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724" y="4786325"/>
            <a:ext cx="487218" cy="369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450" y="4835656"/>
            <a:ext cx="706335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0247" y="4787772"/>
            <a:ext cx="367000" cy="367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javascriptjanuary.com/blog/es6-class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hyperlink" Target="https://commons.wikimedia.org/wiki/File:CPT-OOP-objects_and_classes.sv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tackify.com/oops-concepts-in-java/" TargetMode="External"/><Relationship Id="rId4" Type="http://schemas.openxmlformats.org/officeDocument/2006/relationships/hyperlink" Target="https://developer.mozilla.org/en-US/docs/Learn/JavaScript/Objects/Object-oriented_JS" TargetMode="External"/><Relationship Id="rId5" Type="http://schemas.openxmlformats.org/officeDocument/2006/relationships/hyperlink" Target="https://medium.com/@viktor.kukurba?source=post_page-----c47307c469d1----------------------" TargetMode="External"/><Relationship Id="rId6" Type="http://schemas.openxmlformats.org/officeDocument/2006/relationships/hyperlink" Target="https://medium.com/@viktor.kukurba/object-oriented-programming-in-javascript-1-abstraction-c47307c469d1" TargetMode="External"/><Relationship Id="rId7" Type="http://schemas.openxmlformats.org/officeDocument/2006/relationships/hyperlink" Target="https://www3.ntu.edu.sg/home/ehchua/programming/cpp/cp3_OOP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AmS2-9KEeS0" TargetMode="External"/><Relationship Id="rId4" Type="http://schemas.openxmlformats.org/officeDocument/2006/relationships/hyperlink" Target="https://www.youtube.com/watch?v=cUjieVW7IgQ" TargetMode="External"/><Relationship Id="rId5" Type="http://schemas.openxmlformats.org/officeDocument/2006/relationships/hyperlink" Target="https://en.wikipedia.org/wiki/Comparison_of_programming_paradigm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tackify.com/oops-concepts-in-java/" TargetMode="External"/><Relationship Id="rId4" Type="http://schemas.openxmlformats.org/officeDocument/2006/relationships/hyperlink" Target="https://www.youtube.com/watch?v=pTB0EiLXUC8" TargetMode="External"/><Relationship Id="rId5" Type="http://schemas.openxmlformats.org/officeDocument/2006/relationships/hyperlink" Target="https://www.quora.com/Why-to-use-abstraction-in-Java" TargetMode="External"/><Relationship Id="rId6" Type="http://schemas.openxmlformats.org/officeDocument/2006/relationships/image" Target="../media/image20.png"/><Relationship Id="rId7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quora.com/Why-to-use-abstraction-in-Java" TargetMode="External"/><Relationship Id="rId4" Type="http://schemas.openxmlformats.org/officeDocument/2006/relationships/image" Target="../media/image20.png"/><Relationship Id="rId5" Type="http://schemas.openxmlformats.org/officeDocument/2006/relationships/hyperlink" Target="https://www.quora.com/Why-to-use-abstraction-in-Jav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edium.com/@viktor.kukurba/object-oriented-programming-in-javascript-4-encapsulation-4f9165cd26f9" TargetMode="External"/><Relationship Id="rId4" Type="http://schemas.openxmlformats.org/officeDocument/2006/relationships/image" Target="../media/image19.jpg"/><Relationship Id="rId5" Type="http://schemas.openxmlformats.org/officeDocument/2006/relationships/hyperlink" Target="https://medium.com/@viktor.kukurba/object-oriented-programming-in-javascript-4-encapsulation-4f9165cd26f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lideshare.net/dududcore/object-oriented-programming-inheritance" TargetMode="External"/><Relationship Id="rId4" Type="http://schemas.openxmlformats.org/officeDocument/2006/relationships/image" Target="../media/image22.png"/><Relationship Id="rId5" Type="http://schemas.openxmlformats.org/officeDocument/2006/relationships/hyperlink" Target="https://www.slideshare.net/dududcore/object-oriented-programming-inherita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edium.com/@viktor.kukurba/object-oriented-programming-in-javascript-3-polymorphism-fb564c9f1ce8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medium.com/@viktor.kukurba/object-oriented-programming-in-javascript-3-polymorphism-fb564c9f1ce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ctrTitle"/>
          </p:nvPr>
        </p:nvSpPr>
        <p:spPr>
          <a:xfrm>
            <a:off x="4188950" y="827275"/>
            <a:ext cx="4983300" cy="110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PreCamp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JavaScript OOP</a:t>
            </a:r>
            <a:endParaRPr/>
          </a:p>
        </p:txBody>
      </p:sp>
      <p:sp>
        <p:nvSpPr>
          <p:cNvPr id="62" name="Google Shape;62;p9"/>
          <p:cNvSpPr txBox="1"/>
          <p:nvPr>
            <p:ph type="ctrTitle"/>
          </p:nvPr>
        </p:nvSpPr>
        <p:spPr>
          <a:xfrm>
            <a:off x="4188950" y="2571750"/>
            <a:ext cx="4857000" cy="1067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/>
              <a:t>Ratchapong Tantipantarak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/>
              <a:t>TA &amp; Teacher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/>
              <a:t>Codecamp #5 Thailand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Why use OOP?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/>
              <a:t>Component (of code) to be </a:t>
            </a:r>
            <a:r>
              <a:rPr lang="th" sz="1400" u="sng"/>
              <a:t>Reuse</a:t>
            </a:r>
            <a:r>
              <a:rPr lang="th" sz="1400"/>
              <a:t> (in robust way)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/>
              <a:t>Like an IC in hardware [</a:t>
            </a:r>
            <a:r>
              <a:rPr lang="th" sz="1400"/>
              <a:t>...</a:t>
            </a:r>
            <a:r>
              <a:rPr lang="th" sz="1400"/>
              <a:t>.Picture…..]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Javascript with OOP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th"/>
              <a:t>JavaScript is multi-paradigm programming language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th"/>
              <a:t>JavaScript : not for OOP dedicated (unlike Java, smallTalk, C++)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th"/>
              <a:t>JavaScript use “Prototype” to support OOP 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th"/>
              <a:t>ES6(2015)</a:t>
            </a:r>
            <a:r>
              <a:rPr lang="th"/>
              <a:t> big different from </a:t>
            </a:r>
            <a:r>
              <a:rPr lang="th"/>
              <a:t>ES5(2009)</a:t>
            </a:r>
            <a:r>
              <a:rPr lang="th"/>
              <a:t> **in OOP syntax**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th">
                <a:solidFill>
                  <a:srgbClr val="FF0000"/>
                </a:solidFill>
              </a:rPr>
              <a:t>“syntactic sugar”</a:t>
            </a:r>
            <a:r>
              <a:rPr lang="th"/>
              <a:t> for more like Java in OOP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th">
                <a:solidFill>
                  <a:srgbClr val="FF0000"/>
                </a:solidFill>
              </a:rPr>
              <a:t>“syntactic sugar”</a:t>
            </a:r>
            <a:r>
              <a:rPr lang="th"/>
              <a:t> mean do the same thing with another “syntax”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th"/>
              <a:t>Empower ability to read &amp; write code in  OOP concept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 u="sng"/>
              <a:t>Choose : “ES6”</a:t>
            </a:r>
            <a:endParaRPr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 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5919150" y="4304825"/>
            <a:ext cx="36621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h" sz="7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References : </a:t>
            </a:r>
            <a:r>
              <a:rPr i="1" lang="th" sz="800" u="sng">
                <a:solidFill>
                  <a:schemeClr val="hlink"/>
                </a:solidFill>
                <a:hlinkClick r:id="rId3"/>
              </a:rPr>
              <a:t>https://www.javascriptjanuary.com/blog/es6-classes</a:t>
            </a:r>
            <a:endParaRPr i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Class and Object : concept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Class คือ พิมพ์เขียวของ Object เป็นตัวบอกว่า Object ควรถูกสร้างอย่างไร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Object คือ ตัว instance ของ class ที่มีตัวตนจริงๆ (ถูกสร้างใน RAM)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870975" y="1583200"/>
            <a:ext cx="2119453" cy="29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0" l="51028" r="0" t="0"/>
          <a:stretch/>
        </p:blipFill>
        <p:spPr>
          <a:xfrm>
            <a:off x="4917741" y="1583200"/>
            <a:ext cx="2075885" cy="293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0"/>
          <p:cNvCxnSpPr/>
          <p:nvPr/>
        </p:nvCxnSpPr>
        <p:spPr>
          <a:xfrm flipH="1" rot="10800000">
            <a:off x="2880100" y="2447725"/>
            <a:ext cx="2161800" cy="8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/>
          <p:nvPr/>
        </p:nvCxnSpPr>
        <p:spPr>
          <a:xfrm>
            <a:off x="2867403" y="3331525"/>
            <a:ext cx="21999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/>
          <p:nvPr/>
        </p:nvCxnSpPr>
        <p:spPr>
          <a:xfrm>
            <a:off x="2867400" y="3331525"/>
            <a:ext cx="2148900" cy="7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5671200" y="4422300"/>
            <a:ext cx="44565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h" sz="7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References : </a:t>
            </a:r>
            <a:r>
              <a:rPr i="1" lang="th" sz="600" u="sng">
                <a:solidFill>
                  <a:schemeClr val="hlink"/>
                </a:solidFill>
                <a:hlinkClick r:id="rId4"/>
              </a:rPr>
              <a:t>https://commons.wikimedia.org/wiki/File:CPT-OOP-objects_and_classes.svg</a:t>
            </a:r>
            <a:endParaRPr i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Property</a:t>
            </a:r>
            <a:r>
              <a:rPr lang="th"/>
              <a:t> and Method : concept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</a:rPr>
              <a:t>Property </a:t>
            </a:r>
            <a:r>
              <a:rPr lang="th"/>
              <a:t>คือ ส่วน </a:t>
            </a:r>
            <a:r>
              <a:rPr lang="th">
                <a:solidFill>
                  <a:srgbClr val="FF0000"/>
                </a:solidFill>
              </a:rPr>
              <a:t>“ข้อมูล”</a:t>
            </a:r>
            <a:r>
              <a:rPr lang="th"/>
              <a:t> ของ object  ||  </a:t>
            </a:r>
            <a:r>
              <a:rPr lang="th">
                <a:solidFill>
                  <a:srgbClr val="0000FF"/>
                </a:solidFill>
              </a:rPr>
              <a:t>Method </a:t>
            </a:r>
            <a:r>
              <a:rPr lang="th"/>
              <a:t>คือ ส่วน </a:t>
            </a:r>
            <a:r>
              <a:rPr lang="th">
                <a:solidFill>
                  <a:srgbClr val="FF0000"/>
                </a:solidFill>
              </a:rPr>
              <a:t>“ฟังก์ชั่น”</a:t>
            </a:r>
            <a:r>
              <a:rPr lang="th"/>
              <a:t> ของ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1941" l="0" r="0" t="0"/>
          <a:stretch/>
        </p:blipFill>
        <p:spPr>
          <a:xfrm>
            <a:off x="1701650" y="1711750"/>
            <a:ext cx="5334000" cy="278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1"/>
          <p:cNvCxnSpPr/>
          <p:nvPr/>
        </p:nvCxnSpPr>
        <p:spPr>
          <a:xfrm>
            <a:off x="4615825" y="3674825"/>
            <a:ext cx="1449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/>
          <p:nvPr/>
        </p:nvCxnSpPr>
        <p:spPr>
          <a:xfrm>
            <a:off x="4908300" y="3827400"/>
            <a:ext cx="101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4727075" y="3973650"/>
            <a:ext cx="616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1"/>
          <p:cNvCxnSpPr/>
          <p:nvPr/>
        </p:nvCxnSpPr>
        <p:spPr>
          <a:xfrm>
            <a:off x="4711175" y="4132600"/>
            <a:ext cx="648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/>
          <p:nvPr/>
        </p:nvCxnSpPr>
        <p:spPr>
          <a:xfrm>
            <a:off x="4711175" y="4310625"/>
            <a:ext cx="648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Object in Javascript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Object ใน JS เป็น Data-type ที่เก็บข้อมูล { key : value } เป็น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รูปแบบ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215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</a:rPr>
              <a:t>const / let &lt;ชื่อ object&gt; = {</a:t>
            </a:r>
            <a:endParaRPr>
              <a:solidFill>
                <a:srgbClr val="0000FF"/>
              </a:solidFill>
            </a:endParaRPr>
          </a:p>
          <a:p>
            <a:pPr indent="0" lvl="0" marL="215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</a:rPr>
              <a:t>	key1 : value1,</a:t>
            </a:r>
            <a:endParaRPr>
              <a:solidFill>
                <a:srgbClr val="0000FF"/>
              </a:solidFill>
            </a:endParaRPr>
          </a:p>
          <a:p>
            <a:pPr indent="0" lvl="0" marL="215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</a:rPr>
              <a:t>	key2 : value2,</a:t>
            </a:r>
            <a:endParaRPr>
              <a:solidFill>
                <a:srgbClr val="0000FF"/>
              </a:solidFill>
            </a:endParaRPr>
          </a:p>
          <a:p>
            <a:pPr indent="0" lvl="0" marL="215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</a:rPr>
              <a:t>		|</a:t>
            </a:r>
            <a:endParaRPr>
              <a:solidFill>
                <a:srgbClr val="0000FF"/>
              </a:solidFill>
            </a:endParaRPr>
          </a:p>
          <a:p>
            <a:pPr indent="0" lvl="0" marL="215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</a:rPr>
              <a:t>		|</a:t>
            </a:r>
            <a:endParaRPr>
              <a:solidFill>
                <a:srgbClr val="0000FF"/>
              </a:solidFill>
            </a:endParaRPr>
          </a:p>
          <a:p>
            <a:pPr indent="0" lvl="0" marL="215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สร้าง object (without class)</a:t>
            </a:r>
            <a:endParaRPr/>
          </a:p>
        </p:txBody>
      </p:sp>
      <p:sp>
        <p:nvSpPr>
          <p:cNvPr id="166" name="Google Shape;166;p23"/>
          <p:cNvSpPr txBox="1"/>
          <p:nvPr>
            <p:ph idx="2" type="body"/>
          </p:nvPr>
        </p:nvSpPr>
        <p:spPr>
          <a:xfrm>
            <a:off x="4629150" y="884900"/>
            <a:ext cx="4345800" cy="3816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แบบที่ 2 (</a:t>
            </a:r>
            <a:r>
              <a:rPr lang="th">
                <a:solidFill>
                  <a:srgbClr val="999999"/>
                </a:solidFill>
              </a:rPr>
              <a:t>ไม่นิยม</a:t>
            </a:r>
            <a:r>
              <a:rPr lang="th"/>
              <a:t>)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205150" y="884900"/>
            <a:ext cx="4302300" cy="381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แบบที่ 1</a:t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200" y="1541650"/>
            <a:ext cx="4203700" cy="220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00" y="1541650"/>
            <a:ext cx="4258500" cy="23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205150" y="884900"/>
            <a:ext cx="4245900" cy="381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แบบที่ 1 : ใช้ dot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	&lt;ชื่อ object.key&gt;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	&lt;ชื่อ object.method()&gt;</a:t>
            </a:r>
            <a:endParaRPr/>
          </a:p>
        </p:txBody>
      </p:sp>
      <p:sp>
        <p:nvSpPr>
          <p:cNvPr id="175" name="Google Shape;175;p24"/>
          <p:cNvSpPr txBox="1"/>
          <p:nvPr>
            <p:ph idx="2" type="body"/>
          </p:nvPr>
        </p:nvSpPr>
        <p:spPr>
          <a:xfrm>
            <a:off x="4629150" y="884900"/>
            <a:ext cx="4345800" cy="3816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แบบที่ 2 : ใช้ [ ]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	&lt;ชื่อ object</a:t>
            </a:r>
            <a:r>
              <a:rPr lang="th">
                <a:solidFill>
                  <a:srgbClr val="0000FF"/>
                </a:solidFill>
              </a:rPr>
              <a:t>[‘key’]</a:t>
            </a:r>
            <a:r>
              <a:rPr lang="th"/>
              <a:t>&gt;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	&lt;ชื่อ object[</a:t>
            </a:r>
            <a:r>
              <a:rPr lang="th">
                <a:solidFill>
                  <a:srgbClr val="0000FF"/>
                </a:solidFill>
              </a:rPr>
              <a:t>‘method’</a:t>
            </a:r>
            <a:r>
              <a:rPr lang="th"/>
              <a:t>]()&gt;</a:t>
            </a:r>
            <a:endParaRPr/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การอ้างถึงค่าใน object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15519" l="0" r="0" t="0"/>
          <a:stretch/>
        </p:blipFill>
        <p:spPr>
          <a:xfrm>
            <a:off x="349375" y="2418473"/>
            <a:ext cx="3829050" cy="14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200" y="2407013"/>
            <a:ext cx="40957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สร้าง object (with class)</a:t>
            </a:r>
            <a:endParaRPr/>
          </a:p>
        </p:txBody>
      </p:sp>
      <p:sp>
        <p:nvSpPr>
          <p:cNvPr id="184" name="Google Shape;184;p25"/>
          <p:cNvSpPr txBox="1"/>
          <p:nvPr>
            <p:ph idx="2" type="body"/>
          </p:nvPr>
        </p:nvSpPr>
        <p:spPr>
          <a:xfrm>
            <a:off x="4629150" y="884900"/>
            <a:ext cx="4345800" cy="3816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สร้าง object (ปั๊มออกมา)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205150" y="884900"/>
            <a:ext cx="4302300" cy="381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สร้าง class (สร้างแม่พิมพ์)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50" y="1403350"/>
            <a:ext cx="4302300" cy="25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447" y="1403350"/>
            <a:ext cx="3911850" cy="29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/>
          <p:nvPr/>
        </p:nvSpPr>
        <p:spPr>
          <a:xfrm>
            <a:off x="4933700" y="1316075"/>
            <a:ext cx="3649500" cy="66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525250" y="4005450"/>
            <a:ext cx="3747300" cy="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h">
                <a:solidFill>
                  <a:srgbClr val="FF00FF"/>
                </a:solidFill>
                <a:latin typeface="Mitr"/>
                <a:ea typeface="Mitr"/>
                <a:cs typeface="Mitr"/>
                <a:sym typeface="Mitr"/>
              </a:rPr>
              <a:t>constructor คือส่วนที่ run เมื่อสร้าง object</a:t>
            </a:r>
            <a:br>
              <a:rPr i="1" lang="th">
                <a:solidFill>
                  <a:srgbClr val="FF00FF"/>
                </a:solidFill>
                <a:latin typeface="Mitr"/>
                <a:ea typeface="Mitr"/>
                <a:cs typeface="Mitr"/>
                <a:sym typeface="Mitr"/>
              </a:rPr>
            </a:br>
            <a:r>
              <a:rPr i="1" lang="th">
                <a:solidFill>
                  <a:srgbClr val="FF00FF"/>
                </a:solidFill>
                <a:latin typeface="Mitr"/>
                <a:ea typeface="Mitr"/>
                <a:cs typeface="Mitr"/>
                <a:sym typeface="Mitr"/>
              </a:rPr>
              <a:t>** นิยมใช้กำหนด properties ของ object **</a:t>
            </a:r>
            <a:endParaRPr i="1">
              <a:solidFill>
                <a:srgbClr val="FF00FF"/>
              </a:solidFill>
              <a:latin typeface="Mitr"/>
              <a:ea typeface="Mitr"/>
              <a:cs typeface="Mitr"/>
              <a:sym typeface="Mit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Lab : แบบฝึกหัด</a:t>
            </a:r>
            <a:endParaRPr/>
          </a:p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4629150" y="884900"/>
            <a:ext cx="4345800" cy="3816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ให้ลอง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เพิ่ม property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	- เก็บข้อมูลวันที่สร้าง user ในระบบ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เพิ่ม method 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- </a:t>
            </a:r>
            <a:r>
              <a:rPr lang="th"/>
              <a:t> logout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	- ต้องเปลี่ยนตัวแปร connected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	- ถ้า login ให้ conneted = true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	- ถ้า logout ให้ conneted = false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- checkStatus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	- เพื่อบอกว่ายัง login อยู่หรือไม่?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205150" y="884900"/>
            <a:ext cx="4245900" cy="381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จาก class นี้</a:t>
            </a:r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50" y="1486000"/>
            <a:ext cx="4194475" cy="250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resource about OOP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OOP Concept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https://stackify.com/oops-concepts-in-java/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200"/>
              <a:t>OOP JavaScript (MDN)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https://developer.mozilla.org/en-US/docs/Learn/JavaScript/Objects/Object-oriented_JS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200"/>
              <a:t>OOP JavaScript (</a:t>
            </a:r>
            <a:r>
              <a:rPr lang="th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Viktor Kukurba</a:t>
            </a:r>
            <a:r>
              <a:rPr lang="th" sz="1200"/>
              <a:t>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https://medium.com/@viktor.kukurba/object-oriented-programming-in-javascript-1-abstraction-c47307c469d1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200"/>
              <a:t>Object-Oriented Programming (OOP) in C++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https://www3.ntu.edu.sg/home/ehchua/programming/cpp/cp3_OOP.html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Prepare Developer tools</a:t>
            </a:r>
            <a:endParaRPr/>
          </a:p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th"/>
              <a:t>use Chrome developer tools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th"/>
              <a:t>Mac : CMD + Option + J </a:t>
            </a:r>
            <a:endParaRPr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th"/>
              <a:t>Windows : F12 / Ctrl+Shift+i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** Right click + inspect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th" sz="2400">
                <a:solidFill>
                  <a:srgbClr val="0000FF"/>
                </a:solidFill>
              </a:rPr>
              <a:t>about:blank</a:t>
            </a:r>
            <a:r>
              <a:rPr lang="th"/>
              <a:t> in address bar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th"/>
              <a:t>for prepare clean environment (variables / element)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th"/>
              <a:t>use </a:t>
            </a:r>
            <a:r>
              <a:rPr lang="th">
                <a:solidFill>
                  <a:srgbClr val="0000FF"/>
                </a:solidFill>
              </a:rPr>
              <a:t>console.log</a:t>
            </a:r>
            <a:r>
              <a:rPr lang="th"/>
              <a:t> for main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Programming Paradigm</a:t>
            </a:r>
            <a:endParaRPr/>
          </a:p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186900" y="9505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400"/>
              <a:t>Paradigm :</a:t>
            </a:r>
            <a:r>
              <a:rPr lang="th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/>
              <a:t>	: </a:t>
            </a:r>
            <a:r>
              <a:rPr b="1" lang="th" sz="1400"/>
              <a:t>The way(of thinking) in which we write our code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/>
              <a:t>Line by line (Goto):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/>
              <a:t>	: </a:t>
            </a:r>
            <a:r>
              <a:rPr lang="th" sz="1400"/>
              <a:t>natural </a:t>
            </a:r>
            <a:r>
              <a:rPr lang="th" sz="1400"/>
              <a:t>CPU architecture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h" sz="1200">
                <a:solidFill>
                  <a:srgbClr val="4A86E8"/>
                </a:solidFill>
              </a:rPr>
              <a:t>		Assembly, Fortran, Basic</a:t>
            </a:r>
            <a:endParaRPr i="1" sz="12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/>
              <a:t>Structu</a:t>
            </a:r>
            <a:r>
              <a:rPr lang="th" sz="1400"/>
              <a:t>ral programming (anti Goto)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/>
              <a:t>	: Subroutine / Modular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th" sz="1200">
                <a:solidFill>
                  <a:srgbClr val="4A86E8"/>
                </a:solidFill>
              </a:rPr>
              <a:t>		C, Pascal, COBOL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/>
              <a:t>Object Oriented Programming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/>
              <a:t>	: Make a component… then “reuse”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th" sz="1200">
                <a:solidFill>
                  <a:srgbClr val="4A86E8"/>
                </a:solidFill>
              </a:rPr>
              <a:t>		C++, Java, Python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/>
              <a:t>Functional Programming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/>
              <a:t>	: Every command is Math-function (no side effect)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th" sz="1200">
                <a:solidFill>
                  <a:srgbClr val="4A86E8"/>
                </a:solidFill>
              </a:rPr>
              <a:t>		Haskell, LISP, R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/>
              <a:t>** </a:t>
            </a:r>
            <a:r>
              <a:rPr i="1" lang="th" sz="1400" u="sng"/>
              <a:t>Multi-paradigm</a:t>
            </a:r>
            <a:r>
              <a:rPr lang="th" sz="1400"/>
              <a:t> ** : </a:t>
            </a:r>
            <a:r>
              <a:rPr lang="th" sz="1400">
                <a:solidFill>
                  <a:srgbClr val="1155CC"/>
                </a:solidFill>
              </a:rPr>
              <a:t>Java, JavaScript, Python,...</a:t>
            </a:r>
            <a:endParaRPr sz="14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" name="Google Shape;79;p12"/>
          <p:cNvSpPr txBox="1"/>
          <p:nvPr/>
        </p:nvSpPr>
        <p:spPr>
          <a:xfrm>
            <a:off x="6058200" y="4097750"/>
            <a:ext cx="29436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th" sz="7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R</a:t>
            </a:r>
            <a:r>
              <a:rPr i="1" lang="th" sz="7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eferences : </a:t>
            </a:r>
            <a:endParaRPr i="1" sz="7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th" sz="700" u="sng">
                <a:solidFill>
                  <a:schemeClr val="hlink"/>
                </a:solidFill>
                <a:hlinkClick r:id="rId3"/>
              </a:rPr>
              <a:t>https://www.youtube.com/watch?v=AmS2-9KEeS0</a:t>
            </a:r>
            <a:endParaRPr i="1" sz="7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h" sz="700" u="sng">
                <a:solidFill>
                  <a:schemeClr val="hlink"/>
                </a:solidFill>
                <a:hlinkClick r:id="rId4"/>
              </a:rPr>
              <a:t>https://www.youtube.com/watch?v=cUjieVW7IgQ</a:t>
            </a:r>
            <a:br>
              <a:rPr lang="th" sz="700"/>
            </a:br>
            <a:r>
              <a:rPr i="1" lang="th" sz="700" u="sng">
                <a:solidFill>
                  <a:schemeClr val="hlink"/>
                </a:solidFill>
                <a:hlinkClick r:id="rId5"/>
              </a:rPr>
              <a:t>https://en.wikipedia.org/wiki/Comparison_of_programming_paradigms</a:t>
            </a:r>
            <a:br>
              <a:rPr i="1" lang="th" sz="700" u="sng">
                <a:solidFill>
                  <a:schemeClr val="hlink"/>
                </a:solidFill>
              </a:rPr>
            </a:br>
            <a:endParaRPr i="1" sz="700" u="sng">
              <a:solidFill>
                <a:schemeClr val="hlink"/>
              </a:solidFill>
            </a:endParaRPr>
          </a:p>
        </p:txBody>
      </p:sp>
      <p:cxnSp>
        <p:nvCxnSpPr>
          <p:cNvPr id="80" name="Google Shape;80;p12"/>
          <p:cNvCxnSpPr/>
          <p:nvPr/>
        </p:nvCxnSpPr>
        <p:spPr>
          <a:xfrm>
            <a:off x="279750" y="1516750"/>
            <a:ext cx="51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4 main concept of OOP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th"/>
              <a:t>Abstraction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th"/>
              <a:t>ซ่อนความยุ่งยาก (ex. ปุ่ม play/stop ในเครื่องเล่น DVD)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th"/>
              <a:t>Inheritance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th"/>
              <a:t>ใช้ code เดิมได้ (reuse) ด้วยการถ่ายทอดแบบ parent-child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th"/>
              <a:t>Encapsulation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th"/>
              <a:t>รวบ data และ action ไว้ใน object หรือ component เดียวกัน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th"/>
              <a:t>Polymorhism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th"/>
              <a:t>ใช้ชื่อ action เดียวกันในต่าง object ได้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th"/>
              <a:t>Ex : user.login(), admin.login()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031025" y="3887950"/>
            <a:ext cx="29436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h" sz="7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OOP concepts in Java</a:t>
            </a:r>
            <a:endParaRPr i="1" sz="7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h" sz="700" u="sng">
                <a:solidFill>
                  <a:schemeClr val="hlink"/>
                </a:solidFill>
                <a:latin typeface="Trirong"/>
                <a:ea typeface="Trirong"/>
                <a:cs typeface="Trirong"/>
                <a:sym typeface="Trirong"/>
                <a:hlinkClick r:id="rId3"/>
              </a:rPr>
              <a:t>https://stackify.com/oops-concepts-in-java/</a:t>
            </a:r>
            <a:endParaRPr i="1" sz="7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h" sz="7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Object-oriented Programming in 7 minutes | Mosh</a:t>
            </a:r>
            <a:endParaRPr i="1" sz="7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h" sz="700" u="sng">
                <a:solidFill>
                  <a:schemeClr val="hlink"/>
                </a:solidFill>
                <a:latin typeface="Trirong"/>
                <a:ea typeface="Trirong"/>
                <a:cs typeface="Trirong"/>
                <a:sym typeface="Trirong"/>
                <a:hlinkClick r:id="rId4"/>
              </a:rPr>
              <a:t>https://www.youtube.com/watch?v=pTB0EiLXUC8</a:t>
            </a:r>
            <a:endParaRPr i="1" sz="7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i="1" lang="th" sz="700" u="sng">
                <a:solidFill>
                  <a:schemeClr val="hlink"/>
                </a:solidFill>
              </a:rPr>
            </a:br>
            <a:endParaRPr i="1" sz="700" u="sng">
              <a:solidFill>
                <a:schemeClr val="hlink"/>
              </a:solidFill>
            </a:endParaRPr>
          </a:p>
        </p:txBody>
      </p:sp>
      <p:pic>
        <p:nvPicPr>
          <p:cNvPr id="88" name="Google Shape;88;p13" title="https://www.quora.com/Why-to-use-abstraction-in-Java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3654" l="6737" r="12960" t="26600"/>
          <a:stretch/>
        </p:blipFill>
        <p:spPr>
          <a:xfrm>
            <a:off x="6450600" y="918725"/>
            <a:ext cx="2104450" cy="13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4825" y="2392350"/>
            <a:ext cx="2147750" cy="120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Abstraction</a:t>
            </a:r>
            <a:endParaRPr/>
          </a:p>
        </p:txBody>
      </p:sp>
      <p:pic>
        <p:nvPicPr>
          <p:cNvPr id="95" name="Google Shape;95;p14" title="https://www.quora.com/Why-to-use-abstraction-in-Java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2210" l="11645" r="11182" t="24844"/>
          <a:stretch/>
        </p:blipFill>
        <p:spPr>
          <a:xfrm>
            <a:off x="1583225" y="926950"/>
            <a:ext cx="5118901" cy="36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5798250" y="4419150"/>
            <a:ext cx="36621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h" sz="7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References : </a:t>
            </a:r>
            <a:r>
              <a:rPr i="1" lang="th" sz="800" u="sng">
                <a:solidFill>
                  <a:schemeClr val="hlink"/>
                </a:solidFill>
                <a:hlinkClick r:id="rId5"/>
              </a:rPr>
              <a:t>https://www.quora.com/Why-to-use-abstraction-in-Java</a:t>
            </a:r>
            <a:endParaRPr i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Encapsulation</a:t>
            </a:r>
            <a:endParaRPr/>
          </a:p>
        </p:txBody>
      </p:sp>
      <p:pic>
        <p:nvPicPr>
          <p:cNvPr id="102" name="Google Shape;102;p15" title="https://medium.com/@viktor.kukurba/object-oriented-programming-in-javascript-4-encapsulation-4f9165cd26f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925" y="993825"/>
            <a:ext cx="6283550" cy="353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5060850" y="4314200"/>
            <a:ext cx="39603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h" sz="7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References : </a:t>
            </a:r>
            <a:r>
              <a:rPr i="1" lang="th" sz="600" u="sng">
                <a:solidFill>
                  <a:schemeClr val="hlink"/>
                </a:solidFill>
                <a:hlinkClick r:id="rId5"/>
              </a:rPr>
              <a:t>https://medium.com/@viktor.kukurba/object-oriented-programming-in-javascript-4-encapsulation-4f9165cd26f9</a:t>
            </a:r>
            <a:endParaRPr i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Inheritance</a:t>
            </a:r>
            <a:endParaRPr/>
          </a:p>
        </p:txBody>
      </p:sp>
      <p:pic>
        <p:nvPicPr>
          <p:cNvPr id="109" name="Google Shape;109;p16" title="https://www.slideshare.net/dududcore/object-oriented-programming-inheritanc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216" l="0" r="793" t="13080"/>
          <a:stretch/>
        </p:blipFill>
        <p:spPr>
          <a:xfrm>
            <a:off x="1293550" y="1058250"/>
            <a:ext cx="5909000" cy="3515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5670450" y="4428650"/>
            <a:ext cx="3426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h" sz="7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References : </a:t>
            </a:r>
            <a:r>
              <a:rPr i="1" lang="th" sz="600" u="sng">
                <a:solidFill>
                  <a:schemeClr val="hlink"/>
                </a:solidFill>
                <a:hlinkClick r:id="rId5"/>
              </a:rPr>
              <a:t>https://www.slideshare.net/dududcore/object-oriented-programming-inheritance</a:t>
            </a:r>
            <a:endParaRPr i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Polymorphism</a:t>
            </a:r>
            <a:endParaRPr/>
          </a:p>
        </p:txBody>
      </p:sp>
      <p:pic>
        <p:nvPicPr>
          <p:cNvPr id="116" name="Google Shape;116;p17" title="https://medium.com/@viktor.kukurba/object-oriented-programming-in-javascript-3-polymorphism-fb564c9f1ce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400" y="984400"/>
            <a:ext cx="6511600" cy="350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4641225" y="4428650"/>
            <a:ext cx="44565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h" sz="7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References : </a:t>
            </a:r>
            <a:r>
              <a:rPr i="1" lang="th" sz="600" u="sng">
                <a:solidFill>
                  <a:schemeClr val="hlink"/>
                </a:solidFill>
                <a:hlinkClick r:id="rId5"/>
              </a:rPr>
              <a:t>https://medium.com/@viktor.kukurba/object-oriented-programming-in-javascript-3-polymorphism-fb564c9f1ce8</a:t>
            </a:r>
            <a:endParaRPr i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