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
  </p:notesMasterIdLst>
  <p:handoutMasterIdLst>
    <p:handoutMasterId r:id="rId14"/>
  </p:handoutMasterIdLst>
  <p:sldIdLst>
    <p:sldId id="263" r:id="rId3"/>
    <p:sldId id="269" r:id="rId4"/>
    <p:sldId id="266" r:id="rId5"/>
    <p:sldId id="258" r:id="rId6"/>
    <p:sldId id="267" r:id="rId7"/>
    <p:sldId id="259" r:id="rId8"/>
    <p:sldId id="268" r:id="rId9"/>
    <p:sldId id="261" r:id="rId10"/>
    <p:sldId id="262" r:id="rId11"/>
    <p:sldId id="264" r:id="rId12"/>
  </p:sldIdLst>
  <p:sldSz cx="6858000" cy="9144000" type="letter"/>
  <p:notesSz cx="6858000" cy="9296400"/>
  <p:defaultTextStyle>
    <a:defPPr>
      <a:defRPr lang="en-US"/>
    </a:defPPr>
    <a:lvl1pPr algn="ctr" rtl="0" fontAlgn="base">
      <a:spcBef>
        <a:spcPct val="0"/>
      </a:spcBef>
      <a:spcAft>
        <a:spcPct val="0"/>
      </a:spcAft>
      <a:defRPr sz="1000" kern="1200">
        <a:solidFill>
          <a:schemeClr val="tx1"/>
        </a:solidFill>
        <a:latin typeface="Arial" charset="0"/>
        <a:ea typeface="+mn-ea"/>
        <a:cs typeface="+mn-cs"/>
      </a:defRPr>
    </a:lvl1pPr>
    <a:lvl2pPr marL="457200" algn="ctr" rtl="0" fontAlgn="base">
      <a:spcBef>
        <a:spcPct val="0"/>
      </a:spcBef>
      <a:spcAft>
        <a:spcPct val="0"/>
      </a:spcAft>
      <a:defRPr sz="1000" kern="1200">
        <a:solidFill>
          <a:schemeClr val="tx1"/>
        </a:solidFill>
        <a:latin typeface="Arial" charset="0"/>
        <a:ea typeface="+mn-ea"/>
        <a:cs typeface="+mn-cs"/>
      </a:defRPr>
    </a:lvl2pPr>
    <a:lvl3pPr marL="914400" algn="ctr" rtl="0" fontAlgn="base">
      <a:spcBef>
        <a:spcPct val="0"/>
      </a:spcBef>
      <a:spcAft>
        <a:spcPct val="0"/>
      </a:spcAft>
      <a:defRPr sz="1000" kern="1200">
        <a:solidFill>
          <a:schemeClr val="tx1"/>
        </a:solidFill>
        <a:latin typeface="Arial" charset="0"/>
        <a:ea typeface="+mn-ea"/>
        <a:cs typeface="+mn-cs"/>
      </a:defRPr>
    </a:lvl3pPr>
    <a:lvl4pPr marL="1371600" algn="ctr" rtl="0" fontAlgn="base">
      <a:spcBef>
        <a:spcPct val="0"/>
      </a:spcBef>
      <a:spcAft>
        <a:spcPct val="0"/>
      </a:spcAft>
      <a:defRPr sz="1000" kern="1200">
        <a:solidFill>
          <a:schemeClr val="tx1"/>
        </a:solidFill>
        <a:latin typeface="Arial" charset="0"/>
        <a:ea typeface="+mn-ea"/>
        <a:cs typeface="+mn-cs"/>
      </a:defRPr>
    </a:lvl4pPr>
    <a:lvl5pPr marL="1828800" algn="ctr"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 uri="{2D200454-40CA-4A62-9FC3-DE9A4176ACB9}">
      <p15:notesGuideLst xmlns:p15="http://schemas.microsoft.com/office/powerpoint/2012/main" xmlns="">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oris McLeod" initials="DAM"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CC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00" autoAdjust="0"/>
    <p:restoredTop sz="93250" autoAdjust="0"/>
  </p:normalViewPr>
  <p:slideViewPr>
    <p:cSldViewPr>
      <p:cViewPr varScale="1">
        <p:scale>
          <a:sx n="73" d="100"/>
          <a:sy n="73" d="100"/>
        </p:scale>
        <p:origin x="-2466" y="-102"/>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54"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pPr>
              <a:defRPr/>
            </a:pPr>
            <a:fld id="{F43B536E-56F2-48C3-BBB4-606AFEF0F603}" type="datetimeFigureOut">
              <a:rPr lang="en-US"/>
              <a:pPr>
                <a:defRPr/>
              </a:pPr>
              <a:t>1/28/2020</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pPr>
              <a:defRPr/>
            </a:pPr>
            <a:r>
              <a:rPr lang="en-US" smtClean="0"/>
              <a:t>Draft-Version #19</a:t>
            </a: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pPr>
              <a:defRPr/>
            </a:pPr>
            <a:fld id="{C02F61D7-3D01-4BA4-87E4-644362DEA9A7}" type="slidenum">
              <a:rPr lang="en-US"/>
              <a:pPr>
                <a:defRPr/>
              </a:pPr>
              <a:t>‹#›</a:t>
            </a:fld>
            <a:endParaRPr lang="en-US"/>
          </a:p>
        </p:txBody>
      </p:sp>
    </p:spTree>
    <p:extLst>
      <p:ext uri="{BB962C8B-B14F-4D97-AF65-F5344CB8AC3E}">
        <p14:creationId xmlns:p14="http://schemas.microsoft.com/office/powerpoint/2010/main" val="41457191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0243"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Rot="1" noChangeAspect="1" noChangeArrowheads="1" noTextEdit="1"/>
          </p:cNvSpPr>
          <p:nvPr>
            <p:ph type="sldImg" idx="2"/>
          </p:nvPr>
        </p:nvSpPr>
        <p:spPr bwMode="auto">
          <a:xfrm>
            <a:off x="2122488" y="696913"/>
            <a:ext cx="2613025" cy="348615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en-US" smtClean="0"/>
              <a:t>Draft-Version #19</a:t>
            </a:r>
            <a:endParaRPr lang="en-US"/>
          </a:p>
        </p:txBody>
      </p:sp>
      <p:sp>
        <p:nvSpPr>
          <p:cNvPr id="10247"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0747ECA-8F66-4E05-8D4F-26D933D11633}" type="slidenum">
              <a:rPr lang="en-US"/>
              <a:pPr>
                <a:defRPr/>
              </a:pPr>
              <a:t>‹#›</a:t>
            </a:fld>
            <a:endParaRPr lang="en-US"/>
          </a:p>
        </p:txBody>
      </p:sp>
    </p:spTree>
    <p:extLst>
      <p:ext uri="{BB962C8B-B14F-4D97-AF65-F5344CB8AC3E}">
        <p14:creationId xmlns:p14="http://schemas.microsoft.com/office/powerpoint/2010/main" val="9788447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C832D668-2B68-418E-A14A-3CF69AE0D146}" type="slidenum">
              <a:rPr lang="en-US" smtClean="0"/>
              <a:pPr/>
              <a:t>4</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smtClean="0"/>
          </a:p>
        </p:txBody>
      </p:sp>
      <p:sp>
        <p:nvSpPr>
          <p:cNvPr id="5" name="Footer Placeholder 4"/>
          <p:cNvSpPr>
            <a:spLocks noGrp="1"/>
          </p:cNvSpPr>
          <p:nvPr>
            <p:ph type="ftr" sz="quarter" idx="10"/>
          </p:nvPr>
        </p:nvSpPr>
        <p:spPr/>
        <p:txBody>
          <a:bodyPr/>
          <a:lstStyle/>
          <a:p>
            <a:pPr>
              <a:defRPr/>
            </a:pPr>
            <a:r>
              <a:rPr lang="en-US" smtClean="0"/>
              <a:t>Draft-Version #19</a:t>
            </a:r>
            <a:endParaRPr lang="en-US"/>
          </a:p>
        </p:txBody>
      </p:sp>
    </p:spTree>
    <p:extLst>
      <p:ext uri="{BB962C8B-B14F-4D97-AF65-F5344CB8AC3E}">
        <p14:creationId xmlns:p14="http://schemas.microsoft.com/office/powerpoint/2010/main" val="3808430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Draft-Version #19</a:t>
            </a:r>
            <a:endParaRPr lang="en-US"/>
          </a:p>
        </p:txBody>
      </p:sp>
      <p:sp>
        <p:nvSpPr>
          <p:cNvPr id="5" name="Slide Number Placeholder 4"/>
          <p:cNvSpPr>
            <a:spLocks noGrp="1"/>
          </p:cNvSpPr>
          <p:nvPr>
            <p:ph type="sldNum" sz="quarter" idx="11"/>
          </p:nvPr>
        </p:nvSpPr>
        <p:spPr/>
        <p:txBody>
          <a:bodyPr/>
          <a:lstStyle/>
          <a:p>
            <a:pPr>
              <a:defRPr/>
            </a:pPr>
            <a:fld id="{10747ECA-8F66-4E05-8D4F-26D933D11633}" type="slidenum">
              <a:rPr lang="en-US" smtClean="0"/>
              <a:pPr>
                <a:defRPr/>
              </a:pPr>
              <a:t>8</a:t>
            </a:fld>
            <a:endParaRPr lang="en-US"/>
          </a:p>
        </p:txBody>
      </p:sp>
    </p:spTree>
    <p:extLst>
      <p:ext uri="{BB962C8B-B14F-4D97-AF65-F5344CB8AC3E}">
        <p14:creationId xmlns:p14="http://schemas.microsoft.com/office/powerpoint/2010/main" val="135098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D02A2A3-E367-48D0-9222-8A3BEB7324D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E79F239-08E4-4148-AF6E-96D1B428ED4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713"/>
            <a:ext cx="1543050" cy="7800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713"/>
            <a:ext cx="4476750" cy="7800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8CC9E0B-0E61-40E2-B2B4-B84504D304F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3161E8F6-6C16-4DDE-9454-D9EBC4847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25C285E0-24B6-4608-B3B5-E728A83F5B1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03D2D21B-2EDD-4BA1-814E-CAA22E2EA7A2}"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677C0AA2-3117-486A-94E3-D86E3833643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Draft-Version #18 9/13/11</a:t>
            </a:r>
          </a:p>
        </p:txBody>
      </p:sp>
      <p:sp>
        <p:nvSpPr>
          <p:cNvPr id="7" name="Slide Number Placeholder 5"/>
          <p:cNvSpPr>
            <a:spLocks noGrp="1"/>
          </p:cNvSpPr>
          <p:nvPr>
            <p:ph type="sldNum" sz="quarter" idx="12"/>
          </p:nvPr>
        </p:nvSpPr>
        <p:spPr/>
        <p:txBody>
          <a:bodyPr/>
          <a:lstStyle>
            <a:lvl1pPr>
              <a:defRPr/>
            </a:lvl1pPr>
          </a:lstStyle>
          <a:p>
            <a:pPr>
              <a:defRPr/>
            </a:pPr>
            <a:fld id="{2861D1EF-F338-4719-BC76-B95958649F0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Draft-Version #18 9/13/11</a:t>
            </a:r>
          </a:p>
        </p:txBody>
      </p:sp>
      <p:sp>
        <p:nvSpPr>
          <p:cNvPr id="9" name="Slide Number Placeholder 5"/>
          <p:cNvSpPr>
            <a:spLocks noGrp="1"/>
          </p:cNvSpPr>
          <p:nvPr>
            <p:ph type="sldNum" sz="quarter" idx="12"/>
          </p:nvPr>
        </p:nvSpPr>
        <p:spPr/>
        <p:txBody>
          <a:bodyPr/>
          <a:lstStyle>
            <a:lvl1pPr>
              <a:defRPr/>
            </a:lvl1pPr>
          </a:lstStyle>
          <a:p>
            <a:pPr>
              <a:defRPr/>
            </a:pPr>
            <a:fld id="{3A1E66FF-8492-40EB-A2C0-CCB3BB62FD8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Draft-Version #18 9/13/11</a:t>
            </a:r>
          </a:p>
        </p:txBody>
      </p:sp>
      <p:sp>
        <p:nvSpPr>
          <p:cNvPr id="5" name="Slide Number Placeholder 5"/>
          <p:cNvSpPr>
            <a:spLocks noGrp="1"/>
          </p:cNvSpPr>
          <p:nvPr>
            <p:ph type="sldNum" sz="quarter" idx="12"/>
          </p:nvPr>
        </p:nvSpPr>
        <p:spPr/>
        <p:txBody>
          <a:bodyPr/>
          <a:lstStyle>
            <a:lvl1pPr>
              <a:defRPr/>
            </a:lvl1pPr>
          </a:lstStyle>
          <a:p>
            <a:pPr>
              <a:defRPr/>
            </a:pPr>
            <a:fld id="{8EC2310A-EFBF-4249-9B26-E433810BDEB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Draft-Version #18 9/13/11</a:t>
            </a:r>
          </a:p>
        </p:txBody>
      </p:sp>
      <p:sp>
        <p:nvSpPr>
          <p:cNvPr id="4" name="Slide Number Placeholder 5"/>
          <p:cNvSpPr>
            <a:spLocks noGrp="1"/>
          </p:cNvSpPr>
          <p:nvPr>
            <p:ph type="sldNum" sz="quarter" idx="12"/>
          </p:nvPr>
        </p:nvSpPr>
        <p:spPr/>
        <p:txBody>
          <a:bodyPr/>
          <a:lstStyle>
            <a:lvl1pPr>
              <a:defRPr/>
            </a:lvl1pPr>
          </a:lstStyle>
          <a:p>
            <a:pPr>
              <a:defRPr/>
            </a:pPr>
            <a:fld id="{55272950-0DCC-460F-8ADC-1E056065F0B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38B6459-CD74-439C-A657-AD9C84838082}"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Draft-Version #18 9/13/11</a:t>
            </a:r>
          </a:p>
        </p:txBody>
      </p:sp>
      <p:sp>
        <p:nvSpPr>
          <p:cNvPr id="7" name="Slide Number Placeholder 5"/>
          <p:cNvSpPr>
            <a:spLocks noGrp="1"/>
          </p:cNvSpPr>
          <p:nvPr>
            <p:ph type="sldNum" sz="quarter" idx="12"/>
          </p:nvPr>
        </p:nvSpPr>
        <p:spPr/>
        <p:txBody>
          <a:bodyPr/>
          <a:lstStyle>
            <a:lvl1pPr>
              <a:defRPr/>
            </a:lvl1pPr>
          </a:lstStyle>
          <a:p>
            <a:pPr>
              <a:defRPr/>
            </a:pPr>
            <a:fld id="{1F05E78F-F200-4A63-9783-0AED200A67AD}"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17563"/>
            <a:ext cx="41148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Draft-Version #18 9/13/11</a:t>
            </a:r>
          </a:p>
        </p:txBody>
      </p:sp>
      <p:sp>
        <p:nvSpPr>
          <p:cNvPr id="7" name="Slide Number Placeholder 5"/>
          <p:cNvSpPr>
            <a:spLocks noGrp="1"/>
          </p:cNvSpPr>
          <p:nvPr>
            <p:ph type="sldNum" sz="quarter" idx="12"/>
          </p:nvPr>
        </p:nvSpPr>
        <p:spPr/>
        <p:txBody>
          <a:bodyPr/>
          <a:lstStyle>
            <a:lvl1pPr>
              <a:defRPr/>
            </a:lvl1pPr>
          </a:lstStyle>
          <a:p>
            <a:pPr>
              <a:defRPr/>
            </a:pPr>
            <a:fld id="{D43FF787-FD2D-4C82-B554-7443EB7C3C7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7235F0F6-E7AD-43C6-A96D-595EA045A5F7}"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713"/>
            <a:ext cx="1543050" cy="7800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713"/>
            <a:ext cx="4476750" cy="7800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216C9562-9FAD-465F-A926-5B54407029F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D0E5833-7F55-491F-8F31-89232CEDDD7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FB75EFA-9613-48D3-BB88-B038C9074DD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6512F942-97B3-4358-8EC6-64F08E80292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CA149593-B237-4925-94E2-97A9A86363E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smtClean="0"/>
              <a:t>Draft-Version #19 5/15/2013</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4D04C756-1DB6-4446-A575-D700E0732A4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3AE91E3-045E-41A2-B2EF-DD60AD7D37E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5374384-6088-4729-8D52-B53450E74A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366713"/>
            <a:ext cx="6172200" cy="1524000"/>
          </a:xfrm>
          <a:prstGeom prst="rect">
            <a:avLst/>
          </a:prstGeom>
          <a:noFill/>
          <a:ln w="9525">
            <a:noFill/>
            <a:miter lim="800000"/>
            <a:headEnd/>
            <a:tailEnd/>
          </a:ln>
        </p:spPr>
        <p:txBody>
          <a:bodyPr vert="horz" wrap="square" lIns="91426" tIns="45713" rIns="91426" bIns="45713"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42900" y="2133600"/>
            <a:ext cx="6172200" cy="6034088"/>
          </a:xfrm>
          <a:prstGeom prst="rect">
            <a:avLst/>
          </a:prstGeom>
          <a:noFill/>
          <a:ln w="9525">
            <a:noFill/>
            <a:miter lim="800000"/>
            <a:headEnd/>
            <a:tailEnd/>
          </a:ln>
        </p:spPr>
        <p:txBody>
          <a:bodyPr vert="horz" wrap="square" lIns="91426" tIns="45713" rIns="91426" bIns="4571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42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lgn="l">
              <a:defRPr sz="1400"/>
            </a:lvl1pPr>
          </a:lstStyle>
          <a:p>
            <a:pPr>
              <a:defRPr/>
            </a:pPr>
            <a:endParaRPr lang="en-US"/>
          </a:p>
        </p:txBody>
      </p:sp>
      <p:sp>
        <p:nvSpPr>
          <p:cNvPr id="1029" name="Rectangle 5"/>
          <p:cNvSpPr>
            <a:spLocks noGrp="1" noChangeArrowheads="1"/>
          </p:cNvSpPr>
          <p:nvPr>
            <p:ph type="ftr" sz="quarter" idx="3"/>
          </p:nvPr>
        </p:nvSpPr>
        <p:spPr bwMode="auto">
          <a:xfrm>
            <a:off x="2343150" y="8326438"/>
            <a:ext cx="21717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defRPr sz="1400"/>
            </a:lvl1pPr>
          </a:lstStyle>
          <a:p>
            <a:pPr>
              <a:defRPr/>
            </a:pPr>
            <a:r>
              <a:rPr lang="en-US"/>
              <a:t>Draft-Version #18 9/13/11</a:t>
            </a:r>
            <a:endParaRPr lang="en-US" dirty="0"/>
          </a:p>
        </p:txBody>
      </p:sp>
      <p:sp>
        <p:nvSpPr>
          <p:cNvPr id="1030" name="Rectangle 6"/>
          <p:cNvSpPr>
            <a:spLocks noGrp="1" noChangeArrowheads="1"/>
          </p:cNvSpPr>
          <p:nvPr>
            <p:ph type="sldNum" sz="quarter" idx="4"/>
          </p:nvPr>
        </p:nvSpPr>
        <p:spPr bwMode="auto">
          <a:xfrm>
            <a:off x="4914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lgn="r">
              <a:defRPr sz="1400"/>
            </a:lvl1pPr>
          </a:lstStyle>
          <a:p>
            <a:pPr>
              <a:defRPr/>
            </a:pPr>
            <a:fld id="{514A667E-727D-4BA8-82EC-5E1A4844486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42900" y="366713"/>
            <a:ext cx="61722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342900" y="2133600"/>
            <a:ext cx="6172200" cy="6034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342900" y="8475663"/>
            <a:ext cx="1600200" cy="48577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2343150" y="8475663"/>
            <a:ext cx="2171700" cy="48577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Draft-Version #18 9/13/11</a:t>
            </a:r>
          </a:p>
        </p:txBody>
      </p:sp>
      <p:sp>
        <p:nvSpPr>
          <p:cNvPr id="6" name="Slide Number Placeholder 5"/>
          <p:cNvSpPr>
            <a:spLocks noGrp="1"/>
          </p:cNvSpPr>
          <p:nvPr>
            <p:ph type="sldNum" sz="quarter" idx="4"/>
          </p:nvPr>
        </p:nvSpPr>
        <p:spPr>
          <a:xfrm>
            <a:off x="4914900" y="8475663"/>
            <a:ext cx="1600200" cy="48577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9C8DB6A-CB39-45C3-BC42-581103BD397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11/29/19</a:t>
            </a:r>
            <a:endParaRPr lang="en-US" b="1" dirty="0" smtClean="0">
              <a:solidFill>
                <a:srgbClr val="FF0000"/>
              </a:solidFill>
            </a:endParaRPr>
          </a:p>
        </p:txBody>
      </p:sp>
      <p:sp>
        <p:nvSpPr>
          <p:cNvPr id="3076" name="Text Box 4"/>
          <p:cNvSpPr txBox="1">
            <a:spLocks noChangeArrowheads="1"/>
          </p:cNvSpPr>
          <p:nvPr/>
        </p:nvSpPr>
        <p:spPr bwMode="auto">
          <a:xfrm>
            <a:off x="1752600" y="152400"/>
            <a:ext cx="5105400" cy="523220"/>
          </a:xfrm>
          <a:prstGeom prst="rect">
            <a:avLst/>
          </a:prstGeom>
          <a:noFill/>
          <a:ln w="9525" algn="ctr">
            <a:noFill/>
            <a:miter lim="800000"/>
            <a:headEnd/>
            <a:tailEnd/>
          </a:ln>
        </p:spPr>
        <p:txBody>
          <a:bodyPr>
            <a:spAutoFit/>
          </a:bodyPr>
          <a:lstStyle/>
          <a:p>
            <a:pPr>
              <a:spcBef>
                <a:spcPct val="50000"/>
              </a:spcBef>
            </a:pPr>
            <a:r>
              <a:rPr lang="en-US" sz="1400" b="1" dirty="0"/>
              <a:t>Preprocessing Steps:  These steps can be done prior to the algorithm calculation loop beginning.</a:t>
            </a:r>
          </a:p>
        </p:txBody>
      </p:sp>
      <p:sp>
        <p:nvSpPr>
          <p:cNvPr id="3077" name="AutoShape 5"/>
          <p:cNvSpPr>
            <a:spLocks noChangeArrowheads="1"/>
          </p:cNvSpPr>
          <p:nvPr/>
        </p:nvSpPr>
        <p:spPr bwMode="auto">
          <a:xfrm>
            <a:off x="212725" y="216174"/>
            <a:ext cx="1593850" cy="1240869"/>
          </a:xfrm>
          <a:prstGeom prst="downArrowCallout">
            <a:avLst>
              <a:gd name="adj1" fmla="val 40732"/>
              <a:gd name="adj2" fmla="val 37805"/>
              <a:gd name="adj3" fmla="val 16667"/>
              <a:gd name="adj4" fmla="val 66667"/>
            </a:avLst>
          </a:prstGeom>
          <a:noFill/>
          <a:ln w="9525" algn="ctr">
            <a:solidFill>
              <a:schemeClr val="tx1"/>
            </a:solidFill>
            <a:miter lim="800000"/>
            <a:headEnd/>
            <a:tailEnd/>
          </a:ln>
        </p:spPr>
        <p:txBody>
          <a:bodyPr wrap="square" anchor="ctr">
            <a:spAutoFit/>
          </a:bodyPr>
          <a:lstStyle/>
          <a:p>
            <a:r>
              <a:rPr lang="en-US" sz="1200" dirty="0"/>
              <a:t>PS1-Data input</a:t>
            </a:r>
          </a:p>
          <a:p>
            <a:r>
              <a:rPr lang="en-US" sz="1200" dirty="0"/>
              <a:t>from BY </a:t>
            </a:r>
            <a:r>
              <a:rPr lang="en-US" sz="1200" dirty="0" smtClean="0"/>
              <a:t>CAMD &amp; ERTAC Non-CAMD Hourly File</a:t>
            </a:r>
            <a:endParaRPr lang="en-US" sz="1200" dirty="0"/>
          </a:p>
        </p:txBody>
      </p:sp>
      <p:sp>
        <p:nvSpPr>
          <p:cNvPr id="3078" name="Rectangle 6"/>
          <p:cNvSpPr>
            <a:spLocks noChangeArrowheads="1"/>
          </p:cNvSpPr>
          <p:nvPr/>
        </p:nvSpPr>
        <p:spPr bwMode="auto">
          <a:xfrm>
            <a:off x="223406" y="4035147"/>
            <a:ext cx="1676400" cy="1569660"/>
          </a:xfrm>
          <a:prstGeom prst="rect">
            <a:avLst/>
          </a:prstGeom>
          <a:noFill/>
          <a:ln w="9525" algn="ctr">
            <a:solidFill>
              <a:schemeClr val="tx1"/>
            </a:solidFill>
            <a:miter lim="800000"/>
            <a:headEnd/>
            <a:tailEnd/>
          </a:ln>
        </p:spPr>
        <p:txBody>
          <a:bodyPr wrap="square" anchor="ctr">
            <a:spAutoFit/>
          </a:bodyPr>
          <a:lstStyle/>
          <a:p>
            <a:r>
              <a:rPr lang="en-US" sz="1200" dirty="0" smtClean="0"/>
              <a:t>PS1.05-Create </a:t>
            </a:r>
            <a:r>
              <a:rPr lang="en-US" sz="1200" dirty="0"/>
              <a:t>the 3 hourly hierarchies (hourly, 6-hour, 24-hour) from CAMD generation data for each region and ERTAC Fuel/Unit Type Bin</a:t>
            </a:r>
          </a:p>
        </p:txBody>
      </p:sp>
      <p:sp>
        <p:nvSpPr>
          <p:cNvPr id="3081" name="Rectangle 9"/>
          <p:cNvSpPr>
            <a:spLocks noChangeArrowheads="1"/>
          </p:cNvSpPr>
          <p:nvPr/>
        </p:nvSpPr>
        <p:spPr bwMode="auto">
          <a:xfrm>
            <a:off x="188913" y="2674203"/>
            <a:ext cx="1641475" cy="830997"/>
          </a:xfrm>
          <a:prstGeom prst="rect">
            <a:avLst/>
          </a:prstGeom>
          <a:noFill/>
          <a:ln w="9525" algn="ctr">
            <a:solidFill>
              <a:schemeClr val="tx1"/>
            </a:solidFill>
            <a:miter lim="800000"/>
            <a:headEnd/>
            <a:tailEnd/>
          </a:ln>
        </p:spPr>
        <p:txBody>
          <a:bodyPr wrap="square" anchor="ctr">
            <a:spAutoFit/>
          </a:bodyPr>
          <a:lstStyle/>
          <a:p>
            <a:r>
              <a:rPr lang="en-US" sz="1200" dirty="0" smtClean="0"/>
              <a:t>PS1.02-Run </a:t>
            </a:r>
            <a:r>
              <a:rPr lang="en-US" sz="1200" dirty="0"/>
              <a:t>edit checks on the information in the BY CAMD hourly file</a:t>
            </a:r>
          </a:p>
        </p:txBody>
      </p:sp>
      <p:sp>
        <p:nvSpPr>
          <p:cNvPr id="3082" name="Rectangle 10"/>
          <p:cNvSpPr>
            <a:spLocks noChangeArrowheads="1"/>
          </p:cNvSpPr>
          <p:nvPr/>
        </p:nvSpPr>
        <p:spPr bwMode="auto">
          <a:xfrm>
            <a:off x="4267200" y="5223084"/>
            <a:ext cx="1371600" cy="2123658"/>
          </a:xfrm>
          <a:prstGeom prst="rect">
            <a:avLst/>
          </a:prstGeom>
          <a:noFill/>
          <a:ln w="9525" algn="ctr">
            <a:solidFill>
              <a:schemeClr val="tx1"/>
            </a:solidFill>
            <a:miter lim="800000"/>
            <a:headEnd/>
            <a:tailEnd/>
          </a:ln>
        </p:spPr>
        <p:txBody>
          <a:bodyPr anchor="ctr">
            <a:spAutoFit/>
          </a:bodyPr>
          <a:lstStyle/>
          <a:p>
            <a:r>
              <a:rPr lang="en-US" sz="1200" dirty="0" smtClean="0"/>
              <a:t>PS1.08-For </a:t>
            </a:r>
            <a:r>
              <a:rPr lang="en-US" sz="1200" dirty="0"/>
              <a:t>each hour of the year in each ERTAC Fuel/Unit Type Bin, calculate the </a:t>
            </a:r>
            <a:r>
              <a:rPr lang="en-US" sz="1200" dirty="0" err="1"/>
              <a:t>BYGen</a:t>
            </a:r>
            <a:r>
              <a:rPr lang="en-US" sz="1200" dirty="0"/>
              <a:t>, </a:t>
            </a:r>
            <a:r>
              <a:rPr lang="en-US" sz="1200" dirty="0" err="1"/>
              <a:t>BYRetGen</a:t>
            </a:r>
            <a:r>
              <a:rPr lang="en-US" sz="1200" dirty="0"/>
              <a:t>, </a:t>
            </a:r>
            <a:r>
              <a:rPr lang="en-US" sz="1200" dirty="0" err="1"/>
              <a:t>FYGen</a:t>
            </a:r>
            <a:r>
              <a:rPr lang="en-US" sz="1200" dirty="0"/>
              <a:t> and </a:t>
            </a:r>
            <a:r>
              <a:rPr lang="en-US" sz="1200" dirty="0" err="1" smtClean="0"/>
              <a:t>FYGrowth</a:t>
            </a:r>
            <a:r>
              <a:rPr lang="en-US" sz="1200" dirty="0" smtClean="0"/>
              <a:t> and note any demand transfers</a:t>
            </a:r>
            <a:endParaRPr lang="en-US" sz="1200" dirty="0"/>
          </a:p>
        </p:txBody>
      </p:sp>
      <p:sp>
        <p:nvSpPr>
          <p:cNvPr id="3086" name="Rectangle 22"/>
          <p:cNvSpPr>
            <a:spLocks noChangeArrowheads="1"/>
          </p:cNvSpPr>
          <p:nvPr/>
        </p:nvSpPr>
        <p:spPr bwMode="auto">
          <a:xfrm>
            <a:off x="1066800" y="5854005"/>
            <a:ext cx="1758950" cy="1384995"/>
          </a:xfrm>
          <a:prstGeom prst="rect">
            <a:avLst/>
          </a:prstGeom>
          <a:noFill/>
          <a:ln w="9525" algn="ctr">
            <a:solidFill>
              <a:schemeClr val="tx1"/>
            </a:solidFill>
            <a:miter lim="800000"/>
            <a:headEnd/>
            <a:tailEnd/>
          </a:ln>
        </p:spPr>
        <p:txBody>
          <a:bodyPr anchor="ctr">
            <a:spAutoFit/>
          </a:bodyPr>
          <a:lstStyle/>
          <a:p>
            <a:r>
              <a:rPr lang="en-US" sz="1200" dirty="0" smtClean="0"/>
              <a:t>PS1.06-For </a:t>
            </a:r>
            <a:r>
              <a:rPr lang="en-US" sz="1200" dirty="0"/>
              <a:t>partial year reporters, create hourly BY records using annual HI data and a default temporal profile for hours not reported to CAMD</a:t>
            </a:r>
          </a:p>
        </p:txBody>
      </p:sp>
      <p:sp>
        <p:nvSpPr>
          <p:cNvPr id="3087" name="AutoShape 24"/>
          <p:cNvSpPr>
            <a:spLocks noChangeArrowheads="1"/>
          </p:cNvSpPr>
          <p:nvPr/>
        </p:nvSpPr>
        <p:spPr bwMode="auto">
          <a:xfrm>
            <a:off x="2514600" y="2209800"/>
            <a:ext cx="1295400" cy="1329988"/>
          </a:xfrm>
          <a:prstGeom prst="horizontalScroll">
            <a:avLst>
              <a:gd name="adj" fmla="val 12500"/>
            </a:avLst>
          </a:prstGeom>
          <a:solidFill>
            <a:srgbClr val="FFCC99"/>
          </a:solidFill>
          <a:ln w="9525">
            <a:solidFill>
              <a:schemeClr val="tx1"/>
            </a:solidFill>
            <a:round/>
            <a:headEnd/>
            <a:tailEnd/>
          </a:ln>
        </p:spPr>
        <p:txBody>
          <a:bodyPr wrap="square" anchor="ctr">
            <a:spAutoFit/>
          </a:bodyPr>
          <a:lstStyle/>
          <a:p>
            <a:r>
              <a:rPr lang="en-US" sz="1200" dirty="0" smtClean="0"/>
              <a:t>PS1.03-Create </a:t>
            </a:r>
            <a:r>
              <a:rPr lang="en-US" sz="1200" dirty="0"/>
              <a:t>report on units with  data outliers</a:t>
            </a:r>
          </a:p>
        </p:txBody>
      </p:sp>
      <p:sp>
        <p:nvSpPr>
          <p:cNvPr id="3092" name="Rectangle 42"/>
          <p:cNvSpPr>
            <a:spLocks noChangeArrowheads="1"/>
          </p:cNvSpPr>
          <p:nvPr/>
        </p:nvSpPr>
        <p:spPr bwMode="auto">
          <a:xfrm>
            <a:off x="4114800" y="3582362"/>
            <a:ext cx="1752600" cy="1015663"/>
          </a:xfrm>
          <a:prstGeom prst="rect">
            <a:avLst/>
          </a:prstGeom>
          <a:noFill/>
          <a:ln w="9525" algn="ctr">
            <a:solidFill>
              <a:schemeClr val="tx1"/>
            </a:solidFill>
            <a:miter lim="800000"/>
            <a:headEnd/>
            <a:tailEnd/>
          </a:ln>
        </p:spPr>
        <p:txBody>
          <a:bodyPr wrap="square" anchor="ctr">
            <a:spAutoFit/>
          </a:bodyPr>
          <a:lstStyle/>
          <a:p>
            <a:r>
              <a:rPr lang="en-US" sz="1200" dirty="0" smtClean="0"/>
              <a:t>PS1.09-For </a:t>
            </a:r>
            <a:r>
              <a:rPr lang="en-US" sz="1200" dirty="0"/>
              <a:t>each </a:t>
            </a:r>
            <a:r>
              <a:rPr lang="en-US" sz="1200" dirty="0" err="1"/>
              <a:t>ERTAC_region</a:t>
            </a:r>
            <a:r>
              <a:rPr lang="en-US" sz="1200" dirty="0"/>
              <a:t> and </a:t>
            </a:r>
            <a:r>
              <a:rPr lang="en-US" sz="1200" dirty="0" err="1"/>
              <a:t>ERTAC_fuel</a:t>
            </a:r>
            <a:r>
              <a:rPr lang="en-US" sz="1200" dirty="0"/>
              <a:t>/unit type bin, determine the unit allocation order.</a:t>
            </a:r>
          </a:p>
        </p:txBody>
      </p:sp>
      <p:sp>
        <p:nvSpPr>
          <p:cNvPr id="3096" name="AutoShape 49"/>
          <p:cNvSpPr>
            <a:spLocks/>
          </p:cNvSpPr>
          <p:nvPr/>
        </p:nvSpPr>
        <p:spPr bwMode="auto">
          <a:xfrm>
            <a:off x="2144712" y="845553"/>
            <a:ext cx="1524000" cy="1143000"/>
          </a:xfrm>
          <a:prstGeom prst="accentCallout1">
            <a:avLst>
              <a:gd name="adj1" fmla="val 18750"/>
              <a:gd name="adj2" fmla="val -8333"/>
              <a:gd name="adj3" fmla="val 84375"/>
              <a:gd name="adj4" fmla="val -13889"/>
            </a:avLst>
          </a:prstGeom>
          <a:noFill/>
          <a:ln w="9525">
            <a:solidFill>
              <a:srgbClr val="0000FF"/>
            </a:solidFill>
            <a:miter lim="800000"/>
            <a:headEnd/>
            <a:tailEnd/>
          </a:ln>
        </p:spPr>
        <p:txBody>
          <a:bodyPr anchor="ctr"/>
          <a:lstStyle/>
          <a:p>
            <a:pPr algn="l"/>
            <a:r>
              <a:rPr lang="en-US" sz="1200" dirty="0">
                <a:solidFill>
                  <a:srgbClr val="0066FF"/>
                </a:solidFill>
              </a:rPr>
              <a:t>ID of non-EGU CAMD units is made thru State database inputs.</a:t>
            </a:r>
          </a:p>
        </p:txBody>
      </p:sp>
      <p:sp>
        <p:nvSpPr>
          <p:cNvPr id="3097" name="AutoShape 54"/>
          <p:cNvSpPr>
            <a:spLocks/>
          </p:cNvSpPr>
          <p:nvPr/>
        </p:nvSpPr>
        <p:spPr bwMode="auto">
          <a:xfrm>
            <a:off x="2282824" y="4631419"/>
            <a:ext cx="1524000" cy="685800"/>
          </a:xfrm>
          <a:prstGeom prst="accentCallout2">
            <a:avLst>
              <a:gd name="adj1" fmla="val 18750"/>
              <a:gd name="adj2" fmla="val -8333"/>
              <a:gd name="adj3" fmla="val 18750"/>
              <a:gd name="adj4" fmla="val -18056"/>
              <a:gd name="adj5" fmla="val 75176"/>
              <a:gd name="adj6" fmla="val -23125"/>
            </a:avLst>
          </a:prstGeom>
          <a:noFill/>
          <a:ln w="9525">
            <a:solidFill>
              <a:srgbClr val="0000FF"/>
            </a:solidFill>
            <a:miter lim="800000"/>
            <a:headEnd/>
            <a:tailEnd/>
          </a:ln>
        </p:spPr>
        <p:txBody>
          <a:bodyPr anchor="ctr"/>
          <a:lstStyle/>
          <a:p>
            <a:pPr algn="l"/>
            <a:r>
              <a:rPr lang="en-US" sz="1200" dirty="0">
                <a:solidFill>
                  <a:srgbClr val="0066FF"/>
                </a:solidFill>
              </a:rPr>
              <a:t>Data from PS2.01 also needed.</a:t>
            </a:r>
          </a:p>
        </p:txBody>
      </p:sp>
      <p:sp>
        <p:nvSpPr>
          <p:cNvPr id="3102" name="AutoShape 61"/>
          <p:cNvSpPr>
            <a:spLocks/>
          </p:cNvSpPr>
          <p:nvPr/>
        </p:nvSpPr>
        <p:spPr bwMode="auto">
          <a:xfrm>
            <a:off x="3282950" y="5963800"/>
            <a:ext cx="914400" cy="1219200"/>
          </a:xfrm>
          <a:prstGeom prst="accentCallout2">
            <a:avLst>
              <a:gd name="adj1" fmla="val 18750"/>
              <a:gd name="adj2" fmla="val -8333"/>
              <a:gd name="adj3" fmla="val 18750"/>
              <a:gd name="adj4" fmla="val -11458"/>
              <a:gd name="adj5" fmla="val 51563"/>
              <a:gd name="adj6" fmla="val -47916"/>
            </a:avLst>
          </a:prstGeom>
          <a:noFill/>
          <a:ln w="9525">
            <a:solidFill>
              <a:srgbClr val="0000FF"/>
            </a:solidFill>
            <a:miter lim="800000"/>
            <a:headEnd/>
            <a:tailEnd/>
          </a:ln>
        </p:spPr>
        <p:txBody>
          <a:bodyPr anchor="ctr"/>
          <a:lstStyle/>
          <a:p>
            <a:pPr algn="l"/>
            <a:r>
              <a:rPr lang="en-US" sz="1200" dirty="0">
                <a:solidFill>
                  <a:srgbClr val="0066FF"/>
                </a:solidFill>
              </a:rPr>
              <a:t>Data from UAF or </a:t>
            </a:r>
            <a:r>
              <a:rPr lang="en-US" sz="1200" dirty="0" err="1">
                <a:solidFill>
                  <a:srgbClr val="0066FF"/>
                </a:solidFill>
              </a:rPr>
              <a:t>EGrid</a:t>
            </a:r>
            <a:r>
              <a:rPr lang="en-US" sz="1200" dirty="0">
                <a:solidFill>
                  <a:srgbClr val="0066FF"/>
                </a:solidFill>
              </a:rPr>
              <a:t> needed for annual HI.</a:t>
            </a:r>
          </a:p>
        </p:txBody>
      </p:sp>
      <p:sp>
        <p:nvSpPr>
          <p:cNvPr id="3103" name="AutoShape 64"/>
          <p:cNvSpPr>
            <a:spLocks/>
          </p:cNvSpPr>
          <p:nvPr/>
        </p:nvSpPr>
        <p:spPr bwMode="auto">
          <a:xfrm>
            <a:off x="6019800" y="5791200"/>
            <a:ext cx="838200" cy="1143000"/>
          </a:xfrm>
          <a:prstGeom prst="accentCallout2">
            <a:avLst>
              <a:gd name="adj1" fmla="val 18750"/>
              <a:gd name="adj2" fmla="val -8333"/>
              <a:gd name="adj3" fmla="val 18750"/>
              <a:gd name="adj4" fmla="val -17190"/>
              <a:gd name="adj5" fmla="val 53125"/>
              <a:gd name="adj6" fmla="val -26042"/>
            </a:avLst>
          </a:prstGeom>
          <a:noFill/>
          <a:ln w="9525">
            <a:solidFill>
              <a:srgbClr val="0000FF"/>
            </a:solidFill>
            <a:miter lim="800000"/>
            <a:headEnd/>
            <a:tailEnd/>
          </a:ln>
        </p:spPr>
        <p:txBody>
          <a:bodyPr anchor="ctr"/>
          <a:lstStyle/>
          <a:p>
            <a:pPr algn="l"/>
            <a:r>
              <a:rPr lang="en-US" sz="1200" dirty="0">
                <a:solidFill>
                  <a:srgbClr val="0066FF"/>
                </a:solidFill>
              </a:rPr>
              <a:t>Data also needed from PS3.01 and UAF.</a:t>
            </a:r>
          </a:p>
        </p:txBody>
      </p:sp>
      <p:sp>
        <p:nvSpPr>
          <p:cNvPr id="3104" name="AutoShape 65"/>
          <p:cNvSpPr>
            <a:spLocks/>
          </p:cNvSpPr>
          <p:nvPr/>
        </p:nvSpPr>
        <p:spPr bwMode="auto">
          <a:xfrm>
            <a:off x="5943600" y="2820362"/>
            <a:ext cx="914400" cy="762000"/>
          </a:xfrm>
          <a:prstGeom prst="accentCallout2">
            <a:avLst>
              <a:gd name="adj1" fmla="val 32083"/>
              <a:gd name="adj2" fmla="val 3334"/>
              <a:gd name="adj3" fmla="val 44750"/>
              <a:gd name="adj4" fmla="val -15106"/>
              <a:gd name="adj5" fmla="val 99458"/>
              <a:gd name="adj6" fmla="val -53541"/>
            </a:avLst>
          </a:prstGeom>
          <a:noFill/>
          <a:ln w="9525">
            <a:solidFill>
              <a:srgbClr val="0000FF"/>
            </a:solidFill>
            <a:miter lim="800000"/>
            <a:headEnd/>
            <a:tailEnd/>
          </a:ln>
        </p:spPr>
        <p:txBody>
          <a:bodyPr anchor="ctr"/>
          <a:lstStyle/>
          <a:p>
            <a:pPr algn="l"/>
            <a:r>
              <a:rPr lang="en-US" sz="1200" dirty="0">
                <a:solidFill>
                  <a:srgbClr val="0066FF"/>
                </a:solidFill>
              </a:rPr>
              <a:t>UF data and new unit data from the UAF needed.</a:t>
            </a:r>
          </a:p>
        </p:txBody>
      </p:sp>
      <p:sp>
        <p:nvSpPr>
          <p:cNvPr id="3105" name="AutoShape 66"/>
          <p:cNvSpPr>
            <a:spLocks noChangeArrowheads="1"/>
          </p:cNvSpPr>
          <p:nvPr/>
        </p:nvSpPr>
        <p:spPr bwMode="auto">
          <a:xfrm>
            <a:off x="4114800" y="609600"/>
            <a:ext cx="1905000" cy="2229386"/>
          </a:xfrm>
          <a:prstGeom prst="horizontalScroll">
            <a:avLst>
              <a:gd name="adj" fmla="val 12500"/>
            </a:avLst>
          </a:prstGeom>
          <a:solidFill>
            <a:srgbClr val="FFCC00"/>
          </a:solidFill>
          <a:ln w="9525">
            <a:solidFill>
              <a:schemeClr val="tx1"/>
            </a:solidFill>
            <a:round/>
            <a:headEnd/>
            <a:tailEnd/>
          </a:ln>
        </p:spPr>
        <p:txBody>
          <a:bodyPr wrap="square" anchor="ctr">
            <a:spAutoFit/>
          </a:bodyPr>
          <a:lstStyle/>
          <a:p>
            <a:r>
              <a:rPr lang="en-US" sz="1200" dirty="0" smtClean="0"/>
              <a:t>PS1.10-Output </a:t>
            </a:r>
            <a:r>
              <a:rPr lang="en-US" sz="1200" dirty="0"/>
              <a:t>a unit allocation file and an hourly hierarchy file suitable for import into the algorithm to allow  States to review and update the information</a:t>
            </a:r>
          </a:p>
        </p:txBody>
      </p:sp>
      <p:sp>
        <p:nvSpPr>
          <p:cNvPr id="3107" name="AutoShape 74"/>
          <p:cNvSpPr>
            <a:spLocks noChangeArrowheads="1"/>
          </p:cNvSpPr>
          <p:nvPr/>
        </p:nvSpPr>
        <p:spPr bwMode="auto">
          <a:xfrm>
            <a:off x="2590800" y="7666493"/>
            <a:ext cx="1828800" cy="613470"/>
          </a:xfrm>
          <a:prstGeom prst="horizontalScroll">
            <a:avLst>
              <a:gd name="adj" fmla="val 12500"/>
            </a:avLst>
          </a:prstGeom>
          <a:solidFill>
            <a:srgbClr val="FFCC99"/>
          </a:solidFill>
          <a:ln w="9525">
            <a:solidFill>
              <a:schemeClr val="tx1"/>
            </a:solidFill>
            <a:round/>
            <a:headEnd/>
            <a:tailEnd/>
          </a:ln>
        </p:spPr>
        <p:txBody>
          <a:bodyPr wrap="square" anchor="ctr">
            <a:spAutoFit/>
          </a:bodyPr>
          <a:lstStyle/>
          <a:p>
            <a:r>
              <a:rPr lang="en-US" sz="1200" dirty="0" smtClean="0"/>
              <a:t>PS1.07-Create </a:t>
            </a:r>
            <a:r>
              <a:rPr lang="en-US" sz="1200" dirty="0"/>
              <a:t>report on partial year units.  </a:t>
            </a:r>
          </a:p>
        </p:txBody>
      </p:sp>
      <p:cxnSp>
        <p:nvCxnSpPr>
          <p:cNvPr id="3109" name="Straight Arrow Connector 54"/>
          <p:cNvCxnSpPr>
            <a:cxnSpLocks noChangeShapeType="1"/>
          </p:cNvCxnSpPr>
          <p:nvPr/>
        </p:nvCxnSpPr>
        <p:spPr bwMode="auto">
          <a:xfrm>
            <a:off x="997744" y="1947683"/>
            <a:ext cx="23813" cy="726520"/>
          </a:xfrm>
          <a:prstGeom prst="straightConnector1">
            <a:avLst/>
          </a:prstGeom>
          <a:noFill/>
          <a:ln w="9525" algn="ctr">
            <a:solidFill>
              <a:schemeClr val="tx1"/>
            </a:solidFill>
            <a:round/>
            <a:headEnd/>
            <a:tailEnd type="arrow" w="med" len="med"/>
          </a:ln>
        </p:spPr>
      </p:cxnSp>
      <p:cxnSp>
        <p:nvCxnSpPr>
          <p:cNvPr id="3110" name="Straight Arrow Connector 59"/>
          <p:cNvCxnSpPr>
            <a:cxnSpLocks noChangeShapeType="1"/>
            <a:stCxn id="3078" idx="2"/>
            <a:endCxn id="3086" idx="0"/>
          </p:cNvCxnSpPr>
          <p:nvPr/>
        </p:nvCxnSpPr>
        <p:spPr bwMode="auto">
          <a:xfrm>
            <a:off x="1061606" y="5604807"/>
            <a:ext cx="884669" cy="249198"/>
          </a:xfrm>
          <a:prstGeom prst="straightConnector1">
            <a:avLst/>
          </a:prstGeom>
          <a:noFill/>
          <a:ln w="9525" algn="ctr">
            <a:solidFill>
              <a:schemeClr val="tx1"/>
            </a:solidFill>
            <a:round/>
            <a:headEnd/>
            <a:tailEnd type="arrow" w="med" len="med"/>
          </a:ln>
        </p:spPr>
      </p:cxnSp>
      <p:cxnSp>
        <p:nvCxnSpPr>
          <p:cNvPr id="3111" name="Straight Arrow Connector 61"/>
          <p:cNvCxnSpPr>
            <a:cxnSpLocks noChangeShapeType="1"/>
            <a:stCxn id="3086" idx="2"/>
            <a:endCxn id="3107" idx="0"/>
          </p:cNvCxnSpPr>
          <p:nvPr/>
        </p:nvCxnSpPr>
        <p:spPr bwMode="auto">
          <a:xfrm>
            <a:off x="1946275" y="7239000"/>
            <a:ext cx="1558925" cy="504177"/>
          </a:xfrm>
          <a:prstGeom prst="straightConnector1">
            <a:avLst/>
          </a:prstGeom>
          <a:noFill/>
          <a:ln w="9525" algn="ctr">
            <a:solidFill>
              <a:schemeClr val="tx1"/>
            </a:solidFill>
            <a:round/>
            <a:headEnd/>
            <a:tailEnd type="arrow" w="med" len="med"/>
          </a:ln>
        </p:spPr>
      </p:cxnSp>
      <p:cxnSp>
        <p:nvCxnSpPr>
          <p:cNvPr id="3112" name="Straight Arrow Connector 63"/>
          <p:cNvCxnSpPr>
            <a:cxnSpLocks noChangeShapeType="1"/>
            <a:stCxn id="3107" idx="3"/>
            <a:endCxn id="3082" idx="2"/>
          </p:cNvCxnSpPr>
          <p:nvPr/>
        </p:nvCxnSpPr>
        <p:spPr bwMode="auto">
          <a:xfrm flipV="1">
            <a:off x="4419600" y="7346742"/>
            <a:ext cx="533400" cy="626486"/>
          </a:xfrm>
          <a:prstGeom prst="straightConnector1">
            <a:avLst/>
          </a:prstGeom>
          <a:noFill/>
          <a:ln w="9525" algn="ctr">
            <a:solidFill>
              <a:schemeClr val="tx1"/>
            </a:solidFill>
            <a:round/>
            <a:headEnd/>
            <a:tailEnd type="arrow" w="med" len="med"/>
          </a:ln>
        </p:spPr>
      </p:cxnSp>
      <p:cxnSp>
        <p:nvCxnSpPr>
          <p:cNvPr id="3113" name="Straight Arrow Connector 65"/>
          <p:cNvCxnSpPr>
            <a:cxnSpLocks noChangeShapeType="1"/>
            <a:stCxn id="3082" idx="0"/>
            <a:endCxn id="3092" idx="2"/>
          </p:cNvCxnSpPr>
          <p:nvPr/>
        </p:nvCxnSpPr>
        <p:spPr bwMode="auto">
          <a:xfrm flipV="1">
            <a:off x="4953000" y="4598025"/>
            <a:ext cx="38100" cy="625059"/>
          </a:xfrm>
          <a:prstGeom prst="straightConnector1">
            <a:avLst/>
          </a:prstGeom>
          <a:noFill/>
          <a:ln w="9525" algn="ctr">
            <a:solidFill>
              <a:schemeClr val="tx1"/>
            </a:solidFill>
            <a:round/>
            <a:headEnd/>
            <a:tailEnd type="arrow" w="med" len="med"/>
          </a:ln>
        </p:spPr>
      </p:cxnSp>
      <p:cxnSp>
        <p:nvCxnSpPr>
          <p:cNvPr id="3114" name="Straight Arrow Connector 67"/>
          <p:cNvCxnSpPr>
            <a:cxnSpLocks noChangeShapeType="1"/>
            <a:stCxn id="3092" idx="0"/>
            <a:endCxn id="3105" idx="2"/>
          </p:cNvCxnSpPr>
          <p:nvPr/>
        </p:nvCxnSpPr>
        <p:spPr bwMode="auto">
          <a:xfrm flipV="1">
            <a:off x="4991100" y="2600861"/>
            <a:ext cx="76200" cy="981501"/>
          </a:xfrm>
          <a:prstGeom prst="straightConnector1">
            <a:avLst/>
          </a:prstGeom>
          <a:noFill/>
          <a:ln w="9525" algn="ctr">
            <a:solidFill>
              <a:schemeClr val="tx1"/>
            </a:solidFill>
            <a:round/>
            <a:headEnd/>
            <a:tailEnd type="arrow" w="med" len="med"/>
          </a:ln>
        </p:spPr>
      </p:cxnSp>
      <p:cxnSp>
        <p:nvCxnSpPr>
          <p:cNvPr id="3123" name="Straight Arrow Connector 94"/>
          <p:cNvCxnSpPr>
            <a:cxnSpLocks noChangeShapeType="1"/>
            <a:stCxn id="3081" idx="3"/>
            <a:endCxn id="3087" idx="1"/>
          </p:cNvCxnSpPr>
          <p:nvPr/>
        </p:nvCxnSpPr>
        <p:spPr bwMode="auto">
          <a:xfrm flipV="1">
            <a:off x="1830388" y="2874794"/>
            <a:ext cx="684212" cy="214908"/>
          </a:xfrm>
          <a:prstGeom prst="straightConnector1">
            <a:avLst/>
          </a:prstGeom>
          <a:noFill/>
          <a:ln w="9525" algn="ctr">
            <a:solidFill>
              <a:schemeClr val="tx1"/>
            </a:solidFill>
            <a:round/>
            <a:headEnd/>
            <a:tailEnd type="arrow" w="med" len="med"/>
          </a:ln>
        </p:spPr>
      </p:cxnSp>
      <p:sp>
        <p:nvSpPr>
          <p:cNvPr id="28" name="Line Callout 2 (Accent Bar) 27"/>
          <p:cNvSpPr/>
          <p:nvPr/>
        </p:nvSpPr>
        <p:spPr bwMode="auto">
          <a:xfrm>
            <a:off x="0" y="7543800"/>
            <a:ext cx="1676400" cy="1015663"/>
          </a:xfrm>
          <a:prstGeom prst="accentCallout2">
            <a:avLst>
              <a:gd name="adj1" fmla="val -3493"/>
              <a:gd name="adj2" fmla="val 110558"/>
              <a:gd name="adj3" fmla="val -16556"/>
              <a:gd name="adj4" fmla="val 85710"/>
              <a:gd name="adj5" fmla="val -25635"/>
              <a:gd name="adj6" fmla="val 71863"/>
            </a:avLst>
          </a:prstGeom>
          <a:no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lvl="0" algn="l"/>
            <a:r>
              <a:rPr lang="en-US" sz="1200" dirty="0" smtClean="0">
                <a:solidFill>
                  <a:srgbClr val="0070C0"/>
                </a:solidFill>
              </a:rPr>
              <a:t>The temporal profile for the unreported months  is a flat line, with even distribution of activity</a:t>
            </a:r>
            <a:r>
              <a:rPr lang="en-US" sz="1200" dirty="0" smtClean="0">
                <a:solidFill>
                  <a:srgbClr val="00CC00"/>
                </a:solidFill>
              </a:rPr>
              <a:t>..  </a:t>
            </a:r>
            <a:endParaRPr lang="en-US" sz="1200" dirty="0">
              <a:solidFill>
                <a:srgbClr val="00CC00"/>
              </a:solidFill>
            </a:endParaRPr>
          </a:p>
        </p:txBody>
      </p:sp>
      <p:sp>
        <p:nvSpPr>
          <p:cNvPr id="29" name="Rectangle 47"/>
          <p:cNvSpPr>
            <a:spLocks noChangeArrowheads="1"/>
          </p:cNvSpPr>
          <p:nvPr/>
        </p:nvSpPr>
        <p:spPr bwMode="auto">
          <a:xfrm>
            <a:off x="2209800" y="3700115"/>
            <a:ext cx="1818413" cy="646331"/>
          </a:xfrm>
          <a:prstGeom prst="rect">
            <a:avLst/>
          </a:prstGeom>
          <a:solidFill>
            <a:schemeClr val="bg1"/>
          </a:solidFill>
          <a:ln w="9525" algn="ctr">
            <a:solidFill>
              <a:schemeClr val="tx1"/>
            </a:solidFill>
            <a:miter lim="800000"/>
            <a:headEnd/>
            <a:tailEnd/>
          </a:ln>
        </p:spPr>
        <p:txBody>
          <a:bodyPr wrap="square" anchor="ctr">
            <a:spAutoFit/>
          </a:bodyPr>
          <a:lstStyle/>
          <a:p>
            <a:r>
              <a:rPr lang="en-US" sz="1200" dirty="0" smtClean="0"/>
              <a:t>PS1.04-Convert seasonal controls to controls for specific FY</a:t>
            </a:r>
            <a:endParaRPr lang="en-US" sz="1200" dirty="0"/>
          </a:p>
        </p:txBody>
      </p:sp>
      <p:sp>
        <p:nvSpPr>
          <p:cNvPr id="3095" name="Rectangle 47"/>
          <p:cNvSpPr>
            <a:spLocks noChangeArrowheads="1"/>
          </p:cNvSpPr>
          <p:nvPr/>
        </p:nvSpPr>
        <p:spPr bwMode="auto">
          <a:xfrm>
            <a:off x="152400" y="1508200"/>
            <a:ext cx="1714500" cy="830997"/>
          </a:xfrm>
          <a:prstGeom prst="rect">
            <a:avLst/>
          </a:prstGeom>
          <a:solidFill>
            <a:schemeClr val="bg1"/>
          </a:solidFill>
          <a:ln w="9525" algn="ctr">
            <a:solidFill>
              <a:schemeClr val="tx1"/>
            </a:solidFill>
            <a:miter lim="800000"/>
            <a:headEnd/>
            <a:tailEnd/>
          </a:ln>
        </p:spPr>
        <p:txBody>
          <a:bodyPr wrap="square" anchor="ctr">
            <a:spAutoFit/>
          </a:bodyPr>
          <a:lstStyle/>
          <a:p>
            <a:r>
              <a:rPr lang="en-US" sz="1200" dirty="0" smtClean="0"/>
              <a:t>PS1.01-Remove </a:t>
            </a:r>
            <a:r>
              <a:rPr lang="en-US" sz="1200" dirty="0"/>
              <a:t>data for units designated as non-EGUs by States/MJOs</a:t>
            </a:r>
          </a:p>
        </p:txBody>
      </p:sp>
      <p:cxnSp>
        <p:nvCxnSpPr>
          <p:cNvPr id="37" name="Straight Arrow Connector 54"/>
          <p:cNvCxnSpPr>
            <a:cxnSpLocks noChangeShapeType="1"/>
          </p:cNvCxnSpPr>
          <p:nvPr/>
        </p:nvCxnSpPr>
        <p:spPr bwMode="auto">
          <a:xfrm flipH="1">
            <a:off x="3186041" y="3374946"/>
            <a:ext cx="8802" cy="337066"/>
          </a:xfrm>
          <a:prstGeom prst="straightConnector1">
            <a:avLst/>
          </a:prstGeom>
          <a:noFill/>
          <a:ln w="9525" algn="ctr">
            <a:solidFill>
              <a:schemeClr val="tx1"/>
            </a:solidFill>
            <a:round/>
            <a:headEnd/>
            <a:tailEnd type="arrow" w="med" len="med"/>
          </a:ln>
        </p:spPr>
      </p:cxnSp>
      <p:cxnSp>
        <p:nvCxnSpPr>
          <p:cNvPr id="43" name="Straight Arrow Connector 94"/>
          <p:cNvCxnSpPr>
            <a:cxnSpLocks noChangeShapeType="1"/>
          </p:cNvCxnSpPr>
          <p:nvPr/>
        </p:nvCxnSpPr>
        <p:spPr bwMode="auto">
          <a:xfrm flipH="1">
            <a:off x="1899806" y="4030415"/>
            <a:ext cx="326447" cy="423761"/>
          </a:xfrm>
          <a:prstGeom prst="straightConnector1">
            <a:avLst/>
          </a:prstGeom>
          <a:noFill/>
          <a:ln w="9525" algn="ctr">
            <a:solidFill>
              <a:schemeClr val="tx1"/>
            </a:solidFill>
            <a:round/>
            <a:headEnd/>
            <a:tailEnd type="arrow"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2"/>
          <p:cNvSpPr>
            <a:spLocks noGrp="1"/>
          </p:cNvSpPr>
          <p:nvPr>
            <p:ph type="sldNum" sz="quarter" idx="12"/>
          </p:nvPr>
        </p:nvSpPr>
        <p:spPr>
          <a:noFill/>
        </p:spPr>
        <p:txBody>
          <a:bodyPr/>
          <a:lstStyle/>
          <a:p>
            <a:fld id="{325DD2C1-E7CA-441A-88C4-3108CD6FCC60}" type="slidenum">
              <a:rPr lang="en-US" smtClean="0"/>
              <a:pPr/>
              <a:t>10</a:t>
            </a:fld>
            <a:endParaRPr lang="en-US" smtClean="0"/>
          </a:p>
        </p:txBody>
      </p:sp>
      <p:sp>
        <p:nvSpPr>
          <p:cNvPr id="8196" name="TextBox 3"/>
          <p:cNvSpPr txBox="1">
            <a:spLocks noChangeArrowheads="1"/>
          </p:cNvSpPr>
          <p:nvPr/>
        </p:nvSpPr>
        <p:spPr bwMode="auto">
          <a:xfrm>
            <a:off x="4800600" y="152400"/>
            <a:ext cx="1905000" cy="1169551"/>
          </a:xfrm>
          <a:prstGeom prst="rect">
            <a:avLst/>
          </a:prstGeom>
          <a:noFill/>
          <a:ln w="9525">
            <a:noFill/>
            <a:miter lim="800000"/>
            <a:headEnd/>
            <a:tailEnd/>
          </a:ln>
        </p:spPr>
        <p:txBody>
          <a:bodyPr>
            <a:spAutoFit/>
          </a:bodyPr>
          <a:lstStyle/>
          <a:p>
            <a:pPr algn="l"/>
            <a:r>
              <a:rPr lang="en-US" b="1" dirty="0" smtClean="0"/>
              <a:t>Decision 27 Explanation: </a:t>
            </a:r>
            <a:r>
              <a:rPr lang="en-US" b="1" dirty="0"/>
              <a:t>This section checks to see if the emissions from the universe of EGUs may comply with the Transport Rule and other </a:t>
            </a:r>
            <a:r>
              <a:rPr lang="en-US" b="1" dirty="0" smtClean="0"/>
              <a:t>requirements</a:t>
            </a:r>
            <a:endParaRPr lang="en-US" b="1" strike="sngStrike" dirty="0" smtClean="0">
              <a:solidFill>
                <a:srgbClr val="C00000"/>
              </a:solidFill>
            </a:endParaRPr>
          </a:p>
        </p:txBody>
      </p:sp>
      <p:sp>
        <p:nvSpPr>
          <p:cNvPr id="8197" name="AutoShape 5"/>
          <p:cNvSpPr>
            <a:spLocks noChangeArrowheads="1"/>
          </p:cNvSpPr>
          <p:nvPr/>
        </p:nvSpPr>
        <p:spPr bwMode="auto">
          <a:xfrm>
            <a:off x="378446" y="1049119"/>
            <a:ext cx="1219200" cy="1569660"/>
          </a:xfrm>
          <a:prstGeom prst="flowChartProcess">
            <a:avLst/>
          </a:prstGeom>
          <a:noFill/>
          <a:ln w="9525" algn="ctr">
            <a:solidFill>
              <a:schemeClr val="tx1"/>
            </a:solidFill>
            <a:miter lim="800000"/>
            <a:headEnd/>
            <a:tailEnd/>
          </a:ln>
        </p:spPr>
        <p:txBody>
          <a:bodyPr anchor="ctr">
            <a:spAutoFit/>
          </a:bodyPr>
          <a:lstStyle/>
          <a:p>
            <a:pPr algn="l"/>
            <a:r>
              <a:rPr lang="en-US" sz="1200" dirty="0"/>
              <a:t>27.1a- For each state, calculate annual NOx, annual SO2, and ozone season NOx in the future year.</a:t>
            </a:r>
          </a:p>
        </p:txBody>
      </p:sp>
      <p:sp>
        <p:nvSpPr>
          <p:cNvPr id="8198" name="AutoShape 5"/>
          <p:cNvSpPr>
            <a:spLocks noChangeArrowheads="1"/>
          </p:cNvSpPr>
          <p:nvPr/>
        </p:nvSpPr>
        <p:spPr bwMode="auto">
          <a:xfrm>
            <a:off x="1971653" y="648586"/>
            <a:ext cx="1219200" cy="2308324"/>
          </a:xfrm>
          <a:prstGeom prst="flowChartProcess">
            <a:avLst/>
          </a:prstGeom>
          <a:noFill/>
          <a:ln w="9525" algn="ctr">
            <a:solidFill>
              <a:schemeClr val="tx1"/>
            </a:solidFill>
            <a:miter lim="800000"/>
            <a:headEnd/>
            <a:tailEnd/>
          </a:ln>
        </p:spPr>
        <p:txBody>
          <a:bodyPr anchor="ctr">
            <a:spAutoFit/>
          </a:bodyPr>
          <a:lstStyle/>
          <a:p>
            <a:pPr algn="l"/>
            <a:r>
              <a:rPr lang="en-US" sz="1200" dirty="0"/>
              <a:t>27.1b-Compare each state’s future year emissions totals to the totals for OS NOx, Annual NOx, and Annual SO2 listed in the State Total Listing.</a:t>
            </a:r>
          </a:p>
        </p:txBody>
      </p:sp>
      <p:sp>
        <p:nvSpPr>
          <p:cNvPr id="8" name="Line Callout 1 (Accent Bar) 7"/>
          <p:cNvSpPr/>
          <p:nvPr/>
        </p:nvSpPr>
        <p:spPr bwMode="auto">
          <a:xfrm>
            <a:off x="3657600" y="59224"/>
            <a:ext cx="1295400" cy="2492990"/>
          </a:xfrm>
          <a:prstGeom prst="accentCallout1">
            <a:avLst>
              <a:gd name="adj1" fmla="val 18750"/>
              <a:gd name="adj2" fmla="val -8333"/>
              <a:gd name="adj3" fmla="val 21471"/>
              <a:gd name="adj4" fmla="val -39722"/>
            </a:avLst>
          </a:prstGeom>
          <a:noFill/>
          <a:ln w="9525" cap="flat" cmpd="sng" algn="ctr">
            <a:solidFill>
              <a:srgbClr val="0070C0"/>
            </a:solidFill>
            <a:prstDash val="solid"/>
            <a:round/>
            <a:headEnd type="none" w="med" len="med"/>
            <a:tailEnd type="none" w="med" len="med"/>
          </a:ln>
          <a:effectLst/>
        </p:spPr>
        <p:txBody>
          <a:bodyPr wrap="square" anchor="ctr">
            <a:spAutoFit/>
          </a:bodyPr>
          <a:lstStyle/>
          <a:p>
            <a:pPr algn="l">
              <a:defRPr/>
            </a:pPr>
            <a:r>
              <a:rPr lang="en-US" sz="1200" dirty="0">
                <a:solidFill>
                  <a:srgbClr val="0070C0"/>
                </a:solidFill>
              </a:rPr>
              <a:t>State totals could be assurance levels, budget levels from  </a:t>
            </a:r>
            <a:r>
              <a:rPr lang="en-US" sz="1200" dirty="0" smtClean="0">
                <a:solidFill>
                  <a:srgbClr val="0070C0"/>
                </a:solidFill>
              </a:rPr>
              <a:t>CSAPR, </a:t>
            </a:r>
            <a:r>
              <a:rPr lang="en-US" sz="1200" dirty="0">
                <a:solidFill>
                  <a:srgbClr val="0070C0"/>
                </a:solidFill>
              </a:rPr>
              <a:t>or other appropriate state </a:t>
            </a:r>
            <a:r>
              <a:rPr lang="en-US" sz="1200" dirty="0" smtClean="0">
                <a:solidFill>
                  <a:srgbClr val="0070C0"/>
                </a:solidFill>
              </a:rPr>
              <a:t>budgets; </a:t>
            </a:r>
            <a:r>
              <a:rPr lang="en-US" sz="1200" dirty="0">
                <a:solidFill>
                  <a:srgbClr val="0070C0"/>
                </a:solidFill>
              </a:rPr>
              <a:t>only for states subject to </a:t>
            </a:r>
            <a:r>
              <a:rPr lang="en-US" sz="1200" dirty="0" smtClean="0">
                <a:solidFill>
                  <a:srgbClr val="0070C0"/>
                </a:solidFill>
              </a:rPr>
              <a:t>a </a:t>
            </a:r>
            <a:r>
              <a:rPr lang="en-US" sz="1200" dirty="0">
                <a:solidFill>
                  <a:srgbClr val="0070C0"/>
                </a:solidFill>
              </a:rPr>
              <a:t>state cap requirement.</a:t>
            </a:r>
          </a:p>
        </p:txBody>
      </p:sp>
      <p:cxnSp>
        <p:nvCxnSpPr>
          <p:cNvPr id="8210" name="Straight Arrow Connector 27"/>
          <p:cNvCxnSpPr>
            <a:cxnSpLocks noChangeShapeType="1"/>
            <a:stCxn id="8197" idx="3"/>
            <a:endCxn id="8198" idx="1"/>
          </p:cNvCxnSpPr>
          <p:nvPr/>
        </p:nvCxnSpPr>
        <p:spPr bwMode="auto">
          <a:xfrm flipV="1">
            <a:off x="1597646" y="1802748"/>
            <a:ext cx="374007" cy="31201"/>
          </a:xfrm>
          <a:prstGeom prst="straightConnector1">
            <a:avLst/>
          </a:prstGeom>
          <a:noFill/>
          <a:ln w="9525" algn="ctr">
            <a:solidFill>
              <a:schemeClr val="tx1"/>
            </a:solidFill>
            <a:round/>
            <a:headEnd/>
            <a:tailEnd type="arrow" w="med" len="med"/>
          </a:ln>
        </p:spPr>
      </p:cxnSp>
      <p:cxnSp>
        <p:nvCxnSpPr>
          <p:cNvPr id="8211" name="Straight Arrow Connector 29"/>
          <p:cNvCxnSpPr>
            <a:cxnSpLocks noChangeShapeType="1"/>
            <a:stCxn id="8198" idx="2"/>
            <a:endCxn id="26" idx="0"/>
          </p:cNvCxnSpPr>
          <p:nvPr/>
        </p:nvCxnSpPr>
        <p:spPr bwMode="auto">
          <a:xfrm>
            <a:off x="2581253" y="2956910"/>
            <a:ext cx="156839" cy="892049"/>
          </a:xfrm>
          <a:prstGeom prst="straightConnector1">
            <a:avLst/>
          </a:prstGeom>
          <a:noFill/>
          <a:ln w="9525" algn="ctr">
            <a:solidFill>
              <a:schemeClr val="tx1"/>
            </a:solidFill>
            <a:round/>
            <a:headEnd/>
            <a:tailEnd type="arrow" w="med" len="med"/>
          </a:ln>
        </p:spPr>
      </p:cxnSp>
      <p:sp>
        <p:nvSpPr>
          <p:cNvPr id="54" name="TextBox 53"/>
          <p:cNvSpPr txBox="1"/>
          <p:nvPr/>
        </p:nvSpPr>
        <p:spPr>
          <a:xfrm>
            <a:off x="66618" y="2897026"/>
            <a:ext cx="1676400" cy="738664"/>
          </a:xfrm>
          <a:prstGeom prst="rect">
            <a:avLst/>
          </a:prstGeom>
          <a:noFill/>
        </p:spPr>
        <p:txBody>
          <a:bodyPr wrap="square" rtlCol="0">
            <a:spAutoFit/>
          </a:bodyPr>
          <a:lstStyle/>
          <a:p>
            <a:r>
              <a:rPr lang="en-US" sz="1400" b="1" dirty="0" smtClean="0"/>
              <a:t>State/Group </a:t>
            </a:r>
          </a:p>
          <a:p>
            <a:r>
              <a:rPr lang="en-US" sz="1400" b="1" dirty="0" smtClean="0"/>
              <a:t>Cap Requirements</a:t>
            </a:r>
            <a:endParaRPr lang="en-US" sz="1400" b="1" dirty="0"/>
          </a:p>
        </p:txBody>
      </p:sp>
      <p:sp>
        <p:nvSpPr>
          <p:cNvPr id="58" name="Flowchart: Off-page Connector 57"/>
          <p:cNvSpPr/>
          <p:nvPr/>
        </p:nvSpPr>
        <p:spPr bwMode="auto">
          <a:xfrm>
            <a:off x="609600" y="265628"/>
            <a:ext cx="756892" cy="687943"/>
          </a:xfrm>
          <a:prstGeom prst="flowChartOffpageConnecto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From </a:t>
            </a:r>
            <a:r>
              <a:rPr kumimoji="0" lang="en-US" sz="1000" b="1" i="0" u="none" strike="noStrike" cap="none" normalizeH="0" baseline="0" dirty="0" smtClean="0">
                <a:ln>
                  <a:noFill/>
                </a:ln>
                <a:solidFill>
                  <a:srgbClr val="FF0000"/>
                </a:solidFill>
                <a:effectLst/>
                <a:latin typeface="Arial" charset="0"/>
              </a:rPr>
              <a:t>Emissions </a:t>
            </a:r>
            <a:r>
              <a:rPr kumimoji="0" lang="en-US" sz="1000" b="0" i="0" u="none" strike="noStrike" cap="none" normalizeH="0" baseline="0" dirty="0" smtClean="0">
                <a:ln>
                  <a:noFill/>
                </a:ln>
                <a:solidFill>
                  <a:schemeClr val="tx1"/>
                </a:solidFill>
                <a:effectLst/>
                <a:latin typeface="Arial" charset="0"/>
              </a:rPr>
              <a:t>Check</a:t>
            </a:r>
          </a:p>
        </p:txBody>
      </p:sp>
      <p:sp>
        <p:nvSpPr>
          <p:cNvPr id="26" name="AutoShape 5"/>
          <p:cNvSpPr>
            <a:spLocks noChangeArrowheads="1"/>
          </p:cNvSpPr>
          <p:nvPr/>
        </p:nvSpPr>
        <p:spPr bwMode="auto">
          <a:xfrm>
            <a:off x="1366492" y="3848959"/>
            <a:ext cx="2743200" cy="1384995"/>
          </a:xfrm>
          <a:prstGeom prst="flowChartProcess">
            <a:avLst/>
          </a:prstGeom>
          <a:noFill/>
          <a:ln w="9525" algn="ctr">
            <a:solidFill>
              <a:schemeClr val="tx1"/>
            </a:solidFill>
            <a:miter lim="800000"/>
            <a:headEnd/>
            <a:tailEnd/>
          </a:ln>
        </p:spPr>
        <p:txBody>
          <a:bodyPr wrap="square" anchor="ctr">
            <a:spAutoFit/>
          </a:bodyPr>
          <a:lstStyle/>
          <a:p>
            <a:pPr algn="l"/>
            <a:r>
              <a:rPr lang="en-US" sz="1200" dirty="0"/>
              <a:t>27.2a-Compare each  group of state’s future year emissions totals to the applicable totals for that year for OS NOx, Annual NOx, and Annual SO2 listed in the Group Total Listing</a:t>
            </a:r>
            <a:r>
              <a:rPr lang="en-US" sz="1200" dirty="0" smtClean="0"/>
              <a:t>.  Provide a report showing the comparison</a:t>
            </a:r>
            <a:endParaRPr lang="en-US" sz="1200" dirty="0"/>
          </a:p>
        </p:txBody>
      </p:sp>
      <p:sp>
        <p:nvSpPr>
          <p:cNvPr id="27" name="AutoShape 114"/>
          <p:cNvSpPr>
            <a:spLocks/>
          </p:cNvSpPr>
          <p:nvPr/>
        </p:nvSpPr>
        <p:spPr bwMode="auto">
          <a:xfrm>
            <a:off x="4317332" y="3093656"/>
            <a:ext cx="1524000" cy="1447800"/>
          </a:xfrm>
          <a:prstGeom prst="accentCallout2">
            <a:avLst>
              <a:gd name="adj1" fmla="val 23093"/>
              <a:gd name="adj2" fmla="val 2516"/>
              <a:gd name="adj3" fmla="val 25586"/>
              <a:gd name="adj4" fmla="val -21724"/>
              <a:gd name="adj5" fmla="val 44452"/>
              <a:gd name="adj6" fmla="val -31791"/>
            </a:avLst>
          </a:prstGeom>
          <a:noFill/>
          <a:ln w="9525">
            <a:solidFill>
              <a:schemeClr val="accent2"/>
            </a:solidFill>
            <a:miter lim="800000"/>
            <a:headEnd/>
            <a:tailEnd/>
          </a:ln>
        </p:spPr>
        <p:txBody>
          <a:bodyPr anchor="ctr"/>
          <a:lstStyle/>
          <a:p>
            <a:pPr algn="r"/>
            <a:r>
              <a:rPr lang="en-US" sz="1200" dirty="0">
                <a:solidFill>
                  <a:srgbClr val="0033CC"/>
                </a:solidFill>
              </a:rPr>
              <a:t>There are as many groups as need to be defined for each pollutant:  annual SO2 and NOx, OS NOx.  The listing must delineate both the group total emissions for each pollutant and the states included in each group.  </a:t>
            </a:r>
          </a:p>
        </p:txBody>
      </p:sp>
      <p:sp>
        <p:nvSpPr>
          <p:cNvPr id="28" name="AutoShape 4"/>
          <p:cNvSpPr>
            <a:spLocks noChangeArrowheads="1"/>
          </p:cNvSpPr>
          <p:nvPr/>
        </p:nvSpPr>
        <p:spPr bwMode="auto">
          <a:xfrm>
            <a:off x="2204692" y="5715000"/>
            <a:ext cx="1066800" cy="1031915"/>
          </a:xfrm>
          <a:prstGeom prst="flowChartOffpageConnector">
            <a:avLst/>
          </a:prstGeom>
          <a:noFill/>
          <a:ln w="9525" algn="ctr">
            <a:solidFill>
              <a:schemeClr val="tx1"/>
            </a:solidFill>
            <a:miter lim="800000"/>
            <a:headEnd/>
            <a:tailEnd/>
          </a:ln>
        </p:spPr>
        <p:txBody>
          <a:bodyPr wrap="square" anchor="ctr">
            <a:spAutoFit/>
          </a:bodyPr>
          <a:lstStyle/>
          <a:p>
            <a:r>
              <a:rPr lang="en-US" sz="1200" dirty="0" smtClean="0"/>
              <a:t>28- Goes back to the emissions check page</a:t>
            </a:r>
            <a:endParaRPr lang="en-US" sz="1200" dirty="0"/>
          </a:p>
        </p:txBody>
      </p:sp>
      <p:cxnSp>
        <p:nvCxnSpPr>
          <p:cNvPr id="29" name="Straight Arrow Connector 29"/>
          <p:cNvCxnSpPr>
            <a:cxnSpLocks noChangeShapeType="1"/>
            <a:stCxn id="26" idx="2"/>
            <a:endCxn id="28" idx="0"/>
          </p:cNvCxnSpPr>
          <p:nvPr/>
        </p:nvCxnSpPr>
        <p:spPr bwMode="auto">
          <a:xfrm>
            <a:off x="2738092" y="5233954"/>
            <a:ext cx="0" cy="481046"/>
          </a:xfrm>
          <a:prstGeom prst="straightConnector1">
            <a:avLst/>
          </a:prstGeom>
          <a:noFill/>
          <a:ln w="9525" algn="ctr">
            <a:solidFill>
              <a:schemeClr val="tx1"/>
            </a:solidFill>
            <a:round/>
            <a:headEnd/>
            <a:tailEnd type="arrow" w="med" len="med"/>
          </a:ln>
        </p:spPr>
      </p:cxnSp>
      <p:sp>
        <p:nvSpPr>
          <p:cNvPr id="33"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11/29/19</a:t>
            </a:r>
            <a:endParaRPr lang="en-US" b="1" dirty="0" smtClean="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2</a:t>
            </a:fld>
            <a:endParaRPr lang="en-US"/>
          </a:p>
        </p:txBody>
      </p:sp>
      <p:sp>
        <p:nvSpPr>
          <p:cNvPr id="4" name="Slide Number Placeholder 3"/>
          <p:cNvSpPr txBox="1">
            <a:spLocks/>
          </p:cNvSpPr>
          <p:nvPr/>
        </p:nvSpPr>
        <p:spPr bwMode="auto">
          <a:xfrm>
            <a:off x="4914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C6D9B87-95FF-40EC-A226-06D60A2682A4}" type="slidenum">
              <a:rPr kumimoji="0" lang="en-US" sz="14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400" b="0" i="0" u="none" strike="noStrike" kern="1200" cap="none" spc="0" normalizeH="0" baseline="0" noProof="0" smtClean="0">
              <a:ln>
                <a:noFill/>
              </a:ln>
              <a:solidFill>
                <a:schemeClr val="tx1"/>
              </a:solidFill>
              <a:effectLst/>
              <a:uLnTx/>
              <a:uFillTx/>
              <a:latin typeface="Arial" charset="0"/>
              <a:ea typeface="+mn-ea"/>
              <a:cs typeface="+mn-cs"/>
            </a:endParaRPr>
          </a:p>
        </p:txBody>
      </p:sp>
      <p:sp>
        <p:nvSpPr>
          <p:cNvPr id="6" name="Rectangle 8"/>
          <p:cNvSpPr>
            <a:spLocks noChangeArrowheads="1"/>
          </p:cNvSpPr>
          <p:nvPr/>
        </p:nvSpPr>
        <p:spPr bwMode="auto">
          <a:xfrm>
            <a:off x="3962400" y="4114800"/>
            <a:ext cx="1143000" cy="1015663"/>
          </a:xfrm>
          <a:prstGeom prst="rect">
            <a:avLst/>
          </a:prstGeom>
          <a:noFill/>
          <a:ln w="9525" algn="ctr">
            <a:solidFill>
              <a:schemeClr val="tx1"/>
            </a:solidFill>
            <a:miter lim="800000"/>
            <a:headEnd/>
            <a:tailEnd/>
          </a:ln>
        </p:spPr>
        <p:txBody>
          <a:bodyPr wrap="square" anchor="ctr">
            <a:spAutoFit/>
          </a:bodyPr>
          <a:lstStyle/>
          <a:p>
            <a:r>
              <a:rPr lang="en-US" sz="1200" dirty="0" smtClean="0"/>
              <a:t>PS2.11-Run </a:t>
            </a:r>
            <a:r>
              <a:rPr lang="en-US" sz="1200" dirty="0"/>
              <a:t>edit checks on the information in the UAF</a:t>
            </a:r>
          </a:p>
        </p:txBody>
      </p:sp>
      <p:sp>
        <p:nvSpPr>
          <p:cNvPr id="7" name="Rectangle 11"/>
          <p:cNvSpPr>
            <a:spLocks noChangeArrowheads="1"/>
          </p:cNvSpPr>
          <p:nvPr/>
        </p:nvSpPr>
        <p:spPr bwMode="auto">
          <a:xfrm>
            <a:off x="509618" y="7454205"/>
            <a:ext cx="2133600" cy="1384995"/>
          </a:xfrm>
          <a:prstGeom prst="rect">
            <a:avLst/>
          </a:prstGeom>
          <a:noFill/>
          <a:ln w="9525" algn="ctr">
            <a:solidFill>
              <a:schemeClr val="tx1"/>
            </a:solidFill>
            <a:miter lim="800000"/>
            <a:headEnd/>
            <a:tailEnd/>
          </a:ln>
        </p:spPr>
        <p:txBody>
          <a:bodyPr wrap="square" anchor="ctr">
            <a:spAutoFit/>
          </a:bodyPr>
          <a:lstStyle/>
          <a:p>
            <a:r>
              <a:rPr lang="en-US" sz="1200" dirty="0" smtClean="0"/>
              <a:t>PS2.08-For </a:t>
            </a:r>
            <a:r>
              <a:rPr lang="en-US" sz="1200" dirty="0"/>
              <a:t>each existing and new unit in the UAF, calculate the hourly Optimal Load Threshold using the percentile of the hourly data as described in the Input Variables worksheet.</a:t>
            </a:r>
          </a:p>
        </p:txBody>
      </p:sp>
      <p:sp>
        <p:nvSpPr>
          <p:cNvPr id="8" name="Rectangle 12"/>
          <p:cNvSpPr>
            <a:spLocks noChangeArrowheads="1"/>
          </p:cNvSpPr>
          <p:nvPr/>
        </p:nvSpPr>
        <p:spPr bwMode="auto">
          <a:xfrm>
            <a:off x="3846512" y="6858000"/>
            <a:ext cx="1182688" cy="1384995"/>
          </a:xfrm>
          <a:prstGeom prst="rect">
            <a:avLst/>
          </a:prstGeom>
          <a:noFill/>
          <a:ln w="9525" algn="ctr">
            <a:solidFill>
              <a:schemeClr val="tx1"/>
            </a:solidFill>
            <a:miter lim="800000"/>
            <a:headEnd/>
            <a:tailEnd/>
          </a:ln>
        </p:spPr>
        <p:txBody>
          <a:bodyPr anchor="ctr">
            <a:spAutoFit/>
          </a:bodyPr>
          <a:lstStyle/>
          <a:p>
            <a:r>
              <a:rPr lang="en-US" sz="1200" dirty="0" smtClean="0"/>
              <a:t>PS2.09-For </a:t>
            </a:r>
            <a:r>
              <a:rPr lang="en-US" sz="1200" dirty="0"/>
              <a:t>each existing and new unit in the UAF, calculate the </a:t>
            </a:r>
            <a:r>
              <a:rPr lang="en-US" sz="1200" dirty="0" err="1"/>
              <a:t>max_annual</a:t>
            </a:r>
            <a:r>
              <a:rPr lang="en-US" sz="1200" dirty="0"/>
              <a:t>_ ERTAC_UF.</a:t>
            </a:r>
          </a:p>
        </p:txBody>
      </p:sp>
      <p:sp>
        <p:nvSpPr>
          <p:cNvPr id="9" name="Rectangle 20"/>
          <p:cNvSpPr>
            <a:spLocks noChangeArrowheads="1"/>
          </p:cNvSpPr>
          <p:nvPr/>
        </p:nvSpPr>
        <p:spPr bwMode="auto">
          <a:xfrm>
            <a:off x="509618" y="6229119"/>
            <a:ext cx="2133600" cy="1015663"/>
          </a:xfrm>
          <a:prstGeom prst="rect">
            <a:avLst/>
          </a:prstGeom>
          <a:noFill/>
          <a:ln w="9525" algn="ctr">
            <a:solidFill>
              <a:schemeClr val="tx1"/>
            </a:solidFill>
            <a:miter lim="800000"/>
            <a:headEnd/>
            <a:tailEnd/>
          </a:ln>
        </p:spPr>
        <p:txBody>
          <a:bodyPr wrap="square" anchor="ctr">
            <a:spAutoFit/>
          </a:bodyPr>
          <a:lstStyle/>
          <a:p>
            <a:r>
              <a:rPr lang="en-US" sz="1200" dirty="0" smtClean="0"/>
              <a:t>PS2.07-Determine </a:t>
            </a:r>
            <a:r>
              <a:rPr lang="en-US" sz="1200" dirty="0"/>
              <a:t>the </a:t>
            </a:r>
            <a:r>
              <a:rPr lang="en-US" sz="1200" dirty="0" err="1" smtClean="0"/>
              <a:t>max_ERTAC</a:t>
            </a:r>
            <a:r>
              <a:rPr lang="en-US" sz="1200" dirty="0" smtClean="0"/>
              <a:t> _heat</a:t>
            </a:r>
            <a:r>
              <a:rPr lang="en-US" sz="1200" dirty="0"/>
              <a:t>_ input</a:t>
            </a:r>
            <a:r>
              <a:rPr lang="en-US" sz="1200" dirty="0" smtClean="0"/>
              <a:t>_ </a:t>
            </a:r>
            <a:r>
              <a:rPr lang="en-US" sz="1200" dirty="0" err="1" smtClean="0"/>
              <a:t>hourly_summer</a:t>
            </a:r>
            <a:r>
              <a:rPr lang="en-US" sz="1200" dirty="0" smtClean="0"/>
              <a:t> </a:t>
            </a:r>
            <a:r>
              <a:rPr lang="en-US" sz="1200" dirty="0"/>
              <a:t>for each existing and new unit in the UAF.</a:t>
            </a:r>
          </a:p>
        </p:txBody>
      </p:sp>
      <p:sp>
        <p:nvSpPr>
          <p:cNvPr id="10" name="Rectangle 27"/>
          <p:cNvSpPr>
            <a:spLocks noChangeArrowheads="1"/>
          </p:cNvSpPr>
          <p:nvPr/>
        </p:nvSpPr>
        <p:spPr bwMode="auto">
          <a:xfrm>
            <a:off x="504092" y="1463933"/>
            <a:ext cx="2144652" cy="646331"/>
          </a:xfrm>
          <a:prstGeom prst="rect">
            <a:avLst/>
          </a:prstGeom>
          <a:noFill/>
          <a:ln w="9525" algn="ctr">
            <a:solidFill>
              <a:schemeClr val="tx1"/>
            </a:solidFill>
            <a:miter lim="800000"/>
            <a:headEnd/>
            <a:tailEnd/>
          </a:ln>
        </p:spPr>
        <p:txBody>
          <a:bodyPr wrap="square" anchor="ctr">
            <a:spAutoFit/>
          </a:bodyPr>
          <a:lstStyle/>
          <a:p>
            <a:r>
              <a:rPr lang="en-US" sz="1200" dirty="0"/>
              <a:t> PS2.01-For every unit in the UAF, determine the ERTAC Fuel/Unit Type Bin</a:t>
            </a:r>
          </a:p>
        </p:txBody>
      </p:sp>
      <p:sp>
        <p:nvSpPr>
          <p:cNvPr id="11" name="Rectangle 28"/>
          <p:cNvSpPr>
            <a:spLocks noChangeArrowheads="1"/>
          </p:cNvSpPr>
          <p:nvPr/>
        </p:nvSpPr>
        <p:spPr bwMode="auto">
          <a:xfrm>
            <a:off x="504657" y="5188700"/>
            <a:ext cx="2143522" cy="830997"/>
          </a:xfrm>
          <a:prstGeom prst="rect">
            <a:avLst/>
          </a:prstGeom>
          <a:noFill/>
          <a:ln w="9525" algn="ctr">
            <a:solidFill>
              <a:schemeClr val="tx1"/>
            </a:solidFill>
            <a:miter lim="800000"/>
            <a:headEnd/>
            <a:tailEnd/>
          </a:ln>
        </p:spPr>
        <p:txBody>
          <a:bodyPr wrap="square" anchor="ctr">
            <a:spAutoFit/>
          </a:bodyPr>
          <a:lstStyle/>
          <a:p>
            <a:r>
              <a:rPr lang="en-US" sz="1200" dirty="0" smtClean="0"/>
              <a:t>PS2.06-For </a:t>
            </a:r>
            <a:r>
              <a:rPr lang="en-US" sz="1200" dirty="0"/>
              <a:t>each existing and new unit in the UAF, calculate the ERTAC Heat Rate (annual average)</a:t>
            </a:r>
          </a:p>
        </p:txBody>
      </p:sp>
      <p:sp>
        <p:nvSpPr>
          <p:cNvPr id="12" name="Rectangle 31"/>
          <p:cNvSpPr>
            <a:spLocks noChangeArrowheads="1"/>
          </p:cNvSpPr>
          <p:nvPr/>
        </p:nvSpPr>
        <p:spPr bwMode="auto">
          <a:xfrm>
            <a:off x="3771900" y="5638800"/>
            <a:ext cx="1562100" cy="830997"/>
          </a:xfrm>
          <a:prstGeom prst="rect">
            <a:avLst/>
          </a:prstGeom>
          <a:noFill/>
          <a:ln w="9525" algn="ctr">
            <a:solidFill>
              <a:schemeClr val="tx1"/>
            </a:solidFill>
            <a:miter lim="800000"/>
            <a:headEnd/>
            <a:tailEnd/>
          </a:ln>
        </p:spPr>
        <p:txBody>
          <a:bodyPr wrap="square" anchor="ctr">
            <a:spAutoFit/>
          </a:bodyPr>
          <a:lstStyle/>
          <a:p>
            <a:r>
              <a:rPr lang="en-US" sz="1200" dirty="0"/>
              <a:t> </a:t>
            </a:r>
            <a:r>
              <a:rPr lang="en-US" sz="1200" dirty="0" smtClean="0"/>
              <a:t>PS2.10-For </a:t>
            </a:r>
            <a:r>
              <a:rPr lang="en-US" sz="1200" dirty="0"/>
              <a:t>new units in the UAF, calculate the hourly proxy generation</a:t>
            </a:r>
          </a:p>
        </p:txBody>
      </p:sp>
      <p:sp>
        <p:nvSpPr>
          <p:cNvPr id="13" name="AutoShape 32"/>
          <p:cNvSpPr>
            <a:spLocks noChangeArrowheads="1"/>
          </p:cNvSpPr>
          <p:nvPr/>
        </p:nvSpPr>
        <p:spPr bwMode="auto">
          <a:xfrm>
            <a:off x="5257800" y="990600"/>
            <a:ext cx="1328737" cy="2806422"/>
          </a:xfrm>
          <a:prstGeom prst="horizontalScroll">
            <a:avLst>
              <a:gd name="adj" fmla="val 12500"/>
            </a:avLst>
          </a:prstGeom>
          <a:solidFill>
            <a:srgbClr val="FFCC00"/>
          </a:solidFill>
          <a:ln w="9525">
            <a:solidFill>
              <a:schemeClr val="tx1"/>
            </a:solidFill>
            <a:round/>
            <a:headEnd/>
            <a:tailEnd/>
          </a:ln>
        </p:spPr>
        <p:txBody>
          <a:bodyPr anchor="ctr">
            <a:spAutoFit/>
          </a:bodyPr>
          <a:lstStyle/>
          <a:p>
            <a:r>
              <a:rPr lang="en-US" sz="1200" dirty="0" smtClean="0"/>
              <a:t>PS2.13-Output </a:t>
            </a:r>
            <a:r>
              <a:rPr lang="en-US" sz="1200" dirty="0"/>
              <a:t>a UAF and hourly proxy listing suitable for import into the algorithm to allow  States to review and update UAF information</a:t>
            </a:r>
          </a:p>
        </p:txBody>
      </p:sp>
      <p:sp>
        <p:nvSpPr>
          <p:cNvPr id="14" name="AutoShape 45"/>
          <p:cNvSpPr>
            <a:spLocks noChangeArrowheads="1"/>
          </p:cNvSpPr>
          <p:nvPr/>
        </p:nvSpPr>
        <p:spPr bwMode="auto">
          <a:xfrm>
            <a:off x="685800" y="54531"/>
            <a:ext cx="1600200" cy="1240869"/>
          </a:xfrm>
          <a:prstGeom prst="downArrowCallout">
            <a:avLst>
              <a:gd name="adj1" fmla="val 61463"/>
              <a:gd name="adj2" fmla="val 57047"/>
              <a:gd name="adj3" fmla="val 16667"/>
              <a:gd name="adj4" fmla="val 66667"/>
            </a:avLst>
          </a:prstGeom>
          <a:noFill/>
          <a:ln w="9525" algn="ctr">
            <a:solidFill>
              <a:schemeClr val="tx1"/>
            </a:solidFill>
            <a:miter lim="800000"/>
            <a:headEnd/>
            <a:tailEnd/>
          </a:ln>
        </p:spPr>
        <p:txBody>
          <a:bodyPr anchor="ctr">
            <a:spAutoFit/>
          </a:bodyPr>
          <a:lstStyle/>
          <a:p>
            <a:r>
              <a:rPr lang="en-US" sz="1200"/>
              <a:t>PS2-Data input</a:t>
            </a:r>
          </a:p>
          <a:p>
            <a:r>
              <a:rPr lang="en-US" sz="1200"/>
              <a:t>from the Unit Availability File (UAF)</a:t>
            </a:r>
          </a:p>
        </p:txBody>
      </p:sp>
      <p:sp>
        <p:nvSpPr>
          <p:cNvPr id="16" name="AutoShape 55"/>
          <p:cNvSpPr>
            <a:spLocks/>
          </p:cNvSpPr>
          <p:nvPr/>
        </p:nvSpPr>
        <p:spPr bwMode="auto">
          <a:xfrm>
            <a:off x="2895599" y="5029200"/>
            <a:ext cx="914401" cy="609600"/>
          </a:xfrm>
          <a:prstGeom prst="accentCallout1">
            <a:avLst>
              <a:gd name="adj1" fmla="val 18750"/>
              <a:gd name="adj2" fmla="val -8333"/>
              <a:gd name="adj3" fmla="val 29690"/>
              <a:gd name="adj4" fmla="val -22917"/>
            </a:avLst>
          </a:prstGeom>
          <a:noFill/>
          <a:ln w="9525">
            <a:solidFill>
              <a:srgbClr val="0000FF"/>
            </a:solidFill>
            <a:miter lim="800000"/>
            <a:headEnd/>
            <a:tailEnd/>
          </a:ln>
        </p:spPr>
        <p:txBody>
          <a:bodyPr anchor="ctr"/>
          <a:lstStyle/>
          <a:p>
            <a:pPr algn="l"/>
            <a:r>
              <a:rPr lang="en-US" sz="1200" dirty="0">
                <a:solidFill>
                  <a:srgbClr val="0066FF"/>
                </a:solidFill>
              </a:rPr>
              <a:t>Use data in the BY CAMD Hourly File </a:t>
            </a:r>
          </a:p>
        </p:txBody>
      </p:sp>
      <p:sp>
        <p:nvSpPr>
          <p:cNvPr id="17" name="AutoShape 57"/>
          <p:cNvSpPr>
            <a:spLocks/>
          </p:cNvSpPr>
          <p:nvPr/>
        </p:nvSpPr>
        <p:spPr bwMode="auto">
          <a:xfrm>
            <a:off x="2895600" y="7162800"/>
            <a:ext cx="914400" cy="609600"/>
          </a:xfrm>
          <a:prstGeom prst="accentCallout1">
            <a:avLst>
              <a:gd name="adj1" fmla="val 18750"/>
              <a:gd name="adj2" fmla="val -8333"/>
              <a:gd name="adj3" fmla="val 50000"/>
              <a:gd name="adj4" fmla="val -23958"/>
            </a:avLst>
          </a:prstGeom>
          <a:noFill/>
          <a:ln w="9525">
            <a:solidFill>
              <a:srgbClr val="0000FF"/>
            </a:solidFill>
            <a:miter lim="800000"/>
            <a:headEnd/>
            <a:tailEnd/>
          </a:ln>
        </p:spPr>
        <p:txBody>
          <a:bodyPr anchor="ctr"/>
          <a:lstStyle/>
          <a:p>
            <a:pPr algn="l"/>
            <a:r>
              <a:rPr lang="en-US" sz="1200" dirty="0">
                <a:solidFill>
                  <a:srgbClr val="0066FF"/>
                </a:solidFill>
              </a:rPr>
              <a:t>Use data in the BY CAMD Hourly File </a:t>
            </a:r>
          </a:p>
        </p:txBody>
      </p:sp>
      <p:sp>
        <p:nvSpPr>
          <p:cNvPr id="18" name="AutoShape 59"/>
          <p:cNvSpPr>
            <a:spLocks/>
          </p:cNvSpPr>
          <p:nvPr/>
        </p:nvSpPr>
        <p:spPr bwMode="auto">
          <a:xfrm>
            <a:off x="5562600" y="6705600"/>
            <a:ext cx="914400" cy="1143000"/>
          </a:xfrm>
          <a:prstGeom prst="accentCallout1">
            <a:avLst>
              <a:gd name="adj1" fmla="val 18750"/>
              <a:gd name="adj2" fmla="val -8333"/>
              <a:gd name="adj3" fmla="val 37732"/>
              <a:gd name="adj4" fmla="val -39375"/>
            </a:avLst>
          </a:prstGeom>
          <a:noFill/>
          <a:ln w="9525">
            <a:solidFill>
              <a:srgbClr val="0000FF"/>
            </a:solidFill>
            <a:miter lim="800000"/>
            <a:headEnd/>
            <a:tailEnd/>
          </a:ln>
        </p:spPr>
        <p:txBody>
          <a:bodyPr anchor="ctr"/>
          <a:lstStyle/>
          <a:p>
            <a:pPr algn="l"/>
            <a:r>
              <a:rPr lang="en-US" sz="1200" dirty="0">
                <a:solidFill>
                  <a:srgbClr val="0066FF"/>
                </a:solidFill>
              </a:rPr>
              <a:t>Use data in the BY CAMD Hourly File </a:t>
            </a:r>
          </a:p>
        </p:txBody>
      </p:sp>
      <p:sp>
        <p:nvSpPr>
          <p:cNvPr id="19" name="AutoShape 60"/>
          <p:cNvSpPr>
            <a:spLocks/>
          </p:cNvSpPr>
          <p:nvPr/>
        </p:nvSpPr>
        <p:spPr bwMode="auto">
          <a:xfrm>
            <a:off x="5562600" y="5105400"/>
            <a:ext cx="1295400" cy="762000"/>
          </a:xfrm>
          <a:prstGeom prst="accentCallout1">
            <a:avLst>
              <a:gd name="adj1" fmla="val 15000"/>
              <a:gd name="adj2" fmla="val -5884"/>
              <a:gd name="adj3" fmla="val 48750"/>
              <a:gd name="adj4" fmla="val -19852"/>
            </a:avLst>
          </a:prstGeom>
          <a:noFill/>
          <a:ln w="9525">
            <a:solidFill>
              <a:srgbClr val="0000FF"/>
            </a:solidFill>
            <a:miter lim="800000"/>
            <a:headEnd/>
            <a:tailEnd/>
          </a:ln>
        </p:spPr>
        <p:txBody>
          <a:bodyPr anchor="ctr"/>
          <a:lstStyle/>
          <a:p>
            <a:pPr algn="l"/>
            <a:r>
              <a:rPr lang="en-US" sz="1200" dirty="0">
                <a:solidFill>
                  <a:srgbClr val="0066FF"/>
                </a:solidFill>
              </a:rPr>
              <a:t>The outputs of this function won’t be put into the UAF.  They will be put in a separate, hourly file. </a:t>
            </a:r>
          </a:p>
        </p:txBody>
      </p:sp>
      <p:sp>
        <p:nvSpPr>
          <p:cNvPr id="20" name="AutoShape 67"/>
          <p:cNvSpPr>
            <a:spLocks noChangeArrowheads="1"/>
          </p:cNvSpPr>
          <p:nvPr/>
        </p:nvSpPr>
        <p:spPr bwMode="auto">
          <a:xfrm>
            <a:off x="3902075" y="1981200"/>
            <a:ext cx="920750" cy="1612702"/>
          </a:xfrm>
          <a:prstGeom prst="horizontalScroll">
            <a:avLst>
              <a:gd name="adj" fmla="val 12500"/>
            </a:avLst>
          </a:prstGeom>
          <a:solidFill>
            <a:srgbClr val="FFCC99"/>
          </a:solidFill>
          <a:ln w="9525">
            <a:solidFill>
              <a:schemeClr val="tx1"/>
            </a:solidFill>
            <a:round/>
            <a:headEnd/>
            <a:tailEnd/>
          </a:ln>
        </p:spPr>
        <p:txBody>
          <a:bodyPr anchor="ctr">
            <a:spAutoFit/>
          </a:bodyPr>
          <a:lstStyle/>
          <a:p>
            <a:r>
              <a:rPr lang="en-US" sz="1200" dirty="0" smtClean="0"/>
              <a:t>PS2.12-Create </a:t>
            </a:r>
            <a:r>
              <a:rPr lang="en-US" sz="1200" dirty="0"/>
              <a:t>report on units with  data outliers</a:t>
            </a:r>
          </a:p>
        </p:txBody>
      </p:sp>
      <p:cxnSp>
        <p:nvCxnSpPr>
          <p:cNvPr id="21" name="Straight Arrow Connector 69"/>
          <p:cNvCxnSpPr>
            <a:cxnSpLocks noChangeShapeType="1"/>
            <a:stCxn id="34" idx="2"/>
            <a:endCxn id="11" idx="0"/>
          </p:cNvCxnSpPr>
          <p:nvPr/>
        </p:nvCxnSpPr>
        <p:spPr bwMode="auto">
          <a:xfrm>
            <a:off x="1576418" y="4979278"/>
            <a:ext cx="0" cy="209422"/>
          </a:xfrm>
          <a:prstGeom prst="straightConnector1">
            <a:avLst/>
          </a:prstGeom>
          <a:noFill/>
          <a:ln w="9525" algn="ctr">
            <a:solidFill>
              <a:schemeClr val="tx1"/>
            </a:solidFill>
            <a:round/>
            <a:headEnd/>
            <a:tailEnd type="arrow" w="med" len="med"/>
          </a:ln>
        </p:spPr>
      </p:cxnSp>
      <p:cxnSp>
        <p:nvCxnSpPr>
          <p:cNvPr id="22" name="Straight Arrow Connector 72"/>
          <p:cNvCxnSpPr>
            <a:cxnSpLocks noChangeShapeType="1"/>
            <a:stCxn id="11" idx="2"/>
            <a:endCxn id="9" idx="0"/>
          </p:cNvCxnSpPr>
          <p:nvPr/>
        </p:nvCxnSpPr>
        <p:spPr bwMode="auto">
          <a:xfrm>
            <a:off x="1576418" y="6019697"/>
            <a:ext cx="0" cy="209422"/>
          </a:xfrm>
          <a:prstGeom prst="straightConnector1">
            <a:avLst/>
          </a:prstGeom>
          <a:noFill/>
          <a:ln w="9525" algn="ctr">
            <a:solidFill>
              <a:schemeClr val="tx1"/>
            </a:solidFill>
            <a:round/>
            <a:headEnd/>
            <a:tailEnd type="arrow" w="med" len="med"/>
          </a:ln>
        </p:spPr>
      </p:cxnSp>
      <p:cxnSp>
        <p:nvCxnSpPr>
          <p:cNvPr id="23" name="Straight Arrow Connector 80"/>
          <p:cNvCxnSpPr>
            <a:cxnSpLocks noChangeShapeType="1"/>
            <a:stCxn id="9" idx="2"/>
            <a:endCxn id="7" idx="0"/>
          </p:cNvCxnSpPr>
          <p:nvPr/>
        </p:nvCxnSpPr>
        <p:spPr bwMode="auto">
          <a:xfrm>
            <a:off x="1576418" y="7244782"/>
            <a:ext cx="0" cy="209423"/>
          </a:xfrm>
          <a:prstGeom prst="straightConnector1">
            <a:avLst/>
          </a:prstGeom>
          <a:noFill/>
          <a:ln w="9525" algn="ctr">
            <a:solidFill>
              <a:schemeClr val="tx1"/>
            </a:solidFill>
            <a:round/>
            <a:headEnd/>
            <a:tailEnd type="arrow" w="med" len="med"/>
          </a:ln>
        </p:spPr>
      </p:cxnSp>
      <p:cxnSp>
        <p:nvCxnSpPr>
          <p:cNvPr id="24" name="Straight Arrow Connector 82"/>
          <p:cNvCxnSpPr>
            <a:cxnSpLocks noChangeShapeType="1"/>
            <a:stCxn id="12" idx="0"/>
            <a:endCxn id="6" idx="2"/>
          </p:cNvCxnSpPr>
          <p:nvPr/>
        </p:nvCxnSpPr>
        <p:spPr bwMode="auto">
          <a:xfrm flipH="1" flipV="1">
            <a:off x="4533900" y="5130463"/>
            <a:ext cx="19050" cy="508337"/>
          </a:xfrm>
          <a:prstGeom prst="straightConnector1">
            <a:avLst/>
          </a:prstGeom>
          <a:noFill/>
          <a:ln w="9525" algn="ctr">
            <a:solidFill>
              <a:schemeClr val="tx1"/>
            </a:solidFill>
            <a:round/>
            <a:headEnd/>
            <a:tailEnd type="arrow" w="med" len="med"/>
          </a:ln>
        </p:spPr>
      </p:cxnSp>
      <p:cxnSp>
        <p:nvCxnSpPr>
          <p:cNvPr id="25" name="Straight Arrow Connector 84"/>
          <p:cNvCxnSpPr>
            <a:cxnSpLocks noChangeShapeType="1"/>
            <a:endCxn id="12" idx="2"/>
          </p:cNvCxnSpPr>
          <p:nvPr/>
        </p:nvCxnSpPr>
        <p:spPr bwMode="auto">
          <a:xfrm flipV="1">
            <a:off x="4362450" y="6469797"/>
            <a:ext cx="190500" cy="388204"/>
          </a:xfrm>
          <a:prstGeom prst="straightConnector1">
            <a:avLst/>
          </a:prstGeom>
          <a:noFill/>
          <a:ln w="9525" algn="ctr">
            <a:solidFill>
              <a:schemeClr val="tx1"/>
            </a:solidFill>
            <a:round/>
            <a:headEnd/>
            <a:tailEnd type="arrow" w="med" len="med"/>
          </a:ln>
        </p:spPr>
      </p:cxnSp>
      <p:cxnSp>
        <p:nvCxnSpPr>
          <p:cNvPr id="26" name="Straight Arrow Connector 86"/>
          <p:cNvCxnSpPr>
            <a:cxnSpLocks noChangeShapeType="1"/>
            <a:stCxn id="7" idx="3"/>
          </p:cNvCxnSpPr>
          <p:nvPr/>
        </p:nvCxnSpPr>
        <p:spPr bwMode="auto">
          <a:xfrm flipV="1">
            <a:off x="2643218" y="7848600"/>
            <a:ext cx="1203294" cy="298103"/>
          </a:xfrm>
          <a:prstGeom prst="straightConnector1">
            <a:avLst/>
          </a:prstGeom>
          <a:noFill/>
          <a:ln w="9525" algn="ctr">
            <a:solidFill>
              <a:schemeClr val="tx1"/>
            </a:solidFill>
            <a:round/>
            <a:headEnd/>
            <a:tailEnd type="arrow" w="med" len="med"/>
          </a:ln>
        </p:spPr>
      </p:cxnSp>
      <p:cxnSp>
        <p:nvCxnSpPr>
          <p:cNvPr id="27" name="Straight Arrow Connector 88"/>
          <p:cNvCxnSpPr>
            <a:cxnSpLocks noChangeShapeType="1"/>
            <a:stCxn id="6" idx="0"/>
          </p:cNvCxnSpPr>
          <p:nvPr/>
        </p:nvCxnSpPr>
        <p:spPr bwMode="auto">
          <a:xfrm flipH="1" flipV="1">
            <a:off x="4469648" y="3470008"/>
            <a:ext cx="64252" cy="644792"/>
          </a:xfrm>
          <a:prstGeom prst="straightConnector1">
            <a:avLst/>
          </a:prstGeom>
          <a:noFill/>
          <a:ln w="9525" algn="ctr">
            <a:solidFill>
              <a:schemeClr val="tx1"/>
            </a:solidFill>
            <a:round/>
            <a:headEnd/>
            <a:tailEnd type="arrow" w="med" len="med"/>
          </a:ln>
        </p:spPr>
      </p:cxnSp>
      <p:cxnSp>
        <p:nvCxnSpPr>
          <p:cNvPr id="28" name="Straight Arrow Connector 90"/>
          <p:cNvCxnSpPr>
            <a:cxnSpLocks noChangeShapeType="1"/>
            <a:stCxn id="20" idx="3"/>
          </p:cNvCxnSpPr>
          <p:nvPr/>
        </p:nvCxnSpPr>
        <p:spPr bwMode="auto">
          <a:xfrm flipV="1">
            <a:off x="4822825" y="2590801"/>
            <a:ext cx="434975" cy="196750"/>
          </a:xfrm>
          <a:prstGeom prst="straightConnector1">
            <a:avLst/>
          </a:prstGeom>
          <a:noFill/>
          <a:ln w="9525" algn="ctr">
            <a:solidFill>
              <a:schemeClr val="tx1"/>
            </a:solidFill>
            <a:round/>
            <a:headEnd/>
            <a:tailEnd type="arrow" w="med" len="med"/>
          </a:ln>
        </p:spPr>
      </p:cxnSp>
      <p:sp>
        <p:nvSpPr>
          <p:cNvPr id="68" name="Text Box 4"/>
          <p:cNvSpPr txBox="1">
            <a:spLocks noChangeArrowheads="1"/>
          </p:cNvSpPr>
          <p:nvPr/>
        </p:nvSpPr>
        <p:spPr bwMode="auto">
          <a:xfrm>
            <a:off x="3352800" y="152400"/>
            <a:ext cx="3505200" cy="738664"/>
          </a:xfrm>
          <a:prstGeom prst="rect">
            <a:avLst/>
          </a:prstGeom>
          <a:noFill/>
          <a:ln w="9525" algn="ctr">
            <a:noFill/>
            <a:miter lim="800000"/>
            <a:headEnd/>
            <a:tailEnd/>
          </a:ln>
        </p:spPr>
        <p:txBody>
          <a:bodyPr wrap="square">
            <a:spAutoFit/>
          </a:bodyPr>
          <a:lstStyle/>
          <a:p>
            <a:pPr>
              <a:spcBef>
                <a:spcPct val="50000"/>
              </a:spcBef>
            </a:pPr>
            <a:r>
              <a:rPr lang="en-US" sz="1400" b="1" dirty="0"/>
              <a:t>Preprocessing Steps:  These steps can be done prior to the algorithm calculation loop beginning.</a:t>
            </a:r>
          </a:p>
        </p:txBody>
      </p:sp>
      <p:sp>
        <p:nvSpPr>
          <p:cNvPr id="29"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12/4/19</a:t>
            </a:r>
          </a:p>
        </p:txBody>
      </p:sp>
      <p:sp>
        <p:nvSpPr>
          <p:cNvPr id="32" name="Rectangle 9"/>
          <p:cNvSpPr>
            <a:spLocks noChangeArrowheads="1"/>
          </p:cNvSpPr>
          <p:nvPr/>
        </p:nvSpPr>
        <p:spPr bwMode="auto">
          <a:xfrm>
            <a:off x="509618" y="3661860"/>
            <a:ext cx="2133600" cy="646331"/>
          </a:xfrm>
          <a:prstGeom prst="rect">
            <a:avLst/>
          </a:prstGeom>
          <a:noFill/>
          <a:ln w="9525" algn="ctr">
            <a:solidFill>
              <a:schemeClr val="tx1"/>
            </a:solidFill>
            <a:miter lim="800000"/>
            <a:headEnd/>
            <a:tailEnd/>
          </a:ln>
        </p:spPr>
        <p:txBody>
          <a:bodyPr wrap="square" anchor="ctr">
            <a:spAutoFit/>
          </a:bodyPr>
          <a:lstStyle/>
          <a:p>
            <a:r>
              <a:rPr lang="en-US" sz="1200" dirty="0" smtClean="0"/>
              <a:t>PS2.04-Calculate unit specific stats (e.g., OS heat rate)</a:t>
            </a:r>
            <a:endParaRPr lang="en-US" sz="1200" dirty="0"/>
          </a:p>
        </p:txBody>
      </p:sp>
      <p:sp>
        <p:nvSpPr>
          <p:cNvPr id="34" name="Rectangle 9"/>
          <p:cNvSpPr>
            <a:spLocks noChangeArrowheads="1"/>
          </p:cNvSpPr>
          <p:nvPr/>
        </p:nvSpPr>
        <p:spPr bwMode="auto">
          <a:xfrm>
            <a:off x="512549" y="4517613"/>
            <a:ext cx="2127738" cy="461665"/>
          </a:xfrm>
          <a:prstGeom prst="rect">
            <a:avLst/>
          </a:prstGeom>
          <a:noFill/>
          <a:ln w="9525" algn="ctr">
            <a:solidFill>
              <a:schemeClr val="tx1"/>
            </a:solidFill>
            <a:miter lim="800000"/>
            <a:headEnd/>
            <a:tailEnd/>
          </a:ln>
        </p:spPr>
        <p:txBody>
          <a:bodyPr wrap="square" anchor="ctr">
            <a:spAutoFit/>
          </a:bodyPr>
          <a:lstStyle/>
          <a:p>
            <a:r>
              <a:rPr lang="en-US" sz="1200" dirty="0" smtClean="0"/>
              <a:t>PS2.05-Calculate base year operating hours</a:t>
            </a:r>
            <a:endParaRPr lang="en-US" sz="1200" dirty="0"/>
          </a:p>
        </p:txBody>
      </p:sp>
      <p:cxnSp>
        <p:nvCxnSpPr>
          <p:cNvPr id="45" name="Straight Arrow Connector 69"/>
          <p:cNvCxnSpPr>
            <a:cxnSpLocks noChangeShapeType="1"/>
            <a:stCxn id="10" idx="2"/>
            <a:endCxn id="55" idx="0"/>
          </p:cNvCxnSpPr>
          <p:nvPr/>
        </p:nvCxnSpPr>
        <p:spPr bwMode="auto">
          <a:xfrm>
            <a:off x="1576418" y="2110264"/>
            <a:ext cx="0" cy="209422"/>
          </a:xfrm>
          <a:prstGeom prst="straightConnector1">
            <a:avLst/>
          </a:prstGeom>
          <a:noFill/>
          <a:ln w="9525" algn="ctr">
            <a:solidFill>
              <a:schemeClr val="tx1"/>
            </a:solidFill>
            <a:round/>
            <a:headEnd/>
            <a:tailEnd type="arrow" w="med" len="med"/>
          </a:ln>
        </p:spPr>
      </p:cxnSp>
      <p:cxnSp>
        <p:nvCxnSpPr>
          <p:cNvPr id="46" name="Straight Arrow Connector 69"/>
          <p:cNvCxnSpPr>
            <a:cxnSpLocks noChangeShapeType="1"/>
            <a:stCxn id="32" idx="2"/>
            <a:endCxn id="34" idx="0"/>
          </p:cNvCxnSpPr>
          <p:nvPr/>
        </p:nvCxnSpPr>
        <p:spPr bwMode="auto">
          <a:xfrm>
            <a:off x="1576418" y="4308191"/>
            <a:ext cx="0" cy="209422"/>
          </a:xfrm>
          <a:prstGeom prst="straightConnector1">
            <a:avLst/>
          </a:prstGeom>
          <a:noFill/>
          <a:ln w="9525" algn="ctr">
            <a:solidFill>
              <a:schemeClr val="tx1"/>
            </a:solidFill>
            <a:round/>
            <a:headEnd/>
            <a:tailEnd type="arrow" w="med" len="med"/>
          </a:ln>
        </p:spPr>
      </p:cxnSp>
      <p:sp>
        <p:nvSpPr>
          <p:cNvPr id="35" name="Rectangle 9"/>
          <p:cNvSpPr>
            <a:spLocks noChangeArrowheads="1"/>
          </p:cNvSpPr>
          <p:nvPr/>
        </p:nvSpPr>
        <p:spPr bwMode="auto">
          <a:xfrm>
            <a:off x="512549" y="2990773"/>
            <a:ext cx="2127738" cy="461665"/>
          </a:xfrm>
          <a:prstGeom prst="rect">
            <a:avLst/>
          </a:prstGeom>
          <a:noFill/>
          <a:ln w="9525" algn="ctr">
            <a:solidFill>
              <a:schemeClr val="tx1"/>
            </a:solidFill>
            <a:miter lim="800000"/>
            <a:headEnd/>
            <a:tailEnd/>
          </a:ln>
        </p:spPr>
        <p:txBody>
          <a:bodyPr wrap="square" anchor="ctr">
            <a:spAutoFit/>
          </a:bodyPr>
          <a:lstStyle/>
          <a:p>
            <a:r>
              <a:rPr lang="en-US" sz="1200" dirty="0" smtClean="0"/>
              <a:t>PS2.03-Recalculate BY Emission Rates</a:t>
            </a:r>
            <a:endParaRPr lang="en-US" sz="1200" dirty="0"/>
          </a:p>
        </p:txBody>
      </p:sp>
      <p:cxnSp>
        <p:nvCxnSpPr>
          <p:cNvPr id="52" name="Straight Arrow Connector 69"/>
          <p:cNvCxnSpPr>
            <a:cxnSpLocks noChangeShapeType="1"/>
            <a:stCxn id="35" idx="2"/>
            <a:endCxn id="32" idx="0"/>
          </p:cNvCxnSpPr>
          <p:nvPr/>
        </p:nvCxnSpPr>
        <p:spPr bwMode="auto">
          <a:xfrm>
            <a:off x="1576418" y="3452438"/>
            <a:ext cx="0" cy="209422"/>
          </a:xfrm>
          <a:prstGeom prst="straightConnector1">
            <a:avLst/>
          </a:prstGeom>
          <a:noFill/>
          <a:ln w="9525" algn="ctr">
            <a:solidFill>
              <a:schemeClr val="tx1"/>
            </a:solidFill>
            <a:round/>
            <a:headEnd/>
            <a:tailEnd type="arrow" w="med" len="med"/>
          </a:ln>
        </p:spPr>
      </p:cxnSp>
      <p:sp>
        <p:nvSpPr>
          <p:cNvPr id="55" name="Rectangle 9"/>
          <p:cNvSpPr>
            <a:spLocks noChangeArrowheads="1"/>
          </p:cNvSpPr>
          <p:nvPr/>
        </p:nvSpPr>
        <p:spPr bwMode="auto">
          <a:xfrm>
            <a:off x="512549" y="2319686"/>
            <a:ext cx="2127738" cy="461665"/>
          </a:xfrm>
          <a:prstGeom prst="rect">
            <a:avLst/>
          </a:prstGeom>
          <a:noFill/>
          <a:ln w="9525" algn="ctr">
            <a:solidFill>
              <a:schemeClr val="tx1"/>
            </a:solidFill>
            <a:miter lim="800000"/>
            <a:headEnd/>
            <a:tailEnd/>
          </a:ln>
        </p:spPr>
        <p:txBody>
          <a:bodyPr wrap="square" anchor="ctr">
            <a:spAutoFit/>
          </a:bodyPr>
          <a:lstStyle/>
          <a:p>
            <a:r>
              <a:rPr lang="en-US" sz="1200" dirty="0" smtClean="0"/>
              <a:t>PS2.02-Use steam load to fill hours with no gross load</a:t>
            </a:r>
            <a:endParaRPr lang="en-US" sz="1200" dirty="0"/>
          </a:p>
        </p:txBody>
      </p:sp>
      <p:cxnSp>
        <p:nvCxnSpPr>
          <p:cNvPr id="59" name="Straight Arrow Connector 69"/>
          <p:cNvCxnSpPr>
            <a:cxnSpLocks noChangeShapeType="1"/>
            <a:stCxn id="55" idx="2"/>
            <a:endCxn id="35" idx="0"/>
          </p:cNvCxnSpPr>
          <p:nvPr/>
        </p:nvCxnSpPr>
        <p:spPr bwMode="auto">
          <a:xfrm>
            <a:off x="1576418" y="2781351"/>
            <a:ext cx="0" cy="209422"/>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120855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3</a:t>
            </a:fld>
            <a:endParaRPr lang="en-US"/>
          </a:p>
        </p:txBody>
      </p:sp>
      <p:sp>
        <p:nvSpPr>
          <p:cNvPr id="4" name="Rectangle 7"/>
          <p:cNvSpPr>
            <a:spLocks noChangeArrowheads="1"/>
          </p:cNvSpPr>
          <p:nvPr/>
        </p:nvSpPr>
        <p:spPr bwMode="auto">
          <a:xfrm>
            <a:off x="2286000" y="2667000"/>
            <a:ext cx="1905000" cy="2123658"/>
          </a:xfrm>
          <a:prstGeom prst="rect">
            <a:avLst/>
          </a:prstGeom>
          <a:noFill/>
          <a:ln w="9525" algn="ctr">
            <a:solidFill>
              <a:schemeClr val="tx1"/>
            </a:solidFill>
            <a:miter lim="800000"/>
            <a:headEnd/>
            <a:tailEnd/>
          </a:ln>
        </p:spPr>
        <p:txBody>
          <a:bodyPr wrap="square" anchor="ctr">
            <a:spAutoFit/>
          </a:bodyPr>
          <a:lstStyle/>
          <a:p>
            <a:r>
              <a:rPr lang="en-US" sz="1200" dirty="0"/>
              <a:t>PS3.01-Calculate the non-peak hourly growth rates and the hour specific growth rates as a function of the annual growth factor, the peak growth factor, and the transition hours for each region and ERTAC Fuel/Unit Type Bin and hour of the year</a:t>
            </a:r>
          </a:p>
        </p:txBody>
      </p:sp>
      <p:sp>
        <p:nvSpPr>
          <p:cNvPr id="5" name="AutoShape 46"/>
          <p:cNvSpPr>
            <a:spLocks noChangeArrowheads="1"/>
          </p:cNvSpPr>
          <p:nvPr/>
        </p:nvSpPr>
        <p:spPr bwMode="auto">
          <a:xfrm>
            <a:off x="2438400" y="1921371"/>
            <a:ext cx="1600200" cy="689372"/>
          </a:xfrm>
          <a:prstGeom prst="downArrowCallout">
            <a:avLst>
              <a:gd name="adj1" fmla="val 85424"/>
              <a:gd name="adj2" fmla="val 79286"/>
              <a:gd name="adj3" fmla="val 16667"/>
              <a:gd name="adj4" fmla="val 66667"/>
            </a:avLst>
          </a:prstGeom>
          <a:noFill/>
          <a:ln w="9525" algn="ctr">
            <a:solidFill>
              <a:schemeClr val="tx1"/>
            </a:solidFill>
            <a:miter lim="800000"/>
            <a:headEnd/>
            <a:tailEnd/>
          </a:ln>
        </p:spPr>
        <p:txBody>
          <a:bodyPr wrap="square" anchor="ctr">
            <a:spAutoFit/>
          </a:bodyPr>
          <a:lstStyle/>
          <a:p>
            <a:r>
              <a:rPr lang="en-US" sz="1200" dirty="0"/>
              <a:t>PS3-Data input</a:t>
            </a:r>
          </a:p>
          <a:p>
            <a:r>
              <a:rPr lang="en-US" sz="1200" dirty="0"/>
              <a:t>from the Growth File</a:t>
            </a:r>
          </a:p>
        </p:txBody>
      </p:sp>
      <p:sp>
        <p:nvSpPr>
          <p:cNvPr id="6" name="Text Box 4"/>
          <p:cNvSpPr txBox="1">
            <a:spLocks noChangeArrowheads="1"/>
          </p:cNvSpPr>
          <p:nvPr/>
        </p:nvSpPr>
        <p:spPr bwMode="auto">
          <a:xfrm>
            <a:off x="3352800" y="152400"/>
            <a:ext cx="3505200" cy="738664"/>
          </a:xfrm>
          <a:prstGeom prst="rect">
            <a:avLst/>
          </a:prstGeom>
          <a:noFill/>
          <a:ln w="9525" algn="ctr">
            <a:noFill/>
            <a:miter lim="800000"/>
            <a:headEnd/>
            <a:tailEnd/>
          </a:ln>
        </p:spPr>
        <p:txBody>
          <a:bodyPr wrap="square">
            <a:spAutoFit/>
          </a:bodyPr>
          <a:lstStyle/>
          <a:p>
            <a:pPr>
              <a:spcBef>
                <a:spcPct val="50000"/>
              </a:spcBef>
            </a:pPr>
            <a:r>
              <a:rPr lang="en-US" sz="1400" b="1" dirty="0"/>
              <a:t>Preprocessing Steps:  These steps can be done prior to the algorithm calculation loop beginning.</a:t>
            </a:r>
          </a:p>
        </p:txBody>
      </p:sp>
      <p:sp>
        <p:nvSpPr>
          <p:cNvPr id="7"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11/29/19</a:t>
            </a:r>
            <a:endParaRPr lang="en-US" b="1" dirty="0" smtClean="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6"/>
          <p:cNvSpPr txBox="1">
            <a:spLocks noChangeArrowheads="1"/>
          </p:cNvSpPr>
          <p:nvPr/>
        </p:nvSpPr>
        <p:spPr bwMode="auto">
          <a:xfrm>
            <a:off x="0" y="0"/>
            <a:ext cx="6858000" cy="738664"/>
          </a:xfrm>
          <a:prstGeom prst="rect">
            <a:avLst/>
          </a:prstGeom>
          <a:noFill/>
          <a:ln w="9525" algn="ctr">
            <a:noFill/>
            <a:miter lim="800000"/>
            <a:headEnd/>
            <a:tailEnd/>
          </a:ln>
        </p:spPr>
        <p:txBody>
          <a:bodyPr wrap="square">
            <a:spAutoFit/>
          </a:bodyPr>
          <a:lstStyle/>
          <a:p>
            <a:pPr algn="l">
              <a:spcBef>
                <a:spcPct val="50000"/>
              </a:spcBef>
            </a:pPr>
            <a:r>
              <a:rPr lang="en-US" sz="1400" b="1" dirty="0" smtClean="0"/>
              <a:t>Beginning of projection tool:  Assigning grown and proxy generation, while making note of times when grown generation cannot be allocated or excess generation might not be able to be allocated.</a:t>
            </a:r>
            <a:endParaRPr lang="en-US" sz="1400" b="1" dirty="0"/>
          </a:p>
        </p:txBody>
      </p:sp>
      <p:sp>
        <p:nvSpPr>
          <p:cNvPr id="4103" name="AutoShape 6"/>
          <p:cNvSpPr>
            <a:spLocks noChangeArrowheads="1"/>
          </p:cNvSpPr>
          <p:nvPr/>
        </p:nvSpPr>
        <p:spPr bwMode="auto">
          <a:xfrm>
            <a:off x="1276350" y="1013921"/>
            <a:ext cx="1066800" cy="1478756"/>
          </a:xfrm>
          <a:prstGeom prst="flowChartAlternateProcess">
            <a:avLst/>
          </a:prstGeom>
          <a:noFill/>
          <a:ln w="9525" algn="ctr">
            <a:solidFill>
              <a:schemeClr val="tx1"/>
            </a:solidFill>
            <a:miter lim="800000"/>
            <a:headEnd/>
            <a:tailEnd/>
          </a:ln>
        </p:spPr>
        <p:txBody>
          <a:bodyPr wrap="square" anchor="ctr">
            <a:spAutoFit/>
          </a:bodyPr>
          <a:lstStyle/>
          <a:p>
            <a:r>
              <a:rPr lang="en-US" sz="1200" dirty="0"/>
              <a:t>2-Begin at the first/next</a:t>
            </a:r>
          </a:p>
          <a:p>
            <a:r>
              <a:rPr lang="en-US" sz="1200" dirty="0"/>
              <a:t>hour in the hour-of-year hierarchy</a:t>
            </a:r>
          </a:p>
        </p:txBody>
      </p:sp>
      <p:sp>
        <p:nvSpPr>
          <p:cNvPr id="4128" name="AutoShape 49"/>
          <p:cNvSpPr>
            <a:spLocks noChangeArrowheads="1"/>
          </p:cNvSpPr>
          <p:nvPr/>
        </p:nvSpPr>
        <p:spPr bwMode="auto">
          <a:xfrm>
            <a:off x="2961139" y="1147590"/>
            <a:ext cx="1657917" cy="1200329"/>
          </a:xfrm>
          <a:prstGeom prst="flowChartProcess">
            <a:avLst/>
          </a:prstGeom>
          <a:noFill/>
          <a:ln w="9525" algn="ctr">
            <a:solidFill>
              <a:schemeClr val="tx1"/>
            </a:solidFill>
            <a:miter lim="800000"/>
            <a:headEnd/>
            <a:tailEnd/>
          </a:ln>
        </p:spPr>
        <p:txBody>
          <a:bodyPr wrap="square" anchor="ctr">
            <a:spAutoFit/>
          </a:bodyPr>
          <a:lstStyle/>
          <a:p>
            <a:r>
              <a:rPr lang="en-US" sz="1200" dirty="0"/>
              <a:t>3-For the specific hour, calculate:  </a:t>
            </a:r>
          </a:p>
          <a:p>
            <a:r>
              <a:rPr lang="en-US" sz="1200" dirty="0" err="1"/>
              <a:t>TotalProxy</a:t>
            </a:r>
            <a:r>
              <a:rPr lang="en-US" sz="1200" dirty="0"/>
              <a:t>, </a:t>
            </a:r>
            <a:r>
              <a:rPr lang="en-US" sz="1200" dirty="0" err="1"/>
              <a:t>AFYGrowth</a:t>
            </a:r>
            <a:r>
              <a:rPr lang="en-US" sz="1200" dirty="0"/>
              <a:t>,</a:t>
            </a:r>
          </a:p>
          <a:p>
            <a:r>
              <a:rPr lang="en-US" sz="1200" dirty="0" smtClean="0"/>
              <a:t>AFYGR (considering demand transfers)</a:t>
            </a:r>
            <a:endParaRPr lang="en-US" sz="1200" dirty="0"/>
          </a:p>
        </p:txBody>
      </p:sp>
      <p:sp>
        <p:nvSpPr>
          <p:cNvPr id="4137" name="AutoShape 65"/>
          <p:cNvSpPr>
            <a:spLocks noChangeArrowheads="1"/>
          </p:cNvSpPr>
          <p:nvPr/>
        </p:nvSpPr>
        <p:spPr bwMode="auto">
          <a:xfrm>
            <a:off x="5204384" y="1134652"/>
            <a:ext cx="1524000" cy="1283910"/>
          </a:xfrm>
          <a:prstGeom prst="flowChartDecision">
            <a:avLst/>
          </a:prstGeom>
          <a:noFill/>
          <a:ln w="9525" algn="ctr">
            <a:solidFill>
              <a:schemeClr val="tx1"/>
            </a:solidFill>
            <a:miter lim="800000"/>
            <a:headEnd/>
            <a:tailEnd/>
          </a:ln>
        </p:spPr>
        <p:txBody>
          <a:bodyPr wrap="square" anchor="ctr">
            <a:spAutoFit/>
          </a:bodyPr>
          <a:lstStyle/>
          <a:p>
            <a:r>
              <a:rPr lang="en-US" sz="1200" dirty="0"/>
              <a:t>3.5-hr = deficit</a:t>
            </a:r>
          </a:p>
          <a:p>
            <a:r>
              <a:rPr lang="en-US" sz="1200" dirty="0">
                <a:cs typeface="Arial" charset="0"/>
              </a:rPr>
              <a:t>check?</a:t>
            </a:r>
            <a:endParaRPr lang="en-US" sz="1200" dirty="0"/>
          </a:p>
        </p:txBody>
      </p:sp>
      <p:sp>
        <p:nvSpPr>
          <p:cNvPr id="4138" name="AutoShape 66"/>
          <p:cNvSpPr>
            <a:spLocks noChangeArrowheads="1"/>
          </p:cNvSpPr>
          <p:nvPr/>
        </p:nvSpPr>
        <p:spPr bwMode="auto">
          <a:xfrm>
            <a:off x="3898100" y="2794437"/>
            <a:ext cx="2398019" cy="2017574"/>
          </a:xfrm>
          <a:prstGeom prst="flowChartDecision">
            <a:avLst/>
          </a:prstGeom>
          <a:noFill/>
          <a:ln w="9525" algn="ctr">
            <a:solidFill>
              <a:schemeClr val="tx1"/>
            </a:solidFill>
            <a:miter lim="800000"/>
            <a:headEnd/>
            <a:tailEnd/>
          </a:ln>
        </p:spPr>
        <p:txBody>
          <a:bodyPr wrap="square" anchor="ctr">
            <a:spAutoFit/>
          </a:bodyPr>
          <a:lstStyle/>
          <a:p>
            <a:r>
              <a:rPr lang="en-US" sz="1200" dirty="0" smtClean="0"/>
              <a:t>3.5aY- Need more capacity to cover </a:t>
            </a:r>
            <a:r>
              <a:rPr lang="en-US" sz="1200" dirty="0" err="1" smtClean="0"/>
              <a:t>proj</a:t>
            </a:r>
            <a:r>
              <a:rPr lang="en-US" sz="1200" dirty="0" smtClean="0"/>
              <a:t>. gen., incl. transfers?</a:t>
            </a:r>
            <a:endParaRPr lang="en-US" sz="1200" dirty="0"/>
          </a:p>
        </p:txBody>
      </p:sp>
      <p:sp>
        <p:nvSpPr>
          <p:cNvPr id="4142" name="Text Box 71"/>
          <p:cNvSpPr txBox="1">
            <a:spLocks noChangeArrowheads="1"/>
          </p:cNvSpPr>
          <p:nvPr/>
        </p:nvSpPr>
        <p:spPr bwMode="auto">
          <a:xfrm>
            <a:off x="6267174" y="2151006"/>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4144" name="Text Box 74"/>
          <p:cNvSpPr txBox="1">
            <a:spLocks noChangeArrowheads="1"/>
          </p:cNvSpPr>
          <p:nvPr/>
        </p:nvSpPr>
        <p:spPr bwMode="auto">
          <a:xfrm>
            <a:off x="5372221" y="2382850"/>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4145" name="Text Box 75"/>
          <p:cNvSpPr txBox="1">
            <a:spLocks noChangeArrowheads="1"/>
          </p:cNvSpPr>
          <p:nvPr/>
        </p:nvSpPr>
        <p:spPr bwMode="auto">
          <a:xfrm>
            <a:off x="3889468" y="4019142"/>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4147" name="Text Box 79"/>
          <p:cNvSpPr txBox="1">
            <a:spLocks noChangeArrowheads="1"/>
          </p:cNvSpPr>
          <p:nvPr/>
        </p:nvSpPr>
        <p:spPr bwMode="auto">
          <a:xfrm>
            <a:off x="5063169" y="4792858"/>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cxnSp>
        <p:nvCxnSpPr>
          <p:cNvPr id="72" name="Straight Arrow Connector 71"/>
          <p:cNvCxnSpPr>
            <a:stCxn id="4103" idx="3"/>
            <a:endCxn id="4128" idx="1"/>
          </p:cNvCxnSpPr>
          <p:nvPr/>
        </p:nvCxnSpPr>
        <p:spPr bwMode="auto">
          <a:xfrm flipV="1">
            <a:off x="2343150" y="1747755"/>
            <a:ext cx="617989" cy="5544"/>
          </a:xfrm>
          <a:prstGeom prst="straightConnector1">
            <a:avLst/>
          </a:prstGeom>
          <a:noFill/>
          <a:ln w="9525" cap="flat" cmpd="sng" algn="ctr">
            <a:solidFill>
              <a:schemeClr val="tx1"/>
            </a:solidFill>
            <a:prstDash val="solid"/>
            <a:round/>
            <a:headEnd type="none" w="med" len="med"/>
            <a:tailEnd type="arrow"/>
          </a:ln>
          <a:effectLst/>
        </p:spPr>
      </p:cxnSp>
      <p:cxnSp>
        <p:nvCxnSpPr>
          <p:cNvPr id="74" name="Straight Arrow Connector 73"/>
          <p:cNvCxnSpPr>
            <a:stCxn id="4128" idx="3"/>
            <a:endCxn id="4137" idx="1"/>
          </p:cNvCxnSpPr>
          <p:nvPr/>
        </p:nvCxnSpPr>
        <p:spPr bwMode="auto">
          <a:xfrm>
            <a:off x="4619056" y="1747755"/>
            <a:ext cx="585328" cy="28852"/>
          </a:xfrm>
          <a:prstGeom prst="straightConnector1">
            <a:avLst/>
          </a:prstGeom>
          <a:noFill/>
          <a:ln w="9525" cap="flat" cmpd="sng" algn="ctr">
            <a:solidFill>
              <a:schemeClr val="tx1"/>
            </a:solidFill>
            <a:prstDash val="solid"/>
            <a:round/>
            <a:headEnd type="none" w="med" len="med"/>
            <a:tailEnd type="arrow"/>
          </a:ln>
          <a:effectLst/>
        </p:spPr>
      </p:cxnSp>
      <p:cxnSp>
        <p:nvCxnSpPr>
          <p:cNvPr id="76" name="Straight Arrow Connector 75"/>
          <p:cNvCxnSpPr>
            <a:stCxn id="4137" idx="3"/>
            <a:endCxn id="39" idx="0"/>
          </p:cNvCxnSpPr>
          <p:nvPr/>
        </p:nvCxnSpPr>
        <p:spPr bwMode="auto">
          <a:xfrm flipH="1">
            <a:off x="5924153" y="1776607"/>
            <a:ext cx="804231" cy="4075027"/>
          </a:xfrm>
          <a:prstGeom prst="straightConnector1">
            <a:avLst/>
          </a:prstGeom>
          <a:noFill/>
          <a:ln w="9525" cap="flat" cmpd="sng" algn="ctr">
            <a:solidFill>
              <a:schemeClr val="tx1"/>
            </a:solidFill>
            <a:prstDash val="solid"/>
            <a:round/>
            <a:headEnd type="none" w="med" len="med"/>
            <a:tailEnd type="arrow"/>
          </a:ln>
          <a:effectLst/>
        </p:spPr>
      </p:cxnSp>
      <p:cxnSp>
        <p:nvCxnSpPr>
          <p:cNvPr id="78" name="Straight Arrow Connector 77"/>
          <p:cNvCxnSpPr>
            <a:stCxn id="4137" idx="2"/>
            <a:endCxn id="4138" idx="0"/>
          </p:cNvCxnSpPr>
          <p:nvPr/>
        </p:nvCxnSpPr>
        <p:spPr bwMode="auto">
          <a:xfrm flipH="1">
            <a:off x="5097110" y="2418562"/>
            <a:ext cx="869274" cy="375875"/>
          </a:xfrm>
          <a:prstGeom prst="straightConnector1">
            <a:avLst/>
          </a:prstGeom>
          <a:noFill/>
          <a:ln w="9525" cap="flat" cmpd="sng" algn="ctr">
            <a:solidFill>
              <a:schemeClr val="tx1"/>
            </a:solidFill>
            <a:prstDash val="solid"/>
            <a:round/>
            <a:headEnd type="none" w="med" len="med"/>
            <a:tailEnd type="arrow"/>
          </a:ln>
          <a:effectLst/>
        </p:spPr>
      </p:cxnSp>
      <p:cxnSp>
        <p:nvCxnSpPr>
          <p:cNvPr id="80" name="Straight Arrow Connector 79"/>
          <p:cNvCxnSpPr>
            <a:stCxn id="4138" idx="1"/>
            <a:endCxn id="47" idx="0"/>
          </p:cNvCxnSpPr>
          <p:nvPr/>
        </p:nvCxnSpPr>
        <p:spPr bwMode="auto">
          <a:xfrm>
            <a:off x="3898100" y="3803224"/>
            <a:ext cx="254800" cy="845455"/>
          </a:xfrm>
          <a:prstGeom prst="straightConnector1">
            <a:avLst/>
          </a:prstGeom>
          <a:noFill/>
          <a:ln w="9525" cap="flat" cmpd="sng" algn="ctr">
            <a:solidFill>
              <a:schemeClr val="tx1"/>
            </a:solidFill>
            <a:prstDash val="solid"/>
            <a:round/>
            <a:headEnd type="none" w="med" len="med"/>
            <a:tailEnd type="arrow"/>
          </a:ln>
          <a:effectLst/>
        </p:spPr>
      </p:cxnSp>
      <p:cxnSp>
        <p:nvCxnSpPr>
          <p:cNvPr id="82" name="Straight Arrow Connector 81"/>
          <p:cNvCxnSpPr>
            <a:stCxn id="4138" idx="2"/>
            <a:endCxn id="39" idx="0"/>
          </p:cNvCxnSpPr>
          <p:nvPr/>
        </p:nvCxnSpPr>
        <p:spPr bwMode="auto">
          <a:xfrm>
            <a:off x="5097110" y="4812011"/>
            <a:ext cx="827043" cy="1039623"/>
          </a:xfrm>
          <a:prstGeom prst="straightConnector1">
            <a:avLst/>
          </a:prstGeom>
          <a:noFill/>
          <a:ln w="9525" cap="flat" cmpd="sng" algn="ctr">
            <a:solidFill>
              <a:schemeClr val="tx1"/>
            </a:solidFill>
            <a:prstDash val="solid"/>
            <a:round/>
            <a:headEnd type="none" w="med" len="med"/>
            <a:tailEnd type="arrow"/>
          </a:ln>
          <a:effectLst/>
        </p:spPr>
      </p:cxnSp>
      <p:cxnSp>
        <p:nvCxnSpPr>
          <p:cNvPr id="92" name="Straight Arrow Connector 91"/>
          <p:cNvCxnSpPr>
            <a:stCxn id="263" idx="3"/>
            <a:endCxn id="40" idx="2"/>
          </p:cNvCxnSpPr>
          <p:nvPr/>
        </p:nvCxnSpPr>
        <p:spPr bwMode="auto">
          <a:xfrm flipV="1">
            <a:off x="2177727" y="3846838"/>
            <a:ext cx="1098207" cy="31950"/>
          </a:xfrm>
          <a:prstGeom prst="straightConnector1">
            <a:avLst/>
          </a:prstGeom>
          <a:noFill/>
          <a:ln w="9525" cap="flat" cmpd="sng" algn="ctr">
            <a:solidFill>
              <a:schemeClr val="tx1"/>
            </a:solidFill>
            <a:prstDash val="solid"/>
            <a:round/>
            <a:headEnd type="none" w="med" len="med"/>
            <a:tailEnd type="arrow"/>
          </a:ln>
          <a:effectLst/>
        </p:spPr>
      </p:cxnSp>
      <p:sp>
        <p:nvSpPr>
          <p:cNvPr id="27" name="Slide Number Placeholder 2"/>
          <p:cNvSpPr>
            <a:spLocks noGrp="1"/>
          </p:cNvSpPr>
          <p:nvPr>
            <p:ph type="sldNum" sz="quarter" idx="12"/>
          </p:nvPr>
        </p:nvSpPr>
        <p:spPr>
          <a:xfrm>
            <a:off x="4914900" y="8326438"/>
            <a:ext cx="1600200" cy="635000"/>
          </a:xfrm>
        </p:spPr>
        <p:txBody>
          <a:bodyPr/>
          <a:lstStyle/>
          <a:p>
            <a:pPr>
              <a:defRPr/>
            </a:pPr>
            <a:fld id="{4D04C756-1DB6-4446-A575-D700E0732A4B}" type="slidenum">
              <a:rPr lang="en-US" smtClean="0"/>
              <a:pPr>
                <a:defRPr/>
              </a:pPr>
              <a:t>4</a:t>
            </a:fld>
            <a:endParaRPr lang="en-US"/>
          </a:p>
        </p:txBody>
      </p:sp>
      <p:sp>
        <p:nvSpPr>
          <p:cNvPr id="32" name="Pentagon 31"/>
          <p:cNvSpPr/>
          <p:nvPr/>
        </p:nvSpPr>
        <p:spPr bwMode="auto">
          <a:xfrm flipH="1">
            <a:off x="174424" y="2372610"/>
            <a:ext cx="925553" cy="830997"/>
          </a:xfrm>
          <a:prstGeom prst="homePlat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r>
              <a:rPr lang="en-US" sz="1200" dirty="0" smtClean="0"/>
              <a:t>Next page:  add GDUs</a:t>
            </a:r>
          </a:p>
        </p:txBody>
      </p:sp>
      <p:sp>
        <p:nvSpPr>
          <p:cNvPr id="28"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11/29/19</a:t>
            </a:r>
            <a:endParaRPr lang="en-US" b="1" dirty="0" smtClean="0">
              <a:solidFill>
                <a:srgbClr val="FF0000"/>
              </a:solidFill>
            </a:endParaRPr>
          </a:p>
        </p:txBody>
      </p:sp>
      <p:cxnSp>
        <p:nvCxnSpPr>
          <p:cNvPr id="67" name="Straight Arrow Connector 66"/>
          <p:cNvCxnSpPr>
            <a:stCxn id="44" idx="2"/>
            <a:endCxn id="79" idx="0"/>
          </p:cNvCxnSpPr>
          <p:nvPr/>
        </p:nvCxnSpPr>
        <p:spPr bwMode="auto">
          <a:xfrm flipH="1">
            <a:off x="3662823" y="7030154"/>
            <a:ext cx="3542" cy="225402"/>
          </a:xfrm>
          <a:prstGeom prst="straightConnector1">
            <a:avLst/>
          </a:prstGeom>
          <a:noFill/>
          <a:ln w="9525" cap="flat" cmpd="sng" algn="ctr">
            <a:solidFill>
              <a:schemeClr val="tx1"/>
            </a:solidFill>
            <a:prstDash val="solid"/>
            <a:round/>
            <a:headEnd type="none" w="med" len="med"/>
            <a:tailEnd type="arrow"/>
          </a:ln>
          <a:effectLst/>
        </p:spPr>
      </p:cxnSp>
      <p:sp>
        <p:nvSpPr>
          <p:cNvPr id="39" name="AutoShape 7"/>
          <p:cNvSpPr>
            <a:spLocks noChangeArrowheads="1"/>
          </p:cNvSpPr>
          <p:nvPr/>
        </p:nvSpPr>
        <p:spPr bwMode="auto">
          <a:xfrm>
            <a:off x="5136165" y="5851634"/>
            <a:ext cx="1575976" cy="1283910"/>
          </a:xfrm>
          <a:prstGeom prst="flowChartDecision">
            <a:avLst/>
          </a:prstGeom>
          <a:noFill/>
          <a:ln w="9525" algn="ctr">
            <a:solidFill>
              <a:schemeClr val="tx1"/>
            </a:solidFill>
            <a:miter lim="800000"/>
            <a:headEnd/>
            <a:tailEnd/>
          </a:ln>
        </p:spPr>
        <p:txBody>
          <a:bodyPr wrap="square" anchor="ctr">
            <a:spAutoFit/>
          </a:bodyPr>
          <a:lstStyle/>
          <a:p>
            <a:r>
              <a:rPr lang="en-US" sz="1200" dirty="0"/>
              <a:t>4-Is the</a:t>
            </a:r>
          </a:p>
          <a:p>
            <a:r>
              <a:rPr lang="en-US" sz="1200" dirty="0"/>
              <a:t> AFYGR </a:t>
            </a:r>
          </a:p>
          <a:p>
            <a:r>
              <a:rPr lang="en-US" sz="1200" dirty="0">
                <a:cs typeface="Arial" charset="0"/>
              </a:rPr>
              <a:t>‹1</a:t>
            </a:r>
            <a:r>
              <a:rPr lang="en-US" sz="1200" dirty="0"/>
              <a:t>?</a:t>
            </a:r>
          </a:p>
        </p:txBody>
      </p:sp>
      <p:sp>
        <p:nvSpPr>
          <p:cNvPr id="40" name="AutoShape 10"/>
          <p:cNvSpPr>
            <a:spLocks noChangeArrowheads="1"/>
          </p:cNvSpPr>
          <p:nvPr/>
        </p:nvSpPr>
        <p:spPr bwMode="auto">
          <a:xfrm>
            <a:off x="2203690" y="2562928"/>
            <a:ext cx="2144487" cy="1283910"/>
          </a:xfrm>
          <a:prstGeom prst="flowChartDecision">
            <a:avLst/>
          </a:prstGeom>
          <a:noFill/>
          <a:ln w="9525" algn="ctr">
            <a:solidFill>
              <a:schemeClr val="tx1"/>
            </a:solidFill>
            <a:miter lim="800000"/>
            <a:headEnd/>
            <a:tailEnd/>
          </a:ln>
        </p:spPr>
        <p:txBody>
          <a:bodyPr wrap="square" anchor="ctr">
            <a:spAutoFit/>
          </a:bodyPr>
          <a:lstStyle/>
          <a:p>
            <a:r>
              <a:rPr lang="en-US" sz="1200" dirty="0" smtClean="0"/>
              <a:t>8.2- Was </a:t>
            </a:r>
            <a:r>
              <a:rPr lang="en-US" sz="1200" dirty="0"/>
              <a:t>this hr</a:t>
            </a:r>
          </a:p>
          <a:p>
            <a:r>
              <a:rPr lang="en-US" sz="1200" dirty="0"/>
              <a:t>8,760?</a:t>
            </a:r>
          </a:p>
        </p:txBody>
      </p:sp>
      <p:sp>
        <p:nvSpPr>
          <p:cNvPr id="43" name="AutoShape 52"/>
          <p:cNvSpPr>
            <a:spLocks noChangeArrowheads="1"/>
          </p:cNvSpPr>
          <p:nvPr/>
        </p:nvSpPr>
        <p:spPr bwMode="auto">
          <a:xfrm>
            <a:off x="4462447" y="7116871"/>
            <a:ext cx="1370012" cy="1328023"/>
          </a:xfrm>
          <a:prstGeom prst="flowChartAlternateProcess">
            <a:avLst/>
          </a:prstGeom>
          <a:solidFill>
            <a:srgbClr val="99CCFF"/>
          </a:solidFill>
          <a:ln w="9525" algn="ctr">
            <a:solidFill>
              <a:schemeClr val="tx1"/>
            </a:solidFill>
            <a:miter lim="800000"/>
            <a:headEnd/>
            <a:tailEnd/>
          </a:ln>
        </p:spPr>
        <p:txBody>
          <a:bodyPr anchor="ctr">
            <a:spAutoFit/>
          </a:bodyPr>
          <a:lstStyle/>
          <a:p>
            <a:r>
              <a:rPr lang="en-US" sz="1200" dirty="0"/>
              <a:t>4Y.1-Raise </a:t>
            </a:r>
            <a:r>
              <a:rPr lang="en-US" sz="1200" dirty="0" smtClean="0"/>
              <a:t>a blue flag </a:t>
            </a:r>
            <a:r>
              <a:rPr lang="en-US" sz="1200" dirty="0"/>
              <a:t>to indicate </a:t>
            </a:r>
            <a:r>
              <a:rPr lang="en-US" sz="1200" dirty="0" smtClean="0"/>
              <a:t>excess </a:t>
            </a:r>
            <a:r>
              <a:rPr lang="en-US" sz="1200" dirty="0"/>
              <a:t>new capacity and </a:t>
            </a:r>
            <a:r>
              <a:rPr lang="en-US" sz="1200" dirty="0" smtClean="0"/>
              <a:t>document </a:t>
            </a:r>
            <a:r>
              <a:rPr lang="en-US" sz="1200" dirty="0" err="1"/>
              <a:t>AFYGrowth</a:t>
            </a:r>
            <a:endParaRPr lang="en-US" sz="1200" dirty="0"/>
          </a:p>
        </p:txBody>
      </p:sp>
      <p:sp>
        <p:nvSpPr>
          <p:cNvPr id="44" name="Rectangle 61"/>
          <p:cNvSpPr>
            <a:spLocks noChangeArrowheads="1"/>
          </p:cNvSpPr>
          <p:nvPr/>
        </p:nvSpPr>
        <p:spPr bwMode="auto">
          <a:xfrm>
            <a:off x="3014944" y="5645159"/>
            <a:ext cx="1302841" cy="1384995"/>
          </a:xfrm>
          <a:prstGeom prst="rect">
            <a:avLst/>
          </a:prstGeom>
          <a:noFill/>
          <a:ln w="9525" algn="ctr">
            <a:solidFill>
              <a:schemeClr val="tx1"/>
            </a:solidFill>
            <a:miter lim="800000"/>
            <a:headEnd/>
            <a:tailEnd/>
          </a:ln>
        </p:spPr>
        <p:txBody>
          <a:bodyPr wrap="square" anchor="ctr">
            <a:spAutoFit/>
          </a:bodyPr>
          <a:lstStyle/>
          <a:p>
            <a:r>
              <a:rPr lang="en-US" sz="1200" dirty="0" smtClean="0"/>
              <a:t>4N.1/4.2-Assign total </a:t>
            </a:r>
            <a:r>
              <a:rPr lang="en-US" sz="1200" dirty="0"/>
              <a:t>proxy </a:t>
            </a:r>
          </a:p>
          <a:p>
            <a:r>
              <a:rPr lang="en-US" sz="1200" dirty="0" smtClean="0"/>
              <a:t>gen. to </a:t>
            </a:r>
            <a:r>
              <a:rPr lang="en-US" sz="1200" dirty="0"/>
              <a:t>new units (adjusted when proxy gen. &gt; future </a:t>
            </a:r>
            <a:r>
              <a:rPr lang="en-US" sz="1200" dirty="0" err="1"/>
              <a:t>proj</a:t>
            </a:r>
            <a:r>
              <a:rPr lang="en-US" sz="1200" dirty="0"/>
              <a:t>. </a:t>
            </a:r>
            <a:r>
              <a:rPr lang="en-US" sz="1200" dirty="0" smtClean="0"/>
              <a:t>gen.) </a:t>
            </a:r>
            <a:endParaRPr lang="en-US" sz="1200" dirty="0"/>
          </a:p>
        </p:txBody>
      </p:sp>
      <p:cxnSp>
        <p:nvCxnSpPr>
          <p:cNvPr id="46" name="Straight Arrow Connector 45"/>
          <p:cNvCxnSpPr>
            <a:stCxn id="40" idx="0"/>
            <a:endCxn id="4103" idx="2"/>
          </p:cNvCxnSpPr>
          <p:nvPr/>
        </p:nvCxnSpPr>
        <p:spPr bwMode="auto">
          <a:xfrm flipH="1" flipV="1">
            <a:off x="1809750" y="2492677"/>
            <a:ext cx="1466184" cy="70251"/>
          </a:xfrm>
          <a:prstGeom prst="straightConnector1">
            <a:avLst/>
          </a:prstGeom>
          <a:noFill/>
          <a:ln w="9525" cap="flat" cmpd="sng" algn="ctr">
            <a:solidFill>
              <a:schemeClr val="tx1"/>
            </a:solidFill>
            <a:prstDash val="solid"/>
            <a:round/>
            <a:headEnd type="none" w="med" len="med"/>
            <a:tailEnd type="arrow"/>
          </a:ln>
          <a:effectLst/>
        </p:spPr>
      </p:cxnSp>
      <p:sp>
        <p:nvSpPr>
          <p:cNvPr id="47" name="AutoShape 67"/>
          <p:cNvSpPr>
            <a:spLocks noChangeArrowheads="1"/>
          </p:cNvSpPr>
          <p:nvPr/>
        </p:nvSpPr>
        <p:spPr bwMode="auto">
          <a:xfrm>
            <a:off x="3429000" y="4648679"/>
            <a:ext cx="1447800" cy="830997"/>
          </a:xfrm>
          <a:prstGeom prst="flowChartProcess">
            <a:avLst/>
          </a:prstGeom>
          <a:noFill/>
          <a:ln w="9525" algn="ctr">
            <a:solidFill>
              <a:schemeClr val="tx1"/>
            </a:solidFill>
            <a:miter lim="800000"/>
            <a:headEnd/>
            <a:tailEnd/>
          </a:ln>
        </p:spPr>
        <p:txBody>
          <a:bodyPr wrap="square" anchor="ctr">
            <a:spAutoFit/>
          </a:bodyPr>
          <a:lstStyle/>
          <a:p>
            <a:r>
              <a:rPr lang="en-US" sz="1200" dirty="0" smtClean="0"/>
              <a:t>3.5aY.1-Note the capacity needed for GDU creation later</a:t>
            </a:r>
            <a:endParaRPr lang="en-US" sz="1200" dirty="0"/>
          </a:p>
        </p:txBody>
      </p:sp>
      <p:cxnSp>
        <p:nvCxnSpPr>
          <p:cNvPr id="57" name="Straight Arrow Connector 56"/>
          <p:cNvCxnSpPr>
            <a:stCxn id="47" idx="3"/>
            <a:endCxn id="39" idx="0"/>
          </p:cNvCxnSpPr>
          <p:nvPr/>
        </p:nvCxnSpPr>
        <p:spPr bwMode="auto">
          <a:xfrm>
            <a:off x="4876800" y="5064178"/>
            <a:ext cx="1047353" cy="787456"/>
          </a:xfrm>
          <a:prstGeom prst="straightConnector1">
            <a:avLst/>
          </a:prstGeom>
          <a:noFill/>
          <a:ln w="9525" cap="flat" cmpd="sng" algn="ctr">
            <a:solidFill>
              <a:schemeClr val="tx1"/>
            </a:solidFill>
            <a:prstDash val="solid"/>
            <a:round/>
            <a:headEnd type="none" w="med" len="med"/>
            <a:tailEnd type="arrow"/>
          </a:ln>
          <a:effectLst/>
        </p:spPr>
      </p:cxnSp>
      <p:cxnSp>
        <p:nvCxnSpPr>
          <p:cNvPr id="64" name="Straight Arrow Connector 63"/>
          <p:cNvCxnSpPr>
            <a:stCxn id="39" idx="1"/>
            <a:endCxn id="44" idx="3"/>
          </p:cNvCxnSpPr>
          <p:nvPr/>
        </p:nvCxnSpPr>
        <p:spPr bwMode="auto">
          <a:xfrm flipH="1" flipV="1">
            <a:off x="4317785" y="6337657"/>
            <a:ext cx="818380" cy="155932"/>
          </a:xfrm>
          <a:prstGeom prst="straightConnector1">
            <a:avLst/>
          </a:prstGeom>
          <a:noFill/>
          <a:ln w="9525" cap="flat" cmpd="sng" algn="ctr">
            <a:solidFill>
              <a:schemeClr val="tx1"/>
            </a:solidFill>
            <a:prstDash val="solid"/>
            <a:round/>
            <a:headEnd type="none" w="med" len="med"/>
            <a:tailEnd type="arrow"/>
          </a:ln>
          <a:effectLst/>
        </p:spPr>
      </p:cxnSp>
      <p:cxnSp>
        <p:nvCxnSpPr>
          <p:cNvPr id="68" name="Straight Arrow Connector 67"/>
          <p:cNvCxnSpPr>
            <a:stCxn id="39" idx="2"/>
            <a:endCxn id="43" idx="3"/>
          </p:cNvCxnSpPr>
          <p:nvPr/>
        </p:nvCxnSpPr>
        <p:spPr bwMode="auto">
          <a:xfrm flipH="1">
            <a:off x="5832459" y="7135544"/>
            <a:ext cx="91694" cy="645339"/>
          </a:xfrm>
          <a:prstGeom prst="straightConnector1">
            <a:avLst/>
          </a:prstGeom>
          <a:noFill/>
          <a:ln w="9525" cap="flat" cmpd="sng" algn="ctr">
            <a:solidFill>
              <a:schemeClr val="tx1"/>
            </a:solidFill>
            <a:prstDash val="solid"/>
            <a:round/>
            <a:headEnd type="none" w="med" len="med"/>
            <a:tailEnd type="arrow"/>
          </a:ln>
          <a:effectLst/>
        </p:spPr>
      </p:cxnSp>
      <p:cxnSp>
        <p:nvCxnSpPr>
          <p:cNvPr id="77" name="Straight Arrow Connector 76"/>
          <p:cNvCxnSpPr>
            <a:stCxn id="43" idx="1"/>
            <a:endCxn id="44" idx="3"/>
          </p:cNvCxnSpPr>
          <p:nvPr/>
        </p:nvCxnSpPr>
        <p:spPr bwMode="auto">
          <a:xfrm flipH="1" flipV="1">
            <a:off x="4317785" y="6337657"/>
            <a:ext cx="144662" cy="1443226"/>
          </a:xfrm>
          <a:prstGeom prst="straightConnector1">
            <a:avLst/>
          </a:prstGeom>
          <a:noFill/>
          <a:ln w="9525" cap="flat" cmpd="sng" algn="ctr">
            <a:solidFill>
              <a:schemeClr val="tx1"/>
            </a:solidFill>
            <a:prstDash val="solid"/>
            <a:round/>
            <a:headEnd type="none" w="med" len="med"/>
            <a:tailEnd type="arrow"/>
          </a:ln>
          <a:effectLst/>
        </p:spPr>
      </p:cxnSp>
      <p:sp>
        <p:nvSpPr>
          <p:cNvPr id="79" name="AutoShape 13"/>
          <p:cNvSpPr>
            <a:spLocks noChangeArrowheads="1"/>
          </p:cNvSpPr>
          <p:nvPr/>
        </p:nvSpPr>
        <p:spPr bwMode="auto">
          <a:xfrm>
            <a:off x="3022849" y="7255556"/>
            <a:ext cx="1279948" cy="1200329"/>
          </a:xfrm>
          <a:prstGeom prst="flowChartProcess">
            <a:avLst/>
          </a:prstGeom>
          <a:noFill/>
          <a:ln w="9525" algn="ctr">
            <a:solidFill>
              <a:schemeClr val="tx1"/>
            </a:solidFill>
            <a:miter lim="800000"/>
            <a:headEnd/>
            <a:tailEnd/>
          </a:ln>
        </p:spPr>
        <p:txBody>
          <a:bodyPr wrap="square" anchor="ctr">
            <a:spAutoFit/>
          </a:bodyPr>
          <a:lstStyle/>
          <a:p>
            <a:r>
              <a:rPr lang="en-US" sz="1200" dirty="0"/>
              <a:t>5-Multiply the BY </a:t>
            </a:r>
          </a:p>
          <a:p>
            <a:r>
              <a:rPr lang="en-US" sz="1200" dirty="0"/>
              <a:t>operational input/output</a:t>
            </a:r>
          </a:p>
          <a:p>
            <a:r>
              <a:rPr lang="en-US" sz="1200" dirty="0"/>
              <a:t>of each existing unit by AFYGR</a:t>
            </a:r>
          </a:p>
        </p:txBody>
      </p:sp>
      <p:cxnSp>
        <p:nvCxnSpPr>
          <p:cNvPr id="83" name="Straight Arrow Connector 82"/>
          <p:cNvCxnSpPr>
            <a:stCxn id="79" idx="1"/>
            <a:endCxn id="111" idx="3"/>
          </p:cNvCxnSpPr>
          <p:nvPr/>
        </p:nvCxnSpPr>
        <p:spPr bwMode="auto">
          <a:xfrm flipH="1" flipV="1">
            <a:off x="2862660" y="7686403"/>
            <a:ext cx="160189" cy="169318"/>
          </a:xfrm>
          <a:prstGeom prst="straightConnector1">
            <a:avLst/>
          </a:prstGeom>
          <a:noFill/>
          <a:ln w="9525" cap="flat" cmpd="sng" algn="ctr">
            <a:solidFill>
              <a:schemeClr val="tx1"/>
            </a:solidFill>
            <a:prstDash val="solid"/>
            <a:round/>
            <a:headEnd type="none" w="med" len="med"/>
            <a:tailEnd type="arrow"/>
          </a:ln>
          <a:effectLst/>
        </p:spPr>
      </p:cxnSp>
      <p:sp>
        <p:nvSpPr>
          <p:cNvPr id="111" name="AutoShape 15"/>
          <p:cNvSpPr>
            <a:spLocks noChangeArrowheads="1"/>
          </p:cNvSpPr>
          <p:nvPr/>
        </p:nvSpPr>
        <p:spPr bwMode="auto">
          <a:xfrm>
            <a:off x="312387" y="6677616"/>
            <a:ext cx="2550273" cy="2017574"/>
          </a:xfrm>
          <a:prstGeom prst="flowChartDecision">
            <a:avLst/>
          </a:prstGeom>
          <a:noFill/>
          <a:ln w="9525" algn="ctr">
            <a:solidFill>
              <a:schemeClr val="tx1"/>
            </a:solidFill>
            <a:miter lim="800000"/>
            <a:headEnd/>
            <a:tailEnd/>
          </a:ln>
        </p:spPr>
        <p:txBody>
          <a:bodyPr wrap="square" anchor="ctr">
            <a:spAutoFit/>
          </a:bodyPr>
          <a:lstStyle/>
          <a:p>
            <a:r>
              <a:rPr lang="en-US" sz="1200" dirty="0" smtClean="0"/>
              <a:t>6-Annual or </a:t>
            </a:r>
            <a:r>
              <a:rPr lang="en-US" sz="1200" dirty="0"/>
              <a:t>h</a:t>
            </a:r>
            <a:r>
              <a:rPr lang="en-US" sz="1200" dirty="0" smtClean="0"/>
              <a:t>ourly capacity or hour cap of any </a:t>
            </a:r>
            <a:r>
              <a:rPr lang="en-US" sz="1200" dirty="0"/>
              <a:t>unit </a:t>
            </a:r>
            <a:r>
              <a:rPr lang="en-US" sz="1200" dirty="0" smtClean="0"/>
              <a:t>been reached?</a:t>
            </a:r>
            <a:endParaRPr lang="en-US" sz="1200" dirty="0"/>
          </a:p>
        </p:txBody>
      </p:sp>
      <p:sp>
        <p:nvSpPr>
          <p:cNvPr id="113" name="AutoShape 16"/>
          <p:cNvSpPr>
            <a:spLocks noChangeArrowheads="1"/>
          </p:cNvSpPr>
          <p:nvPr/>
        </p:nvSpPr>
        <p:spPr bwMode="auto">
          <a:xfrm>
            <a:off x="76200" y="5460622"/>
            <a:ext cx="1422265" cy="1200329"/>
          </a:xfrm>
          <a:prstGeom prst="flowChartProcess">
            <a:avLst/>
          </a:prstGeom>
          <a:noFill/>
          <a:ln w="9525" algn="ctr">
            <a:solidFill>
              <a:schemeClr val="tx1"/>
            </a:solidFill>
            <a:miter lim="800000"/>
            <a:headEnd/>
            <a:tailEnd/>
          </a:ln>
        </p:spPr>
        <p:txBody>
          <a:bodyPr wrap="square" anchor="ctr">
            <a:spAutoFit/>
          </a:bodyPr>
          <a:lstStyle/>
          <a:p>
            <a:r>
              <a:rPr lang="en-US" sz="1200" dirty="0"/>
              <a:t>7-Set the utilization of any</a:t>
            </a:r>
          </a:p>
          <a:p>
            <a:r>
              <a:rPr lang="en-US" sz="1200" dirty="0"/>
              <a:t>unit exceeding its capacity</a:t>
            </a:r>
          </a:p>
          <a:p>
            <a:r>
              <a:rPr lang="en-US" sz="1200" dirty="0"/>
              <a:t>back to the maximum allowed</a:t>
            </a:r>
          </a:p>
        </p:txBody>
      </p:sp>
      <p:cxnSp>
        <p:nvCxnSpPr>
          <p:cNvPr id="123" name="Straight Arrow Connector 122"/>
          <p:cNvCxnSpPr>
            <a:stCxn id="111" idx="1"/>
            <a:endCxn id="113" idx="2"/>
          </p:cNvCxnSpPr>
          <p:nvPr/>
        </p:nvCxnSpPr>
        <p:spPr bwMode="auto">
          <a:xfrm flipV="1">
            <a:off x="312387" y="6660951"/>
            <a:ext cx="474946" cy="1025452"/>
          </a:xfrm>
          <a:prstGeom prst="straightConnector1">
            <a:avLst/>
          </a:prstGeom>
          <a:noFill/>
          <a:ln w="9525" cap="flat" cmpd="sng" algn="ctr">
            <a:solidFill>
              <a:schemeClr val="tx1"/>
            </a:solidFill>
            <a:prstDash val="solid"/>
            <a:round/>
            <a:headEnd type="none" w="med" len="med"/>
            <a:tailEnd type="arrow"/>
          </a:ln>
          <a:effectLst/>
        </p:spPr>
      </p:cxnSp>
      <p:sp>
        <p:nvSpPr>
          <p:cNvPr id="179" name="Text Box 74"/>
          <p:cNvSpPr txBox="1">
            <a:spLocks noChangeArrowheads="1"/>
          </p:cNvSpPr>
          <p:nvPr/>
        </p:nvSpPr>
        <p:spPr bwMode="auto">
          <a:xfrm>
            <a:off x="-16076" y="7319713"/>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180" name="AutoShape 17"/>
          <p:cNvSpPr>
            <a:spLocks noChangeArrowheads="1"/>
          </p:cNvSpPr>
          <p:nvPr/>
        </p:nvSpPr>
        <p:spPr bwMode="auto">
          <a:xfrm>
            <a:off x="46411" y="4308692"/>
            <a:ext cx="2163389" cy="1015663"/>
          </a:xfrm>
          <a:prstGeom prst="flowChartProcess">
            <a:avLst/>
          </a:prstGeom>
          <a:noFill/>
          <a:ln w="9525" algn="ctr">
            <a:solidFill>
              <a:schemeClr val="tx1"/>
            </a:solidFill>
            <a:miter lim="800000"/>
            <a:headEnd/>
            <a:tailEnd/>
          </a:ln>
        </p:spPr>
        <p:txBody>
          <a:bodyPr wrap="square" anchor="ctr">
            <a:spAutoFit/>
          </a:bodyPr>
          <a:lstStyle/>
          <a:p>
            <a:r>
              <a:rPr lang="en-US" sz="1200" dirty="0"/>
              <a:t>8-Calculate </a:t>
            </a:r>
            <a:r>
              <a:rPr lang="en-US" sz="1200" dirty="0" err="1" smtClean="0"/>
              <a:t>ExGen</a:t>
            </a:r>
            <a:r>
              <a:rPr lang="en-US" sz="1200" dirty="0" smtClean="0"/>
              <a:t> pool </a:t>
            </a:r>
            <a:r>
              <a:rPr lang="en-US" sz="1200" dirty="0"/>
              <a:t>for </a:t>
            </a:r>
            <a:r>
              <a:rPr lang="en-US" sz="1200" dirty="0" smtClean="0"/>
              <a:t>hour</a:t>
            </a:r>
            <a:r>
              <a:rPr lang="en-US" sz="1200" dirty="0"/>
              <a:t>: </a:t>
            </a:r>
            <a:r>
              <a:rPr lang="en-US" sz="1200" dirty="0" smtClean="0"/>
              <a:t>total gen. (incl. transfers) for </a:t>
            </a:r>
            <a:r>
              <a:rPr lang="en-US" sz="1200" dirty="0"/>
              <a:t>this hour that exceeded </a:t>
            </a:r>
            <a:r>
              <a:rPr lang="en-US" sz="1200" dirty="0" smtClean="0"/>
              <a:t>the capacity </a:t>
            </a:r>
            <a:r>
              <a:rPr lang="en-US" sz="1200" dirty="0"/>
              <a:t>of each unit</a:t>
            </a:r>
          </a:p>
        </p:txBody>
      </p:sp>
      <p:cxnSp>
        <p:nvCxnSpPr>
          <p:cNvPr id="191" name="Straight Arrow Connector 190"/>
          <p:cNvCxnSpPr>
            <a:stCxn id="111" idx="0"/>
            <a:endCxn id="40" idx="2"/>
          </p:cNvCxnSpPr>
          <p:nvPr/>
        </p:nvCxnSpPr>
        <p:spPr bwMode="auto">
          <a:xfrm flipV="1">
            <a:off x="1587524" y="3846838"/>
            <a:ext cx="1688410" cy="2830778"/>
          </a:xfrm>
          <a:prstGeom prst="straightConnector1">
            <a:avLst/>
          </a:prstGeom>
          <a:noFill/>
          <a:ln w="9525" cap="flat" cmpd="sng" algn="ctr">
            <a:solidFill>
              <a:schemeClr val="tx1"/>
            </a:solidFill>
            <a:prstDash val="solid"/>
            <a:round/>
            <a:headEnd type="none" w="med" len="med"/>
            <a:tailEnd type="arrow"/>
          </a:ln>
          <a:effectLst/>
        </p:spPr>
      </p:cxnSp>
      <p:cxnSp>
        <p:nvCxnSpPr>
          <p:cNvPr id="194" name="Straight Arrow Connector 193"/>
          <p:cNvCxnSpPr>
            <a:stCxn id="113" idx="0"/>
            <a:endCxn id="180" idx="2"/>
          </p:cNvCxnSpPr>
          <p:nvPr/>
        </p:nvCxnSpPr>
        <p:spPr bwMode="auto">
          <a:xfrm flipV="1">
            <a:off x="787333" y="5324355"/>
            <a:ext cx="340773" cy="136267"/>
          </a:xfrm>
          <a:prstGeom prst="straightConnector1">
            <a:avLst/>
          </a:prstGeom>
          <a:noFill/>
          <a:ln w="9525" cap="flat" cmpd="sng" algn="ctr">
            <a:solidFill>
              <a:schemeClr val="tx1"/>
            </a:solidFill>
            <a:prstDash val="solid"/>
            <a:round/>
            <a:headEnd type="none" w="med" len="med"/>
            <a:tailEnd type="arrow"/>
          </a:ln>
          <a:effectLst/>
        </p:spPr>
      </p:cxnSp>
      <p:sp>
        <p:nvSpPr>
          <p:cNvPr id="199" name="Text Box 79"/>
          <p:cNvSpPr txBox="1">
            <a:spLocks noChangeArrowheads="1"/>
          </p:cNvSpPr>
          <p:nvPr/>
        </p:nvSpPr>
        <p:spPr bwMode="auto">
          <a:xfrm>
            <a:off x="1506794" y="6532241"/>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200" name="Text Box 79"/>
          <p:cNvSpPr txBox="1">
            <a:spLocks noChangeArrowheads="1"/>
          </p:cNvSpPr>
          <p:nvPr/>
        </p:nvSpPr>
        <p:spPr bwMode="auto">
          <a:xfrm>
            <a:off x="2509681" y="2333341"/>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cxnSp>
        <p:nvCxnSpPr>
          <p:cNvPr id="215" name="Straight Arrow Connector 214"/>
          <p:cNvCxnSpPr>
            <a:stCxn id="40" idx="1"/>
            <a:endCxn id="32" idx="2"/>
          </p:cNvCxnSpPr>
          <p:nvPr/>
        </p:nvCxnSpPr>
        <p:spPr bwMode="auto">
          <a:xfrm flipH="1" flipV="1">
            <a:off x="844950" y="3203607"/>
            <a:ext cx="1358740" cy="1276"/>
          </a:xfrm>
          <a:prstGeom prst="straightConnector1">
            <a:avLst/>
          </a:prstGeom>
          <a:noFill/>
          <a:ln w="9525" cap="flat" cmpd="sng" algn="ctr">
            <a:solidFill>
              <a:schemeClr val="tx1"/>
            </a:solidFill>
            <a:prstDash val="solid"/>
            <a:round/>
            <a:headEnd type="none" w="med" len="med"/>
            <a:tailEnd type="arrow"/>
          </a:ln>
          <a:effectLst/>
        </p:spPr>
      </p:cxnSp>
      <p:sp>
        <p:nvSpPr>
          <p:cNvPr id="219" name="Text Box 75"/>
          <p:cNvSpPr txBox="1">
            <a:spLocks noChangeArrowheads="1"/>
          </p:cNvSpPr>
          <p:nvPr/>
        </p:nvSpPr>
        <p:spPr bwMode="auto">
          <a:xfrm>
            <a:off x="1941124" y="2904686"/>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63" name="AutoShape 67"/>
          <p:cNvSpPr>
            <a:spLocks noChangeArrowheads="1"/>
          </p:cNvSpPr>
          <p:nvPr/>
        </p:nvSpPr>
        <p:spPr bwMode="auto">
          <a:xfrm>
            <a:off x="78483" y="3555622"/>
            <a:ext cx="2099244" cy="646331"/>
          </a:xfrm>
          <a:prstGeom prst="flowChartProcess">
            <a:avLst/>
          </a:prstGeom>
          <a:noFill/>
          <a:ln w="9525" algn="ctr">
            <a:solidFill>
              <a:schemeClr val="tx1"/>
            </a:solidFill>
            <a:miter lim="800000"/>
            <a:headEnd/>
            <a:tailEnd/>
          </a:ln>
        </p:spPr>
        <p:txBody>
          <a:bodyPr wrap="square" anchor="ctr">
            <a:spAutoFit/>
          </a:bodyPr>
          <a:lstStyle/>
          <a:p>
            <a:r>
              <a:rPr lang="en-US" sz="1200" dirty="0" smtClean="0"/>
              <a:t>8.1-Note potential capacity lacking to allocate excess generation for GDU creation</a:t>
            </a:r>
            <a:endParaRPr lang="en-US" sz="1200" dirty="0"/>
          </a:p>
        </p:txBody>
      </p:sp>
      <p:cxnSp>
        <p:nvCxnSpPr>
          <p:cNvPr id="265" name="Straight Arrow Connector 264"/>
          <p:cNvCxnSpPr>
            <a:stCxn id="180" idx="0"/>
            <a:endCxn id="263" idx="2"/>
          </p:cNvCxnSpPr>
          <p:nvPr/>
        </p:nvCxnSpPr>
        <p:spPr bwMode="auto">
          <a:xfrm flipH="1" flipV="1">
            <a:off x="1128105" y="4201953"/>
            <a:ext cx="1" cy="106739"/>
          </a:xfrm>
          <a:prstGeom prst="straightConnector1">
            <a:avLst/>
          </a:prstGeom>
          <a:noFill/>
          <a:ln w="9525" cap="flat" cmpd="sng" algn="ctr">
            <a:solidFill>
              <a:schemeClr val="tx1"/>
            </a:solidFill>
            <a:prstDash val="solid"/>
            <a:round/>
            <a:headEnd type="none" w="med" len="med"/>
            <a:tailEnd type="arrow"/>
          </a:ln>
          <a:effectLst/>
        </p:spPr>
      </p:cxnSp>
      <p:sp>
        <p:nvSpPr>
          <p:cNvPr id="279" name="Text Box 74"/>
          <p:cNvSpPr txBox="1">
            <a:spLocks noChangeArrowheads="1"/>
          </p:cNvSpPr>
          <p:nvPr/>
        </p:nvSpPr>
        <p:spPr bwMode="auto">
          <a:xfrm>
            <a:off x="5832459" y="7183450"/>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80" name="Text Box 79"/>
          <p:cNvSpPr txBox="1">
            <a:spLocks noChangeArrowheads="1"/>
          </p:cNvSpPr>
          <p:nvPr/>
        </p:nvSpPr>
        <p:spPr bwMode="auto">
          <a:xfrm>
            <a:off x="4727750" y="6212095"/>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5</a:t>
            </a:fld>
            <a:endParaRPr lang="en-US"/>
          </a:p>
        </p:txBody>
      </p:sp>
      <p:sp>
        <p:nvSpPr>
          <p:cNvPr id="5" name="Slide Number Placeholder 3"/>
          <p:cNvSpPr txBox="1">
            <a:spLocks/>
          </p:cNvSpPr>
          <p:nvPr/>
        </p:nvSpPr>
        <p:spPr bwMode="auto">
          <a:xfrm>
            <a:off x="4914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F36787-C544-4A26-B1B9-E17EE5A986C9}" type="slidenum">
              <a:rPr kumimoji="0" lang="en-US" sz="14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400" b="0" i="0" u="none" strike="noStrike" kern="1200" cap="none" spc="0" normalizeH="0" baseline="0" noProof="0" smtClean="0">
              <a:ln>
                <a:noFill/>
              </a:ln>
              <a:solidFill>
                <a:schemeClr val="tx1"/>
              </a:solidFill>
              <a:effectLst/>
              <a:uLnTx/>
              <a:uFillTx/>
              <a:latin typeface="Arial" charset="0"/>
              <a:ea typeface="+mn-ea"/>
              <a:cs typeface="+mn-cs"/>
            </a:endParaRPr>
          </a:p>
        </p:txBody>
      </p:sp>
      <p:sp>
        <p:nvSpPr>
          <p:cNvPr id="32" name="AutoShape 54"/>
          <p:cNvSpPr>
            <a:spLocks noChangeArrowheads="1"/>
          </p:cNvSpPr>
          <p:nvPr/>
        </p:nvSpPr>
        <p:spPr bwMode="auto">
          <a:xfrm>
            <a:off x="5780944" y="4497928"/>
            <a:ext cx="838200" cy="1261229"/>
          </a:xfrm>
          <a:prstGeom prst="flowChartOffpageConnector">
            <a:avLst/>
          </a:prstGeom>
          <a:noFill/>
          <a:ln w="9525" algn="ctr">
            <a:solidFill>
              <a:schemeClr val="tx1"/>
            </a:solidFill>
            <a:miter lim="800000"/>
            <a:headEnd/>
            <a:tailEnd/>
          </a:ln>
        </p:spPr>
        <p:txBody>
          <a:bodyPr wrap="square" anchor="ctr">
            <a:spAutoFit/>
          </a:bodyPr>
          <a:lstStyle/>
          <a:p>
            <a:r>
              <a:rPr lang="en-US" sz="1200" dirty="0" smtClean="0"/>
              <a:t>9aN-Go</a:t>
            </a:r>
            <a:endParaRPr lang="en-US" sz="1200" dirty="0"/>
          </a:p>
          <a:p>
            <a:r>
              <a:rPr lang="en-US" sz="1200" dirty="0"/>
              <a:t>to </a:t>
            </a:r>
            <a:r>
              <a:rPr lang="en-US" sz="1200" dirty="0" smtClean="0"/>
              <a:t>next page:  </a:t>
            </a:r>
            <a:r>
              <a:rPr lang="en-US" sz="1200" dirty="0" err="1" smtClean="0"/>
              <a:t>ExGen</a:t>
            </a:r>
            <a:r>
              <a:rPr lang="en-US" sz="1200" dirty="0" smtClean="0"/>
              <a:t> pool Dist</a:t>
            </a:r>
            <a:endParaRPr lang="en-US" sz="1200" dirty="0"/>
          </a:p>
        </p:txBody>
      </p:sp>
      <p:cxnSp>
        <p:nvCxnSpPr>
          <p:cNvPr id="59" name="Straight Arrow Connector 58"/>
          <p:cNvCxnSpPr>
            <a:stCxn id="65" idx="3"/>
            <a:endCxn id="75" idx="0"/>
          </p:cNvCxnSpPr>
          <p:nvPr/>
        </p:nvCxnSpPr>
        <p:spPr bwMode="auto">
          <a:xfrm>
            <a:off x="4267377" y="2044571"/>
            <a:ext cx="188677" cy="193167"/>
          </a:xfrm>
          <a:prstGeom prst="straightConnector1">
            <a:avLst/>
          </a:prstGeom>
          <a:noFill/>
          <a:ln w="9525" cap="flat" cmpd="sng" algn="ctr">
            <a:solidFill>
              <a:schemeClr val="tx1"/>
            </a:solidFill>
            <a:prstDash val="solid"/>
            <a:round/>
            <a:headEnd type="none" w="med" len="med"/>
            <a:tailEnd type="arrow"/>
          </a:ln>
          <a:effectLst/>
        </p:spPr>
      </p:cxnSp>
      <p:cxnSp>
        <p:nvCxnSpPr>
          <p:cNvPr id="78" name="Straight Arrow Connector 77"/>
          <p:cNvCxnSpPr>
            <a:stCxn id="75" idx="2"/>
            <a:endCxn id="86" idx="2"/>
          </p:cNvCxnSpPr>
          <p:nvPr/>
        </p:nvCxnSpPr>
        <p:spPr bwMode="auto">
          <a:xfrm flipH="1">
            <a:off x="3718551" y="4622143"/>
            <a:ext cx="737503" cy="761789"/>
          </a:xfrm>
          <a:prstGeom prst="straightConnector1">
            <a:avLst/>
          </a:prstGeom>
          <a:noFill/>
          <a:ln w="9525" cap="flat" cmpd="sng" algn="ctr">
            <a:solidFill>
              <a:schemeClr val="tx1"/>
            </a:solidFill>
            <a:prstDash val="solid"/>
            <a:round/>
            <a:headEnd type="none" w="med" len="med"/>
            <a:tailEnd type="arrow"/>
          </a:ln>
          <a:effectLst/>
        </p:spPr>
      </p:cxnSp>
      <p:sp>
        <p:nvSpPr>
          <p:cNvPr id="107" name="Pentagon 106"/>
          <p:cNvSpPr/>
          <p:nvPr/>
        </p:nvSpPr>
        <p:spPr bwMode="auto">
          <a:xfrm>
            <a:off x="286576" y="1419889"/>
            <a:ext cx="1143000" cy="646331"/>
          </a:xfrm>
          <a:prstGeom prst="homePlat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From previous page</a:t>
            </a:r>
          </a:p>
        </p:txBody>
      </p:sp>
      <p:sp>
        <p:nvSpPr>
          <p:cNvPr id="47"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11/29/19</a:t>
            </a:r>
            <a:endParaRPr lang="en-US" b="1" dirty="0" smtClean="0">
              <a:solidFill>
                <a:srgbClr val="FF0000"/>
              </a:solidFill>
            </a:endParaRPr>
          </a:p>
        </p:txBody>
      </p:sp>
      <p:sp>
        <p:nvSpPr>
          <p:cNvPr id="73" name="Text Box 39"/>
          <p:cNvSpPr txBox="1">
            <a:spLocks noChangeArrowheads="1"/>
          </p:cNvSpPr>
          <p:nvPr/>
        </p:nvSpPr>
        <p:spPr bwMode="auto">
          <a:xfrm>
            <a:off x="4087302" y="4522153"/>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75" name="AutoShape 88"/>
          <p:cNvSpPr>
            <a:spLocks noChangeArrowheads="1"/>
          </p:cNvSpPr>
          <p:nvPr/>
        </p:nvSpPr>
        <p:spPr bwMode="auto">
          <a:xfrm>
            <a:off x="3259255" y="2237738"/>
            <a:ext cx="2393598" cy="2384405"/>
          </a:xfrm>
          <a:prstGeom prst="flowChartDecision">
            <a:avLst/>
          </a:prstGeom>
          <a:noFill/>
          <a:ln w="9525" algn="ctr">
            <a:solidFill>
              <a:schemeClr val="tx1"/>
            </a:solidFill>
            <a:miter lim="800000"/>
            <a:headEnd/>
            <a:tailEnd/>
          </a:ln>
        </p:spPr>
        <p:txBody>
          <a:bodyPr wrap="square" anchor="ctr">
            <a:spAutoFit/>
          </a:bodyPr>
          <a:lstStyle/>
          <a:p>
            <a:r>
              <a:rPr lang="en-US" sz="1200" dirty="0" smtClean="0"/>
              <a:t>9a-</a:t>
            </a:r>
            <a:endParaRPr lang="en-US" sz="1200" dirty="0"/>
          </a:p>
          <a:p>
            <a:r>
              <a:rPr lang="en-US" sz="1200" dirty="0" smtClean="0"/>
              <a:t>More demand transferred that projected generation in any hour?</a:t>
            </a:r>
            <a:endParaRPr lang="en-US" sz="1200" dirty="0"/>
          </a:p>
        </p:txBody>
      </p:sp>
      <p:cxnSp>
        <p:nvCxnSpPr>
          <p:cNvPr id="77" name="Straight Arrow Connector 76"/>
          <p:cNvCxnSpPr>
            <a:stCxn id="75" idx="3"/>
            <a:endCxn id="32" idx="0"/>
          </p:cNvCxnSpPr>
          <p:nvPr/>
        </p:nvCxnSpPr>
        <p:spPr bwMode="auto">
          <a:xfrm>
            <a:off x="5652853" y="3429941"/>
            <a:ext cx="547191" cy="1067987"/>
          </a:xfrm>
          <a:prstGeom prst="straightConnector1">
            <a:avLst/>
          </a:prstGeom>
          <a:noFill/>
          <a:ln w="9525" cap="flat" cmpd="sng" algn="ctr">
            <a:solidFill>
              <a:schemeClr val="tx1"/>
            </a:solidFill>
            <a:prstDash val="solid"/>
            <a:round/>
            <a:headEnd type="none" w="med" len="med"/>
            <a:tailEnd type="arrow"/>
          </a:ln>
          <a:effectLst/>
        </p:spPr>
      </p:cxnSp>
      <p:sp>
        <p:nvSpPr>
          <p:cNvPr id="84" name="Text Box 92"/>
          <p:cNvSpPr txBox="1">
            <a:spLocks noChangeArrowheads="1"/>
          </p:cNvSpPr>
          <p:nvPr/>
        </p:nvSpPr>
        <p:spPr bwMode="auto">
          <a:xfrm>
            <a:off x="4265554" y="1982131"/>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85" name="Text Box 92"/>
          <p:cNvSpPr txBox="1">
            <a:spLocks noChangeArrowheads="1"/>
          </p:cNvSpPr>
          <p:nvPr/>
        </p:nvSpPr>
        <p:spPr bwMode="auto">
          <a:xfrm>
            <a:off x="5595703" y="3323856"/>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53" name="AutoShape 67"/>
          <p:cNvSpPr>
            <a:spLocks noChangeArrowheads="1"/>
          </p:cNvSpPr>
          <p:nvPr/>
        </p:nvSpPr>
        <p:spPr bwMode="auto">
          <a:xfrm>
            <a:off x="388797" y="3486388"/>
            <a:ext cx="1447800" cy="1015663"/>
          </a:xfrm>
          <a:prstGeom prst="flowChartProcess">
            <a:avLst/>
          </a:prstGeom>
          <a:noFill/>
          <a:ln w="9525" algn="ctr">
            <a:solidFill>
              <a:schemeClr val="tx1"/>
            </a:solidFill>
            <a:miter lim="800000"/>
            <a:headEnd/>
            <a:tailEnd/>
          </a:ln>
        </p:spPr>
        <p:txBody>
          <a:bodyPr wrap="square" anchor="ctr">
            <a:spAutoFit/>
          </a:bodyPr>
          <a:lstStyle/>
          <a:p>
            <a:r>
              <a:rPr lang="en-US" sz="1200" dirty="0" smtClean="0"/>
              <a:t>9Y.1- Log all hours in deficit review file, include calculations of lacking generation</a:t>
            </a:r>
            <a:endParaRPr lang="en-US" sz="1200" dirty="0"/>
          </a:p>
        </p:txBody>
      </p:sp>
      <p:sp>
        <p:nvSpPr>
          <p:cNvPr id="86" name="AutoShape 30"/>
          <p:cNvSpPr>
            <a:spLocks noChangeArrowheads="1"/>
          </p:cNvSpPr>
          <p:nvPr/>
        </p:nvSpPr>
        <p:spPr bwMode="auto">
          <a:xfrm>
            <a:off x="3171360" y="4873154"/>
            <a:ext cx="1094381" cy="510778"/>
          </a:xfrm>
          <a:prstGeom prst="flowChartAlternateProcess">
            <a:avLst/>
          </a:prstGeom>
          <a:solidFill>
            <a:srgbClr val="FF0000"/>
          </a:solidFill>
          <a:ln w="9525" algn="ctr">
            <a:solidFill>
              <a:schemeClr val="tx1"/>
            </a:solidFill>
            <a:miter lim="800000"/>
            <a:headEnd/>
            <a:tailEnd/>
          </a:ln>
        </p:spPr>
        <p:txBody>
          <a:bodyPr wrap="square" anchor="ctr">
            <a:spAutoFit/>
          </a:bodyPr>
          <a:lstStyle/>
          <a:p>
            <a:pPr algn="l"/>
            <a:r>
              <a:rPr lang="en-US" sz="1200" dirty="0" smtClean="0"/>
              <a:t>9aY-Send </a:t>
            </a:r>
            <a:r>
              <a:rPr lang="en-US" sz="1200" dirty="0"/>
              <a:t>up </a:t>
            </a:r>
            <a:r>
              <a:rPr lang="en-US" sz="1200" dirty="0" smtClean="0"/>
              <a:t>red flag</a:t>
            </a:r>
            <a:endParaRPr lang="en-US" sz="1200" dirty="0"/>
          </a:p>
        </p:txBody>
      </p:sp>
      <p:sp>
        <p:nvSpPr>
          <p:cNvPr id="56" name="Rectangle 84"/>
          <p:cNvSpPr>
            <a:spLocks noChangeArrowheads="1"/>
          </p:cNvSpPr>
          <p:nvPr/>
        </p:nvSpPr>
        <p:spPr bwMode="auto">
          <a:xfrm>
            <a:off x="276878" y="4898589"/>
            <a:ext cx="1671638" cy="1569660"/>
          </a:xfrm>
          <a:prstGeom prst="rect">
            <a:avLst/>
          </a:prstGeom>
          <a:noFill/>
          <a:ln w="9525" algn="ctr">
            <a:solidFill>
              <a:schemeClr val="tx1"/>
            </a:solidFill>
            <a:miter lim="800000"/>
            <a:headEnd/>
            <a:tailEnd/>
          </a:ln>
        </p:spPr>
        <p:txBody>
          <a:bodyPr anchor="ctr">
            <a:spAutoFit/>
          </a:bodyPr>
          <a:lstStyle/>
          <a:p>
            <a:r>
              <a:rPr lang="en-US" sz="1200" dirty="0" smtClean="0"/>
              <a:t>9Y.2- </a:t>
            </a:r>
            <a:r>
              <a:rPr lang="en-US" sz="1200" dirty="0"/>
              <a:t>Insert </a:t>
            </a:r>
            <a:r>
              <a:rPr lang="en-US" sz="1200" dirty="0" smtClean="0"/>
              <a:t>generation deficit unit(s</a:t>
            </a:r>
            <a:r>
              <a:rPr lang="en-US" sz="1200" dirty="0"/>
              <a:t>)  in UAF and calculate unit data, including optimal load threshold, max</a:t>
            </a:r>
            <a:r>
              <a:rPr lang="en-US" sz="1200" dirty="0" smtClean="0"/>
              <a:t>_ </a:t>
            </a:r>
            <a:r>
              <a:rPr lang="en-US" sz="1200" dirty="0" err="1" smtClean="0"/>
              <a:t>annual_ERTAC_UF</a:t>
            </a:r>
            <a:r>
              <a:rPr lang="en-US" sz="1200" dirty="0"/>
              <a:t>, &amp; hourly proxy gen. </a:t>
            </a:r>
          </a:p>
        </p:txBody>
      </p:sp>
      <p:sp>
        <p:nvSpPr>
          <p:cNvPr id="58" name="Rectangle 86"/>
          <p:cNvSpPr>
            <a:spLocks noChangeArrowheads="1"/>
          </p:cNvSpPr>
          <p:nvPr/>
        </p:nvSpPr>
        <p:spPr bwMode="auto">
          <a:xfrm>
            <a:off x="391972" y="6965210"/>
            <a:ext cx="1441450" cy="1015663"/>
          </a:xfrm>
          <a:prstGeom prst="rect">
            <a:avLst/>
          </a:prstGeom>
          <a:noFill/>
          <a:ln w="9525" algn="ctr">
            <a:solidFill>
              <a:schemeClr val="tx1"/>
            </a:solidFill>
            <a:miter lim="800000"/>
            <a:headEnd/>
            <a:tailEnd/>
          </a:ln>
        </p:spPr>
        <p:txBody>
          <a:bodyPr anchor="ctr">
            <a:spAutoFit/>
          </a:bodyPr>
          <a:lstStyle/>
          <a:p>
            <a:r>
              <a:rPr lang="en-US" sz="1200" dirty="0" smtClean="0"/>
              <a:t>9Y.3- Re </a:t>
            </a:r>
            <a:r>
              <a:rPr lang="en-US" sz="1200" dirty="0"/>
              <a:t>calculate the  unit allocation order with the new </a:t>
            </a:r>
            <a:r>
              <a:rPr lang="en-US" sz="1200" dirty="0" smtClean="0"/>
              <a:t>generation deficit </a:t>
            </a:r>
            <a:r>
              <a:rPr lang="en-US" sz="1200" dirty="0"/>
              <a:t>unit(s)</a:t>
            </a:r>
          </a:p>
        </p:txBody>
      </p:sp>
      <p:sp>
        <p:nvSpPr>
          <p:cNvPr id="65" name="AutoShape 88"/>
          <p:cNvSpPr>
            <a:spLocks noChangeArrowheads="1"/>
          </p:cNvSpPr>
          <p:nvPr/>
        </p:nvSpPr>
        <p:spPr bwMode="auto">
          <a:xfrm>
            <a:off x="2075343" y="1219200"/>
            <a:ext cx="2192034" cy="1650742"/>
          </a:xfrm>
          <a:prstGeom prst="flowChartDecision">
            <a:avLst/>
          </a:prstGeom>
          <a:noFill/>
          <a:ln w="9525" algn="ctr">
            <a:solidFill>
              <a:schemeClr val="tx1"/>
            </a:solidFill>
            <a:miter lim="800000"/>
            <a:headEnd/>
            <a:tailEnd/>
          </a:ln>
        </p:spPr>
        <p:txBody>
          <a:bodyPr wrap="square" anchor="ctr">
            <a:spAutoFit/>
          </a:bodyPr>
          <a:lstStyle/>
          <a:p>
            <a:r>
              <a:rPr lang="en-US" sz="1200" dirty="0" smtClean="0"/>
              <a:t>9-</a:t>
            </a:r>
            <a:endParaRPr lang="en-US" sz="1200" dirty="0"/>
          </a:p>
          <a:p>
            <a:r>
              <a:rPr lang="en-US" sz="1200" dirty="0" smtClean="0"/>
              <a:t>Is capacity needed from earlier flags?</a:t>
            </a:r>
            <a:endParaRPr lang="en-US" sz="1200" dirty="0"/>
          </a:p>
        </p:txBody>
      </p:sp>
      <p:cxnSp>
        <p:nvCxnSpPr>
          <p:cNvPr id="67" name="Straight Arrow Connector 66"/>
          <p:cNvCxnSpPr>
            <a:stCxn id="107" idx="3"/>
            <a:endCxn id="65" idx="1"/>
          </p:cNvCxnSpPr>
          <p:nvPr/>
        </p:nvCxnSpPr>
        <p:spPr bwMode="auto">
          <a:xfrm>
            <a:off x="1429576" y="1743055"/>
            <a:ext cx="645767" cy="301516"/>
          </a:xfrm>
          <a:prstGeom prst="straightConnector1">
            <a:avLst/>
          </a:prstGeom>
          <a:noFill/>
          <a:ln w="9525" cap="flat" cmpd="sng" algn="ctr">
            <a:solidFill>
              <a:schemeClr val="tx1"/>
            </a:solidFill>
            <a:prstDash val="solid"/>
            <a:round/>
            <a:headEnd type="none" w="med" len="med"/>
            <a:tailEnd type="arrow"/>
          </a:ln>
          <a:effectLst/>
        </p:spPr>
      </p:cxnSp>
      <p:cxnSp>
        <p:nvCxnSpPr>
          <p:cNvPr id="79" name="Straight Arrow Connector 78"/>
          <p:cNvCxnSpPr>
            <a:stCxn id="65" idx="2"/>
            <a:endCxn id="53" idx="0"/>
          </p:cNvCxnSpPr>
          <p:nvPr/>
        </p:nvCxnSpPr>
        <p:spPr bwMode="auto">
          <a:xfrm flipH="1">
            <a:off x="1112697" y="2869942"/>
            <a:ext cx="2058663" cy="616446"/>
          </a:xfrm>
          <a:prstGeom prst="straightConnector1">
            <a:avLst/>
          </a:prstGeom>
          <a:noFill/>
          <a:ln w="9525" cap="flat" cmpd="sng" algn="ctr">
            <a:solidFill>
              <a:schemeClr val="tx1"/>
            </a:solidFill>
            <a:prstDash val="solid"/>
            <a:round/>
            <a:headEnd type="none" w="med" len="med"/>
            <a:tailEnd type="arrow"/>
          </a:ln>
          <a:effectLst/>
        </p:spPr>
      </p:cxnSp>
      <p:cxnSp>
        <p:nvCxnSpPr>
          <p:cNvPr id="81" name="Straight Arrow Connector 80"/>
          <p:cNvCxnSpPr>
            <a:stCxn id="53" idx="2"/>
            <a:endCxn id="56" idx="0"/>
          </p:cNvCxnSpPr>
          <p:nvPr/>
        </p:nvCxnSpPr>
        <p:spPr bwMode="auto">
          <a:xfrm>
            <a:off x="1112697" y="4502051"/>
            <a:ext cx="0" cy="396538"/>
          </a:xfrm>
          <a:prstGeom prst="straightConnector1">
            <a:avLst/>
          </a:prstGeom>
          <a:noFill/>
          <a:ln w="9525" cap="flat" cmpd="sng" algn="ctr">
            <a:solidFill>
              <a:schemeClr val="tx1"/>
            </a:solidFill>
            <a:prstDash val="solid"/>
            <a:round/>
            <a:headEnd type="none" w="med" len="med"/>
            <a:tailEnd type="arrow"/>
          </a:ln>
          <a:effectLst/>
        </p:spPr>
      </p:cxnSp>
      <p:cxnSp>
        <p:nvCxnSpPr>
          <p:cNvPr id="83" name="Straight Arrow Connector 82"/>
          <p:cNvCxnSpPr>
            <a:stCxn id="56" idx="2"/>
            <a:endCxn id="58" idx="0"/>
          </p:cNvCxnSpPr>
          <p:nvPr/>
        </p:nvCxnSpPr>
        <p:spPr bwMode="auto">
          <a:xfrm>
            <a:off x="1112697" y="6468249"/>
            <a:ext cx="0" cy="496961"/>
          </a:xfrm>
          <a:prstGeom prst="straightConnector1">
            <a:avLst/>
          </a:prstGeom>
          <a:noFill/>
          <a:ln w="9525" cap="flat" cmpd="sng" algn="ctr">
            <a:solidFill>
              <a:schemeClr val="tx1"/>
            </a:solidFill>
            <a:prstDash val="solid"/>
            <a:round/>
            <a:headEnd type="none" w="med" len="med"/>
            <a:tailEnd type="arrow"/>
          </a:ln>
          <a:effectLst/>
        </p:spPr>
      </p:cxnSp>
      <p:cxnSp>
        <p:nvCxnSpPr>
          <p:cNvPr id="87" name="Straight Arrow Connector 86"/>
          <p:cNvCxnSpPr>
            <a:stCxn id="58" idx="3"/>
          </p:cNvCxnSpPr>
          <p:nvPr/>
        </p:nvCxnSpPr>
        <p:spPr bwMode="auto">
          <a:xfrm>
            <a:off x="1833422" y="7473042"/>
            <a:ext cx="893226" cy="0"/>
          </a:xfrm>
          <a:prstGeom prst="straightConnector1">
            <a:avLst/>
          </a:prstGeom>
          <a:noFill/>
          <a:ln w="9525" cap="flat" cmpd="sng" algn="ctr">
            <a:solidFill>
              <a:schemeClr val="tx1"/>
            </a:solidFill>
            <a:prstDash val="solid"/>
            <a:round/>
            <a:headEnd type="none" w="med" len="med"/>
            <a:tailEnd type="arrow"/>
          </a:ln>
          <a:effectLst/>
        </p:spPr>
      </p:cxnSp>
      <p:sp>
        <p:nvSpPr>
          <p:cNvPr id="88" name="Text Box 46"/>
          <p:cNvSpPr txBox="1">
            <a:spLocks noChangeArrowheads="1"/>
          </p:cNvSpPr>
          <p:nvPr/>
        </p:nvSpPr>
        <p:spPr bwMode="auto">
          <a:xfrm>
            <a:off x="0" y="0"/>
            <a:ext cx="6858000" cy="738664"/>
          </a:xfrm>
          <a:prstGeom prst="rect">
            <a:avLst/>
          </a:prstGeom>
          <a:noFill/>
          <a:ln w="9525" algn="ctr">
            <a:noFill/>
            <a:miter lim="800000"/>
            <a:headEnd/>
            <a:tailEnd/>
          </a:ln>
        </p:spPr>
        <p:txBody>
          <a:bodyPr wrap="square">
            <a:spAutoFit/>
          </a:bodyPr>
          <a:lstStyle/>
          <a:p>
            <a:pPr algn="l">
              <a:spcBef>
                <a:spcPct val="50000"/>
              </a:spcBef>
            </a:pPr>
            <a:r>
              <a:rPr lang="en-US" sz="1400" b="1" dirty="0" smtClean="0"/>
              <a:t>Creation of generation deficit units, if needed.  New units inserted into the hierarchy. Run </a:t>
            </a:r>
            <a:r>
              <a:rPr lang="en-US" sz="1400" b="1" dirty="0"/>
              <a:t>by fuel/unit type and region.  Order of regions run may be important for future iterations of the </a:t>
            </a:r>
            <a:r>
              <a:rPr lang="en-US" sz="1400" b="1" dirty="0" smtClean="0"/>
              <a:t>model.</a:t>
            </a:r>
            <a:endParaRPr lang="en-US" sz="1400" b="1" dirty="0"/>
          </a:p>
        </p:txBody>
      </p:sp>
      <p:sp>
        <p:nvSpPr>
          <p:cNvPr id="102" name="Text Box 39"/>
          <p:cNvSpPr txBox="1">
            <a:spLocks noChangeArrowheads="1"/>
          </p:cNvSpPr>
          <p:nvPr/>
        </p:nvSpPr>
        <p:spPr bwMode="auto">
          <a:xfrm>
            <a:off x="2521564" y="2658715"/>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cxnSp>
        <p:nvCxnSpPr>
          <p:cNvPr id="30" name="Straight Arrow Connector 29"/>
          <p:cNvCxnSpPr>
            <a:stCxn id="86" idx="2"/>
            <a:endCxn id="36" idx="0"/>
          </p:cNvCxnSpPr>
          <p:nvPr/>
        </p:nvCxnSpPr>
        <p:spPr bwMode="auto">
          <a:xfrm>
            <a:off x="3718551" y="5383932"/>
            <a:ext cx="13603" cy="354020"/>
          </a:xfrm>
          <a:prstGeom prst="straightConnector1">
            <a:avLst/>
          </a:prstGeom>
          <a:noFill/>
          <a:ln w="9525" cap="flat" cmpd="sng" algn="ctr">
            <a:solidFill>
              <a:schemeClr val="tx1"/>
            </a:solidFill>
            <a:prstDash val="solid"/>
            <a:round/>
            <a:headEnd type="none" w="med" len="med"/>
            <a:tailEnd type="arrow"/>
          </a:ln>
          <a:effectLst/>
        </p:spPr>
      </p:cxnSp>
      <p:sp>
        <p:nvSpPr>
          <p:cNvPr id="36" name="Flowchart: Off-page Connector 35"/>
          <p:cNvSpPr/>
          <p:nvPr/>
        </p:nvSpPr>
        <p:spPr bwMode="auto">
          <a:xfrm>
            <a:off x="3008254" y="5737952"/>
            <a:ext cx="1447800" cy="573286"/>
          </a:xfrm>
          <a:prstGeom prst="flowChartOffpageConnector">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STOP Tool:  Start the QA Process</a:t>
            </a:r>
          </a:p>
        </p:txBody>
      </p:sp>
      <p:sp>
        <p:nvSpPr>
          <p:cNvPr id="39" name="AutoShape 54"/>
          <p:cNvSpPr>
            <a:spLocks noChangeArrowheads="1"/>
          </p:cNvSpPr>
          <p:nvPr/>
        </p:nvSpPr>
        <p:spPr bwMode="auto">
          <a:xfrm rot="16200000">
            <a:off x="3031521" y="6797307"/>
            <a:ext cx="738664" cy="1348407"/>
          </a:xfrm>
          <a:prstGeom prst="flowChartOffpageConnector">
            <a:avLst/>
          </a:prstGeom>
          <a:noFill/>
          <a:ln w="9525" algn="ctr">
            <a:solidFill>
              <a:schemeClr val="tx1"/>
            </a:solidFill>
            <a:miter lim="800000"/>
            <a:headEnd/>
            <a:tailEnd/>
          </a:ln>
        </p:spPr>
        <p:txBody>
          <a:bodyPr vert="vert" wrap="square" anchor="ctr">
            <a:spAutoFit/>
          </a:bodyPr>
          <a:lstStyle/>
          <a:p>
            <a:r>
              <a:rPr lang="en-US" sz="1200" dirty="0" smtClean="0"/>
              <a:t>Go</a:t>
            </a:r>
            <a:endParaRPr lang="en-US" sz="1200" dirty="0"/>
          </a:p>
          <a:p>
            <a:r>
              <a:rPr lang="en-US" sz="1200" dirty="0"/>
              <a:t>to </a:t>
            </a:r>
            <a:r>
              <a:rPr lang="en-US" sz="1200" dirty="0" err="1" smtClean="0"/>
              <a:t>prev</a:t>
            </a:r>
            <a:r>
              <a:rPr lang="en-US" sz="1200" dirty="0" smtClean="0"/>
              <a:t> page:  Box 2</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2"/>
          </p:nvPr>
        </p:nvSpPr>
        <p:spPr>
          <a:noFill/>
        </p:spPr>
        <p:txBody>
          <a:bodyPr/>
          <a:lstStyle/>
          <a:p>
            <a:fld id="{341B2716-5320-4113-85F8-D10376B82D99}" type="slidenum">
              <a:rPr lang="en-US" smtClean="0"/>
              <a:pPr/>
              <a:t>6</a:t>
            </a:fld>
            <a:endParaRPr lang="en-US" smtClean="0"/>
          </a:p>
        </p:txBody>
      </p:sp>
      <p:sp>
        <p:nvSpPr>
          <p:cNvPr id="5124" name="AutoShape 4"/>
          <p:cNvSpPr>
            <a:spLocks noChangeArrowheads="1"/>
          </p:cNvSpPr>
          <p:nvPr/>
        </p:nvSpPr>
        <p:spPr bwMode="auto">
          <a:xfrm>
            <a:off x="1828800" y="1600200"/>
            <a:ext cx="2536079" cy="646331"/>
          </a:xfrm>
          <a:prstGeom prst="flowChartProcess">
            <a:avLst/>
          </a:prstGeom>
          <a:noFill/>
          <a:ln w="9525" algn="ctr">
            <a:solidFill>
              <a:schemeClr val="tx1"/>
            </a:solidFill>
            <a:miter lim="800000"/>
            <a:headEnd/>
            <a:tailEnd/>
          </a:ln>
        </p:spPr>
        <p:txBody>
          <a:bodyPr wrap="none" anchor="ctr">
            <a:spAutoFit/>
          </a:bodyPr>
          <a:lstStyle/>
          <a:p>
            <a:r>
              <a:rPr lang="en-US" sz="1200" dirty="0"/>
              <a:t>11-For first unit in allocation listing,</a:t>
            </a:r>
          </a:p>
          <a:p>
            <a:r>
              <a:rPr lang="en-US" sz="1200" dirty="0"/>
              <a:t>allocate utilization of that unit </a:t>
            </a:r>
          </a:p>
          <a:p>
            <a:r>
              <a:rPr lang="en-US" sz="1200" dirty="0"/>
              <a:t>from the </a:t>
            </a:r>
            <a:r>
              <a:rPr lang="en-US" sz="1200" dirty="0" err="1"/>
              <a:t>ExGenPool</a:t>
            </a:r>
            <a:endParaRPr lang="en-US" sz="1200" dirty="0"/>
          </a:p>
        </p:txBody>
      </p:sp>
      <p:sp>
        <p:nvSpPr>
          <p:cNvPr id="5125" name="AutoShape 5"/>
          <p:cNvSpPr>
            <a:spLocks noChangeArrowheads="1"/>
          </p:cNvSpPr>
          <p:nvPr/>
        </p:nvSpPr>
        <p:spPr bwMode="auto">
          <a:xfrm>
            <a:off x="1676400" y="2483584"/>
            <a:ext cx="2819400" cy="2751237"/>
          </a:xfrm>
          <a:prstGeom prst="flowChartDecision">
            <a:avLst/>
          </a:prstGeom>
          <a:noFill/>
          <a:ln w="9525" algn="ctr">
            <a:solidFill>
              <a:schemeClr val="tx1"/>
            </a:solidFill>
            <a:miter lim="800000"/>
            <a:headEnd/>
            <a:tailEnd/>
          </a:ln>
        </p:spPr>
        <p:txBody>
          <a:bodyPr wrap="square" anchor="ctr">
            <a:spAutoFit/>
          </a:bodyPr>
          <a:lstStyle/>
          <a:p>
            <a:r>
              <a:rPr lang="en-US" sz="1200" dirty="0"/>
              <a:t>12-Has the unit</a:t>
            </a:r>
          </a:p>
          <a:p>
            <a:r>
              <a:rPr lang="en-US" sz="1200" dirty="0"/>
              <a:t> optimal </a:t>
            </a:r>
            <a:r>
              <a:rPr lang="en-US" sz="1200" dirty="0" smtClean="0"/>
              <a:t>threshold, annual capacity, op hour limit</a:t>
            </a:r>
            <a:endParaRPr lang="en-US" sz="1200" dirty="0"/>
          </a:p>
          <a:p>
            <a:r>
              <a:rPr lang="en-US" sz="1200" dirty="0"/>
              <a:t> of that unit </a:t>
            </a:r>
          </a:p>
          <a:p>
            <a:r>
              <a:rPr lang="en-US" sz="1200" dirty="0"/>
              <a:t>been reached?</a:t>
            </a:r>
          </a:p>
        </p:txBody>
      </p:sp>
      <p:sp>
        <p:nvSpPr>
          <p:cNvPr id="5132" name="AutoShape 18"/>
          <p:cNvSpPr>
            <a:spLocks noChangeArrowheads="1"/>
          </p:cNvSpPr>
          <p:nvPr/>
        </p:nvSpPr>
        <p:spPr bwMode="auto">
          <a:xfrm>
            <a:off x="4419600" y="5410200"/>
            <a:ext cx="1066800" cy="1168539"/>
          </a:xfrm>
          <a:prstGeom prst="flowChartConnector">
            <a:avLst/>
          </a:prstGeom>
          <a:noFill/>
          <a:ln w="9525" algn="ctr">
            <a:solidFill>
              <a:schemeClr val="tx1"/>
            </a:solidFill>
            <a:round/>
            <a:headEnd/>
            <a:tailEnd/>
          </a:ln>
        </p:spPr>
        <p:txBody>
          <a:bodyPr wrap="square" anchor="ctr">
            <a:spAutoFit/>
          </a:bodyPr>
          <a:lstStyle/>
          <a:p>
            <a:r>
              <a:rPr lang="en-US" sz="1200"/>
              <a:t>12N.2-Go to next hr (10.5)</a:t>
            </a:r>
          </a:p>
        </p:txBody>
      </p:sp>
      <p:sp>
        <p:nvSpPr>
          <p:cNvPr id="5135" name="Text Box 21"/>
          <p:cNvSpPr txBox="1">
            <a:spLocks noChangeArrowheads="1"/>
          </p:cNvSpPr>
          <p:nvPr/>
        </p:nvSpPr>
        <p:spPr bwMode="auto">
          <a:xfrm>
            <a:off x="2590800" y="51054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5137" name="Text Box 23"/>
          <p:cNvSpPr txBox="1">
            <a:spLocks noChangeArrowheads="1"/>
          </p:cNvSpPr>
          <p:nvPr/>
        </p:nvSpPr>
        <p:spPr bwMode="auto">
          <a:xfrm>
            <a:off x="4419600" y="34290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5154" name="Text Box 51"/>
          <p:cNvSpPr txBox="1">
            <a:spLocks noChangeArrowheads="1"/>
          </p:cNvSpPr>
          <p:nvPr/>
        </p:nvSpPr>
        <p:spPr bwMode="auto">
          <a:xfrm>
            <a:off x="4572000" y="304800"/>
            <a:ext cx="2133600" cy="2893100"/>
          </a:xfrm>
          <a:prstGeom prst="rect">
            <a:avLst/>
          </a:prstGeom>
          <a:noFill/>
          <a:ln w="9525" algn="ctr">
            <a:noFill/>
            <a:miter lim="800000"/>
            <a:headEnd/>
            <a:tailEnd/>
          </a:ln>
        </p:spPr>
        <p:txBody>
          <a:bodyPr wrap="square">
            <a:spAutoFit/>
          </a:bodyPr>
          <a:lstStyle/>
          <a:p>
            <a:pPr algn="l">
              <a:spcBef>
                <a:spcPct val="50000"/>
              </a:spcBef>
            </a:pPr>
            <a:r>
              <a:rPr lang="en-US" sz="1400" b="1" dirty="0" err="1" smtClean="0"/>
              <a:t>ExGen</a:t>
            </a:r>
            <a:r>
              <a:rPr lang="en-US" sz="1400" b="1" dirty="0" smtClean="0"/>
              <a:t> Pool Distribution:  </a:t>
            </a:r>
            <a:r>
              <a:rPr lang="en-US" sz="1400" dirty="0" smtClean="0"/>
              <a:t>This </a:t>
            </a:r>
            <a:r>
              <a:rPr lang="en-US" sz="1400" dirty="0"/>
              <a:t>routine is done for hours where there is an </a:t>
            </a:r>
            <a:r>
              <a:rPr lang="en-US" sz="1400" dirty="0" err="1" smtClean="0"/>
              <a:t>ExGen</a:t>
            </a:r>
            <a:r>
              <a:rPr lang="en-US" sz="1400" dirty="0" smtClean="0"/>
              <a:t> pool</a:t>
            </a:r>
            <a:r>
              <a:rPr lang="en-US" sz="1400" dirty="0"/>
              <a:t>. Continues the generation allocation to units.  If the option is included to estimate energy transfer between regions, this would be done for primary and secondary consuming regions.  </a:t>
            </a:r>
          </a:p>
        </p:txBody>
      </p:sp>
      <p:sp>
        <p:nvSpPr>
          <p:cNvPr id="5169" name="AutoShape 81"/>
          <p:cNvSpPr>
            <a:spLocks noChangeArrowheads="1"/>
          </p:cNvSpPr>
          <p:nvPr/>
        </p:nvSpPr>
        <p:spPr bwMode="auto">
          <a:xfrm>
            <a:off x="2057400" y="5334000"/>
            <a:ext cx="2057400" cy="1283910"/>
          </a:xfrm>
          <a:prstGeom prst="flowChartDecision">
            <a:avLst/>
          </a:prstGeom>
          <a:noFill/>
          <a:ln w="9525" algn="ctr">
            <a:solidFill>
              <a:schemeClr val="tx1"/>
            </a:solidFill>
            <a:miter lim="800000"/>
            <a:headEnd/>
            <a:tailEnd/>
          </a:ln>
        </p:spPr>
        <p:txBody>
          <a:bodyPr wrap="square" anchor="ctr">
            <a:spAutoFit/>
          </a:bodyPr>
          <a:lstStyle/>
          <a:p>
            <a:r>
              <a:rPr lang="en-US" sz="1200"/>
              <a:t>12N-Has hr </a:t>
            </a:r>
          </a:p>
          <a:p>
            <a:r>
              <a:rPr lang="en-US" sz="1200"/>
              <a:t>8,760 been</a:t>
            </a:r>
          </a:p>
          <a:p>
            <a:r>
              <a:rPr lang="en-US" sz="1200"/>
              <a:t>reached?</a:t>
            </a:r>
          </a:p>
        </p:txBody>
      </p:sp>
      <p:sp>
        <p:nvSpPr>
          <p:cNvPr id="5170" name="AutoShape 82"/>
          <p:cNvSpPr>
            <a:spLocks noChangeArrowheads="1"/>
          </p:cNvSpPr>
          <p:nvPr/>
        </p:nvSpPr>
        <p:spPr bwMode="auto">
          <a:xfrm>
            <a:off x="2438400" y="7239000"/>
            <a:ext cx="1295400" cy="802600"/>
          </a:xfrm>
          <a:prstGeom prst="flowChartOffpageConnector">
            <a:avLst/>
          </a:prstGeom>
          <a:noFill/>
          <a:ln w="9525" algn="ctr">
            <a:solidFill>
              <a:schemeClr val="tx1"/>
            </a:solidFill>
            <a:miter lim="800000"/>
            <a:headEnd/>
            <a:tailEnd/>
          </a:ln>
        </p:spPr>
        <p:txBody>
          <a:bodyPr wrap="square" anchor="ctr">
            <a:spAutoFit/>
          </a:bodyPr>
          <a:lstStyle/>
          <a:p>
            <a:r>
              <a:rPr lang="en-US" sz="1200" dirty="0"/>
              <a:t>12N.1-Go to </a:t>
            </a:r>
          </a:p>
          <a:p>
            <a:r>
              <a:rPr lang="en-US" sz="1200" dirty="0" smtClean="0"/>
              <a:t>spinning reserve page</a:t>
            </a:r>
            <a:endParaRPr lang="en-US" sz="1200" dirty="0"/>
          </a:p>
        </p:txBody>
      </p:sp>
      <p:sp>
        <p:nvSpPr>
          <p:cNvPr id="5177" name="Text Box 90"/>
          <p:cNvSpPr txBox="1">
            <a:spLocks noChangeArrowheads="1"/>
          </p:cNvSpPr>
          <p:nvPr/>
        </p:nvSpPr>
        <p:spPr bwMode="auto">
          <a:xfrm>
            <a:off x="4038600" y="55626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5178" name="Text Box 91"/>
          <p:cNvSpPr txBox="1">
            <a:spLocks noChangeArrowheads="1"/>
          </p:cNvSpPr>
          <p:nvPr/>
        </p:nvSpPr>
        <p:spPr bwMode="auto">
          <a:xfrm>
            <a:off x="3200400" y="67818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5187" name="AutoShape 114"/>
          <p:cNvSpPr>
            <a:spLocks/>
          </p:cNvSpPr>
          <p:nvPr/>
        </p:nvSpPr>
        <p:spPr bwMode="auto">
          <a:xfrm>
            <a:off x="0" y="1447800"/>
            <a:ext cx="1524000" cy="2362200"/>
          </a:xfrm>
          <a:prstGeom prst="accentCallout2">
            <a:avLst>
              <a:gd name="adj1" fmla="val 21431"/>
              <a:gd name="adj2" fmla="val 103569"/>
              <a:gd name="adj3" fmla="val 21431"/>
              <a:gd name="adj4" fmla="val 114065"/>
              <a:gd name="adj5" fmla="val 25097"/>
              <a:gd name="adj6" fmla="val 121471"/>
            </a:avLst>
          </a:prstGeom>
          <a:noFill/>
          <a:ln w="9525">
            <a:solidFill>
              <a:schemeClr val="accent2"/>
            </a:solidFill>
            <a:miter lim="800000"/>
            <a:headEnd/>
            <a:tailEnd/>
          </a:ln>
        </p:spPr>
        <p:txBody>
          <a:bodyPr anchor="ctr"/>
          <a:lstStyle/>
          <a:p>
            <a:pPr algn="r"/>
            <a:r>
              <a:rPr lang="en-US" sz="1200" dirty="0">
                <a:solidFill>
                  <a:srgbClr val="0033CC"/>
                </a:solidFill>
              </a:rPr>
              <a:t>The current setup distributes the </a:t>
            </a:r>
            <a:r>
              <a:rPr lang="en-US" sz="1200" dirty="0" err="1">
                <a:solidFill>
                  <a:srgbClr val="0033CC"/>
                </a:solidFill>
              </a:rPr>
              <a:t>ExGenPool</a:t>
            </a:r>
            <a:r>
              <a:rPr lang="en-US" sz="1200" dirty="0">
                <a:solidFill>
                  <a:srgbClr val="0033CC"/>
                </a:solidFill>
              </a:rPr>
              <a:t> in 2 </a:t>
            </a:r>
            <a:r>
              <a:rPr lang="en-US" sz="1200" dirty="0" smtClean="0">
                <a:solidFill>
                  <a:srgbClr val="0033CC"/>
                </a:solidFill>
              </a:rPr>
              <a:t>passes as shown on next page.  </a:t>
            </a:r>
            <a:r>
              <a:rPr lang="en-US" sz="1200" dirty="0">
                <a:solidFill>
                  <a:srgbClr val="0033CC"/>
                </a:solidFill>
              </a:rPr>
              <a:t>Future iterations may want to distribute the </a:t>
            </a:r>
            <a:r>
              <a:rPr lang="en-US" sz="1200" dirty="0" err="1">
                <a:solidFill>
                  <a:srgbClr val="0033CC"/>
                </a:solidFill>
              </a:rPr>
              <a:t>ExGenPool</a:t>
            </a:r>
            <a:r>
              <a:rPr lang="en-US" sz="1200" dirty="0">
                <a:solidFill>
                  <a:srgbClr val="0033CC"/>
                </a:solidFill>
              </a:rPr>
              <a:t> in up to 5 passes.</a:t>
            </a:r>
          </a:p>
        </p:txBody>
      </p:sp>
      <p:sp>
        <p:nvSpPr>
          <p:cNvPr id="5188" name="AutoShape 115"/>
          <p:cNvSpPr>
            <a:spLocks noChangeArrowheads="1"/>
          </p:cNvSpPr>
          <p:nvPr/>
        </p:nvSpPr>
        <p:spPr bwMode="auto">
          <a:xfrm>
            <a:off x="685800" y="533400"/>
            <a:ext cx="1676400" cy="646331"/>
          </a:xfrm>
          <a:prstGeom prst="homePlate">
            <a:avLst>
              <a:gd name="adj" fmla="val 82092"/>
            </a:avLst>
          </a:prstGeom>
          <a:noFill/>
          <a:ln w="9525" algn="ctr">
            <a:solidFill>
              <a:schemeClr val="tx1"/>
            </a:solidFill>
            <a:miter lim="800000"/>
            <a:headEnd/>
            <a:tailEnd/>
          </a:ln>
        </p:spPr>
        <p:txBody>
          <a:bodyPr wrap="square" anchor="ctr">
            <a:spAutoFit/>
          </a:bodyPr>
          <a:lstStyle/>
          <a:p>
            <a:r>
              <a:rPr lang="en-US" sz="1200" dirty="0" smtClean="0"/>
              <a:t>10-Previous page: </a:t>
            </a:r>
            <a:r>
              <a:rPr lang="en-US" sz="1200" dirty="0" err="1" smtClean="0"/>
              <a:t>ExGen</a:t>
            </a:r>
            <a:r>
              <a:rPr lang="en-US" sz="1200" dirty="0" smtClean="0"/>
              <a:t> pool creation</a:t>
            </a:r>
            <a:endParaRPr lang="en-US" sz="1200" dirty="0"/>
          </a:p>
        </p:txBody>
      </p:sp>
      <p:sp>
        <p:nvSpPr>
          <p:cNvPr id="5189" name="Rectangle 116"/>
          <p:cNvSpPr>
            <a:spLocks noChangeArrowheads="1"/>
          </p:cNvSpPr>
          <p:nvPr/>
        </p:nvSpPr>
        <p:spPr bwMode="auto">
          <a:xfrm>
            <a:off x="2438400" y="381000"/>
            <a:ext cx="1371600" cy="830997"/>
          </a:xfrm>
          <a:prstGeom prst="rect">
            <a:avLst/>
          </a:prstGeom>
          <a:noFill/>
          <a:ln w="9525" algn="ctr">
            <a:solidFill>
              <a:schemeClr val="tx1"/>
            </a:solidFill>
            <a:miter lim="800000"/>
            <a:headEnd/>
            <a:tailEnd/>
          </a:ln>
        </p:spPr>
        <p:txBody>
          <a:bodyPr wrap="square" anchor="ctr">
            <a:spAutoFit/>
          </a:bodyPr>
          <a:lstStyle/>
          <a:p>
            <a:r>
              <a:rPr lang="en-US" sz="1200"/>
              <a:t>10.5-Begin at the first/next hour in the hour-of-year hierarchy</a:t>
            </a:r>
          </a:p>
        </p:txBody>
      </p:sp>
      <p:cxnSp>
        <p:nvCxnSpPr>
          <p:cNvPr id="72" name="Straight Arrow Connector 71"/>
          <p:cNvCxnSpPr>
            <a:stCxn id="5189" idx="2"/>
            <a:endCxn id="5124" idx="0"/>
          </p:cNvCxnSpPr>
          <p:nvPr/>
        </p:nvCxnSpPr>
        <p:spPr bwMode="auto">
          <a:xfrm flipH="1">
            <a:off x="3096840" y="1211997"/>
            <a:ext cx="27360" cy="388203"/>
          </a:xfrm>
          <a:prstGeom prst="straightConnector1">
            <a:avLst/>
          </a:prstGeom>
          <a:noFill/>
          <a:ln w="9525" cap="flat" cmpd="sng" algn="ctr">
            <a:solidFill>
              <a:schemeClr val="tx1"/>
            </a:solidFill>
            <a:prstDash val="solid"/>
            <a:round/>
            <a:headEnd type="none" w="med" len="med"/>
            <a:tailEnd type="arrow"/>
          </a:ln>
          <a:effectLst/>
        </p:spPr>
      </p:cxnSp>
      <p:cxnSp>
        <p:nvCxnSpPr>
          <p:cNvPr id="77" name="Straight Arrow Connector 76"/>
          <p:cNvCxnSpPr>
            <a:stCxn id="5124" idx="2"/>
            <a:endCxn id="5125" idx="0"/>
          </p:cNvCxnSpPr>
          <p:nvPr/>
        </p:nvCxnSpPr>
        <p:spPr bwMode="auto">
          <a:xfrm flipH="1">
            <a:off x="3086100" y="2246531"/>
            <a:ext cx="10740" cy="237053"/>
          </a:xfrm>
          <a:prstGeom prst="straightConnector1">
            <a:avLst/>
          </a:prstGeom>
          <a:noFill/>
          <a:ln w="9525" cap="flat" cmpd="sng" algn="ctr">
            <a:solidFill>
              <a:schemeClr val="tx1"/>
            </a:solidFill>
            <a:prstDash val="solid"/>
            <a:round/>
            <a:headEnd type="none" w="med" len="med"/>
            <a:tailEnd type="arrow"/>
          </a:ln>
          <a:effectLst/>
        </p:spPr>
      </p:cxnSp>
      <p:cxnSp>
        <p:nvCxnSpPr>
          <p:cNvPr id="80" name="Straight Arrow Connector 79"/>
          <p:cNvCxnSpPr>
            <a:stCxn id="5125" idx="2"/>
            <a:endCxn id="5169" idx="0"/>
          </p:cNvCxnSpPr>
          <p:nvPr/>
        </p:nvCxnSpPr>
        <p:spPr bwMode="auto">
          <a:xfrm>
            <a:off x="3086100" y="5234821"/>
            <a:ext cx="0" cy="99179"/>
          </a:xfrm>
          <a:prstGeom prst="straightConnector1">
            <a:avLst/>
          </a:prstGeom>
          <a:noFill/>
          <a:ln w="9525" cap="flat" cmpd="sng" algn="ctr">
            <a:solidFill>
              <a:schemeClr val="tx1"/>
            </a:solidFill>
            <a:prstDash val="solid"/>
            <a:round/>
            <a:headEnd type="none" w="med" len="med"/>
            <a:tailEnd type="arrow"/>
          </a:ln>
          <a:effectLst/>
        </p:spPr>
      </p:cxnSp>
      <p:cxnSp>
        <p:nvCxnSpPr>
          <p:cNvPr id="83" name="Straight Arrow Connector 82"/>
          <p:cNvCxnSpPr>
            <a:stCxn id="5169" idx="2"/>
            <a:endCxn id="5170" idx="0"/>
          </p:cNvCxnSpPr>
          <p:nvPr/>
        </p:nvCxnSpPr>
        <p:spPr bwMode="auto">
          <a:xfrm>
            <a:off x="3086100" y="6617910"/>
            <a:ext cx="0" cy="621090"/>
          </a:xfrm>
          <a:prstGeom prst="straightConnector1">
            <a:avLst/>
          </a:prstGeom>
          <a:noFill/>
          <a:ln w="9525" cap="flat" cmpd="sng" algn="ctr">
            <a:solidFill>
              <a:schemeClr val="tx1"/>
            </a:solidFill>
            <a:prstDash val="solid"/>
            <a:round/>
            <a:headEnd type="none" w="med" len="med"/>
            <a:tailEnd type="arrow"/>
          </a:ln>
          <a:effectLst/>
        </p:spPr>
      </p:cxnSp>
      <p:sp>
        <p:nvSpPr>
          <p:cNvPr id="85" name="Pentagon 84"/>
          <p:cNvSpPr/>
          <p:nvPr/>
        </p:nvSpPr>
        <p:spPr bwMode="auto">
          <a:xfrm>
            <a:off x="4953000" y="3429000"/>
            <a:ext cx="1447800" cy="830997"/>
          </a:xfrm>
          <a:prstGeom prst="homePlat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12Y-Go to next page:  double loop distribution</a:t>
            </a:r>
            <a:endParaRPr kumimoji="0" lang="en-US" sz="1200" b="0" i="0" u="none" strike="noStrike" cap="none" normalizeH="0" baseline="0" dirty="0" smtClean="0">
              <a:ln>
                <a:noFill/>
              </a:ln>
              <a:solidFill>
                <a:schemeClr val="tx1"/>
              </a:solidFill>
              <a:effectLst/>
              <a:latin typeface="Arial" charset="0"/>
            </a:endParaRPr>
          </a:p>
        </p:txBody>
      </p:sp>
      <p:cxnSp>
        <p:nvCxnSpPr>
          <p:cNvPr id="87" name="Straight Arrow Connector 86"/>
          <p:cNvCxnSpPr>
            <a:stCxn id="5125" idx="3"/>
            <a:endCxn id="85" idx="1"/>
          </p:cNvCxnSpPr>
          <p:nvPr/>
        </p:nvCxnSpPr>
        <p:spPr bwMode="auto">
          <a:xfrm flipV="1">
            <a:off x="4495800" y="3844499"/>
            <a:ext cx="457200" cy="14704"/>
          </a:xfrm>
          <a:prstGeom prst="straightConnector1">
            <a:avLst/>
          </a:prstGeom>
          <a:noFill/>
          <a:ln w="9525" cap="flat" cmpd="sng" algn="ctr">
            <a:solidFill>
              <a:schemeClr val="tx1"/>
            </a:solidFill>
            <a:prstDash val="solid"/>
            <a:round/>
            <a:headEnd type="none" w="med" len="med"/>
            <a:tailEnd type="arrow"/>
          </a:ln>
          <a:effectLst/>
        </p:spPr>
      </p:cxnSp>
      <p:cxnSp>
        <p:nvCxnSpPr>
          <p:cNvPr id="90" name="Straight Arrow Connector 89"/>
          <p:cNvCxnSpPr>
            <a:stCxn id="5169" idx="3"/>
            <a:endCxn id="5132" idx="2"/>
          </p:cNvCxnSpPr>
          <p:nvPr/>
        </p:nvCxnSpPr>
        <p:spPr bwMode="auto">
          <a:xfrm>
            <a:off x="4114800" y="5975955"/>
            <a:ext cx="304800" cy="18515"/>
          </a:xfrm>
          <a:prstGeom prst="straightConnector1">
            <a:avLst/>
          </a:prstGeom>
          <a:noFill/>
          <a:ln w="9525" cap="flat" cmpd="sng" algn="ctr">
            <a:solidFill>
              <a:schemeClr val="tx1"/>
            </a:solidFill>
            <a:prstDash val="solid"/>
            <a:round/>
            <a:headEnd type="none" w="med" len="med"/>
            <a:tailEnd type="arrow"/>
          </a:ln>
          <a:effectLst/>
        </p:spPr>
      </p:cxnSp>
      <p:sp>
        <p:nvSpPr>
          <p:cNvPr id="94" name="Line Callout 1 (Accent Bar) 93"/>
          <p:cNvSpPr/>
          <p:nvPr/>
        </p:nvSpPr>
        <p:spPr bwMode="auto">
          <a:xfrm>
            <a:off x="5029200" y="6835676"/>
            <a:ext cx="1295400" cy="1938992"/>
          </a:xfrm>
          <a:prstGeom prst="accentCallout1">
            <a:avLst>
              <a:gd name="adj1" fmla="val 18750"/>
              <a:gd name="adj2" fmla="val -8333"/>
              <a:gd name="adj3" fmla="val 35798"/>
              <a:gd name="adj4" fmla="val -92451"/>
            </a:avLst>
          </a:prstGeom>
          <a:no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33CC"/>
                </a:solidFill>
                <a:effectLst/>
                <a:latin typeface="Arial" charset="0"/>
              </a:rPr>
              <a:t>At this point, the program has distributed every hour’s </a:t>
            </a:r>
            <a:r>
              <a:rPr kumimoji="0" lang="en-US" sz="1200" b="0" i="0" u="none" strike="noStrike" cap="none" normalizeH="0" baseline="0" dirty="0" err="1" smtClean="0">
                <a:ln>
                  <a:noFill/>
                </a:ln>
                <a:solidFill>
                  <a:srgbClr val="0033CC"/>
                </a:solidFill>
                <a:effectLst/>
                <a:latin typeface="Arial" charset="0"/>
              </a:rPr>
              <a:t>ExGenPool</a:t>
            </a:r>
            <a:r>
              <a:rPr lang="en-US" sz="1200" dirty="0" smtClean="0">
                <a:solidFill>
                  <a:srgbClr val="0033CC"/>
                </a:solidFill>
              </a:rPr>
              <a:t>  for every fuel unit type in a region and must begin the spinning reserve test.</a:t>
            </a:r>
            <a:endParaRPr kumimoji="0" lang="en-US" sz="1200" b="0" i="0" u="none" strike="noStrike" cap="none" normalizeH="0" baseline="0" dirty="0" smtClean="0">
              <a:ln>
                <a:noFill/>
              </a:ln>
              <a:solidFill>
                <a:srgbClr val="0033CC"/>
              </a:solidFill>
              <a:effectLst/>
              <a:latin typeface="Arial" charset="0"/>
            </a:endParaRPr>
          </a:p>
        </p:txBody>
      </p:sp>
      <p:sp>
        <p:nvSpPr>
          <p:cNvPr id="25"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11/29/19</a:t>
            </a:r>
            <a:endParaRPr lang="en-US" b="1" dirty="0" smtClean="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7</a:t>
            </a:fld>
            <a:endParaRPr lang="en-US"/>
          </a:p>
        </p:txBody>
      </p:sp>
      <p:sp>
        <p:nvSpPr>
          <p:cNvPr id="4" name="AutoShape 7"/>
          <p:cNvSpPr>
            <a:spLocks noChangeArrowheads="1"/>
          </p:cNvSpPr>
          <p:nvPr/>
        </p:nvSpPr>
        <p:spPr bwMode="auto">
          <a:xfrm>
            <a:off x="1295400" y="228600"/>
            <a:ext cx="1662636" cy="461665"/>
          </a:xfrm>
          <a:prstGeom prst="flowChartProcess">
            <a:avLst/>
          </a:prstGeom>
          <a:noFill/>
          <a:ln w="9525" algn="ctr">
            <a:solidFill>
              <a:schemeClr val="tx1"/>
            </a:solidFill>
            <a:miter lim="800000"/>
            <a:headEnd/>
            <a:tailEnd/>
          </a:ln>
        </p:spPr>
        <p:txBody>
          <a:bodyPr wrap="none" anchor="ctr">
            <a:spAutoFit/>
          </a:bodyPr>
          <a:lstStyle/>
          <a:p>
            <a:r>
              <a:rPr lang="en-US" sz="1200"/>
              <a:t>13-Go to next unit on </a:t>
            </a:r>
          </a:p>
          <a:p>
            <a:r>
              <a:rPr lang="en-US" sz="1200"/>
              <a:t>allocation hierarchy</a:t>
            </a:r>
          </a:p>
        </p:txBody>
      </p:sp>
      <p:sp>
        <p:nvSpPr>
          <p:cNvPr id="5" name="AutoShape 8"/>
          <p:cNvSpPr>
            <a:spLocks noChangeArrowheads="1"/>
          </p:cNvSpPr>
          <p:nvPr/>
        </p:nvSpPr>
        <p:spPr bwMode="auto">
          <a:xfrm>
            <a:off x="3124200" y="533400"/>
            <a:ext cx="1828800" cy="1283910"/>
          </a:xfrm>
          <a:prstGeom prst="flowChartDecision">
            <a:avLst/>
          </a:prstGeom>
          <a:noFill/>
          <a:ln w="9525" algn="ctr">
            <a:solidFill>
              <a:schemeClr val="tx1"/>
            </a:solidFill>
            <a:miter lim="800000"/>
            <a:headEnd/>
            <a:tailEnd/>
          </a:ln>
        </p:spPr>
        <p:txBody>
          <a:bodyPr wrap="square" anchor="ctr">
            <a:spAutoFit/>
          </a:bodyPr>
          <a:lstStyle/>
          <a:p>
            <a:r>
              <a:rPr lang="en-US" sz="1200"/>
              <a:t>14-Any </a:t>
            </a:r>
          </a:p>
          <a:p>
            <a:r>
              <a:rPr lang="en-US" sz="1200"/>
              <a:t>units</a:t>
            </a:r>
          </a:p>
          <a:p>
            <a:r>
              <a:rPr lang="en-US" sz="1200"/>
              <a:t>left?</a:t>
            </a:r>
          </a:p>
        </p:txBody>
      </p:sp>
      <p:sp>
        <p:nvSpPr>
          <p:cNvPr id="6" name="AutoShape 10"/>
          <p:cNvSpPr>
            <a:spLocks noChangeArrowheads="1"/>
          </p:cNvSpPr>
          <p:nvPr/>
        </p:nvSpPr>
        <p:spPr bwMode="auto">
          <a:xfrm>
            <a:off x="5410200" y="625733"/>
            <a:ext cx="990600" cy="1200329"/>
          </a:xfrm>
          <a:prstGeom prst="flowChartProcess">
            <a:avLst/>
          </a:prstGeom>
          <a:noFill/>
          <a:ln w="9525" algn="ctr">
            <a:solidFill>
              <a:schemeClr val="tx1"/>
            </a:solidFill>
            <a:miter lim="800000"/>
            <a:headEnd/>
            <a:tailEnd/>
          </a:ln>
        </p:spPr>
        <p:txBody>
          <a:bodyPr anchor="ctr">
            <a:spAutoFit/>
          </a:bodyPr>
          <a:lstStyle/>
          <a:p>
            <a:r>
              <a:rPr lang="en-US" sz="1200" dirty="0"/>
              <a:t>14Y.1-Allot utilization to the next </a:t>
            </a:r>
            <a:r>
              <a:rPr lang="en-US" sz="1200" dirty="0" smtClean="0"/>
              <a:t>unit on </a:t>
            </a:r>
            <a:r>
              <a:rPr lang="en-US" sz="1200" dirty="0"/>
              <a:t>the allocation listing</a:t>
            </a:r>
          </a:p>
        </p:txBody>
      </p:sp>
      <p:sp>
        <p:nvSpPr>
          <p:cNvPr id="7" name="AutoShape 13"/>
          <p:cNvSpPr>
            <a:spLocks noChangeArrowheads="1"/>
          </p:cNvSpPr>
          <p:nvPr/>
        </p:nvSpPr>
        <p:spPr bwMode="auto">
          <a:xfrm>
            <a:off x="3886199" y="1614369"/>
            <a:ext cx="2514601" cy="3484900"/>
          </a:xfrm>
          <a:prstGeom prst="flowChartDecision">
            <a:avLst/>
          </a:prstGeom>
          <a:noFill/>
          <a:ln w="9525" algn="ctr">
            <a:solidFill>
              <a:schemeClr val="tx1"/>
            </a:solidFill>
            <a:miter lim="800000"/>
            <a:headEnd/>
            <a:tailEnd/>
          </a:ln>
        </p:spPr>
        <p:txBody>
          <a:bodyPr wrap="square" anchor="ctr">
            <a:spAutoFit/>
          </a:bodyPr>
          <a:lstStyle/>
          <a:p>
            <a:r>
              <a:rPr lang="en-US" sz="1200" dirty="0"/>
              <a:t>14Y.2-Has the unit</a:t>
            </a:r>
          </a:p>
          <a:p>
            <a:r>
              <a:rPr lang="en-US" sz="1200" dirty="0"/>
              <a:t> optimal threshold, annual capacity, op hour limit</a:t>
            </a:r>
          </a:p>
          <a:p>
            <a:r>
              <a:rPr lang="en-US" sz="1200" dirty="0"/>
              <a:t> of that unit </a:t>
            </a:r>
          </a:p>
          <a:p>
            <a:r>
              <a:rPr lang="en-US" sz="1200" dirty="0"/>
              <a:t>been reached?</a:t>
            </a:r>
          </a:p>
        </p:txBody>
      </p:sp>
      <p:sp>
        <p:nvSpPr>
          <p:cNvPr id="8" name="AutoShape 16"/>
          <p:cNvSpPr>
            <a:spLocks noChangeArrowheads="1"/>
          </p:cNvSpPr>
          <p:nvPr/>
        </p:nvSpPr>
        <p:spPr bwMode="auto">
          <a:xfrm>
            <a:off x="4648200" y="5791200"/>
            <a:ext cx="1977823" cy="1650742"/>
          </a:xfrm>
          <a:prstGeom prst="flowChartDecision">
            <a:avLst/>
          </a:prstGeom>
          <a:noFill/>
          <a:ln w="9525" algn="ctr">
            <a:solidFill>
              <a:schemeClr val="tx1"/>
            </a:solidFill>
            <a:miter lim="800000"/>
            <a:headEnd/>
            <a:tailEnd/>
          </a:ln>
        </p:spPr>
        <p:txBody>
          <a:bodyPr wrap="square" anchor="ctr">
            <a:spAutoFit/>
          </a:bodyPr>
          <a:lstStyle/>
          <a:p>
            <a:r>
              <a:rPr lang="en-US" sz="1200" dirty="0"/>
              <a:t>14Y.3-Has hr </a:t>
            </a:r>
          </a:p>
          <a:p>
            <a:r>
              <a:rPr lang="en-US" sz="1200" dirty="0"/>
              <a:t>8,760 been</a:t>
            </a:r>
          </a:p>
          <a:p>
            <a:r>
              <a:rPr lang="en-US" sz="1200" dirty="0" smtClean="0"/>
              <a:t>reached</a:t>
            </a:r>
            <a:r>
              <a:rPr lang="en-US" sz="1200" dirty="0"/>
              <a:t>?</a:t>
            </a:r>
          </a:p>
        </p:txBody>
      </p:sp>
      <p:sp>
        <p:nvSpPr>
          <p:cNvPr id="9" name="AutoShape 17"/>
          <p:cNvSpPr>
            <a:spLocks noChangeArrowheads="1"/>
          </p:cNvSpPr>
          <p:nvPr/>
        </p:nvSpPr>
        <p:spPr bwMode="auto">
          <a:xfrm>
            <a:off x="3581400" y="5181600"/>
            <a:ext cx="1219200" cy="1168539"/>
          </a:xfrm>
          <a:prstGeom prst="flowChartConnector">
            <a:avLst/>
          </a:prstGeom>
          <a:noFill/>
          <a:ln w="9525" algn="ctr">
            <a:solidFill>
              <a:schemeClr val="tx1"/>
            </a:solidFill>
            <a:round/>
            <a:headEnd/>
            <a:tailEnd/>
          </a:ln>
        </p:spPr>
        <p:txBody>
          <a:bodyPr wrap="square" anchor="ctr">
            <a:spAutoFit/>
          </a:bodyPr>
          <a:lstStyle/>
          <a:p>
            <a:r>
              <a:rPr lang="en-US" sz="1200"/>
              <a:t>14Y.3N-</a:t>
            </a:r>
          </a:p>
          <a:p>
            <a:r>
              <a:rPr lang="en-US" sz="1200"/>
              <a:t>Go to </a:t>
            </a:r>
          </a:p>
          <a:p>
            <a:r>
              <a:rPr lang="en-US" sz="1200"/>
              <a:t>next</a:t>
            </a:r>
          </a:p>
          <a:p>
            <a:r>
              <a:rPr lang="en-US" sz="1200"/>
              <a:t> hr (10.5)</a:t>
            </a:r>
          </a:p>
        </p:txBody>
      </p:sp>
      <p:sp>
        <p:nvSpPr>
          <p:cNvPr id="18" name="Text Box 42"/>
          <p:cNvSpPr txBox="1">
            <a:spLocks noChangeArrowheads="1"/>
          </p:cNvSpPr>
          <p:nvPr/>
        </p:nvSpPr>
        <p:spPr bwMode="auto">
          <a:xfrm>
            <a:off x="4114800" y="64008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19" name="Text Box 43"/>
          <p:cNvSpPr txBox="1">
            <a:spLocks noChangeArrowheads="1"/>
          </p:cNvSpPr>
          <p:nvPr/>
        </p:nvSpPr>
        <p:spPr bwMode="auto">
          <a:xfrm>
            <a:off x="2209800" y="4114800"/>
            <a:ext cx="3048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20" name="Text Box 44"/>
          <p:cNvSpPr txBox="1">
            <a:spLocks noChangeArrowheads="1"/>
          </p:cNvSpPr>
          <p:nvPr/>
        </p:nvSpPr>
        <p:spPr bwMode="auto">
          <a:xfrm>
            <a:off x="5334000" y="46482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23" name="Text Box 47"/>
          <p:cNvSpPr txBox="1">
            <a:spLocks noChangeArrowheads="1"/>
          </p:cNvSpPr>
          <p:nvPr/>
        </p:nvSpPr>
        <p:spPr bwMode="auto">
          <a:xfrm>
            <a:off x="4800600" y="8382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4" name="Text Box 49"/>
          <p:cNvSpPr txBox="1">
            <a:spLocks noChangeArrowheads="1"/>
          </p:cNvSpPr>
          <p:nvPr/>
        </p:nvSpPr>
        <p:spPr bwMode="auto">
          <a:xfrm>
            <a:off x="1447800" y="49530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5" name="Text Box 50"/>
          <p:cNvSpPr txBox="1">
            <a:spLocks noChangeArrowheads="1"/>
          </p:cNvSpPr>
          <p:nvPr/>
        </p:nvSpPr>
        <p:spPr bwMode="auto">
          <a:xfrm>
            <a:off x="6096000" y="28194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6" name="AutoShape 58"/>
          <p:cNvSpPr>
            <a:spLocks noChangeArrowheads="1"/>
          </p:cNvSpPr>
          <p:nvPr/>
        </p:nvSpPr>
        <p:spPr bwMode="auto">
          <a:xfrm>
            <a:off x="5029200" y="7620000"/>
            <a:ext cx="1227972" cy="802600"/>
          </a:xfrm>
          <a:prstGeom prst="flowChartOffpageConnector">
            <a:avLst/>
          </a:prstGeom>
          <a:noFill/>
          <a:ln w="9525" algn="ctr">
            <a:solidFill>
              <a:schemeClr val="tx1"/>
            </a:solidFill>
            <a:miter lim="800000"/>
            <a:headEnd/>
            <a:tailEnd/>
          </a:ln>
        </p:spPr>
        <p:txBody>
          <a:bodyPr wrap="square" anchor="ctr">
            <a:spAutoFit/>
          </a:bodyPr>
          <a:lstStyle/>
          <a:p>
            <a:r>
              <a:rPr lang="en-US" sz="1200" dirty="0"/>
              <a:t>14Y.3Y-Go to </a:t>
            </a:r>
          </a:p>
          <a:p>
            <a:r>
              <a:rPr lang="en-US" sz="1200" dirty="0" smtClean="0"/>
              <a:t>spinning reserve test</a:t>
            </a:r>
            <a:endParaRPr lang="en-US" sz="1200" dirty="0"/>
          </a:p>
        </p:txBody>
      </p:sp>
      <p:sp>
        <p:nvSpPr>
          <p:cNvPr id="28" name="AutoShape 64"/>
          <p:cNvSpPr>
            <a:spLocks noChangeArrowheads="1"/>
          </p:cNvSpPr>
          <p:nvPr/>
        </p:nvSpPr>
        <p:spPr bwMode="auto">
          <a:xfrm>
            <a:off x="457200" y="1345943"/>
            <a:ext cx="2133600" cy="830997"/>
          </a:xfrm>
          <a:prstGeom prst="flowChartProcess">
            <a:avLst/>
          </a:prstGeom>
          <a:noFill/>
          <a:ln w="9525" algn="ctr">
            <a:solidFill>
              <a:schemeClr val="tx1"/>
            </a:solidFill>
            <a:miter lim="800000"/>
            <a:headEnd/>
            <a:tailEnd/>
          </a:ln>
        </p:spPr>
        <p:txBody>
          <a:bodyPr wrap="square" anchor="ctr">
            <a:spAutoFit/>
          </a:bodyPr>
          <a:lstStyle/>
          <a:p>
            <a:r>
              <a:rPr lang="en-US" sz="1200" dirty="0"/>
              <a:t>15-For first unit in allocation listing, allocate utilization</a:t>
            </a:r>
          </a:p>
          <a:p>
            <a:r>
              <a:rPr lang="en-US" sz="1200" dirty="0"/>
              <a:t> of that unit from the </a:t>
            </a:r>
            <a:r>
              <a:rPr lang="en-US" sz="1200" dirty="0" err="1"/>
              <a:t>ExGenPool</a:t>
            </a:r>
            <a:endParaRPr lang="en-US" sz="1200" dirty="0"/>
          </a:p>
        </p:txBody>
      </p:sp>
      <p:sp>
        <p:nvSpPr>
          <p:cNvPr id="29" name="AutoShape 66"/>
          <p:cNvSpPr>
            <a:spLocks noChangeArrowheads="1"/>
          </p:cNvSpPr>
          <p:nvPr/>
        </p:nvSpPr>
        <p:spPr bwMode="auto">
          <a:xfrm>
            <a:off x="381000" y="2376369"/>
            <a:ext cx="2286000" cy="2751237"/>
          </a:xfrm>
          <a:prstGeom prst="flowChartDecision">
            <a:avLst/>
          </a:prstGeom>
          <a:noFill/>
          <a:ln w="9525" algn="ctr">
            <a:solidFill>
              <a:schemeClr val="tx1"/>
            </a:solidFill>
            <a:miter lim="800000"/>
            <a:headEnd/>
            <a:tailEnd/>
          </a:ln>
        </p:spPr>
        <p:txBody>
          <a:bodyPr wrap="square" anchor="ctr">
            <a:spAutoFit/>
          </a:bodyPr>
          <a:lstStyle/>
          <a:p>
            <a:r>
              <a:rPr lang="en-US" sz="1200" dirty="0"/>
              <a:t>16-Has any max </a:t>
            </a:r>
            <a:r>
              <a:rPr lang="en-US" sz="1200" dirty="0" smtClean="0"/>
              <a:t>capacity or annual UF or hours of op limit </a:t>
            </a:r>
            <a:r>
              <a:rPr lang="en-US" sz="1200" dirty="0"/>
              <a:t>of that unit been reached?</a:t>
            </a:r>
          </a:p>
        </p:txBody>
      </p:sp>
      <p:sp>
        <p:nvSpPr>
          <p:cNvPr id="32" name="AutoShape 70"/>
          <p:cNvSpPr>
            <a:spLocks noChangeArrowheads="1"/>
          </p:cNvSpPr>
          <p:nvPr/>
        </p:nvSpPr>
        <p:spPr bwMode="auto">
          <a:xfrm>
            <a:off x="533400" y="5257800"/>
            <a:ext cx="1662636" cy="461665"/>
          </a:xfrm>
          <a:prstGeom prst="flowChartProcess">
            <a:avLst/>
          </a:prstGeom>
          <a:noFill/>
          <a:ln w="9525" algn="ctr">
            <a:solidFill>
              <a:schemeClr val="tx1"/>
            </a:solidFill>
            <a:miter lim="800000"/>
            <a:headEnd/>
            <a:tailEnd/>
          </a:ln>
        </p:spPr>
        <p:txBody>
          <a:bodyPr wrap="none" anchor="ctr">
            <a:spAutoFit/>
          </a:bodyPr>
          <a:lstStyle/>
          <a:p>
            <a:r>
              <a:rPr lang="en-US" sz="1200"/>
              <a:t>17-Go to next unit on </a:t>
            </a:r>
          </a:p>
          <a:p>
            <a:r>
              <a:rPr lang="en-US" sz="1200"/>
              <a:t>allocation hierarchy</a:t>
            </a:r>
          </a:p>
        </p:txBody>
      </p:sp>
      <p:sp>
        <p:nvSpPr>
          <p:cNvPr id="34" name="AutoShape 73"/>
          <p:cNvSpPr>
            <a:spLocks noChangeArrowheads="1"/>
          </p:cNvSpPr>
          <p:nvPr/>
        </p:nvSpPr>
        <p:spPr bwMode="auto">
          <a:xfrm>
            <a:off x="609600" y="6096000"/>
            <a:ext cx="1417653" cy="1283910"/>
          </a:xfrm>
          <a:prstGeom prst="flowChartDecision">
            <a:avLst/>
          </a:prstGeom>
          <a:noFill/>
          <a:ln w="9525" algn="ctr">
            <a:solidFill>
              <a:schemeClr val="tx1"/>
            </a:solidFill>
            <a:miter lim="800000"/>
            <a:headEnd/>
            <a:tailEnd/>
          </a:ln>
        </p:spPr>
        <p:txBody>
          <a:bodyPr wrap="none" anchor="ctr">
            <a:spAutoFit/>
          </a:bodyPr>
          <a:lstStyle/>
          <a:p>
            <a:r>
              <a:rPr lang="en-US" sz="1200"/>
              <a:t>18-Any </a:t>
            </a:r>
          </a:p>
          <a:p>
            <a:r>
              <a:rPr lang="en-US" sz="1200"/>
              <a:t>units</a:t>
            </a:r>
          </a:p>
          <a:p>
            <a:r>
              <a:rPr lang="en-US" sz="1200"/>
              <a:t>left?</a:t>
            </a:r>
          </a:p>
        </p:txBody>
      </p:sp>
      <p:sp>
        <p:nvSpPr>
          <p:cNvPr id="35" name="AutoShape 74"/>
          <p:cNvSpPr>
            <a:spLocks noChangeArrowheads="1"/>
          </p:cNvSpPr>
          <p:nvPr/>
        </p:nvSpPr>
        <p:spPr bwMode="auto">
          <a:xfrm>
            <a:off x="838200" y="7696200"/>
            <a:ext cx="1828800" cy="646331"/>
          </a:xfrm>
          <a:prstGeom prst="flowChartProcess">
            <a:avLst/>
          </a:prstGeom>
          <a:noFill/>
          <a:ln w="9525" algn="ctr">
            <a:solidFill>
              <a:schemeClr val="tx1"/>
            </a:solidFill>
            <a:miter lim="800000"/>
            <a:headEnd/>
            <a:tailEnd/>
          </a:ln>
        </p:spPr>
        <p:txBody>
          <a:bodyPr wrap="square" anchor="ctr">
            <a:spAutoFit/>
          </a:bodyPr>
          <a:lstStyle/>
          <a:p>
            <a:r>
              <a:rPr lang="en-US" sz="1200" dirty="0"/>
              <a:t>18Y.1-Allot utilization to the next unit</a:t>
            </a:r>
          </a:p>
          <a:p>
            <a:r>
              <a:rPr lang="en-US" sz="1200" dirty="0"/>
              <a:t>on the allocation listing</a:t>
            </a:r>
          </a:p>
        </p:txBody>
      </p:sp>
      <p:sp>
        <p:nvSpPr>
          <p:cNvPr id="37" name="Text Box 77"/>
          <p:cNvSpPr txBox="1">
            <a:spLocks noChangeArrowheads="1"/>
          </p:cNvSpPr>
          <p:nvPr/>
        </p:nvSpPr>
        <p:spPr bwMode="auto">
          <a:xfrm>
            <a:off x="1981200" y="6248400"/>
            <a:ext cx="2286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39" name="AutoShape 83"/>
          <p:cNvSpPr>
            <a:spLocks noChangeArrowheads="1"/>
          </p:cNvSpPr>
          <p:nvPr/>
        </p:nvSpPr>
        <p:spPr bwMode="auto">
          <a:xfrm>
            <a:off x="2438399" y="3581400"/>
            <a:ext cx="1600199" cy="2017574"/>
          </a:xfrm>
          <a:prstGeom prst="flowChartDecision">
            <a:avLst/>
          </a:prstGeom>
          <a:noFill/>
          <a:ln w="9525" algn="ctr">
            <a:solidFill>
              <a:schemeClr val="tx1"/>
            </a:solidFill>
            <a:miter lim="800000"/>
            <a:headEnd/>
            <a:tailEnd/>
          </a:ln>
        </p:spPr>
        <p:txBody>
          <a:bodyPr wrap="square" anchor="ctr">
            <a:spAutoFit/>
          </a:bodyPr>
          <a:lstStyle/>
          <a:p>
            <a:r>
              <a:rPr lang="en-US" sz="1200" dirty="0" smtClean="0"/>
              <a:t>16N.1-Hr 8760 </a:t>
            </a:r>
            <a:r>
              <a:rPr lang="en-US" sz="1200" dirty="0"/>
              <a:t>been</a:t>
            </a:r>
          </a:p>
          <a:p>
            <a:r>
              <a:rPr lang="en-US" sz="1200" dirty="0" smtClean="0"/>
              <a:t>reached</a:t>
            </a:r>
            <a:r>
              <a:rPr lang="en-US" sz="1200" dirty="0"/>
              <a:t>?</a:t>
            </a:r>
          </a:p>
        </p:txBody>
      </p:sp>
      <p:sp>
        <p:nvSpPr>
          <p:cNvPr id="40" name="AutoShape 84"/>
          <p:cNvSpPr>
            <a:spLocks noChangeArrowheads="1"/>
          </p:cNvSpPr>
          <p:nvPr/>
        </p:nvSpPr>
        <p:spPr bwMode="auto">
          <a:xfrm>
            <a:off x="2590800" y="2667000"/>
            <a:ext cx="1230313" cy="802600"/>
          </a:xfrm>
          <a:prstGeom prst="flowChartOffpageConnector">
            <a:avLst/>
          </a:prstGeom>
          <a:noFill/>
          <a:ln w="9525" algn="ctr">
            <a:solidFill>
              <a:schemeClr val="tx1"/>
            </a:solidFill>
            <a:miter lim="800000"/>
            <a:headEnd/>
            <a:tailEnd/>
          </a:ln>
        </p:spPr>
        <p:txBody>
          <a:bodyPr wrap="square" anchor="ctr">
            <a:spAutoFit/>
          </a:bodyPr>
          <a:lstStyle/>
          <a:p>
            <a:r>
              <a:rPr lang="en-US" sz="1200" dirty="0"/>
              <a:t>16N.1Y-Go to </a:t>
            </a:r>
          </a:p>
          <a:p>
            <a:r>
              <a:rPr lang="en-US" sz="1200" dirty="0" smtClean="0"/>
              <a:t>spinning reserve test</a:t>
            </a:r>
            <a:endParaRPr lang="en-US" sz="1200" dirty="0"/>
          </a:p>
        </p:txBody>
      </p:sp>
      <p:sp>
        <p:nvSpPr>
          <p:cNvPr id="41" name="Text Box 86"/>
          <p:cNvSpPr txBox="1">
            <a:spLocks noChangeArrowheads="1"/>
          </p:cNvSpPr>
          <p:nvPr/>
        </p:nvSpPr>
        <p:spPr bwMode="auto">
          <a:xfrm>
            <a:off x="3352800" y="1524000"/>
            <a:ext cx="4572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47" name="Text Box 107"/>
          <p:cNvSpPr txBox="1">
            <a:spLocks noChangeArrowheads="1"/>
          </p:cNvSpPr>
          <p:nvPr/>
        </p:nvSpPr>
        <p:spPr bwMode="auto">
          <a:xfrm>
            <a:off x="5257800" y="73914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51" name="Pentagon 50"/>
          <p:cNvSpPr/>
          <p:nvPr/>
        </p:nvSpPr>
        <p:spPr bwMode="auto">
          <a:xfrm>
            <a:off x="304800" y="304800"/>
            <a:ext cx="963543" cy="276999"/>
          </a:xfrm>
          <a:prstGeom prst="homePlat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From 12</a:t>
            </a:r>
            <a:r>
              <a:rPr lang="en-US" sz="1200" dirty="0" smtClean="0"/>
              <a:t>Y:</a:t>
            </a:r>
            <a:endParaRPr kumimoji="0" lang="en-US" sz="1200" b="0" i="0" u="none" strike="noStrike" cap="none" normalizeH="0" baseline="0" dirty="0" smtClean="0">
              <a:ln>
                <a:noFill/>
              </a:ln>
              <a:solidFill>
                <a:schemeClr val="tx1"/>
              </a:solidFill>
              <a:effectLst/>
              <a:latin typeface="Arial" charset="0"/>
            </a:endParaRPr>
          </a:p>
        </p:txBody>
      </p:sp>
      <p:cxnSp>
        <p:nvCxnSpPr>
          <p:cNvPr id="53" name="Straight Arrow Connector 52"/>
          <p:cNvCxnSpPr>
            <a:stCxn id="34" idx="2"/>
            <a:endCxn id="35" idx="0"/>
          </p:cNvCxnSpPr>
          <p:nvPr/>
        </p:nvCxnSpPr>
        <p:spPr bwMode="auto">
          <a:xfrm>
            <a:off x="1318427" y="7379910"/>
            <a:ext cx="434173" cy="316290"/>
          </a:xfrm>
          <a:prstGeom prst="straightConnector1">
            <a:avLst/>
          </a:prstGeom>
          <a:noFill/>
          <a:ln w="9525" cap="flat" cmpd="sng" algn="ctr">
            <a:solidFill>
              <a:schemeClr val="tx1"/>
            </a:solidFill>
            <a:prstDash val="solid"/>
            <a:round/>
            <a:headEnd type="none" w="med" len="med"/>
            <a:tailEnd type="arrow"/>
          </a:ln>
          <a:effectLst/>
        </p:spPr>
      </p:cxnSp>
      <p:cxnSp>
        <p:nvCxnSpPr>
          <p:cNvPr id="55" name="Straight Arrow Connector 54"/>
          <p:cNvCxnSpPr>
            <a:stCxn id="32" idx="2"/>
            <a:endCxn id="34" idx="0"/>
          </p:cNvCxnSpPr>
          <p:nvPr/>
        </p:nvCxnSpPr>
        <p:spPr bwMode="auto">
          <a:xfrm flipH="1">
            <a:off x="1318427" y="5719465"/>
            <a:ext cx="46291" cy="376535"/>
          </a:xfrm>
          <a:prstGeom prst="straightConnector1">
            <a:avLst/>
          </a:prstGeom>
          <a:noFill/>
          <a:ln w="9525" cap="flat" cmpd="sng" algn="ctr">
            <a:solidFill>
              <a:schemeClr val="tx1"/>
            </a:solidFill>
            <a:prstDash val="solid"/>
            <a:round/>
            <a:headEnd type="none" w="med" len="med"/>
            <a:tailEnd type="arrow"/>
          </a:ln>
          <a:effectLst/>
        </p:spPr>
      </p:cxnSp>
      <p:cxnSp>
        <p:nvCxnSpPr>
          <p:cNvPr id="57" name="Straight Arrow Connector 56"/>
          <p:cNvCxnSpPr>
            <a:stCxn id="29" idx="2"/>
            <a:endCxn id="32" idx="0"/>
          </p:cNvCxnSpPr>
          <p:nvPr/>
        </p:nvCxnSpPr>
        <p:spPr bwMode="auto">
          <a:xfrm flipH="1">
            <a:off x="1364718" y="5127606"/>
            <a:ext cx="159282" cy="130194"/>
          </a:xfrm>
          <a:prstGeom prst="straightConnector1">
            <a:avLst/>
          </a:prstGeom>
          <a:noFill/>
          <a:ln w="9525" cap="flat" cmpd="sng" algn="ctr">
            <a:solidFill>
              <a:schemeClr val="tx1"/>
            </a:solidFill>
            <a:prstDash val="solid"/>
            <a:round/>
            <a:headEnd type="none" w="med" len="med"/>
            <a:tailEnd type="arrow"/>
          </a:ln>
          <a:effectLst/>
        </p:spPr>
      </p:cxnSp>
      <p:cxnSp>
        <p:nvCxnSpPr>
          <p:cNvPr id="59" name="Straight Arrow Connector 58"/>
          <p:cNvCxnSpPr>
            <a:stCxn id="28" idx="2"/>
            <a:endCxn id="29" idx="0"/>
          </p:cNvCxnSpPr>
          <p:nvPr/>
        </p:nvCxnSpPr>
        <p:spPr bwMode="auto">
          <a:xfrm>
            <a:off x="1524000" y="2176940"/>
            <a:ext cx="0" cy="199429"/>
          </a:xfrm>
          <a:prstGeom prst="straightConnector1">
            <a:avLst/>
          </a:prstGeom>
          <a:noFill/>
          <a:ln w="9525" cap="flat" cmpd="sng" algn="ctr">
            <a:solidFill>
              <a:schemeClr val="tx1"/>
            </a:solidFill>
            <a:prstDash val="solid"/>
            <a:round/>
            <a:headEnd type="none" w="med" len="med"/>
            <a:tailEnd type="arrow"/>
          </a:ln>
          <a:effectLst/>
        </p:spPr>
      </p:cxnSp>
      <p:cxnSp>
        <p:nvCxnSpPr>
          <p:cNvPr id="61" name="Straight Arrow Connector 60"/>
          <p:cNvCxnSpPr>
            <a:stCxn id="29" idx="3"/>
            <a:endCxn id="39" idx="1"/>
          </p:cNvCxnSpPr>
          <p:nvPr/>
        </p:nvCxnSpPr>
        <p:spPr bwMode="auto">
          <a:xfrm flipH="1">
            <a:off x="2438399" y="3751988"/>
            <a:ext cx="228601" cy="838199"/>
          </a:xfrm>
          <a:prstGeom prst="straightConnector1">
            <a:avLst/>
          </a:prstGeom>
          <a:noFill/>
          <a:ln w="9525" cap="flat" cmpd="sng" algn="ctr">
            <a:solidFill>
              <a:schemeClr val="tx1"/>
            </a:solidFill>
            <a:prstDash val="solid"/>
            <a:round/>
            <a:headEnd type="none" w="med" len="med"/>
            <a:tailEnd type="arrow"/>
          </a:ln>
          <a:effectLst/>
        </p:spPr>
      </p:cxnSp>
      <p:cxnSp>
        <p:nvCxnSpPr>
          <p:cNvPr id="72" name="Straight Arrow Connector 71"/>
          <p:cNvCxnSpPr>
            <a:stCxn id="4" idx="2"/>
            <a:endCxn id="5" idx="1"/>
          </p:cNvCxnSpPr>
          <p:nvPr/>
        </p:nvCxnSpPr>
        <p:spPr bwMode="auto">
          <a:xfrm>
            <a:off x="2126718" y="690265"/>
            <a:ext cx="997482" cy="485090"/>
          </a:xfrm>
          <a:prstGeom prst="straightConnector1">
            <a:avLst/>
          </a:prstGeom>
          <a:noFill/>
          <a:ln w="9525" cap="flat" cmpd="sng" algn="ctr">
            <a:solidFill>
              <a:schemeClr val="tx1"/>
            </a:solidFill>
            <a:prstDash val="solid"/>
            <a:round/>
            <a:headEnd type="none" w="med" len="med"/>
            <a:tailEnd type="arrow"/>
          </a:ln>
          <a:effectLst/>
        </p:spPr>
      </p:cxnSp>
      <p:cxnSp>
        <p:nvCxnSpPr>
          <p:cNvPr id="79" name="Straight Arrow Connector 78"/>
          <p:cNvCxnSpPr>
            <a:stCxn id="5" idx="3"/>
            <a:endCxn id="6" idx="1"/>
          </p:cNvCxnSpPr>
          <p:nvPr/>
        </p:nvCxnSpPr>
        <p:spPr bwMode="auto">
          <a:xfrm>
            <a:off x="4953000" y="1175355"/>
            <a:ext cx="457200" cy="50543"/>
          </a:xfrm>
          <a:prstGeom prst="straightConnector1">
            <a:avLst/>
          </a:prstGeom>
          <a:noFill/>
          <a:ln w="9525" cap="flat" cmpd="sng" algn="ctr">
            <a:solidFill>
              <a:schemeClr val="tx1"/>
            </a:solidFill>
            <a:prstDash val="solid"/>
            <a:round/>
            <a:headEnd type="none" w="med" len="med"/>
            <a:tailEnd type="arrow"/>
          </a:ln>
          <a:effectLst/>
        </p:spPr>
      </p:cxnSp>
      <p:cxnSp>
        <p:nvCxnSpPr>
          <p:cNvPr id="82" name="Straight Arrow Connector 81"/>
          <p:cNvCxnSpPr>
            <a:stCxn id="6" idx="2"/>
            <a:endCxn id="7" idx="0"/>
          </p:cNvCxnSpPr>
          <p:nvPr/>
        </p:nvCxnSpPr>
        <p:spPr bwMode="auto">
          <a:xfrm flipH="1" flipV="1">
            <a:off x="5143500" y="1614369"/>
            <a:ext cx="762000" cy="211693"/>
          </a:xfrm>
          <a:prstGeom prst="straightConnector1">
            <a:avLst/>
          </a:prstGeom>
          <a:noFill/>
          <a:ln w="9525" cap="flat" cmpd="sng" algn="ctr">
            <a:solidFill>
              <a:schemeClr val="tx1"/>
            </a:solidFill>
            <a:prstDash val="solid"/>
            <a:round/>
            <a:headEnd type="none" w="med" len="med"/>
            <a:tailEnd type="arrow"/>
          </a:ln>
          <a:effectLst/>
        </p:spPr>
      </p:cxnSp>
      <p:cxnSp>
        <p:nvCxnSpPr>
          <p:cNvPr id="84" name="Straight Arrow Connector 83"/>
          <p:cNvCxnSpPr>
            <a:stCxn id="7" idx="2"/>
            <a:endCxn id="8" idx="0"/>
          </p:cNvCxnSpPr>
          <p:nvPr/>
        </p:nvCxnSpPr>
        <p:spPr bwMode="auto">
          <a:xfrm>
            <a:off x="5143500" y="5099269"/>
            <a:ext cx="493612" cy="691931"/>
          </a:xfrm>
          <a:prstGeom prst="straightConnector1">
            <a:avLst/>
          </a:prstGeom>
          <a:noFill/>
          <a:ln w="9525" cap="flat" cmpd="sng" algn="ctr">
            <a:solidFill>
              <a:schemeClr val="tx1"/>
            </a:solidFill>
            <a:prstDash val="solid"/>
            <a:round/>
            <a:headEnd type="none" w="med" len="med"/>
            <a:tailEnd type="arrow"/>
          </a:ln>
          <a:effectLst/>
        </p:spPr>
      </p:cxnSp>
      <p:cxnSp>
        <p:nvCxnSpPr>
          <p:cNvPr id="86" name="Straight Arrow Connector 85"/>
          <p:cNvCxnSpPr>
            <a:stCxn id="8" idx="2"/>
            <a:endCxn id="26" idx="0"/>
          </p:cNvCxnSpPr>
          <p:nvPr/>
        </p:nvCxnSpPr>
        <p:spPr bwMode="auto">
          <a:xfrm>
            <a:off x="5637112" y="7441942"/>
            <a:ext cx="6074" cy="178058"/>
          </a:xfrm>
          <a:prstGeom prst="straightConnector1">
            <a:avLst/>
          </a:prstGeom>
          <a:noFill/>
          <a:ln w="9525" cap="flat" cmpd="sng" algn="ctr">
            <a:solidFill>
              <a:schemeClr val="tx1"/>
            </a:solidFill>
            <a:prstDash val="solid"/>
            <a:round/>
            <a:headEnd type="none" w="med" len="med"/>
            <a:tailEnd type="arrow"/>
          </a:ln>
          <a:effectLst/>
        </p:spPr>
      </p:cxnSp>
      <p:cxnSp>
        <p:nvCxnSpPr>
          <p:cNvPr id="88" name="Straight Arrow Connector 87"/>
          <p:cNvCxnSpPr>
            <a:stCxn id="5" idx="2"/>
            <a:endCxn id="28" idx="3"/>
          </p:cNvCxnSpPr>
          <p:nvPr/>
        </p:nvCxnSpPr>
        <p:spPr bwMode="auto">
          <a:xfrm flipH="1" flipV="1">
            <a:off x="2590800" y="1761442"/>
            <a:ext cx="1447800" cy="55868"/>
          </a:xfrm>
          <a:prstGeom prst="straightConnector1">
            <a:avLst/>
          </a:prstGeom>
          <a:noFill/>
          <a:ln w="9525" cap="flat" cmpd="sng" algn="ctr">
            <a:solidFill>
              <a:schemeClr val="tx1"/>
            </a:solidFill>
            <a:prstDash val="solid"/>
            <a:round/>
            <a:headEnd type="none" w="med" len="med"/>
            <a:tailEnd type="arrow"/>
          </a:ln>
          <a:effectLst/>
        </p:spPr>
      </p:cxnSp>
      <p:cxnSp>
        <p:nvCxnSpPr>
          <p:cNvPr id="100" name="Straight Arrow Connector 99"/>
          <p:cNvCxnSpPr>
            <a:stCxn id="34" idx="3"/>
            <a:endCxn id="39" idx="2"/>
          </p:cNvCxnSpPr>
          <p:nvPr/>
        </p:nvCxnSpPr>
        <p:spPr bwMode="auto">
          <a:xfrm flipV="1">
            <a:off x="2027253" y="5598973"/>
            <a:ext cx="1211246" cy="1138982"/>
          </a:xfrm>
          <a:prstGeom prst="straightConnector1">
            <a:avLst/>
          </a:prstGeom>
          <a:noFill/>
          <a:ln w="9525" cap="flat" cmpd="sng" algn="ctr">
            <a:solidFill>
              <a:schemeClr val="tx1"/>
            </a:solidFill>
            <a:prstDash val="solid"/>
            <a:round/>
            <a:headEnd type="none" w="med" len="med"/>
            <a:tailEnd type="arrow"/>
          </a:ln>
          <a:effectLst/>
        </p:spPr>
      </p:cxnSp>
      <p:cxnSp>
        <p:nvCxnSpPr>
          <p:cNvPr id="102" name="Elbow Connector 101"/>
          <p:cNvCxnSpPr>
            <a:stCxn id="35" idx="1"/>
            <a:endCxn id="29" idx="1"/>
          </p:cNvCxnSpPr>
          <p:nvPr/>
        </p:nvCxnSpPr>
        <p:spPr bwMode="auto">
          <a:xfrm rot="10800000">
            <a:off x="381000" y="3751988"/>
            <a:ext cx="457200" cy="4267378"/>
          </a:xfrm>
          <a:prstGeom prst="bentConnector3">
            <a:avLst>
              <a:gd name="adj1" fmla="val 150000"/>
            </a:avLst>
          </a:prstGeom>
          <a:noFill/>
          <a:ln w="9525" cap="flat" cmpd="sng" algn="ctr">
            <a:solidFill>
              <a:schemeClr val="tx1"/>
            </a:solidFill>
            <a:prstDash val="solid"/>
            <a:round/>
            <a:headEnd type="none" w="med" len="med"/>
            <a:tailEnd type="arrow"/>
          </a:ln>
          <a:effectLst/>
        </p:spPr>
      </p:cxnSp>
      <p:cxnSp>
        <p:nvCxnSpPr>
          <p:cNvPr id="108" name="Straight Arrow Connector 107"/>
          <p:cNvCxnSpPr>
            <a:stCxn id="39" idx="0"/>
            <a:endCxn id="40" idx="2"/>
          </p:cNvCxnSpPr>
          <p:nvPr/>
        </p:nvCxnSpPr>
        <p:spPr bwMode="auto">
          <a:xfrm flipH="1" flipV="1">
            <a:off x="3205957" y="3469600"/>
            <a:ext cx="32542" cy="111800"/>
          </a:xfrm>
          <a:prstGeom prst="straightConnector1">
            <a:avLst/>
          </a:prstGeom>
          <a:noFill/>
          <a:ln w="41275" cap="flat" cmpd="sng" algn="ctr">
            <a:solidFill>
              <a:srgbClr val="C00000"/>
            </a:solidFill>
            <a:prstDash val="solid"/>
            <a:round/>
            <a:headEnd type="none" w="med" len="med"/>
            <a:tailEnd type="arrow"/>
          </a:ln>
          <a:effectLst/>
        </p:spPr>
      </p:cxnSp>
      <p:cxnSp>
        <p:nvCxnSpPr>
          <p:cNvPr id="110" name="Straight Arrow Connector 109"/>
          <p:cNvCxnSpPr>
            <a:stCxn id="39" idx="3"/>
            <a:endCxn id="9" idx="0"/>
          </p:cNvCxnSpPr>
          <p:nvPr/>
        </p:nvCxnSpPr>
        <p:spPr bwMode="auto">
          <a:xfrm>
            <a:off x="4038598" y="4662487"/>
            <a:ext cx="152402" cy="519113"/>
          </a:xfrm>
          <a:prstGeom prst="straightConnector1">
            <a:avLst/>
          </a:prstGeom>
          <a:noFill/>
          <a:ln w="9525" cap="flat" cmpd="sng" algn="ctr">
            <a:solidFill>
              <a:schemeClr val="tx1"/>
            </a:solidFill>
            <a:prstDash val="solid"/>
            <a:round/>
            <a:headEnd type="none" w="med" len="med"/>
            <a:tailEnd type="arrow"/>
          </a:ln>
          <a:effectLst/>
        </p:spPr>
      </p:cxnSp>
      <p:cxnSp>
        <p:nvCxnSpPr>
          <p:cNvPr id="113" name="Straight Arrow Connector 112"/>
          <p:cNvCxnSpPr>
            <a:stCxn id="8" idx="1"/>
            <a:endCxn id="9" idx="4"/>
          </p:cNvCxnSpPr>
          <p:nvPr/>
        </p:nvCxnSpPr>
        <p:spPr bwMode="auto">
          <a:xfrm flipH="1" flipV="1">
            <a:off x="4191000" y="6350139"/>
            <a:ext cx="457200" cy="266432"/>
          </a:xfrm>
          <a:prstGeom prst="straightConnector1">
            <a:avLst/>
          </a:prstGeom>
          <a:noFill/>
          <a:ln w="9525" cap="flat" cmpd="sng" algn="ctr">
            <a:solidFill>
              <a:schemeClr val="tx1"/>
            </a:solidFill>
            <a:prstDash val="solid"/>
            <a:round/>
            <a:headEnd type="none" w="med" len="med"/>
            <a:tailEnd type="arrow"/>
          </a:ln>
          <a:effectLst/>
        </p:spPr>
      </p:cxnSp>
      <p:sp>
        <p:nvSpPr>
          <p:cNvPr id="154" name="Text Box 49"/>
          <p:cNvSpPr txBox="1">
            <a:spLocks noChangeArrowheads="1"/>
          </p:cNvSpPr>
          <p:nvPr/>
        </p:nvSpPr>
        <p:spPr bwMode="auto">
          <a:xfrm>
            <a:off x="1447800" y="73152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155" name="Text Box 43"/>
          <p:cNvSpPr txBox="1">
            <a:spLocks noChangeArrowheads="1"/>
          </p:cNvSpPr>
          <p:nvPr/>
        </p:nvSpPr>
        <p:spPr bwMode="auto">
          <a:xfrm>
            <a:off x="4191000" y="4648200"/>
            <a:ext cx="3048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156" name="Text Box 49"/>
          <p:cNvSpPr txBox="1">
            <a:spLocks noChangeArrowheads="1"/>
          </p:cNvSpPr>
          <p:nvPr/>
        </p:nvSpPr>
        <p:spPr bwMode="auto">
          <a:xfrm>
            <a:off x="3200400" y="35814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157" name="TextBox 156"/>
          <p:cNvSpPr txBox="1"/>
          <p:nvPr/>
        </p:nvSpPr>
        <p:spPr>
          <a:xfrm>
            <a:off x="2438400" y="7010400"/>
            <a:ext cx="1905000" cy="738664"/>
          </a:xfrm>
          <a:prstGeom prst="rect">
            <a:avLst/>
          </a:prstGeom>
          <a:noFill/>
        </p:spPr>
        <p:txBody>
          <a:bodyPr wrap="square" rtlCol="0">
            <a:spAutoFit/>
          </a:bodyPr>
          <a:lstStyle/>
          <a:p>
            <a:r>
              <a:rPr lang="en-US" sz="1400" b="1" dirty="0" err="1" smtClean="0"/>
              <a:t>ExGenPool</a:t>
            </a:r>
            <a:r>
              <a:rPr lang="en-US" sz="1400" b="1" dirty="0" smtClean="0"/>
              <a:t> Distribution:  two loops</a:t>
            </a:r>
            <a:endParaRPr lang="en-US" sz="1400" b="1" dirty="0"/>
          </a:p>
        </p:txBody>
      </p:sp>
      <p:cxnSp>
        <p:nvCxnSpPr>
          <p:cNvPr id="63" name="Shape 62"/>
          <p:cNvCxnSpPr>
            <a:stCxn id="7" idx="3"/>
            <a:endCxn id="4" idx="3"/>
          </p:cNvCxnSpPr>
          <p:nvPr/>
        </p:nvCxnSpPr>
        <p:spPr bwMode="auto">
          <a:xfrm flipH="1" flipV="1">
            <a:off x="2958036" y="459433"/>
            <a:ext cx="3442764" cy="2897386"/>
          </a:xfrm>
          <a:prstGeom prst="bentConnector3">
            <a:avLst>
              <a:gd name="adj1" fmla="val -6640"/>
            </a:avLst>
          </a:prstGeom>
          <a:noFill/>
          <a:ln w="9525" cap="flat" cmpd="sng" algn="ctr">
            <a:solidFill>
              <a:schemeClr val="tx1"/>
            </a:solidFill>
            <a:prstDash val="solid"/>
            <a:round/>
            <a:headEnd type="none" w="med" len="med"/>
            <a:tailEnd type="arrow"/>
          </a:ln>
          <a:effectLst/>
        </p:spPr>
      </p:cxnSp>
      <p:sp>
        <p:nvSpPr>
          <p:cNvPr id="49"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11/29/19</a:t>
            </a:r>
            <a:endParaRPr lang="en-US" b="1" dirty="0" smtClean="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2"/>
          </p:nvPr>
        </p:nvSpPr>
        <p:spPr>
          <a:noFill/>
        </p:spPr>
        <p:txBody>
          <a:bodyPr/>
          <a:lstStyle/>
          <a:p>
            <a:fld id="{9A0325F1-A812-49AF-8C8D-AA1F119303DB}" type="slidenum">
              <a:rPr lang="en-US" smtClean="0"/>
              <a:pPr/>
              <a:t>8</a:t>
            </a:fld>
            <a:endParaRPr lang="en-US" dirty="0" smtClean="0"/>
          </a:p>
        </p:txBody>
      </p:sp>
      <p:sp>
        <p:nvSpPr>
          <p:cNvPr id="6148" name="Text Box 14"/>
          <p:cNvSpPr txBox="1">
            <a:spLocks noChangeArrowheads="1"/>
          </p:cNvSpPr>
          <p:nvPr/>
        </p:nvSpPr>
        <p:spPr bwMode="auto">
          <a:xfrm>
            <a:off x="2895600" y="152400"/>
            <a:ext cx="3810000" cy="1938992"/>
          </a:xfrm>
          <a:prstGeom prst="rect">
            <a:avLst/>
          </a:prstGeom>
          <a:noFill/>
          <a:ln w="9525" algn="ctr">
            <a:noFill/>
            <a:miter lim="800000"/>
            <a:headEnd/>
            <a:tailEnd/>
          </a:ln>
        </p:spPr>
        <p:txBody>
          <a:bodyPr wrap="square">
            <a:spAutoFit/>
          </a:bodyPr>
          <a:lstStyle/>
          <a:p>
            <a:pPr algn="l">
              <a:spcBef>
                <a:spcPct val="50000"/>
              </a:spcBef>
            </a:pPr>
            <a:r>
              <a:rPr lang="en-US" sz="1200" b="1" dirty="0" smtClean="0"/>
              <a:t>Spinning Reserve:  </a:t>
            </a:r>
            <a:r>
              <a:rPr lang="en-US" sz="1200" dirty="0" smtClean="0"/>
              <a:t>Checks </a:t>
            </a:r>
            <a:r>
              <a:rPr lang="en-US" sz="1200" dirty="0"/>
              <a:t>to ensure that spinning reserve requirements for each region of the system are met.  This portion of the work is performed after </a:t>
            </a:r>
            <a:r>
              <a:rPr lang="en-US" sz="1200" dirty="0" smtClean="0"/>
              <a:t>power distribution and </a:t>
            </a:r>
            <a:r>
              <a:rPr lang="en-US" sz="1200" dirty="0" err="1" smtClean="0"/>
              <a:t>ExGen</a:t>
            </a:r>
            <a:r>
              <a:rPr lang="en-US" sz="1200" dirty="0" smtClean="0"/>
              <a:t> pool distribution </a:t>
            </a:r>
            <a:r>
              <a:rPr lang="en-US" sz="1200" dirty="0"/>
              <a:t>have been performed for all three fuels (coal, oil, natural gas).  Spinning reserve for any hour can be satisfied by any extra capacity in any fuel type. The amount needed is calculated by finding the maximum capacity of the largest single unit running in any hour using any fuel and multiplying by 10</a:t>
            </a:r>
            <a:r>
              <a:rPr lang="en-US" sz="1200" b="1" dirty="0"/>
              <a:t>0%.</a:t>
            </a:r>
          </a:p>
        </p:txBody>
      </p:sp>
      <p:sp>
        <p:nvSpPr>
          <p:cNvPr id="6150" name="AutoShape 6"/>
          <p:cNvSpPr>
            <a:spLocks noChangeArrowheads="1"/>
          </p:cNvSpPr>
          <p:nvPr/>
        </p:nvSpPr>
        <p:spPr bwMode="auto">
          <a:xfrm>
            <a:off x="447951" y="3766235"/>
            <a:ext cx="2044149" cy="646331"/>
          </a:xfrm>
          <a:prstGeom prst="flowChartProcess">
            <a:avLst/>
          </a:prstGeom>
          <a:noFill/>
          <a:ln w="9525" algn="ctr">
            <a:solidFill>
              <a:schemeClr val="tx1"/>
            </a:solidFill>
            <a:miter lim="800000"/>
            <a:headEnd/>
            <a:tailEnd/>
          </a:ln>
        </p:spPr>
        <p:txBody>
          <a:bodyPr wrap="none" anchor="ctr">
            <a:spAutoFit/>
          </a:bodyPr>
          <a:lstStyle/>
          <a:p>
            <a:r>
              <a:rPr lang="en-US" sz="1200" dirty="0"/>
              <a:t>20-For each hour,</a:t>
            </a:r>
          </a:p>
          <a:p>
            <a:r>
              <a:rPr lang="en-US" sz="1200" dirty="0"/>
              <a:t>determine the capacity</a:t>
            </a:r>
          </a:p>
          <a:p>
            <a:r>
              <a:rPr lang="en-US" sz="1200" dirty="0"/>
              <a:t>of the largest unit operating</a:t>
            </a:r>
          </a:p>
        </p:txBody>
      </p:sp>
      <p:sp>
        <p:nvSpPr>
          <p:cNvPr id="6151" name="AutoShape 7"/>
          <p:cNvSpPr>
            <a:spLocks noChangeArrowheads="1"/>
          </p:cNvSpPr>
          <p:nvPr/>
        </p:nvSpPr>
        <p:spPr bwMode="auto">
          <a:xfrm>
            <a:off x="228600" y="4648200"/>
            <a:ext cx="2478564" cy="646331"/>
          </a:xfrm>
          <a:prstGeom prst="flowChartProcess">
            <a:avLst/>
          </a:prstGeom>
          <a:noFill/>
          <a:ln w="9525" algn="ctr">
            <a:solidFill>
              <a:schemeClr val="tx1"/>
            </a:solidFill>
            <a:miter lim="800000"/>
            <a:headEnd/>
            <a:tailEnd/>
          </a:ln>
        </p:spPr>
        <p:txBody>
          <a:bodyPr wrap="none" anchor="ctr">
            <a:spAutoFit/>
          </a:bodyPr>
          <a:lstStyle/>
          <a:p>
            <a:r>
              <a:rPr lang="en-US" sz="1200" dirty="0"/>
              <a:t>21-The required reserve capacity </a:t>
            </a:r>
          </a:p>
          <a:p>
            <a:r>
              <a:rPr lang="en-US" sz="1200" dirty="0"/>
              <a:t>equals 100% of the capacity</a:t>
            </a:r>
          </a:p>
          <a:p>
            <a:r>
              <a:rPr lang="en-US" sz="1200" dirty="0"/>
              <a:t>of the largest unit operating</a:t>
            </a:r>
          </a:p>
        </p:txBody>
      </p:sp>
      <p:sp>
        <p:nvSpPr>
          <p:cNvPr id="6152" name="AutoShape 8"/>
          <p:cNvSpPr>
            <a:spLocks noChangeArrowheads="1"/>
          </p:cNvSpPr>
          <p:nvPr/>
        </p:nvSpPr>
        <p:spPr bwMode="auto">
          <a:xfrm>
            <a:off x="0" y="7010400"/>
            <a:ext cx="2971800" cy="1283910"/>
          </a:xfrm>
          <a:prstGeom prst="flowChartDecision">
            <a:avLst/>
          </a:prstGeom>
          <a:noFill/>
          <a:ln w="9525" algn="ctr">
            <a:solidFill>
              <a:schemeClr val="tx1"/>
            </a:solidFill>
            <a:miter lim="800000"/>
            <a:headEnd/>
            <a:tailEnd/>
          </a:ln>
        </p:spPr>
        <p:txBody>
          <a:bodyPr wrap="square" anchor="ctr">
            <a:spAutoFit/>
          </a:bodyPr>
          <a:lstStyle/>
          <a:p>
            <a:r>
              <a:rPr lang="en-US" sz="1200" dirty="0" smtClean="0"/>
              <a:t>23-Enough reserve </a:t>
            </a:r>
            <a:endParaRPr lang="en-US" sz="1200" dirty="0"/>
          </a:p>
          <a:p>
            <a:r>
              <a:rPr lang="en-US" sz="1200" dirty="0" smtClean="0"/>
              <a:t>capacity exist in that  </a:t>
            </a:r>
            <a:r>
              <a:rPr lang="en-US" sz="1200" dirty="0"/>
              <a:t>hour?</a:t>
            </a:r>
          </a:p>
        </p:txBody>
      </p:sp>
      <p:sp>
        <p:nvSpPr>
          <p:cNvPr id="6153" name="AutoShape 9"/>
          <p:cNvSpPr>
            <a:spLocks noChangeArrowheads="1"/>
          </p:cNvSpPr>
          <p:nvPr/>
        </p:nvSpPr>
        <p:spPr bwMode="auto">
          <a:xfrm>
            <a:off x="228600" y="5470267"/>
            <a:ext cx="2478564" cy="1384995"/>
          </a:xfrm>
          <a:prstGeom prst="flowChartProcess">
            <a:avLst/>
          </a:prstGeom>
          <a:noFill/>
          <a:ln w="9525" algn="ctr">
            <a:solidFill>
              <a:schemeClr val="tx1"/>
            </a:solidFill>
            <a:miter lim="800000"/>
            <a:headEnd/>
            <a:tailEnd/>
          </a:ln>
        </p:spPr>
        <p:txBody>
          <a:bodyPr wrap="square" anchor="ctr">
            <a:spAutoFit/>
          </a:bodyPr>
          <a:lstStyle/>
          <a:p>
            <a:r>
              <a:rPr lang="en-US" sz="1200" dirty="0"/>
              <a:t>22-Beginning at the first hour</a:t>
            </a:r>
          </a:p>
          <a:p>
            <a:r>
              <a:rPr lang="en-US" sz="1200" dirty="0"/>
              <a:t>in the hour of year hierarchy, </a:t>
            </a:r>
          </a:p>
          <a:p>
            <a:r>
              <a:rPr lang="en-US" sz="1200" dirty="0"/>
              <a:t>compare the required </a:t>
            </a:r>
          </a:p>
          <a:p>
            <a:r>
              <a:rPr lang="en-US" sz="1200" dirty="0"/>
              <a:t>reserve capacity to the </a:t>
            </a:r>
            <a:r>
              <a:rPr lang="en-US" sz="1200" dirty="0" smtClean="0"/>
              <a:t>amount </a:t>
            </a:r>
            <a:r>
              <a:rPr lang="en-US" sz="1200" dirty="0"/>
              <a:t>of generation in the </a:t>
            </a:r>
            <a:r>
              <a:rPr lang="en-US" sz="1200" dirty="0" smtClean="0"/>
              <a:t>system, including transfers</a:t>
            </a:r>
            <a:endParaRPr lang="en-US" sz="1200" dirty="0"/>
          </a:p>
          <a:p>
            <a:r>
              <a:rPr lang="en-US" sz="1200" dirty="0"/>
              <a:t>not being used.</a:t>
            </a:r>
          </a:p>
        </p:txBody>
      </p:sp>
      <p:sp>
        <p:nvSpPr>
          <p:cNvPr id="6154" name="AutoShape 10"/>
          <p:cNvSpPr>
            <a:spLocks noChangeArrowheads="1"/>
          </p:cNvSpPr>
          <p:nvPr/>
        </p:nvSpPr>
        <p:spPr bwMode="auto">
          <a:xfrm>
            <a:off x="3962400" y="6096000"/>
            <a:ext cx="1692354" cy="1283910"/>
          </a:xfrm>
          <a:prstGeom prst="flowChartDecision">
            <a:avLst/>
          </a:prstGeom>
          <a:noFill/>
          <a:ln w="9525" algn="ctr">
            <a:solidFill>
              <a:schemeClr val="tx1"/>
            </a:solidFill>
            <a:miter lim="800000"/>
            <a:headEnd/>
            <a:tailEnd/>
          </a:ln>
        </p:spPr>
        <p:txBody>
          <a:bodyPr wrap="square" anchor="ctr">
            <a:spAutoFit/>
          </a:bodyPr>
          <a:lstStyle/>
          <a:p>
            <a:r>
              <a:rPr lang="en-US" sz="1200" dirty="0" smtClean="0"/>
              <a:t>23Y-Hr  8760 reached</a:t>
            </a:r>
            <a:r>
              <a:rPr lang="en-US" sz="1200" dirty="0"/>
              <a:t>?</a:t>
            </a:r>
          </a:p>
        </p:txBody>
      </p:sp>
      <p:sp>
        <p:nvSpPr>
          <p:cNvPr id="6155" name="AutoShape 11"/>
          <p:cNvSpPr>
            <a:spLocks noChangeArrowheads="1"/>
          </p:cNvSpPr>
          <p:nvPr/>
        </p:nvSpPr>
        <p:spPr bwMode="auto">
          <a:xfrm>
            <a:off x="5791200" y="6172200"/>
            <a:ext cx="859274" cy="1428214"/>
          </a:xfrm>
          <a:prstGeom prst="flowChartConnector">
            <a:avLst/>
          </a:prstGeom>
          <a:noFill/>
          <a:ln w="9525" algn="ctr">
            <a:solidFill>
              <a:schemeClr val="tx1"/>
            </a:solidFill>
            <a:round/>
            <a:headEnd/>
            <a:tailEnd/>
          </a:ln>
        </p:spPr>
        <p:txBody>
          <a:bodyPr wrap="none" anchor="ctr">
            <a:spAutoFit/>
          </a:bodyPr>
          <a:lstStyle/>
          <a:p>
            <a:r>
              <a:rPr lang="en-US" sz="1200"/>
              <a:t>24-Go</a:t>
            </a:r>
          </a:p>
          <a:p>
            <a:r>
              <a:rPr lang="en-US" sz="1200"/>
              <a:t> to </a:t>
            </a:r>
          </a:p>
          <a:p>
            <a:r>
              <a:rPr lang="en-US" sz="1200"/>
              <a:t>next</a:t>
            </a:r>
          </a:p>
          <a:p>
            <a:r>
              <a:rPr lang="en-US" sz="1200"/>
              <a:t>hour </a:t>
            </a:r>
          </a:p>
          <a:p>
            <a:r>
              <a:rPr lang="en-US" sz="1200"/>
              <a:t>(23)</a:t>
            </a:r>
          </a:p>
        </p:txBody>
      </p:sp>
      <p:sp>
        <p:nvSpPr>
          <p:cNvPr id="6157" name="Text Box 16"/>
          <p:cNvSpPr txBox="1">
            <a:spLocks noChangeArrowheads="1"/>
          </p:cNvSpPr>
          <p:nvPr/>
        </p:nvSpPr>
        <p:spPr bwMode="auto">
          <a:xfrm>
            <a:off x="2895600" y="7239000"/>
            <a:ext cx="457200" cy="244475"/>
          </a:xfrm>
          <a:prstGeom prst="rect">
            <a:avLst/>
          </a:prstGeom>
          <a:noFill/>
          <a:ln w="9525" algn="ctr">
            <a:noFill/>
            <a:miter lim="800000"/>
            <a:headEnd/>
            <a:tailEnd/>
          </a:ln>
        </p:spPr>
        <p:txBody>
          <a:bodyPr>
            <a:spAutoFit/>
          </a:bodyPr>
          <a:lstStyle/>
          <a:p>
            <a:pPr>
              <a:spcBef>
                <a:spcPct val="50000"/>
              </a:spcBef>
            </a:pPr>
            <a:r>
              <a:rPr lang="en-US" dirty="0"/>
              <a:t>Y</a:t>
            </a:r>
          </a:p>
        </p:txBody>
      </p:sp>
      <p:sp>
        <p:nvSpPr>
          <p:cNvPr id="6159" name="Text Box 18"/>
          <p:cNvSpPr txBox="1">
            <a:spLocks noChangeArrowheads="1"/>
          </p:cNvSpPr>
          <p:nvPr/>
        </p:nvSpPr>
        <p:spPr bwMode="auto">
          <a:xfrm>
            <a:off x="1676400" y="8289925"/>
            <a:ext cx="381000" cy="244475"/>
          </a:xfrm>
          <a:prstGeom prst="rect">
            <a:avLst/>
          </a:prstGeom>
          <a:noFill/>
          <a:ln w="9525" algn="ctr">
            <a:noFill/>
            <a:miter lim="800000"/>
            <a:headEnd/>
            <a:tailEnd/>
          </a:ln>
        </p:spPr>
        <p:txBody>
          <a:bodyPr>
            <a:spAutoFit/>
          </a:bodyPr>
          <a:lstStyle/>
          <a:p>
            <a:pPr>
              <a:spcBef>
                <a:spcPct val="50000"/>
              </a:spcBef>
            </a:pPr>
            <a:r>
              <a:rPr lang="en-US" dirty="0"/>
              <a:t>N</a:t>
            </a:r>
          </a:p>
        </p:txBody>
      </p:sp>
      <p:sp>
        <p:nvSpPr>
          <p:cNvPr id="6163" name="Text Box 22"/>
          <p:cNvSpPr txBox="1">
            <a:spLocks noChangeArrowheads="1"/>
          </p:cNvSpPr>
          <p:nvPr/>
        </p:nvSpPr>
        <p:spPr bwMode="auto">
          <a:xfrm>
            <a:off x="5486400" y="6477000"/>
            <a:ext cx="381000" cy="246221"/>
          </a:xfrm>
          <a:prstGeom prst="rect">
            <a:avLst/>
          </a:prstGeom>
          <a:noFill/>
          <a:ln w="9525" algn="ctr">
            <a:noFill/>
            <a:miter lim="800000"/>
            <a:headEnd/>
            <a:tailEnd/>
          </a:ln>
        </p:spPr>
        <p:txBody>
          <a:bodyPr wrap="square">
            <a:spAutoFit/>
          </a:bodyPr>
          <a:lstStyle/>
          <a:p>
            <a:pPr>
              <a:spcBef>
                <a:spcPct val="50000"/>
              </a:spcBef>
            </a:pPr>
            <a:r>
              <a:rPr lang="en-US" dirty="0"/>
              <a:t>N</a:t>
            </a:r>
          </a:p>
        </p:txBody>
      </p:sp>
      <p:sp>
        <p:nvSpPr>
          <p:cNvPr id="6164" name="Text Box 23"/>
          <p:cNvSpPr txBox="1">
            <a:spLocks noChangeArrowheads="1"/>
          </p:cNvSpPr>
          <p:nvPr/>
        </p:nvSpPr>
        <p:spPr bwMode="auto">
          <a:xfrm>
            <a:off x="4419600" y="5867400"/>
            <a:ext cx="457200" cy="244475"/>
          </a:xfrm>
          <a:prstGeom prst="rect">
            <a:avLst/>
          </a:prstGeom>
          <a:noFill/>
          <a:ln w="9525" algn="ctr">
            <a:noFill/>
            <a:miter lim="800000"/>
            <a:headEnd/>
            <a:tailEnd/>
          </a:ln>
        </p:spPr>
        <p:txBody>
          <a:bodyPr>
            <a:spAutoFit/>
          </a:bodyPr>
          <a:lstStyle/>
          <a:p>
            <a:pPr>
              <a:spcBef>
                <a:spcPct val="50000"/>
              </a:spcBef>
            </a:pPr>
            <a:r>
              <a:rPr lang="en-US" dirty="0"/>
              <a:t>Y</a:t>
            </a:r>
          </a:p>
        </p:txBody>
      </p:sp>
      <p:sp>
        <p:nvSpPr>
          <p:cNvPr id="6165" name="AutoShape 24"/>
          <p:cNvSpPr>
            <a:spLocks noChangeArrowheads="1"/>
          </p:cNvSpPr>
          <p:nvPr/>
        </p:nvSpPr>
        <p:spPr bwMode="auto">
          <a:xfrm rot="10800000">
            <a:off x="4191000" y="2590800"/>
            <a:ext cx="1473484" cy="802600"/>
          </a:xfrm>
          <a:prstGeom prst="flowChartOffpageConnector">
            <a:avLst/>
          </a:prstGeom>
          <a:noFill/>
          <a:ln w="9525" algn="ctr">
            <a:solidFill>
              <a:schemeClr val="tx1"/>
            </a:solidFill>
            <a:miter lim="800000"/>
            <a:headEnd/>
            <a:tailEnd/>
          </a:ln>
        </p:spPr>
        <p:txBody>
          <a:bodyPr rot="10800000" wrap="square" anchor="ctr">
            <a:spAutoFit/>
          </a:bodyPr>
          <a:lstStyle/>
          <a:p>
            <a:r>
              <a:rPr lang="en-US" sz="1200" dirty="0"/>
              <a:t>25-Go to </a:t>
            </a:r>
          </a:p>
          <a:p>
            <a:r>
              <a:rPr lang="en-US" sz="1200" dirty="0" smtClean="0"/>
              <a:t>next page: Emissions Check</a:t>
            </a:r>
            <a:endParaRPr lang="en-US" sz="1200" dirty="0"/>
          </a:p>
        </p:txBody>
      </p:sp>
      <p:sp>
        <p:nvSpPr>
          <p:cNvPr id="6171" name="AutoShape 30"/>
          <p:cNvSpPr>
            <a:spLocks noChangeArrowheads="1"/>
          </p:cNvSpPr>
          <p:nvPr/>
        </p:nvSpPr>
        <p:spPr bwMode="auto">
          <a:xfrm>
            <a:off x="4343400" y="7543800"/>
            <a:ext cx="1524000" cy="715089"/>
          </a:xfrm>
          <a:prstGeom prst="flowChartAlternateProcess">
            <a:avLst/>
          </a:prstGeom>
          <a:solidFill>
            <a:srgbClr val="FF0000"/>
          </a:solidFill>
          <a:ln w="9525" algn="ctr">
            <a:solidFill>
              <a:schemeClr val="tx1"/>
            </a:solidFill>
            <a:miter lim="800000"/>
            <a:headEnd/>
            <a:tailEnd/>
          </a:ln>
        </p:spPr>
        <p:txBody>
          <a:bodyPr wrap="square" anchor="ctr">
            <a:spAutoFit/>
          </a:bodyPr>
          <a:lstStyle/>
          <a:p>
            <a:pPr algn="l"/>
            <a:r>
              <a:rPr lang="en-US" sz="1200" dirty="0"/>
              <a:t>23N-Send up </a:t>
            </a:r>
            <a:r>
              <a:rPr lang="en-US" sz="1200" dirty="0" smtClean="0"/>
              <a:t>red flag : more cap </a:t>
            </a:r>
            <a:r>
              <a:rPr lang="en-US" sz="1200" dirty="0"/>
              <a:t>needed</a:t>
            </a:r>
          </a:p>
        </p:txBody>
      </p:sp>
      <p:sp>
        <p:nvSpPr>
          <p:cNvPr id="6172" name="AutoShape 31"/>
          <p:cNvSpPr>
            <a:spLocks noChangeArrowheads="1"/>
          </p:cNvSpPr>
          <p:nvPr/>
        </p:nvSpPr>
        <p:spPr bwMode="auto">
          <a:xfrm>
            <a:off x="3810000" y="5029200"/>
            <a:ext cx="2171700" cy="790099"/>
          </a:xfrm>
          <a:prstGeom prst="verticalScroll">
            <a:avLst>
              <a:gd name="adj" fmla="val 12500"/>
            </a:avLst>
          </a:prstGeom>
          <a:solidFill>
            <a:srgbClr val="FF0000"/>
          </a:solidFill>
          <a:ln w="9525">
            <a:solidFill>
              <a:schemeClr val="tx1"/>
            </a:solidFill>
            <a:round/>
            <a:headEnd/>
            <a:tailEnd/>
          </a:ln>
        </p:spPr>
        <p:txBody>
          <a:bodyPr anchor="ctr">
            <a:spAutoFit/>
          </a:bodyPr>
          <a:lstStyle/>
          <a:p>
            <a:r>
              <a:rPr lang="en-US" sz="1200" dirty="0"/>
              <a:t>23Y1-Print out a useful </a:t>
            </a:r>
            <a:r>
              <a:rPr lang="en-US" sz="1200" dirty="0" smtClean="0"/>
              <a:t>report detailing </a:t>
            </a:r>
            <a:r>
              <a:rPr lang="en-US" sz="1200" dirty="0"/>
              <a:t>all </a:t>
            </a:r>
            <a:r>
              <a:rPr lang="en-US" sz="1200" dirty="0" smtClean="0"/>
              <a:t>reserve capacity </a:t>
            </a:r>
            <a:r>
              <a:rPr lang="en-US" sz="1200" dirty="0"/>
              <a:t>needed.</a:t>
            </a:r>
          </a:p>
        </p:txBody>
      </p:sp>
      <p:sp>
        <p:nvSpPr>
          <p:cNvPr id="6174" name="AutoShape 34"/>
          <p:cNvSpPr>
            <a:spLocks noChangeArrowheads="1"/>
          </p:cNvSpPr>
          <p:nvPr/>
        </p:nvSpPr>
        <p:spPr bwMode="auto">
          <a:xfrm>
            <a:off x="3429000" y="3429000"/>
            <a:ext cx="3008313" cy="1349633"/>
          </a:xfrm>
          <a:prstGeom prst="horizontalScroll">
            <a:avLst>
              <a:gd name="adj" fmla="val 12500"/>
            </a:avLst>
          </a:prstGeom>
          <a:solidFill>
            <a:srgbClr val="CCFFCC"/>
          </a:solidFill>
          <a:ln w="9525">
            <a:solidFill>
              <a:schemeClr val="tx1"/>
            </a:solidFill>
            <a:round/>
            <a:headEnd/>
            <a:tailEnd/>
          </a:ln>
        </p:spPr>
        <p:txBody>
          <a:bodyPr wrap="square" anchor="ctr">
            <a:spAutoFit/>
          </a:bodyPr>
          <a:lstStyle/>
          <a:p>
            <a:r>
              <a:rPr lang="en-US" sz="1200" dirty="0"/>
              <a:t>23.5Y1-Output a database of hourly generation/heat input data for each unit as well as a summary table of unit generation/heat input (base yr versus future yr)</a:t>
            </a:r>
          </a:p>
        </p:txBody>
      </p:sp>
      <p:sp>
        <p:nvSpPr>
          <p:cNvPr id="6176" name="AutoShape 36"/>
          <p:cNvSpPr>
            <a:spLocks noChangeArrowheads="1"/>
          </p:cNvSpPr>
          <p:nvPr/>
        </p:nvSpPr>
        <p:spPr bwMode="auto">
          <a:xfrm>
            <a:off x="457200" y="2821772"/>
            <a:ext cx="2133600" cy="858857"/>
          </a:xfrm>
          <a:prstGeom prst="horizontalScroll">
            <a:avLst>
              <a:gd name="adj" fmla="val 12500"/>
            </a:avLst>
          </a:prstGeom>
          <a:solidFill>
            <a:srgbClr val="CCFFCC"/>
          </a:solidFill>
          <a:ln w="9525">
            <a:solidFill>
              <a:schemeClr val="tx1"/>
            </a:solidFill>
            <a:round/>
            <a:headEnd/>
            <a:tailEnd/>
          </a:ln>
        </p:spPr>
        <p:txBody>
          <a:bodyPr wrap="square" anchor="ctr">
            <a:spAutoFit/>
          </a:bodyPr>
          <a:lstStyle/>
          <a:p>
            <a:r>
              <a:rPr lang="en-US" sz="1200" dirty="0"/>
              <a:t>19.5-Print out a useful generation report by unit for stakeholder review</a:t>
            </a:r>
          </a:p>
        </p:txBody>
      </p:sp>
      <p:sp>
        <p:nvSpPr>
          <p:cNvPr id="6178" name="AutoShape 38"/>
          <p:cNvSpPr>
            <a:spLocks noChangeArrowheads="1"/>
          </p:cNvSpPr>
          <p:nvPr/>
        </p:nvSpPr>
        <p:spPr bwMode="auto">
          <a:xfrm>
            <a:off x="228600" y="960893"/>
            <a:ext cx="2514600" cy="1840409"/>
          </a:xfrm>
          <a:prstGeom prst="horizontalScroll">
            <a:avLst>
              <a:gd name="adj" fmla="val 12500"/>
            </a:avLst>
          </a:prstGeom>
          <a:solidFill>
            <a:srgbClr val="FF0000"/>
          </a:solidFill>
          <a:ln w="9525">
            <a:solidFill>
              <a:schemeClr val="tx1"/>
            </a:solidFill>
            <a:round/>
            <a:headEnd/>
            <a:tailEnd/>
          </a:ln>
        </p:spPr>
        <p:txBody>
          <a:bodyPr wrap="square" anchor="ctr">
            <a:spAutoFit/>
          </a:bodyPr>
          <a:lstStyle/>
          <a:p>
            <a:pPr algn="l"/>
            <a:r>
              <a:rPr lang="en-US" sz="1200" dirty="0"/>
              <a:t>19.1-If any hour showed a demand generation deficit, print out a useful report showing where, when, how much, and for new generic unit creation, data on those units.</a:t>
            </a:r>
          </a:p>
        </p:txBody>
      </p:sp>
      <p:sp>
        <p:nvSpPr>
          <p:cNvPr id="37" name="Down Arrow Callout 36"/>
          <p:cNvSpPr/>
          <p:nvPr/>
        </p:nvSpPr>
        <p:spPr bwMode="auto">
          <a:xfrm>
            <a:off x="1066800" y="228600"/>
            <a:ext cx="990600" cy="990124"/>
          </a:xfrm>
          <a:prstGeom prst="downArrow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19 From previous pages</a:t>
            </a:r>
            <a:endParaRPr kumimoji="0" lang="en-US" sz="12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6178" idx="2"/>
            <a:endCxn id="6176" idx="0"/>
          </p:cNvCxnSpPr>
          <p:nvPr/>
        </p:nvCxnSpPr>
        <p:spPr bwMode="auto">
          <a:xfrm>
            <a:off x="1485900" y="2571251"/>
            <a:ext cx="38100" cy="357878"/>
          </a:xfrm>
          <a:prstGeom prst="straightConnector1">
            <a:avLst/>
          </a:prstGeom>
          <a:noFill/>
          <a:ln w="9525" cap="flat" cmpd="sng" algn="ctr">
            <a:solidFill>
              <a:schemeClr val="tx1"/>
            </a:solidFill>
            <a:prstDash val="solid"/>
            <a:round/>
            <a:headEnd type="none" w="med" len="med"/>
            <a:tailEnd type="arrow"/>
          </a:ln>
          <a:effectLst/>
        </p:spPr>
      </p:cxnSp>
      <p:cxnSp>
        <p:nvCxnSpPr>
          <p:cNvPr id="41" name="Straight Arrow Connector 40"/>
          <p:cNvCxnSpPr>
            <a:stCxn id="6176" idx="2"/>
            <a:endCxn id="6150" idx="0"/>
          </p:cNvCxnSpPr>
          <p:nvPr/>
        </p:nvCxnSpPr>
        <p:spPr bwMode="auto">
          <a:xfrm flipH="1">
            <a:off x="1470026" y="3573272"/>
            <a:ext cx="53974" cy="192963"/>
          </a:xfrm>
          <a:prstGeom prst="straightConnector1">
            <a:avLst/>
          </a:prstGeom>
          <a:noFill/>
          <a:ln w="9525" cap="flat" cmpd="sng" algn="ctr">
            <a:solidFill>
              <a:schemeClr val="tx1"/>
            </a:solidFill>
            <a:prstDash val="solid"/>
            <a:round/>
            <a:headEnd type="none" w="med" len="med"/>
            <a:tailEnd type="arrow"/>
          </a:ln>
          <a:effectLst/>
        </p:spPr>
      </p:cxnSp>
      <p:cxnSp>
        <p:nvCxnSpPr>
          <p:cNvPr id="43" name="Straight Arrow Connector 42"/>
          <p:cNvCxnSpPr>
            <a:stCxn id="6150" idx="2"/>
            <a:endCxn id="6151" idx="0"/>
          </p:cNvCxnSpPr>
          <p:nvPr/>
        </p:nvCxnSpPr>
        <p:spPr bwMode="auto">
          <a:xfrm flipH="1">
            <a:off x="1467882" y="4412566"/>
            <a:ext cx="2144" cy="235634"/>
          </a:xfrm>
          <a:prstGeom prst="straightConnector1">
            <a:avLst/>
          </a:prstGeom>
          <a:noFill/>
          <a:ln w="9525" cap="flat" cmpd="sng" algn="ctr">
            <a:solidFill>
              <a:schemeClr val="tx1"/>
            </a:solidFill>
            <a:prstDash val="solid"/>
            <a:round/>
            <a:headEnd type="none" w="med" len="med"/>
            <a:tailEnd type="arrow"/>
          </a:ln>
          <a:effectLst/>
        </p:spPr>
      </p:cxnSp>
      <p:cxnSp>
        <p:nvCxnSpPr>
          <p:cNvPr id="45" name="Straight Arrow Connector 44"/>
          <p:cNvCxnSpPr>
            <a:stCxn id="6151" idx="2"/>
            <a:endCxn id="6153" idx="0"/>
          </p:cNvCxnSpPr>
          <p:nvPr/>
        </p:nvCxnSpPr>
        <p:spPr bwMode="auto">
          <a:xfrm>
            <a:off x="1467882" y="5294531"/>
            <a:ext cx="0" cy="175736"/>
          </a:xfrm>
          <a:prstGeom prst="straightConnector1">
            <a:avLst/>
          </a:prstGeom>
          <a:noFill/>
          <a:ln w="9525" cap="flat" cmpd="sng" algn="ctr">
            <a:solidFill>
              <a:schemeClr val="tx1"/>
            </a:solidFill>
            <a:prstDash val="solid"/>
            <a:round/>
            <a:headEnd type="none" w="med" len="med"/>
            <a:tailEnd type="arrow"/>
          </a:ln>
          <a:effectLst/>
        </p:spPr>
      </p:cxnSp>
      <p:cxnSp>
        <p:nvCxnSpPr>
          <p:cNvPr id="47" name="Straight Arrow Connector 46"/>
          <p:cNvCxnSpPr>
            <a:stCxn id="6153" idx="2"/>
            <a:endCxn id="6152" idx="0"/>
          </p:cNvCxnSpPr>
          <p:nvPr/>
        </p:nvCxnSpPr>
        <p:spPr bwMode="auto">
          <a:xfrm>
            <a:off x="1467882" y="6855262"/>
            <a:ext cx="18018" cy="155138"/>
          </a:xfrm>
          <a:prstGeom prst="straightConnector1">
            <a:avLst/>
          </a:prstGeom>
          <a:noFill/>
          <a:ln w="9525" cap="flat" cmpd="sng" algn="ctr">
            <a:solidFill>
              <a:schemeClr val="tx1"/>
            </a:solidFill>
            <a:prstDash val="solid"/>
            <a:round/>
            <a:headEnd type="none" w="med" len="med"/>
            <a:tailEnd type="arrow"/>
          </a:ln>
          <a:effectLst/>
        </p:spPr>
      </p:cxnSp>
      <p:cxnSp>
        <p:nvCxnSpPr>
          <p:cNvPr id="49" name="Elbow Connector 48"/>
          <p:cNvCxnSpPr>
            <a:stCxn id="6152" idx="2"/>
            <a:endCxn id="6171" idx="2"/>
          </p:cNvCxnSpPr>
          <p:nvPr/>
        </p:nvCxnSpPr>
        <p:spPr bwMode="auto">
          <a:xfrm rot="5400000" flipH="1" flipV="1">
            <a:off x="3277939" y="6466850"/>
            <a:ext cx="35421" cy="3619500"/>
          </a:xfrm>
          <a:prstGeom prst="bentConnector3">
            <a:avLst>
              <a:gd name="adj1" fmla="val -645380"/>
            </a:avLst>
          </a:prstGeom>
          <a:noFill/>
          <a:ln w="9525" cap="flat" cmpd="sng" algn="ctr">
            <a:solidFill>
              <a:schemeClr val="tx1"/>
            </a:solidFill>
            <a:prstDash val="solid"/>
            <a:round/>
            <a:headEnd type="none" w="med" len="med"/>
            <a:tailEnd type="arrow"/>
          </a:ln>
          <a:effectLst/>
        </p:spPr>
      </p:cxnSp>
      <p:cxnSp>
        <p:nvCxnSpPr>
          <p:cNvPr id="52" name="Straight Arrow Connector 51"/>
          <p:cNvCxnSpPr>
            <a:stCxn id="6171" idx="0"/>
            <a:endCxn id="6154" idx="2"/>
          </p:cNvCxnSpPr>
          <p:nvPr/>
        </p:nvCxnSpPr>
        <p:spPr bwMode="auto">
          <a:xfrm flipH="1" flipV="1">
            <a:off x="4808577" y="7379910"/>
            <a:ext cx="296823" cy="163890"/>
          </a:xfrm>
          <a:prstGeom prst="straightConnector1">
            <a:avLst/>
          </a:prstGeom>
          <a:noFill/>
          <a:ln w="9525" cap="flat" cmpd="sng" algn="ctr">
            <a:solidFill>
              <a:schemeClr val="tx1"/>
            </a:solidFill>
            <a:prstDash val="solid"/>
            <a:round/>
            <a:headEnd type="none" w="med" len="med"/>
            <a:tailEnd type="arrow"/>
          </a:ln>
          <a:effectLst/>
        </p:spPr>
      </p:cxnSp>
      <p:cxnSp>
        <p:nvCxnSpPr>
          <p:cNvPr id="55" name="Straight Arrow Connector 54"/>
          <p:cNvCxnSpPr>
            <a:stCxn id="6154" idx="3"/>
            <a:endCxn id="6155" idx="2"/>
          </p:cNvCxnSpPr>
          <p:nvPr/>
        </p:nvCxnSpPr>
        <p:spPr bwMode="auto">
          <a:xfrm>
            <a:off x="5654754" y="6737955"/>
            <a:ext cx="136446" cy="148352"/>
          </a:xfrm>
          <a:prstGeom prst="straightConnector1">
            <a:avLst/>
          </a:prstGeom>
          <a:noFill/>
          <a:ln w="9525" cap="flat" cmpd="sng" algn="ctr">
            <a:solidFill>
              <a:schemeClr val="tx1"/>
            </a:solidFill>
            <a:prstDash val="solid"/>
            <a:round/>
            <a:headEnd type="none" w="med" len="med"/>
            <a:tailEnd type="arrow"/>
          </a:ln>
          <a:effectLst/>
        </p:spPr>
      </p:cxnSp>
      <p:cxnSp>
        <p:nvCxnSpPr>
          <p:cNvPr id="57" name="Straight Arrow Connector 56"/>
          <p:cNvCxnSpPr>
            <a:stCxn id="6154" idx="0"/>
            <a:endCxn id="6172" idx="2"/>
          </p:cNvCxnSpPr>
          <p:nvPr/>
        </p:nvCxnSpPr>
        <p:spPr bwMode="auto">
          <a:xfrm flipV="1">
            <a:off x="4808577" y="5819299"/>
            <a:ext cx="87273" cy="276701"/>
          </a:xfrm>
          <a:prstGeom prst="straightConnector1">
            <a:avLst/>
          </a:prstGeom>
          <a:noFill/>
          <a:ln w="9525" cap="flat" cmpd="sng" algn="ctr">
            <a:solidFill>
              <a:schemeClr val="tx1"/>
            </a:solidFill>
            <a:prstDash val="solid"/>
            <a:round/>
            <a:headEnd type="none" w="med" len="med"/>
            <a:tailEnd type="arrow"/>
          </a:ln>
          <a:effectLst/>
        </p:spPr>
      </p:cxnSp>
      <p:cxnSp>
        <p:nvCxnSpPr>
          <p:cNvPr id="60" name="Straight Arrow Connector 59"/>
          <p:cNvCxnSpPr>
            <a:stCxn id="6172" idx="0"/>
            <a:endCxn id="6174" idx="2"/>
          </p:cNvCxnSpPr>
          <p:nvPr/>
        </p:nvCxnSpPr>
        <p:spPr bwMode="auto">
          <a:xfrm flipV="1">
            <a:off x="4895850" y="4609929"/>
            <a:ext cx="37307" cy="419271"/>
          </a:xfrm>
          <a:prstGeom prst="straightConnector1">
            <a:avLst/>
          </a:prstGeom>
          <a:noFill/>
          <a:ln w="9525" cap="flat" cmpd="sng" algn="ctr">
            <a:solidFill>
              <a:schemeClr val="tx1"/>
            </a:solidFill>
            <a:prstDash val="solid"/>
            <a:round/>
            <a:headEnd type="none" w="med" len="med"/>
            <a:tailEnd type="arrow"/>
          </a:ln>
          <a:effectLst/>
        </p:spPr>
      </p:cxnSp>
      <p:cxnSp>
        <p:nvCxnSpPr>
          <p:cNvPr id="63" name="Straight Arrow Connector 62"/>
          <p:cNvCxnSpPr>
            <a:stCxn id="6174" idx="0"/>
            <a:endCxn id="6165" idx="0"/>
          </p:cNvCxnSpPr>
          <p:nvPr/>
        </p:nvCxnSpPr>
        <p:spPr bwMode="auto">
          <a:xfrm flipH="1" flipV="1">
            <a:off x="4927742" y="3393400"/>
            <a:ext cx="5415" cy="204304"/>
          </a:xfrm>
          <a:prstGeom prst="straightConnector1">
            <a:avLst/>
          </a:prstGeom>
          <a:noFill/>
          <a:ln w="9525" cap="flat" cmpd="sng" algn="ctr">
            <a:solidFill>
              <a:schemeClr val="tx1"/>
            </a:solidFill>
            <a:prstDash val="solid"/>
            <a:round/>
            <a:headEnd type="none" w="med" len="med"/>
            <a:tailEnd type="arrow"/>
          </a:ln>
          <a:effectLst/>
        </p:spPr>
      </p:cxnSp>
      <p:cxnSp>
        <p:nvCxnSpPr>
          <p:cNvPr id="67" name="Straight Arrow Connector 66"/>
          <p:cNvCxnSpPr>
            <a:stCxn id="6152" idx="3"/>
            <a:endCxn id="6154" idx="1"/>
          </p:cNvCxnSpPr>
          <p:nvPr/>
        </p:nvCxnSpPr>
        <p:spPr bwMode="auto">
          <a:xfrm flipV="1">
            <a:off x="2971800" y="6737955"/>
            <a:ext cx="990600" cy="914400"/>
          </a:xfrm>
          <a:prstGeom prst="straightConnector1">
            <a:avLst/>
          </a:prstGeom>
          <a:noFill/>
          <a:ln w="9525" cap="flat" cmpd="sng" algn="ctr">
            <a:solidFill>
              <a:schemeClr val="tx1"/>
            </a:solidFill>
            <a:prstDash val="solid"/>
            <a:round/>
            <a:headEnd type="none" w="med" len="med"/>
            <a:tailEnd type="arrow"/>
          </a:ln>
          <a:effectLst/>
        </p:spPr>
      </p:cxnSp>
      <p:sp>
        <p:nvSpPr>
          <p:cNvPr id="34"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11/29/19</a:t>
            </a:r>
            <a:endParaRPr lang="en-US" b="1" dirty="0" smtClean="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3"/>
          <p:cNvSpPr>
            <a:spLocks noGrp="1"/>
          </p:cNvSpPr>
          <p:nvPr>
            <p:ph type="sldNum" sz="quarter" idx="12"/>
          </p:nvPr>
        </p:nvSpPr>
        <p:spPr>
          <a:noFill/>
        </p:spPr>
        <p:txBody>
          <a:bodyPr/>
          <a:lstStyle/>
          <a:p>
            <a:fld id="{3F982C53-1293-48DB-A863-E09882C4254F}" type="slidenum">
              <a:rPr lang="en-US" smtClean="0"/>
              <a:pPr/>
              <a:t>9</a:t>
            </a:fld>
            <a:endParaRPr lang="en-US" smtClean="0"/>
          </a:p>
        </p:txBody>
      </p:sp>
      <p:sp>
        <p:nvSpPr>
          <p:cNvPr id="7172" name="Text Box 25"/>
          <p:cNvSpPr txBox="1">
            <a:spLocks noChangeArrowheads="1"/>
          </p:cNvSpPr>
          <p:nvPr/>
        </p:nvSpPr>
        <p:spPr bwMode="auto">
          <a:xfrm>
            <a:off x="3429000" y="381000"/>
            <a:ext cx="2743200" cy="1569660"/>
          </a:xfrm>
          <a:prstGeom prst="rect">
            <a:avLst/>
          </a:prstGeom>
          <a:noFill/>
          <a:ln w="9525" algn="ctr">
            <a:noFill/>
            <a:miter lim="800000"/>
            <a:headEnd/>
            <a:tailEnd/>
          </a:ln>
        </p:spPr>
        <p:txBody>
          <a:bodyPr wrap="square">
            <a:spAutoFit/>
          </a:bodyPr>
          <a:lstStyle/>
          <a:p>
            <a:pPr algn="l">
              <a:spcBef>
                <a:spcPct val="50000"/>
              </a:spcBef>
            </a:pPr>
            <a:r>
              <a:rPr lang="en-US" sz="1200" b="1" u="sng" dirty="0" smtClean="0"/>
              <a:t>Emissions Check</a:t>
            </a:r>
            <a:r>
              <a:rPr lang="en-US" sz="1200" b="1" dirty="0" smtClean="0"/>
              <a:t>:  </a:t>
            </a:r>
            <a:r>
              <a:rPr lang="en-US" sz="1200" b="1" dirty="0"/>
              <a:t>This part of the work checks to see if the expected controls, new generation, future year generation, and other system changes allow the universe of units to </a:t>
            </a:r>
            <a:r>
              <a:rPr lang="en-US" sz="1200" b="1" dirty="0" smtClean="0"/>
              <a:t>compare emissions against </a:t>
            </a:r>
            <a:r>
              <a:rPr lang="en-US" sz="1200" b="1" dirty="0"/>
              <a:t>the various environmental caps.</a:t>
            </a:r>
          </a:p>
        </p:txBody>
      </p:sp>
      <p:sp>
        <p:nvSpPr>
          <p:cNvPr id="7173" name="AutoShape 4"/>
          <p:cNvSpPr>
            <a:spLocks noChangeArrowheads="1"/>
          </p:cNvSpPr>
          <p:nvPr/>
        </p:nvSpPr>
        <p:spPr bwMode="auto">
          <a:xfrm>
            <a:off x="1790700" y="281943"/>
            <a:ext cx="914400" cy="1261229"/>
          </a:xfrm>
          <a:prstGeom prst="flowChartOffpageConnector">
            <a:avLst/>
          </a:prstGeom>
          <a:noFill/>
          <a:ln w="9525" algn="ctr">
            <a:solidFill>
              <a:schemeClr val="tx1"/>
            </a:solidFill>
            <a:miter lim="800000"/>
            <a:headEnd/>
            <a:tailEnd/>
          </a:ln>
        </p:spPr>
        <p:txBody>
          <a:bodyPr wrap="square" anchor="ctr">
            <a:spAutoFit/>
          </a:bodyPr>
          <a:lstStyle/>
          <a:p>
            <a:r>
              <a:rPr lang="en-US" sz="1200" dirty="0"/>
              <a:t>25-</a:t>
            </a:r>
          </a:p>
          <a:p>
            <a:r>
              <a:rPr lang="en-US" sz="1200" dirty="0" smtClean="0"/>
              <a:t>From spinning reserve page</a:t>
            </a:r>
            <a:endParaRPr lang="en-US" sz="1200" dirty="0"/>
          </a:p>
        </p:txBody>
      </p:sp>
      <p:sp>
        <p:nvSpPr>
          <p:cNvPr id="7174" name="AutoShape 5"/>
          <p:cNvSpPr>
            <a:spLocks noChangeArrowheads="1"/>
          </p:cNvSpPr>
          <p:nvPr/>
        </p:nvSpPr>
        <p:spPr bwMode="auto">
          <a:xfrm>
            <a:off x="935038" y="1914409"/>
            <a:ext cx="2625725" cy="1015663"/>
          </a:xfrm>
          <a:prstGeom prst="flowChartProcess">
            <a:avLst/>
          </a:prstGeom>
          <a:noFill/>
          <a:ln w="9525" algn="ctr">
            <a:solidFill>
              <a:schemeClr val="tx1"/>
            </a:solidFill>
            <a:miter lim="800000"/>
            <a:headEnd/>
            <a:tailEnd/>
          </a:ln>
        </p:spPr>
        <p:txBody>
          <a:bodyPr wrap="square" anchor="ctr">
            <a:spAutoFit/>
          </a:bodyPr>
          <a:lstStyle/>
          <a:p>
            <a:r>
              <a:rPr lang="en-US" sz="1200" dirty="0"/>
              <a:t>26-For each </a:t>
            </a:r>
            <a:r>
              <a:rPr lang="en-US" sz="1200" dirty="0" smtClean="0"/>
              <a:t>hour of </a:t>
            </a:r>
            <a:r>
              <a:rPr lang="en-US" sz="1200" dirty="0"/>
              <a:t>the year, for each unit</a:t>
            </a:r>
            <a:r>
              <a:rPr lang="en-US" sz="1200" dirty="0" smtClean="0"/>
              <a:t>, calculate </a:t>
            </a:r>
            <a:r>
              <a:rPr lang="en-US" sz="1200" dirty="0"/>
              <a:t>emissions of</a:t>
            </a:r>
          </a:p>
          <a:p>
            <a:r>
              <a:rPr lang="en-US" sz="1200" dirty="0" smtClean="0"/>
              <a:t>NOx and SO2 using the specific averaging method assigned to the fuel/unit type bin.</a:t>
            </a:r>
            <a:endParaRPr lang="en-US" sz="1200" dirty="0"/>
          </a:p>
        </p:txBody>
      </p:sp>
      <p:sp>
        <p:nvSpPr>
          <p:cNvPr id="7198" name="Rectangle 33"/>
          <p:cNvSpPr>
            <a:spLocks noChangeArrowheads="1"/>
          </p:cNvSpPr>
          <p:nvPr/>
        </p:nvSpPr>
        <p:spPr bwMode="auto">
          <a:xfrm>
            <a:off x="935038" y="3466210"/>
            <a:ext cx="2625725" cy="1200329"/>
          </a:xfrm>
          <a:prstGeom prst="rect">
            <a:avLst/>
          </a:prstGeom>
          <a:noFill/>
          <a:ln w="9525" algn="ctr">
            <a:solidFill>
              <a:schemeClr val="tx1"/>
            </a:solidFill>
            <a:miter lim="800000"/>
            <a:headEnd/>
            <a:tailEnd/>
          </a:ln>
        </p:spPr>
        <p:txBody>
          <a:bodyPr anchor="ctr">
            <a:spAutoFit/>
          </a:bodyPr>
          <a:lstStyle/>
          <a:p>
            <a:r>
              <a:rPr lang="en-US" sz="1200" dirty="0"/>
              <a:t>26.5-Apply unit level controls for </a:t>
            </a:r>
            <a:r>
              <a:rPr lang="en-US" sz="1200" dirty="0" smtClean="0"/>
              <a:t>units where </a:t>
            </a:r>
            <a:r>
              <a:rPr lang="en-US" sz="1200" dirty="0"/>
              <a:t>future retrofits are expected to occur, based on information provided by States in the </a:t>
            </a:r>
            <a:r>
              <a:rPr lang="en-US" sz="1200" dirty="0" smtClean="0"/>
              <a:t>controls file and seasonal controls file and flag</a:t>
            </a:r>
            <a:endParaRPr lang="en-US" sz="1200" dirty="0"/>
          </a:p>
        </p:txBody>
      </p:sp>
      <p:cxnSp>
        <p:nvCxnSpPr>
          <p:cNvPr id="40" name="Straight Arrow Connector 39"/>
          <p:cNvCxnSpPr>
            <a:stCxn id="7173" idx="2"/>
            <a:endCxn id="7174" idx="0"/>
          </p:cNvCxnSpPr>
          <p:nvPr/>
        </p:nvCxnSpPr>
        <p:spPr bwMode="auto">
          <a:xfrm>
            <a:off x="2247900" y="1543172"/>
            <a:ext cx="1" cy="371237"/>
          </a:xfrm>
          <a:prstGeom prst="straightConnector1">
            <a:avLst/>
          </a:prstGeom>
          <a:noFill/>
          <a:ln w="9525" cap="flat" cmpd="sng" algn="ctr">
            <a:solidFill>
              <a:schemeClr val="tx1"/>
            </a:solidFill>
            <a:prstDash val="solid"/>
            <a:round/>
            <a:headEnd type="none" w="med" len="med"/>
            <a:tailEnd type="arrow"/>
          </a:ln>
          <a:effectLst/>
        </p:spPr>
      </p:cxnSp>
      <p:cxnSp>
        <p:nvCxnSpPr>
          <p:cNvPr id="42" name="Straight Arrow Connector 41"/>
          <p:cNvCxnSpPr>
            <a:stCxn id="7174" idx="2"/>
            <a:endCxn id="7198" idx="0"/>
          </p:cNvCxnSpPr>
          <p:nvPr/>
        </p:nvCxnSpPr>
        <p:spPr bwMode="auto">
          <a:xfrm>
            <a:off x="2247901" y="2930072"/>
            <a:ext cx="0" cy="536138"/>
          </a:xfrm>
          <a:prstGeom prst="straightConnector1">
            <a:avLst/>
          </a:prstGeom>
          <a:noFill/>
          <a:ln w="9525" cap="flat" cmpd="sng" algn="ctr">
            <a:solidFill>
              <a:schemeClr val="tx1"/>
            </a:solidFill>
            <a:prstDash val="solid"/>
            <a:round/>
            <a:headEnd type="none" w="med" len="med"/>
            <a:tailEnd type="arrow"/>
          </a:ln>
          <a:effectLst/>
        </p:spPr>
      </p:cxnSp>
      <p:cxnSp>
        <p:nvCxnSpPr>
          <p:cNvPr id="45" name="Straight Arrow Connector 44"/>
          <p:cNvCxnSpPr>
            <a:stCxn id="7198" idx="2"/>
            <a:endCxn id="52" idx="0"/>
          </p:cNvCxnSpPr>
          <p:nvPr/>
        </p:nvCxnSpPr>
        <p:spPr bwMode="auto">
          <a:xfrm flipH="1">
            <a:off x="2247900" y="4666539"/>
            <a:ext cx="1" cy="718053"/>
          </a:xfrm>
          <a:prstGeom prst="straightConnector1">
            <a:avLst/>
          </a:prstGeom>
          <a:noFill/>
          <a:ln w="9525" cap="flat" cmpd="sng" algn="ctr">
            <a:solidFill>
              <a:schemeClr val="tx1"/>
            </a:solidFill>
            <a:prstDash val="solid"/>
            <a:round/>
            <a:headEnd type="none" w="med" len="med"/>
            <a:tailEnd type="arrow"/>
          </a:ln>
          <a:effectLst/>
        </p:spPr>
      </p:cxnSp>
      <p:sp>
        <p:nvSpPr>
          <p:cNvPr id="52" name="AutoShape 34"/>
          <p:cNvSpPr>
            <a:spLocks noChangeArrowheads="1"/>
          </p:cNvSpPr>
          <p:nvPr/>
        </p:nvSpPr>
        <p:spPr bwMode="auto">
          <a:xfrm>
            <a:off x="457200" y="5246561"/>
            <a:ext cx="3581400" cy="1104245"/>
          </a:xfrm>
          <a:prstGeom prst="horizontalScroll">
            <a:avLst>
              <a:gd name="adj" fmla="val 12500"/>
            </a:avLst>
          </a:prstGeom>
          <a:solidFill>
            <a:srgbClr val="CCFFCC"/>
          </a:solidFill>
          <a:ln w="9525">
            <a:solidFill>
              <a:schemeClr val="tx1"/>
            </a:solidFill>
            <a:round/>
            <a:headEnd/>
            <a:tailEnd/>
          </a:ln>
        </p:spPr>
        <p:txBody>
          <a:bodyPr wrap="square" anchor="ctr">
            <a:spAutoFit/>
          </a:bodyPr>
          <a:lstStyle/>
          <a:p>
            <a:r>
              <a:rPr lang="en-US" sz="1200" dirty="0"/>
              <a:t>28-Print out a </a:t>
            </a:r>
            <a:r>
              <a:rPr lang="en-US" sz="1200" dirty="0" smtClean="0"/>
              <a:t>useful </a:t>
            </a:r>
            <a:r>
              <a:rPr lang="en-US" sz="1200" dirty="0"/>
              <a:t>report for the </a:t>
            </a:r>
            <a:r>
              <a:rPr lang="en-US" sz="1200" dirty="0" smtClean="0"/>
              <a:t>SIPs.  </a:t>
            </a:r>
            <a:r>
              <a:rPr lang="en-US" sz="1200" dirty="0"/>
              <a:t>Reports need significant detail to allow review of the results from application of transport and other state caps.</a:t>
            </a:r>
          </a:p>
        </p:txBody>
      </p:sp>
      <p:sp>
        <p:nvSpPr>
          <p:cNvPr id="70" name="Flowchart: Off-page Connector 69"/>
          <p:cNvSpPr/>
          <p:nvPr/>
        </p:nvSpPr>
        <p:spPr bwMode="auto">
          <a:xfrm>
            <a:off x="1524000" y="6894314"/>
            <a:ext cx="1447800" cy="573286"/>
          </a:xfrm>
          <a:prstGeom prst="flowChartOffpageConnector">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STOP Tool:  Start the QA Process</a:t>
            </a:r>
          </a:p>
        </p:txBody>
      </p:sp>
      <p:cxnSp>
        <p:nvCxnSpPr>
          <p:cNvPr id="72" name="Straight Arrow Connector 71"/>
          <p:cNvCxnSpPr>
            <a:stCxn id="52" idx="2"/>
            <a:endCxn id="70" idx="0"/>
          </p:cNvCxnSpPr>
          <p:nvPr/>
        </p:nvCxnSpPr>
        <p:spPr bwMode="auto">
          <a:xfrm>
            <a:off x="2247900" y="6212775"/>
            <a:ext cx="0" cy="681539"/>
          </a:xfrm>
          <a:prstGeom prst="straightConnector1">
            <a:avLst/>
          </a:prstGeom>
          <a:noFill/>
          <a:ln w="9525" cap="flat" cmpd="sng" algn="ctr">
            <a:solidFill>
              <a:schemeClr val="tx1"/>
            </a:solidFill>
            <a:prstDash val="solid"/>
            <a:round/>
            <a:headEnd type="none" w="med" len="med"/>
            <a:tailEnd type="arrow"/>
          </a:ln>
          <a:effectLst/>
        </p:spPr>
      </p:cxnSp>
      <p:sp>
        <p:nvSpPr>
          <p:cNvPr id="26"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11/29/19</a:t>
            </a:r>
            <a:endParaRPr lang="en-US" b="1" dirty="0" smtClean="0">
              <a:solidFill>
                <a:srgbClr val="FF0000"/>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6514</TotalTime>
  <Words>1902</Words>
  <Application>Microsoft Office PowerPoint</Application>
  <PresentationFormat>Letter Paper (8.5x11 in)</PresentationFormat>
  <Paragraphs>245</Paragraphs>
  <Slides>10</Slides>
  <Notes>2</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Default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Virginia IT Infrastructure Partnership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damcleod</dc:creator>
  <cp:lastModifiedBy>Jakuta, Joseph (DOEE)</cp:lastModifiedBy>
  <cp:revision>292</cp:revision>
  <dcterms:created xsi:type="dcterms:W3CDTF">2010-04-30T20:39:31Z</dcterms:created>
  <dcterms:modified xsi:type="dcterms:W3CDTF">2020-01-28T16:25:46Z</dcterms:modified>
</cp:coreProperties>
</file>