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1" r:id="rId3"/>
    <p:sldId id="272" r:id="rId4"/>
    <p:sldId id="281" r:id="rId5"/>
    <p:sldId id="274" r:id="rId6"/>
    <p:sldId id="288" r:id="rId7"/>
    <p:sldId id="290" r:id="rId8"/>
    <p:sldId id="289" r:id="rId9"/>
    <p:sldId id="275" r:id="rId10"/>
    <p:sldId id="282" r:id="rId11"/>
    <p:sldId id="292" r:id="rId12"/>
    <p:sldId id="278" r:id="rId13"/>
    <p:sldId id="293" r:id="rId14"/>
    <p:sldId id="283" r:id="rId15"/>
    <p:sldId id="286" r:id="rId16"/>
    <p:sldId id="287" r:id="rId17"/>
    <p:sldId id="285" r:id="rId18"/>
    <p:sldId id="268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31C"/>
    <a:srgbClr val="FF0000"/>
    <a:srgbClr val="FF0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E9919D-6F86-402D-8CEC-25777602BCCE}">
  <a:tblStyle styleId="{19E9919D-6F86-402D-8CEC-25777602B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1"/>
    <p:restoredTop sz="94626"/>
  </p:normalViewPr>
  <p:slideViewPr>
    <p:cSldViewPr snapToGrid="0">
      <p:cViewPr varScale="1">
        <p:scale>
          <a:sx n="142" d="100"/>
          <a:sy n="142" d="100"/>
        </p:scale>
        <p:origin x="57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f802a01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f802a01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45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f802a01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f802a01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6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f802a01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f802a01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131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f802a01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f802a01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39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f802a01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f802a01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89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f802a01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f802a01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76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f802a01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f802a01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67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f802a01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f802a01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4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f802a01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f802a01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709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f802a01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f802a01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47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f802a01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f802a01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97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f802a01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f802a01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2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pencv.org/3.4/d2/d99/tutorial_js_face_detection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ivecodestream.dev/post/detecting-face-features-with-python/?utm_content=expand_article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691500"/>
            <a:ext cx="3489600" cy="22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 b="1" dirty="0"/>
              <a:t>Deepfakes Detection</a:t>
            </a:r>
            <a:endParaRPr sz="6600" b="1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911168" y="3246014"/>
            <a:ext cx="1623132" cy="1110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Hala</a:t>
            </a:r>
            <a:r>
              <a:rPr lang="en-GB" sz="2000" dirty="0"/>
              <a:t> </a:t>
            </a:r>
            <a:r>
              <a:rPr lang="en-GB" sz="2000" b="1" dirty="0" err="1"/>
              <a:t>Zayzafoun</a:t>
            </a:r>
            <a:r>
              <a:rPr lang="en-GB" sz="2000" dirty="0"/>
              <a:t>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 Tamás </a:t>
            </a:r>
            <a:r>
              <a:rPr lang="en-GB" sz="2000" b="1" dirty="0"/>
              <a:t>Bukits</a:t>
            </a:r>
            <a:r>
              <a:rPr lang="en-GB" sz="2000" dirty="0"/>
              <a:t>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 Bolutife </a:t>
            </a:r>
            <a:r>
              <a:rPr lang="en-GB" sz="2000" b="1" dirty="0"/>
              <a:t>Atoki</a:t>
            </a:r>
            <a:endParaRPr sz="2000" b="1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75" y="4408925"/>
            <a:ext cx="1364175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500" y="4165450"/>
            <a:ext cx="1738752" cy="9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7565" y="6628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9525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/>
              <a:t>Feature extraction</a:t>
            </a:r>
            <a:endParaRPr sz="3600" b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6865266" y="539894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00" y="4215525"/>
            <a:ext cx="1738752" cy="9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50" y="4459000"/>
            <a:ext cx="1364175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D60705-866A-9F42-486D-94B7F35ED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164" y="2603014"/>
            <a:ext cx="2486119" cy="15715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E3FFB0-C4A9-251D-A0BA-494906602F98}"/>
              </a:ext>
            </a:extLst>
          </p:cNvPr>
          <p:cNvSpPr txBox="1"/>
          <p:nvPr/>
        </p:nvSpPr>
        <p:spPr>
          <a:xfrm>
            <a:off x="7237900" y="3204146"/>
            <a:ext cx="193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8931C"/>
                </a:solidFill>
                <a:latin typeface="Economica" panose="020B0604020202020204" charset="0"/>
              </a:rPr>
              <a:t>Gabor filter </a:t>
            </a:r>
            <a:r>
              <a:rPr lang="en-GB" sz="1800" b="1" dirty="0">
                <a:solidFill>
                  <a:schemeClr val="tx1"/>
                </a:solidFill>
                <a:latin typeface="Economica" panose="020B0604020202020204" charset="0"/>
              </a:rPr>
              <a:t>[2]</a:t>
            </a:r>
            <a:endParaRPr lang="en-NG" sz="1800" b="1" dirty="0">
              <a:solidFill>
                <a:schemeClr val="tx1"/>
              </a:solidFill>
              <a:latin typeface="Economica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43" y="1028505"/>
            <a:ext cx="2821640" cy="3049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29F9E-870B-8C5A-CE37-03351EE81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2612" y="990777"/>
            <a:ext cx="2377636" cy="1519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E3FFB0-C4A9-251D-A0BA-494906602F98}"/>
              </a:ext>
            </a:extLst>
          </p:cNvPr>
          <p:cNvSpPr txBox="1"/>
          <p:nvPr/>
        </p:nvSpPr>
        <p:spPr>
          <a:xfrm>
            <a:off x="7242073" y="1487675"/>
            <a:ext cx="151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err="1">
                <a:solidFill>
                  <a:srgbClr val="F8931C"/>
                </a:solidFill>
                <a:latin typeface="Economica" panose="020B0604020202020204" charset="0"/>
              </a:rPr>
              <a:t>Haar</a:t>
            </a:r>
            <a:r>
              <a:rPr lang="en-GB" sz="1800" b="1" dirty="0">
                <a:solidFill>
                  <a:srgbClr val="F8931C"/>
                </a:solidFill>
                <a:latin typeface="Economica" panose="020B0604020202020204" charset="0"/>
              </a:rPr>
              <a:t> filter </a:t>
            </a:r>
            <a:r>
              <a:rPr lang="en-GB" sz="1800" b="1" dirty="0">
                <a:solidFill>
                  <a:schemeClr val="tx1"/>
                </a:solidFill>
                <a:latin typeface="Economica" panose="020B0604020202020204" charset="0"/>
              </a:rPr>
              <a:t>[1]</a:t>
            </a:r>
            <a:endParaRPr lang="en-NG" sz="1800" b="1" dirty="0">
              <a:solidFill>
                <a:schemeClr val="tx1"/>
              </a:solidFill>
              <a:latin typeface="Economica" panose="020B0604020202020204" charset="0"/>
            </a:endParaRPr>
          </a:p>
        </p:txBody>
      </p:sp>
      <p:cxnSp>
        <p:nvCxnSpPr>
          <p:cNvPr id="4" name="Straight Arrow Connector 3"/>
          <p:cNvCxnSpPr>
            <a:stCxn id="3" idx="3"/>
            <a:endCxn id="10" idx="1"/>
          </p:cNvCxnSpPr>
          <p:nvPr/>
        </p:nvCxnSpPr>
        <p:spPr>
          <a:xfrm flipV="1">
            <a:off x="3099183" y="1750300"/>
            <a:ext cx="1373429" cy="802991"/>
          </a:xfrm>
          <a:prstGeom prst="straightConnector1">
            <a:avLst/>
          </a:prstGeom>
          <a:ln w="38100">
            <a:solidFill>
              <a:srgbClr val="F893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  <a:endCxn id="18" idx="1"/>
          </p:cNvCxnSpPr>
          <p:nvPr/>
        </p:nvCxnSpPr>
        <p:spPr>
          <a:xfrm>
            <a:off x="3099183" y="2553291"/>
            <a:ext cx="1475981" cy="835521"/>
          </a:xfrm>
          <a:prstGeom prst="straightConnector1">
            <a:avLst/>
          </a:prstGeom>
          <a:ln w="38100">
            <a:solidFill>
              <a:srgbClr val="F893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43075B-583E-98C4-3F3D-AB2D3BA9A503}"/>
              </a:ext>
            </a:extLst>
          </p:cNvPr>
          <p:cNvSpPr txBox="1"/>
          <p:nvPr/>
        </p:nvSpPr>
        <p:spPr>
          <a:xfrm>
            <a:off x="1774224" y="4520814"/>
            <a:ext cx="5639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[1]: </a:t>
            </a:r>
            <a:r>
              <a:rPr lang="en-US" sz="1200" dirty="0">
                <a:solidFill>
                  <a:srgbClr val="607D8B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https://docs.opencv.org/3.4/d2/d99/tutorial_js_face_detection.</a:t>
            </a:r>
            <a:r>
              <a:rPr lang="en-US" sz="12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[2]: https://ieeexplore.ieee.org/document/6623443</a:t>
            </a:r>
          </a:p>
        </p:txBody>
      </p:sp>
    </p:spTree>
    <p:extLst>
      <p:ext uri="{BB962C8B-B14F-4D97-AF65-F5344CB8AC3E}">
        <p14:creationId xmlns:p14="http://schemas.microsoft.com/office/powerpoint/2010/main" val="382856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1708" y="-1785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9525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Initial Model Architecture</a:t>
            </a:r>
            <a:endParaRPr sz="3600" b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00" y="4215525"/>
            <a:ext cx="1738752" cy="9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50" y="4459000"/>
            <a:ext cx="1364175" cy="4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E3FFB0-C4A9-251D-A0BA-494906602F98}"/>
              </a:ext>
            </a:extLst>
          </p:cNvPr>
          <p:cNvSpPr txBox="1"/>
          <p:nvPr/>
        </p:nvSpPr>
        <p:spPr>
          <a:xfrm>
            <a:off x="61707" y="652800"/>
            <a:ext cx="48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800" b="1" dirty="0">
                <a:solidFill>
                  <a:schemeClr val="tx1"/>
                </a:solidFill>
                <a:latin typeface="Economica" panose="020B0604020202020204" charset="0"/>
              </a:rPr>
              <a:t>Training models on Handcrafted features alone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7D35D6-7AEF-08BE-995D-7B1989BA4F25}"/>
              </a:ext>
            </a:extLst>
          </p:cNvPr>
          <p:cNvSpPr/>
          <p:nvPr/>
        </p:nvSpPr>
        <p:spPr>
          <a:xfrm>
            <a:off x="5903250" y="234161"/>
            <a:ext cx="538480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0AF2382-59C5-2E54-40A3-AA5E1FCA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10790"/>
              </p:ext>
            </p:extLst>
          </p:nvPr>
        </p:nvGraphicFramePr>
        <p:xfrm>
          <a:off x="194821" y="1321642"/>
          <a:ext cx="6096000" cy="2372360"/>
        </p:xfrm>
        <a:graphic>
          <a:graphicData uri="http://schemas.openxmlformats.org/drawingml/2006/table">
            <a:tbl>
              <a:tblPr firstRow="1" bandRow="1">
                <a:tableStyleId>{19E9919D-6F86-402D-8CEC-25777602BCCE}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601077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5175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G" b="1" dirty="0"/>
                        <a:t>Statistical Classifier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G" b="1" dirty="0"/>
                        <a:t>Accuracy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8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G" dirty="0"/>
                        <a:t>KNN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2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G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0.828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3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</a:p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0.747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6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0.803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0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0.823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518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5F5F3C-C74C-394A-756D-5F3CE1623828}"/>
              </a:ext>
            </a:extLst>
          </p:cNvPr>
          <p:cNvSpPr txBox="1"/>
          <p:nvPr/>
        </p:nvSpPr>
        <p:spPr>
          <a:xfrm>
            <a:off x="1234722" y="3768723"/>
            <a:ext cx="493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/>
              <a:t>Accuracy results on evaluation set</a:t>
            </a:r>
          </a:p>
        </p:txBody>
      </p:sp>
    </p:spTree>
    <p:extLst>
      <p:ext uri="{BB962C8B-B14F-4D97-AF65-F5344CB8AC3E}">
        <p14:creationId xmlns:p14="http://schemas.microsoft.com/office/powerpoint/2010/main" val="409571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41BACE-0C7E-0793-5F63-F6FC474EE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9" t="54872" r="45968"/>
          <a:stretch/>
        </p:blipFill>
        <p:spPr>
          <a:xfrm>
            <a:off x="4322008" y="2818900"/>
            <a:ext cx="1778167" cy="2131200"/>
          </a:xfrm>
          <a:prstGeom prst="rect">
            <a:avLst/>
          </a:prstGeom>
        </p:spPr>
      </p:pic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1708" y="-1785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9525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Final Model Architecture</a:t>
            </a:r>
            <a:endParaRPr sz="3600" b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900" y="4215525"/>
            <a:ext cx="1738752" cy="9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950" y="4459000"/>
            <a:ext cx="1364175" cy="4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E3FFB0-C4A9-251D-A0BA-494906602F98}"/>
              </a:ext>
            </a:extLst>
          </p:cNvPr>
          <p:cNvSpPr txBox="1"/>
          <p:nvPr/>
        </p:nvSpPr>
        <p:spPr>
          <a:xfrm>
            <a:off x="378949" y="938906"/>
            <a:ext cx="193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sz="1800" b="1" dirty="0">
              <a:solidFill>
                <a:srgbClr val="F8931C"/>
              </a:solidFill>
              <a:latin typeface="Economica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1A84C5-5063-2213-0E1C-316389D04B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51" b="46622"/>
          <a:stretch/>
        </p:blipFill>
        <p:spPr>
          <a:xfrm>
            <a:off x="4388319" y="380079"/>
            <a:ext cx="1627597" cy="23437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776DF-03D1-5818-87F0-3203D0F1829D}"/>
              </a:ext>
            </a:extLst>
          </p:cNvPr>
          <p:cNvCxnSpPr>
            <a:cxnSpLocks/>
          </p:cNvCxnSpPr>
          <p:nvPr/>
        </p:nvCxnSpPr>
        <p:spPr>
          <a:xfrm>
            <a:off x="5197120" y="2723829"/>
            <a:ext cx="0" cy="131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27D35D6-7AEF-08BE-995D-7B1989BA4F25}"/>
              </a:ext>
            </a:extLst>
          </p:cNvPr>
          <p:cNvSpPr/>
          <p:nvPr/>
        </p:nvSpPr>
        <p:spPr>
          <a:xfrm>
            <a:off x="5903250" y="234161"/>
            <a:ext cx="538480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382C96-94ED-FB77-C821-16FE68C07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45" b="93688"/>
          <a:stretch/>
        </p:blipFill>
        <p:spPr>
          <a:xfrm>
            <a:off x="6441730" y="361401"/>
            <a:ext cx="1654782" cy="393796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3E629AE-247E-788B-CFCD-B80618980DD0}"/>
              </a:ext>
            </a:extLst>
          </p:cNvPr>
          <p:cNvCxnSpPr>
            <a:cxnSpLocks/>
          </p:cNvCxnSpPr>
          <p:nvPr/>
        </p:nvCxnSpPr>
        <p:spPr>
          <a:xfrm rot="5400000">
            <a:off x="5429959" y="1640019"/>
            <a:ext cx="2902404" cy="113276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ent Up Arrow 23">
            <a:extLst>
              <a:ext uri="{FF2B5EF4-FFF2-40B4-BE49-F238E27FC236}">
                <a16:creationId xmlns:a16="http://schemas.microsoft.com/office/drawing/2014/main" id="{C9AA9680-AE94-C21D-D7E4-C6C5F5571A71}"/>
              </a:ext>
            </a:extLst>
          </p:cNvPr>
          <p:cNvSpPr/>
          <p:nvPr/>
        </p:nvSpPr>
        <p:spPr>
          <a:xfrm rot="10800000">
            <a:off x="5469546" y="3657600"/>
            <a:ext cx="845234" cy="111786"/>
          </a:xfrm>
          <a:prstGeom prst="bentUpArrow">
            <a:avLst>
              <a:gd name="adj1" fmla="val 0"/>
              <a:gd name="adj2" fmla="val 6319"/>
              <a:gd name="adj3" fmla="val 25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28C7B9-EAAB-6808-96F2-4CEB123BAB19}"/>
              </a:ext>
            </a:extLst>
          </p:cNvPr>
          <p:cNvSpPr txBox="1"/>
          <p:nvPr/>
        </p:nvSpPr>
        <p:spPr>
          <a:xfrm>
            <a:off x="217282" y="813281"/>
            <a:ext cx="389011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N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input layers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 1: Resized 60x60 face image for CNN feature extraction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 2: 30 Extracted Handcrafted features using HAAR and Gabor filters</a:t>
            </a:r>
          </a:p>
          <a:p>
            <a:pPr algn="just">
              <a:lnSpc>
                <a:spcPct val="150000"/>
              </a:lnSpc>
            </a:pPr>
            <a:r>
              <a:rPr lang="en-N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prediction per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7234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5099-34F6-EE79-F602-A64A1C5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5413"/>
            <a:ext cx="8520600" cy="831300"/>
          </a:xfrm>
        </p:spPr>
        <p:txBody>
          <a:bodyPr/>
          <a:lstStyle/>
          <a:p>
            <a:r>
              <a:rPr lang="en-US" sz="3600" dirty="0" err="1"/>
              <a:t>MesoNet</a:t>
            </a:r>
            <a:r>
              <a:rPr lang="en-US" dirty="0"/>
              <a:t>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18F2E-AE7D-A712-934B-F93029FF56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92673-9915-AA73-5C21-2DA77D8C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40" y="1184691"/>
            <a:ext cx="4331920" cy="2774117"/>
          </a:xfrm>
          <a:prstGeom prst="rect">
            <a:avLst/>
          </a:prstGeom>
        </p:spPr>
      </p:pic>
      <p:pic>
        <p:nvPicPr>
          <p:cNvPr id="7" name="Google Shape;102;p17">
            <a:extLst>
              <a:ext uri="{FF2B5EF4-FFF2-40B4-BE49-F238E27FC236}">
                <a16:creationId xmlns:a16="http://schemas.microsoft.com/office/drawing/2014/main" id="{3F57718E-072D-FE09-6E28-F9CFD7A16C2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000" y="4078766"/>
            <a:ext cx="1738752" cy="9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3;p17">
            <a:extLst>
              <a:ext uri="{FF2B5EF4-FFF2-40B4-BE49-F238E27FC236}">
                <a16:creationId xmlns:a16="http://schemas.microsoft.com/office/drawing/2014/main" id="{A24B3B6F-6E55-1E65-C5F7-CFD58DC3B1C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15" y="4417667"/>
            <a:ext cx="1364175" cy="49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65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7565" y="6628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9525" lvl="0"/>
            <a:r>
              <a:rPr lang="en-GB" sz="3600" b="1" dirty="0"/>
              <a:t>Results</a:t>
            </a:r>
            <a:endParaRPr sz="3600" b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00" y="4215525"/>
            <a:ext cx="1738752" cy="97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E3FFB0-C4A9-251D-A0BA-494906602F98}"/>
              </a:ext>
            </a:extLst>
          </p:cNvPr>
          <p:cNvSpPr txBox="1"/>
          <p:nvPr/>
        </p:nvSpPr>
        <p:spPr>
          <a:xfrm>
            <a:off x="138380" y="897585"/>
            <a:ext cx="193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8931C"/>
                </a:solidFill>
                <a:latin typeface="Economica" panose="020B0604020202020204" charset="0"/>
              </a:rPr>
              <a:t>Task 1 Evaluation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33" y="736257"/>
            <a:ext cx="4536743" cy="36405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3E5139-CED2-2116-FA84-BF5A57937B9C}"/>
              </a:ext>
            </a:extLst>
          </p:cNvPr>
          <p:cNvSpPr txBox="1"/>
          <p:nvPr/>
        </p:nvSpPr>
        <p:spPr>
          <a:xfrm>
            <a:off x="167453" y="1193077"/>
            <a:ext cx="3221665" cy="166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N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UADFV (evaluation) dataset using Model trained on UADFV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84F7F-2C30-E23B-EDAB-83CEA86FDC13}"/>
              </a:ext>
            </a:extLst>
          </p:cNvPr>
          <p:cNvSpPr txBox="1"/>
          <p:nvPr/>
        </p:nvSpPr>
        <p:spPr>
          <a:xfrm>
            <a:off x="5330419" y="4249224"/>
            <a:ext cx="2700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2B70F6A-6C40-4277-DA68-B9DDFF953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19292"/>
              </p:ext>
            </p:extLst>
          </p:nvPr>
        </p:nvGraphicFramePr>
        <p:xfrm>
          <a:off x="364012" y="3158450"/>
          <a:ext cx="2530287" cy="13063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84129">
                  <a:extLst>
                    <a:ext uri="{9D8B030D-6E8A-4147-A177-3AD203B41FA5}">
                      <a16:colId xmlns:a16="http://schemas.microsoft.com/office/drawing/2014/main" val="4016728724"/>
                    </a:ext>
                  </a:extLst>
                </a:gridCol>
                <a:gridCol w="1102729">
                  <a:extLst>
                    <a:ext uri="{9D8B030D-6E8A-4147-A177-3AD203B41FA5}">
                      <a16:colId xmlns:a16="http://schemas.microsoft.com/office/drawing/2014/main" val="3145305480"/>
                    </a:ext>
                  </a:extLst>
                </a:gridCol>
                <a:gridCol w="843429">
                  <a:extLst>
                    <a:ext uri="{9D8B030D-6E8A-4147-A177-3AD203B41FA5}">
                      <a16:colId xmlns:a16="http://schemas.microsoft.com/office/drawing/2014/main" val="2088248741"/>
                    </a:ext>
                  </a:extLst>
                </a:gridCol>
              </a:tblGrid>
              <a:tr h="4354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69351"/>
                  </a:ext>
                </a:extLst>
              </a:tr>
              <a:tr h="43546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905353"/>
                  </a:ext>
                </a:extLst>
              </a:tr>
              <a:tr h="43546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36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AFC6BB-21EA-6613-157E-20B0779B245E}"/>
              </a:ext>
            </a:extLst>
          </p:cNvPr>
          <p:cNvSpPr txBox="1"/>
          <p:nvPr/>
        </p:nvSpPr>
        <p:spPr>
          <a:xfrm>
            <a:off x="1014294" y="4509328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62544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7565" y="6628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9525" lvl="0"/>
            <a:r>
              <a:rPr lang="en-GB" sz="3600" b="1" dirty="0"/>
              <a:t>Results</a:t>
            </a:r>
            <a:endParaRPr sz="3600" b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00" y="4215525"/>
            <a:ext cx="1738752" cy="97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E3FFB0-C4A9-251D-A0BA-494906602F98}"/>
              </a:ext>
            </a:extLst>
          </p:cNvPr>
          <p:cNvSpPr txBox="1"/>
          <p:nvPr/>
        </p:nvSpPr>
        <p:spPr>
          <a:xfrm>
            <a:off x="138380" y="897585"/>
            <a:ext cx="193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8931C"/>
                </a:solidFill>
                <a:latin typeface="Economica" panose="020B0604020202020204" charset="0"/>
              </a:rPr>
              <a:t>Task 2 Evaluation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E5139-CED2-2116-FA84-BF5A57937B9C}"/>
              </a:ext>
            </a:extLst>
          </p:cNvPr>
          <p:cNvSpPr txBox="1"/>
          <p:nvPr/>
        </p:nvSpPr>
        <p:spPr>
          <a:xfrm>
            <a:off x="138380" y="1263276"/>
            <a:ext cx="3221665" cy="166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N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CELEBDF dataset using Model trained on UADFV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84F7F-2C30-E23B-EDAB-83CEA86FDC13}"/>
              </a:ext>
            </a:extLst>
          </p:cNvPr>
          <p:cNvSpPr txBox="1"/>
          <p:nvPr/>
        </p:nvSpPr>
        <p:spPr>
          <a:xfrm>
            <a:off x="5330419" y="4249224"/>
            <a:ext cx="2700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82454-147C-3DAF-45A9-906AB3F37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15" y="555722"/>
            <a:ext cx="4627104" cy="371310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6FA186-09F1-398E-FA88-EC7E652F1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98146"/>
              </p:ext>
            </p:extLst>
          </p:nvPr>
        </p:nvGraphicFramePr>
        <p:xfrm>
          <a:off x="378950" y="3042881"/>
          <a:ext cx="2530287" cy="13063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84129">
                  <a:extLst>
                    <a:ext uri="{9D8B030D-6E8A-4147-A177-3AD203B41FA5}">
                      <a16:colId xmlns:a16="http://schemas.microsoft.com/office/drawing/2014/main" val="4016728724"/>
                    </a:ext>
                  </a:extLst>
                </a:gridCol>
                <a:gridCol w="1102729">
                  <a:extLst>
                    <a:ext uri="{9D8B030D-6E8A-4147-A177-3AD203B41FA5}">
                      <a16:colId xmlns:a16="http://schemas.microsoft.com/office/drawing/2014/main" val="3145305480"/>
                    </a:ext>
                  </a:extLst>
                </a:gridCol>
                <a:gridCol w="843429">
                  <a:extLst>
                    <a:ext uri="{9D8B030D-6E8A-4147-A177-3AD203B41FA5}">
                      <a16:colId xmlns:a16="http://schemas.microsoft.com/office/drawing/2014/main" val="2088248741"/>
                    </a:ext>
                  </a:extLst>
                </a:gridCol>
              </a:tblGrid>
              <a:tr h="4354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69351"/>
                  </a:ext>
                </a:extLst>
              </a:tr>
              <a:tr h="43546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905353"/>
                  </a:ext>
                </a:extLst>
              </a:tr>
              <a:tr h="43546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369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49DFBE3-7BBD-6749-686A-C92A728A3CF7}"/>
              </a:ext>
            </a:extLst>
          </p:cNvPr>
          <p:cNvSpPr txBox="1"/>
          <p:nvPr/>
        </p:nvSpPr>
        <p:spPr>
          <a:xfrm>
            <a:off x="821592" y="4418501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24267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7565" y="6628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9525" lvl="0"/>
            <a:r>
              <a:rPr lang="en-GB" sz="3600" b="1" dirty="0"/>
              <a:t>Results</a:t>
            </a:r>
            <a:endParaRPr sz="3600" b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00" y="4215525"/>
            <a:ext cx="1738752" cy="97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E3FFB0-C4A9-251D-A0BA-494906602F98}"/>
              </a:ext>
            </a:extLst>
          </p:cNvPr>
          <p:cNvSpPr txBox="1"/>
          <p:nvPr/>
        </p:nvSpPr>
        <p:spPr>
          <a:xfrm>
            <a:off x="138380" y="897585"/>
            <a:ext cx="193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8931C"/>
                </a:solidFill>
                <a:latin typeface="Economica" panose="020B0604020202020204" charset="0"/>
              </a:rPr>
              <a:t>Task 3 Evaluation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E5139-CED2-2116-FA84-BF5A57937B9C}"/>
              </a:ext>
            </a:extLst>
          </p:cNvPr>
          <p:cNvSpPr txBox="1"/>
          <p:nvPr/>
        </p:nvSpPr>
        <p:spPr>
          <a:xfrm>
            <a:off x="138380" y="1263276"/>
            <a:ext cx="3221665" cy="166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N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CELEBDF dataset by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N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on pre-trained MesoNet Model.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r>
              <a:rPr lang="en-N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84F7F-2C30-E23B-EDAB-83CEA86FDC13}"/>
              </a:ext>
            </a:extLst>
          </p:cNvPr>
          <p:cNvSpPr txBox="1"/>
          <p:nvPr/>
        </p:nvSpPr>
        <p:spPr>
          <a:xfrm>
            <a:off x="5330419" y="4249224"/>
            <a:ext cx="2700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C49FE7-6F2A-CCE7-D799-2ED85FEDD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974" y="738309"/>
            <a:ext cx="4391025" cy="351091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1253E9-92D5-F2A3-37E4-66448B758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94928"/>
              </p:ext>
            </p:extLst>
          </p:nvPr>
        </p:nvGraphicFramePr>
        <p:xfrm>
          <a:off x="326178" y="3022631"/>
          <a:ext cx="2530287" cy="13063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84129">
                  <a:extLst>
                    <a:ext uri="{9D8B030D-6E8A-4147-A177-3AD203B41FA5}">
                      <a16:colId xmlns:a16="http://schemas.microsoft.com/office/drawing/2014/main" val="4016728724"/>
                    </a:ext>
                  </a:extLst>
                </a:gridCol>
                <a:gridCol w="1102729">
                  <a:extLst>
                    <a:ext uri="{9D8B030D-6E8A-4147-A177-3AD203B41FA5}">
                      <a16:colId xmlns:a16="http://schemas.microsoft.com/office/drawing/2014/main" val="3145305480"/>
                    </a:ext>
                  </a:extLst>
                </a:gridCol>
                <a:gridCol w="843429">
                  <a:extLst>
                    <a:ext uri="{9D8B030D-6E8A-4147-A177-3AD203B41FA5}">
                      <a16:colId xmlns:a16="http://schemas.microsoft.com/office/drawing/2014/main" val="2088248741"/>
                    </a:ext>
                  </a:extLst>
                </a:gridCol>
              </a:tblGrid>
              <a:tr h="4354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69351"/>
                  </a:ext>
                </a:extLst>
              </a:tr>
              <a:tr h="43546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905353"/>
                  </a:ext>
                </a:extLst>
              </a:tr>
              <a:tr h="43546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369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6B59ED-073C-9A76-675D-4BD4A1B9FC3A}"/>
              </a:ext>
            </a:extLst>
          </p:cNvPr>
          <p:cNvSpPr txBox="1"/>
          <p:nvPr/>
        </p:nvSpPr>
        <p:spPr>
          <a:xfrm>
            <a:off x="926711" y="4384468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E40A2-F462-5822-4162-3B4926221209}"/>
              </a:ext>
            </a:extLst>
          </p:cNvPr>
          <p:cNvSpPr txBox="1"/>
          <p:nvPr/>
        </p:nvSpPr>
        <p:spPr>
          <a:xfrm>
            <a:off x="2223586" y="4692245"/>
            <a:ext cx="393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[1]: https://github.com/DariusAf/MesoNet</a:t>
            </a:r>
          </a:p>
        </p:txBody>
      </p:sp>
    </p:spTree>
    <p:extLst>
      <p:ext uri="{BB962C8B-B14F-4D97-AF65-F5344CB8AC3E}">
        <p14:creationId xmlns:p14="http://schemas.microsoft.com/office/powerpoint/2010/main" val="210098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7540" y="-2915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9525" lvl="0"/>
            <a:r>
              <a:rPr lang="en-GB" sz="3600" b="1" dirty="0"/>
              <a:t>Conclusion</a:t>
            </a:r>
            <a:endParaRPr sz="3600" b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00" y="4215525"/>
            <a:ext cx="1738752" cy="9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50" y="4459000"/>
            <a:ext cx="1364175" cy="4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E3FFB0-C4A9-251D-A0BA-494906602F98}"/>
              </a:ext>
            </a:extLst>
          </p:cNvPr>
          <p:cNvSpPr txBox="1"/>
          <p:nvPr/>
        </p:nvSpPr>
        <p:spPr>
          <a:xfrm>
            <a:off x="378947" y="474116"/>
            <a:ext cx="8386103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task proved that a combination of Handcrafted and Deep learning features provide better results as the AUC of statistical classifiers trained only on Handcrafted features was 0.84, compared to 0.93 obtained via the fusion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Deepfake detection models depends significantly on the similarity between the training and the evaluation dataset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Deepfake detection models on frames from a sequence of files would aid model performance as prediction is not done on just a single frame, but on a couple of frames in the sequence. </a:t>
            </a:r>
          </a:p>
        </p:txBody>
      </p:sp>
    </p:spTree>
    <p:extLst>
      <p:ext uri="{BB962C8B-B14F-4D97-AF65-F5344CB8AC3E}">
        <p14:creationId xmlns:p14="http://schemas.microsoft.com/office/powerpoint/2010/main" val="120573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1B6278-4CF6-F7DB-CB8F-37B4505C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632" y="1999047"/>
            <a:ext cx="4304735" cy="1145405"/>
          </a:xfrm>
        </p:spPr>
        <p:txBody>
          <a:bodyPr>
            <a:noAutofit/>
          </a:bodyPr>
          <a:lstStyle/>
          <a:p>
            <a:r>
              <a:rPr lang="en-NG" sz="8800" b="1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C776-73DF-7DD5-5312-692EA682E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sp>
        <p:nvSpPr>
          <p:cNvPr id="6" name="Google Shape;101;p17">
            <a:extLst>
              <a:ext uri="{FF2B5EF4-FFF2-40B4-BE49-F238E27FC236}">
                <a16:creationId xmlns:a16="http://schemas.microsoft.com/office/drawing/2014/main" id="{C1A2C985-5E83-E111-C522-5E33D148164D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fld id="{00000000-1234-1234-1234-123412341234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7" name="Google Shape;102;p17">
            <a:extLst>
              <a:ext uri="{FF2B5EF4-FFF2-40B4-BE49-F238E27FC236}">
                <a16:creationId xmlns:a16="http://schemas.microsoft.com/office/drawing/2014/main" id="{AADA6FC6-2A19-A25A-907E-00C567DE5FC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37900" y="4215525"/>
            <a:ext cx="1738752" cy="9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3;p17">
            <a:extLst>
              <a:ext uri="{FF2B5EF4-FFF2-40B4-BE49-F238E27FC236}">
                <a16:creationId xmlns:a16="http://schemas.microsoft.com/office/drawing/2014/main" id="{14703D2E-3AF9-D995-0FCF-AB72E3D45F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50" y="4459000"/>
            <a:ext cx="1364175" cy="49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25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7565" y="6628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9525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/>
              <a:t>Pipeline – From Scratch!</a:t>
            </a:r>
            <a:endParaRPr sz="3600" b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00" y="4215525"/>
            <a:ext cx="1738752" cy="9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50" y="4459000"/>
            <a:ext cx="1364175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AD401C-AD44-B743-B23D-EBDC1C543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50" y="1017537"/>
            <a:ext cx="1278938" cy="132669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01ADEB6-A89E-B954-8F6F-3E028F621D9B}"/>
              </a:ext>
            </a:extLst>
          </p:cNvPr>
          <p:cNvGrpSpPr/>
          <p:nvPr/>
        </p:nvGrpSpPr>
        <p:grpSpPr>
          <a:xfrm>
            <a:off x="3499251" y="1013930"/>
            <a:ext cx="1278938" cy="1326699"/>
            <a:chOff x="2348182" y="1430049"/>
            <a:chExt cx="1278938" cy="13266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808199-721F-2FC4-7484-6E7CF317A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8182" y="1430049"/>
              <a:ext cx="1278938" cy="13266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A28D10-571C-7CC9-F3E6-A538F212A6CA}"/>
                </a:ext>
              </a:extLst>
            </p:cNvPr>
            <p:cNvSpPr/>
            <p:nvPr/>
          </p:nvSpPr>
          <p:spPr>
            <a:xfrm>
              <a:off x="2687216" y="1515291"/>
              <a:ext cx="742717" cy="94052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9E8F6E4-22FC-D2AA-3D9A-76F12C424948}"/>
              </a:ext>
            </a:extLst>
          </p:cNvPr>
          <p:cNvSpPr txBox="1"/>
          <p:nvPr/>
        </p:nvSpPr>
        <p:spPr>
          <a:xfrm>
            <a:off x="5462992" y="1472968"/>
            <a:ext cx="1083963" cy="307777"/>
          </a:xfrm>
          <a:prstGeom prst="rect">
            <a:avLst/>
          </a:prstGeom>
          <a:solidFill>
            <a:srgbClr val="F8931C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22466-52BE-93B7-96AE-3CA2218B79E3}"/>
              </a:ext>
            </a:extLst>
          </p:cNvPr>
          <p:cNvSpPr txBox="1"/>
          <p:nvPr/>
        </p:nvSpPr>
        <p:spPr>
          <a:xfrm>
            <a:off x="2078055" y="1415669"/>
            <a:ext cx="1001028" cy="523220"/>
          </a:xfrm>
          <a:prstGeom prst="rect">
            <a:avLst/>
          </a:prstGeom>
          <a:solidFill>
            <a:srgbClr val="F8931C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90BC4-496C-A1EC-497D-ED285C76D342}"/>
              </a:ext>
            </a:extLst>
          </p:cNvPr>
          <p:cNvSpPr txBox="1"/>
          <p:nvPr/>
        </p:nvSpPr>
        <p:spPr>
          <a:xfrm>
            <a:off x="3642554" y="3151503"/>
            <a:ext cx="1128826" cy="523220"/>
          </a:xfrm>
          <a:prstGeom prst="rect">
            <a:avLst/>
          </a:prstGeom>
          <a:solidFill>
            <a:srgbClr val="F8931C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training</a:t>
            </a: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D58CD-A261-E972-55E3-F90F44AEF9B1}"/>
              </a:ext>
            </a:extLst>
          </p:cNvPr>
          <p:cNvSpPr txBox="1"/>
          <p:nvPr/>
        </p:nvSpPr>
        <p:spPr>
          <a:xfrm>
            <a:off x="5484951" y="1801348"/>
            <a:ext cx="96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Reszing to 60 x 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02EC3-2861-646C-D0EF-C3FF82EBC229}"/>
              </a:ext>
            </a:extLst>
          </p:cNvPr>
          <p:cNvSpPr txBox="1"/>
          <p:nvPr/>
        </p:nvSpPr>
        <p:spPr>
          <a:xfrm>
            <a:off x="7606762" y="3030087"/>
            <a:ext cx="1001028" cy="523220"/>
          </a:xfrm>
          <a:prstGeom prst="rect">
            <a:avLst/>
          </a:prstGeom>
          <a:solidFill>
            <a:srgbClr val="F8931C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 Extraction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5C307-A666-1644-A6F1-9EC7C38917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508" t="9298" r="15418" b="26856"/>
          <a:stretch/>
        </p:blipFill>
        <p:spPr>
          <a:xfrm>
            <a:off x="7231758" y="1208570"/>
            <a:ext cx="617444" cy="7041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0C1254-3B12-66A3-7578-C523C4E42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730" y="3591449"/>
            <a:ext cx="1315039" cy="840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D60705-866A-9F42-486D-94B7F35ED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1909" y="2456974"/>
            <a:ext cx="1315039" cy="831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B865A4-A869-5771-5173-46E588CC38A8}"/>
              </a:ext>
            </a:extLst>
          </p:cNvPr>
          <p:cNvSpPr/>
          <p:nvPr/>
        </p:nvSpPr>
        <p:spPr>
          <a:xfrm>
            <a:off x="6034443" y="2404821"/>
            <a:ext cx="2840671" cy="201658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BAB980C6-EF38-84F9-B32F-0E3EAACDDD5B}"/>
              </a:ext>
            </a:extLst>
          </p:cNvPr>
          <p:cNvSpPr/>
          <p:nvPr/>
        </p:nvSpPr>
        <p:spPr>
          <a:xfrm rot="5400000">
            <a:off x="7342553" y="2155610"/>
            <a:ext cx="1370312" cy="357016"/>
          </a:xfrm>
          <a:prstGeom prst="bentArrow">
            <a:avLst>
              <a:gd name="adj1" fmla="val 6217"/>
              <a:gd name="adj2" fmla="val 14384"/>
              <a:gd name="adj3" fmla="val 25000"/>
              <a:gd name="adj4" fmla="val 4375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A2BDC32-BCF1-0394-7B0B-F073BB9103C7}"/>
              </a:ext>
            </a:extLst>
          </p:cNvPr>
          <p:cNvSpPr/>
          <p:nvPr/>
        </p:nvSpPr>
        <p:spPr>
          <a:xfrm flipV="1">
            <a:off x="3104016" y="1694682"/>
            <a:ext cx="3648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F6FD07A-2406-D239-F723-FB3B93E8CF67}"/>
              </a:ext>
            </a:extLst>
          </p:cNvPr>
          <p:cNvSpPr/>
          <p:nvPr/>
        </p:nvSpPr>
        <p:spPr>
          <a:xfrm flipV="1">
            <a:off x="1682820" y="1671822"/>
            <a:ext cx="3648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D37119B5-CA60-2F8A-9896-EA0690F7820B}"/>
              </a:ext>
            </a:extLst>
          </p:cNvPr>
          <p:cNvSpPr/>
          <p:nvPr/>
        </p:nvSpPr>
        <p:spPr>
          <a:xfrm flipV="1">
            <a:off x="4749646" y="1644484"/>
            <a:ext cx="67700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75098AC-ED47-D854-6811-ABE36303E7D4}"/>
              </a:ext>
            </a:extLst>
          </p:cNvPr>
          <p:cNvSpPr/>
          <p:nvPr/>
        </p:nvSpPr>
        <p:spPr>
          <a:xfrm flipV="1">
            <a:off x="6560233" y="1643048"/>
            <a:ext cx="63679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024665B-56AC-9625-0537-360DD0208F86}"/>
              </a:ext>
            </a:extLst>
          </p:cNvPr>
          <p:cNvSpPr/>
          <p:nvPr/>
        </p:nvSpPr>
        <p:spPr>
          <a:xfrm rot="10800000">
            <a:off x="4788846" y="3419056"/>
            <a:ext cx="1245597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E90BC4-496C-A1EC-497D-ED285C76D342}"/>
              </a:ext>
            </a:extLst>
          </p:cNvPr>
          <p:cNvSpPr txBox="1"/>
          <p:nvPr/>
        </p:nvSpPr>
        <p:spPr>
          <a:xfrm>
            <a:off x="1232102" y="3288274"/>
            <a:ext cx="1128826" cy="307777"/>
          </a:xfrm>
          <a:prstGeom prst="rect">
            <a:avLst/>
          </a:prstGeom>
          <a:solidFill>
            <a:srgbClr val="F8931C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redection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024665B-56AC-9625-0537-360DD0208F86}"/>
              </a:ext>
            </a:extLst>
          </p:cNvPr>
          <p:cNvSpPr/>
          <p:nvPr/>
        </p:nvSpPr>
        <p:spPr>
          <a:xfrm rot="10800000">
            <a:off x="2388224" y="3413113"/>
            <a:ext cx="1245597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1206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7377" y="8668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/>
              <a:t>Face detection</a:t>
            </a:r>
            <a:endParaRPr sz="3600" b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00" y="4215525"/>
            <a:ext cx="1738752" cy="9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50" y="4459000"/>
            <a:ext cx="1364175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AD401C-AD44-B743-B23D-EBDC1C543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220" y="1435036"/>
            <a:ext cx="1278938" cy="132669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01ADEB6-A89E-B954-8F6F-3E028F621D9B}"/>
              </a:ext>
            </a:extLst>
          </p:cNvPr>
          <p:cNvGrpSpPr/>
          <p:nvPr/>
        </p:nvGrpSpPr>
        <p:grpSpPr>
          <a:xfrm>
            <a:off x="7697714" y="1366458"/>
            <a:ext cx="1278938" cy="1326699"/>
            <a:chOff x="2348182" y="1430049"/>
            <a:chExt cx="1278938" cy="13266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808199-721F-2FC4-7484-6E7CF317A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8182" y="1430049"/>
              <a:ext cx="1278938" cy="13266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A28D10-571C-7CC9-F3E6-A538F212A6CA}"/>
                </a:ext>
              </a:extLst>
            </p:cNvPr>
            <p:cNvSpPr/>
            <p:nvPr/>
          </p:nvSpPr>
          <p:spPr>
            <a:xfrm>
              <a:off x="2687216" y="1515291"/>
              <a:ext cx="742717" cy="94052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22466-52BE-93B7-96AE-3CA2218B79E3}"/>
              </a:ext>
            </a:extLst>
          </p:cNvPr>
          <p:cNvSpPr txBox="1"/>
          <p:nvPr/>
        </p:nvSpPr>
        <p:spPr>
          <a:xfrm>
            <a:off x="6158939" y="1791057"/>
            <a:ext cx="1001028" cy="523220"/>
          </a:xfrm>
          <a:prstGeom prst="rect">
            <a:avLst/>
          </a:prstGeom>
          <a:solidFill>
            <a:srgbClr val="F8931C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E4E3B09E-1B13-26FD-213C-3476AD773C31}"/>
              </a:ext>
            </a:extLst>
          </p:cNvPr>
          <p:cNvSpPr/>
          <p:nvPr/>
        </p:nvSpPr>
        <p:spPr>
          <a:xfrm flipV="1">
            <a:off x="7237899" y="2006947"/>
            <a:ext cx="381883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4E3B09E-1B13-26FD-213C-3476AD773C31}"/>
              </a:ext>
            </a:extLst>
          </p:cNvPr>
          <p:cNvSpPr/>
          <p:nvPr/>
        </p:nvSpPr>
        <p:spPr>
          <a:xfrm flipV="1">
            <a:off x="5738090" y="2052666"/>
            <a:ext cx="381883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0" name="TextBox 9"/>
          <p:cNvSpPr txBox="1"/>
          <p:nvPr/>
        </p:nvSpPr>
        <p:spPr>
          <a:xfrm>
            <a:off x="52800" y="1251528"/>
            <a:ext cx="427487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face has several features that can be identified, like eyes, mouth, nose via Landmark Detection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face detection was implemented with two Face Detectors: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 Detection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 recognition [1]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99FC7-BF89-97B3-050A-D1674EB33235}"/>
              </a:ext>
            </a:extLst>
          </p:cNvPr>
          <p:cNvSpPr txBox="1"/>
          <p:nvPr/>
        </p:nvSpPr>
        <p:spPr>
          <a:xfrm>
            <a:off x="1931750" y="4561557"/>
            <a:ext cx="592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[1]: </a:t>
            </a:r>
            <a:r>
              <a:rPr lang="en-US" sz="1200" dirty="0">
                <a:hlinkClick r:id="rId6"/>
              </a:rPr>
              <a:t>Detecting Face Features with Python (</a:t>
            </a:r>
            <a:r>
              <a:rPr lang="en-US" sz="1200" dirty="0" err="1">
                <a:hlinkClick r:id="rId6"/>
              </a:rPr>
              <a:t>livecodestream.dev</a:t>
            </a:r>
            <a:r>
              <a:rPr lang="en-US" sz="1200" dirty="0">
                <a:hlinkClick r:id="rId6"/>
              </a:rPr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667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7377" y="8668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/>
              <a:t>Face detection</a:t>
            </a:r>
            <a:endParaRPr sz="3600" b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00" y="4215525"/>
            <a:ext cx="1738752" cy="9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50" y="4459000"/>
            <a:ext cx="1364175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9" y="1415233"/>
            <a:ext cx="2255491" cy="28193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1640" y="2648607"/>
            <a:ext cx="493987" cy="398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79435" y="2586240"/>
            <a:ext cx="498220" cy="439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5627" y="1881352"/>
            <a:ext cx="767256" cy="96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46" y="1408609"/>
            <a:ext cx="2303174" cy="2878967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E4E3B09E-1B13-26FD-213C-3476AD773C31}"/>
              </a:ext>
            </a:extLst>
          </p:cNvPr>
          <p:cNvSpPr/>
          <p:nvPr/>
        </p:nvSpPr>
        <p:spPr>
          <a:xfrm>
            <a:off x="2744207" y="2824914"/>
            <a:ext cx="15179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1" name="Rectangle 20"/>
          <p:cNvSpPr/>
          <p:nvPr/>
        </p:nvSpPr>
        <p:spPr>
          <a:xfrm>
            <a:off x="5123771" y="1928652"/>
            <a:ext cx="767256" cy="96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26317" y="2295438"/>
            <a:ext cx="2217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multiple faces we detected the closest one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B0661B-78E3-E302-A47E-A28DC6D02006}"/>
              </a:ext>
            </a:extLst>
          </p:cNvPr>
          <p:cNvSpPr/>
          <p:nvPr/>
        </p:nvSpPr>
        <p:spPr>
          <a:xfrm>
            <a:off x="1418896" y="3047580"/>
            <a:ext cx="517125" cy="751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7377" y="8668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/>
              <a:t>Processing</a:t>
            </a:r>
            <a:endParaRPr sz="3600" b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00" y="4215525"/>
            <a:ext cx="1738752" cy="9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50" y="4459000"/>
            <a:ext cx="1364175" cy="4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E4E3B09E-1B13-26FD-213C-3476AD773C31}"/>
              </a:ext>
            </a:extLst>
          </p:cNvPr>
          <p:cNvSpPr/>
          <p:nvPr/>
        </p:nvSpPr>
        <p:spPr>
          <a:xfrm flipV="1">
            <a:off x="6695089" y="2153000"/>
            <a:ext cx="773369" cy="5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8F6E4-22FC-D2AA-3D9A-76F12C424948}"/>
              </a:ext>
            </a:extLst>
          </p:cNvPr>
          <p:cNvSpPr txBox="1"/>
          <p:nvPr/>
        </p:nvSpPr>
        <p:spPr>
          <a:xfrm>
            <a:off x="5249841" y="2053283"/>
            <a:ext cx="1340259" cy="307777"/>
          </a:xfrm>
          <a:prstGeom prst="rect">
            <a:avLst/>
          </a:prstGeom>
          <a:solidFill>
            <a:srgbClr val="F8931C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5C307-A666-1644-A6F1-9EC7C38917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508" t="9298" r="15418" b="26856"/>
          <a:stretch/>
        </p:blipFill>
        <p:spPr>
          <a:xfrm>
            <a:off x="7573447" y="1694305"/>
            <a:ext cx="804418" cy="917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951" y="1678573"/>
            <a:ext cx="4382236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pass faces to CNN, uniform face sizes were required.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resizing of face images to 60 x 60 was performed.</a:t>
            </a:r>
          </a:p>
        </p:txBody>
      </p:sp>
    </p:spTree>
    <p:extLst>
      <p:ext uri="{BB962C8B-B14F-4D97-AF65-F5344CB8AC3E}">
        <p14:creationId xmlns:p14="http://schemas.microsoft.com/office/powerpoint/2010/main" val="218674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B430-B9AA-D229-F2A7-91F1088C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-20343"/>
            <a:ext cx="8520600" cy="831300"/>
          </a:xfrm>
        </p:spPr>
        <p:txBody>
          <a:bodyPr/>
          <a:lstStyle/>
          <a:p>
            <a:r>
              <a:rPr lang="en-NG" dirty="0"/>
              <a:t>Initial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C9765-0476-13B5-EF73-ECE86ACA0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B0BE2-6878-CF13-E4F5-5691E374AC2A}"/>
              </a:ext>
            </a:extLst>
          </p:cNvPr>
          <p:cNvSpPr txBox="1"/>
          <p:nvPr/>
        </p:nvSpPr>
        <p:spPr>
          <a:xfrm>
            <a:off x="226208" y="770409"/>
            <a:ext cx="5448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/>
              <a:t>Database Analysis via Histogram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785FDA-343C-3CB5-425B-935BE786D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922"/>
            <a:ext cx="4145810" cy="27924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4BF04C-1B68-92DF-0E27-6CEF0E2A1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810" y="1010921"/>
            <a:ext cx="4148959" cy="27924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EB8FF5-1FD6-1765-2145-A9C41E01BD1A}"/>
              </a:ext>
            </a:extLst>
          </p:cNvPr>
          <p:cNvSpPr txBox="1"/>
          <p:nvPr/>
        </p:nvSpPr>
        <p:spPr>
          <a:xfrm>
            <a:off x="876520" y="3613840"/>
            <a:ext cx="318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/>
              <a:t>Histogram of Real 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4CA19-93C1-FD4D-5234-584F013105F4}"/>
              </a:ext>
            </a:extLst>
          </p:cNvPr>
          <p:cNvSpPr txBox="1"/>
          <p:nvPr/>
        </p:nvSpPr>
        <p:spPr>
          <a:xfrm>
            <a:off x="4909381" y="3613840"/>
            <a:ext cx="318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/>
              <a:t>Histogram of Fake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11978A-E7B2-D174-9A10-0D3A3EA1339E}"/>
              </a:ext>
            </a:extLst>
          </p:cNvPr>
          <p:cNvSpPr txBox="1"/>
          <p:nvPr/>
        </p:nvSpPr>
        <p:spPr>
          <a:xfrm>
            <a:off x="1078018" y="4219202"/>
            <a:ext cx="7662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/>
              <a:t>No differences between Real and deepfakes in all three colour channels!</a:t>
            </a:r>
          </a:p>
        </p:txBody>
      </p:sp>
    </p:spTree>
    <p:extLst>
      <p:ext uri="{BB962C8B-B14F-4D97-AF65-F5344CB8AC3E}">
        <p14:creationId xmlns:p14="http://schemas.microsoft.com/office/powerpoint/2010/main" val="214473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B430-B9AA-D229-F2A7-91F1088C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-20343"/>
            <a:ext cx="8520600" cy="831300"/>
          </a:xfrm>
        </p:spPr>
        <p:txBody>
          <a:bodyPr/>
          <a:lstStyle/>
          <a:p>
            <a:r>
              <a:rPr lang="en-NG" dirty="0"/>
              <a:t>Initial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C9765-0476-13B5-EF73-ECE86ACA0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B0BE2-6878-CF13-E4F5-5691E374AC2A}"/>
              </a:ext>
            </a:extLst>
          </p:cNvPr>
          <p:cNvSpPr txBox="1"/>
          <p:nvPr/>
        </p:nvSpPr>
        <p:spPr>
          <a:xfrm>
            <a:off x="226208" y="770409"/>
            <a:ext cx="5448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/>
              <a:t>Database Analysis via Frequency Component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EB8FF5-1FD6-1765-2145-A9C41E01BD1A}"/>
              </a:ext>
            </a:extLst>
          </p:cNvPr>
          <p:cNvSpPr txBox="1"/>
          <p:nvPr/>
        </p:nvSpPr>
        <p:spPr>
          <a:xfrm>
            <a:off x="867093" y="3755845"/>
            <a:ext cx="318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/>
              <a:t>Real Image in frequency domain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4CA19-93C1-FD4D-5234-584F013105F4}"/>
              </a:ext>
            </a:extLst>
          </p:cNvPr>
          <p:cNvSpPr txBox="1"/>
          <p:nvPr/>
        </p:nvSpPr>
        <p:spPr>
          <a:xfrm>
            <a:off x="5104920" y="3757297"/>
            <a:ext cx="318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/>
              <a:t>Fake Image in frequency domain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11978A-E7B2-D174-9A10-0D3A3EA1339E}"/>
              </a:ext>
            </a:extLst>
          </p:cNvPr>
          <p:cNvSpPr txBox="1"/>
          <p:nvPr/>
        </p:nvSpPr>
        <p:spPr>
          <a:xfrm>
            <a:off x="2021228" y="4219202"/>
            <a:ext cx="7662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/>
              <a:t>S</a:t>
            </a:r>
            <a:r>
              <a:rPr lang="en-GB" b="1" dirty="0"/>
              <a:t>l</a:t>
            </a:r>
            <a:r>
              <a:rPr lang="en-NG" b="1" dirty="0"/>
              <a:t>ight differnces but not enough for discrimination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5D130-FF1F-CF2D-B1DA-0988217B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8" y="1075197"/>
            <a:ext cx="3590041" cy="2692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EA6B8-0736-1FC3-878F-1E3E68235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94" y="1086308"/>
            <a:ext cx="3590041" cy="26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4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B430-B9AA-D229-F2A7-91F1088C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-20343"/>
            <a:ext cx="8520600" cy="831300"/>
          </a:xfrm>
        </p:spPr>
        <p:txBody>
          <a:bodyPr/>
          <a:lstStyle/>
          <a:p>
            <a:r>
              <a:rPr lang="en-NG" dirty="0"/>
              <a:t>Initial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C9765-0476-13B5-EF73-ECE86ACA0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8D8DA-74AE-519D-3F14-CF280A58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56" r="21934"/>
          <a:stretch/>
        </p:blipFill>
        <p:spPr>
          <a:xfrm>
            <a:off x="480767" y="1242228"/>
            <a:ext cx="2394408" cy="2854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D670BA-B2B0-1D67-C9C7-FF56DB275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7" r="20745"/>
          <a:stretch/>
        </p:blipFill>
        <p:spPr>
          <a:xfrm>
            <a:off x="4185501" y="1242228"/>
            <a:ext cx="2394407" cy="2911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2B0BE2-6878-CF13-E4F5-5691E374AC2A}"/>
              </a:ext>
            </a:extLst>
          </p:cNvPr>
          <p:cNvSpPr txBox="1"/>
          <p:nvPr/>
        </p:nvSpPr>
        <p:spPr>
          <a:xfrm>
            <a:off x="226208" y="770409"/>
            <a:ext cx="5448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/>
              <a:t>Database Analysis via Gradient 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DF321-93D5-ACCB-87C6-8041244413FB}"/>
              </a:ext>
            </a:extLst>
          </p:cNvPr>
          <p:cNvSpPr txBox="1"/>
          <p:nvPr/>
        </p:nvSpPr>
        <p:spPr>
          <a:xfrm>
            <a:off x="480767" y="4260915"/>
            <a:ext cx="318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/>
              <a:t>Real Image with less gradients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86014-F9F4-2AF2-0866-00A76146F043}"/>
              </a:ext>
            </a:extLst>
          </p:cNvPr>
          <p:cNvSpPr txBox="1"/>
          <p:nvPr/>
        </p:nvSpPr>
        <p:spPr>
          <a:xfrm>
            <a:off x="4185501" y="4273174"/>
            <a:ext cx="386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/>
              <a:t>Deepfake Image with much more gradients</a:t>
            </a:r>
          </a:p>
        </p:txBody>
      </p:sp>
    </p:spTree>
    <p:extLst>
      <p:ext uri="{BB962C8B-B14F-4D97-AF65-F5344CB8AC3E}">
        <p14:creationId xmlns:p14="http://schemas.microsoft.com/office/powerpoint/2010/main" val="356681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7565" y="6628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9525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/>
              <a:t>Feature extraction</a:t>
            </a:r>
            <a:endParaRPr sz="3600" b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00" y="4215525"/>
            <a:ext cx="1738752" cy="9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50" y="4459000"/>
            <a:ext cx="1364175" cy="4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EAF15-6B19-87D6-FF78-8D33D3FA5185}"/>
              </a:ext>
            </a:extLst>
          </p:cNvPr>
          <p:cNvSpPr txBox="1"/>
          <p:nvPr/>
        </p:nvSpPr>
        <p:spPr>
          <a:xfrm>
            <a:off x="3299901" y="1146852"/>
            <a:ext cx="2075928" cy="338554"/>
          </a:xfrm>
          <a:prstGeom prst="rect">
            <a:avLst/>
          </a:prstGeom>
          <a:solidFill>
            <a:srgbClr val="F8931C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A08AFD5-C625-38E7-E9D5-C7F38EF25E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65491" y="370407"/>
            <a:ext cx="473279" cy="2728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1215F9D-7D55-6342-5596-7A6D1005BE35}"/>
              </a:ext>
            </a:extLst>
          </p:cNvPr>
          <p:cNvCxnSpPr>
            <a:cxnSpLocks/>
          </p:cNvCxnSpPr>
          <p:nvPr/>
        </p:nvCxnSpPr>
        <p:spPr>
          <a:xfrm rot="5400000">
            <a:off x="2972511" y="602757"/>
            <a:ext cx="473279" cy="2257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E3FFB0-C4A9-251D-A0BA-494906602F98}"/>
              </a:ext>
            </a:extLst>
          </p:cNvPr>
          <p:cNvSpPr txBox="1"/>
          <p:nvPr/>
        </p:nvSpPr>
        <p:spPr>
          <a:xfrm>
            <a:off x="1381219" y="3997568"/>
            <a:ext cx="1274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8931C"/>
                </a:solidFill>
              </a:rPr>
              <a:t>Fake Image</a:t>
            </a:r>
            <a:endParaRPr lang="en-NG" sz="1600" dirty="0">
              <a:solidFill>
                <a:srgbClr val="F8931C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9F48C3-9348-7EF6-4AD7-3AB71D0A5694}"/>
              </a:ext>
            </a:extLst>
          </p:cNvPr>
          <p:cNvSpPr txBox="1"/>
          <p:nvPr/>
        </p:nvSpPr>
        <p:spPr>
          <a:xfrm>
            <a:off x="6488060" y="3978396"/>
            <a:ext cx="122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8931C"/>
                </a:solidFill>
              </a:rPr>
              <a:t>Real Image</a:t>
            </a:r>
            <a:endParaRPr lang="en-NG" sz="1600" dirty="0">
              <a:solidFill>
                <a:srgbClr val="F8931C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253" y="1958685"/>
            <a:ext cx="1744363" cy="1916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803" y="2028228"/>
            <a:ext cx="1834922" cy="1846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7002" y="2546505"/>
            <a:ext cx="289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in the face image there are a lot of artifacts around the nose, eyes and mouth</a:t>
            </a:r>
          </a:p>
        </p:txBody>
      </p:sp>
    </p:spTree>
    <p:extLst>
      <p:ext uri="{BB962C8B-B14F-4D97-AF65-F5344CB8AC3E}">
        <p14:creationId xmlns:p14="http://schemas.microsoft.com/office/powerpoint/2010/main" val="1263681250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546</Words>
  <Application>Microsoft Office PowerPoint</Application>
  <PresentationFormat>On-screen Show (16:9)</PresentationFormat>
  <Paragraphs>130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Open Sans</vt:lpstr>
      <vt:lpstr>Economica</vt:lpstr>
      <vt:lpstr>Times New Roman</vt:lpstr>
      <vt:lpstr>Luxe</vt:lpstr>
      <vt:lpstr>Deepfakes Detection</vt:lpstr>
      <vt:lpstr>Pipeline – From Scratch!</vt:lpstr>
      <vt:lpstr>Face detection</vt:lpstr>
      <vt:lpstr>Face detection</vt:lpstr>
      <vt:lpstr>Processing</vt:lpstr>
      <vt:lpstr>Initial Approaches</vt:lpstr>
      <vt:lpstr>Initial Approaches</vt:lpstr>
      <vt:lpstr>Initial Approaches</vt:lpstr>
      <vt:lpstr>Feature extraction</vt:lpstr>
      <vt:lpstr>Feature extraction</vt:lpstr>
      <vt:lpstr>Initial Model Architecture</vt:lpstr>
      <vt:lpstr>Final Model Architecture</vt:lpstr>
      <vt:lpstr>MesoNet architecture</vt:lpstr>
      <vt:lpstr>Results</vt:lpstr>
      <vt:lpstr>Results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Detection using  Yolo v4-tiny detector</dc:title>
  <cp:lastModifiedBy>Bukits Tamás</cp:lastModifiedBy>
  <cp:revision>64</cp:revision>
  <dcterms:modified xsi:type="dcterms:W3CDTF">2023-05-12T11:19:41Z</dcterms:modified>
</cp:coreProperties>
</file>