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4" r:id="rId8"/>
    <p:sldId id="262" r:id="rId9"/>
    <p:sldId id="263" r:id="rId10"/>
    <p:sldId id="264" r:id="rId11"/>
    <p:sldId id="265" r:id="rId12"/>
    <p:sldId id="266" r:id="rId13"/>
    <p:sldId id="267" r:id="rId14"/>
    <p:sldId id="268" r:id="rId15"/>
    <p:sldId id="269" r:id="rId16"/>
    <p:sldId id="270" r:id="rId17"/>
    <p:sldId id="275" r:id="rId18"/>
    <p:sldId id="273" r:id="rId19"/>
    <p:sldId id="272"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095C7-F2DB-4AF6-9D97-A3B7B8397925}" v="185" dt="2024-05-09T17:20:27.677"/>
    <p1510:client id="{A335F5B8-3448-4BF4-B79F-D77CE8B08716}" v="797" dt="2024-05-09T18:12:41.604"/>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p:scale>
          <a:sx n="40" d="100"/>
          <a:sy n="40" d="100"/>
        </p:scale>
        <p:origin x="-1580" y="-6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Date Placeholder 10">
            <a:extLst>
              <a:ext uri="{FF2B5EF4-FFF2-40B4-BE49-F238E27FC236}">
                <a16:creationId xmlns=""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dirty="0"/>
              <a:pPr algn="r"/>
              <a:t>5/13/2024</a:t>
            </a:fld>
            <a:endParaRPr lang="en-US" dirty="0"/>
          </a:p>
        </p:txBody>
      </p:sp>
      <p:sp>
        <p:nvSpPr>
          <p:cNvPr id="12" name="Footer Placeholder 11">
            <a:extLst>
              <a:ext uri="{FF2B5EF4-FFF2-40B4-BE49-F238E27FC236}">
                <a16:creationId xmlns=""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dirty="0"/>
              <a:pPr algn="l"/>
              <a:t>‹#›</a:t>
            </a:fld>
            <a:endParaRPr lang="en-US" dirty="0"/>
          </a:p>
        </p:txBody>
      </p:sp>
    </p:spTree>
    <p:extLst>
      <p:ext uri="{BB962C8B-B14F-4D97-AF65-F5344CB8AC3E}">
        <p14:creationId xmlns="" xmlns:p14="http://schemas.microsoft.com/office/powerpoint/2010/main" val="2845559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6327B9-64C6-4AFE-8E67-F60CD17A800E}"/>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 xmlns:a16="http://schemas.microsoft.com/office/drawing/2014/main" id="{7692656D-F600-4D76-8A0F-BDBE78759BD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dirty="0"/>
              <a:pPr algn="r"/>
              <a:t>5/13/2024</a:t>
            </a:fld>
            <a:endParaRPr lang="en-US" dirty="0"/>
          </a:p>
        </p:txBody>
      </p:sp>
      <p:sp>
        <p:nvSpPr>
          <p:cNvPr id="8" name="Footer Placeholder 7">
            <a:extLst>
              <a:ext uri="{FF2B5EF4-FFF2-40B4-BE49-F238E27FC236}">
                <a16:creationId xmlns=""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Tree>
    <p:extLst>
      <p:ext uri="{BB962C8B-B14F-4D97-AF65-F5344CB8AC3E}">
        <p14:creationId xmlns="" xmlns:p14="http://schemas.microsoft.com/office/powerpoint/2010/main" val="190212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a:extLst>
              <a:ext uri="{FF2B5EF4-FFF2-40B4-BE49-F238E27FC236}">
                <a16:creationId xmlns=""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dirty="0"/>
              <a:t>Click to edit Master title style</a:t>
            </a:r>
          </a:p>
        </p:txBody>
      </p:sp>
      <p:sp>
        <p:nvSpPr>
          <p:cNvPr id="3" name="Vertical Text Placeholder 2">
            <a:extLst>
              <a:ext uri="{FF2B5EF4-FFF2-40B4-BE49-F238E27FC236}">
                <a16:creationId xmlns=""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dirty="0"/>
              <a:pPr algn="r"/>
              <a:t>5/13/2024</a:t>
            </a:fld>
            <a:endParaRPr lang="en-US" dirty="0"/>
          </a:p>
        </p:txBody>
      </p:sp>
      <p:sp>
        <p:nvSpPr>
          <p:cNvPr id="8" name="Footer Placeholder 7">
            <a:extLst>
              <a:ext uri="{FF2B5EF4-FFF2-40B4-BE49-F238E27FC236}">
                <a16:creationId xmlns=""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dirty="0"/>
              <a:pPr algn="l"/>
              <a:t>‹#›</a:t>
            </a:fld>
            <a:endParaRPr lang="en-US" dirty="0"/>
          </a:p>
        </p:txBody>
      </p:sp>
    </p:spTree>
    <p:extLst>
      <p:ext uri="{BB962C8B-B14F-4D97-AF65-F5344CB8AC3E}">
        <p14:creationId xmlns="" xmlns:p14="http://schemas.microsoft.com/office/powerpoint/2010/main" val="61626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380910-921F-4143-AB01-0F0AFC2908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6E0182FC-5A0B-4C24-A6ED-990ED5BA908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dirty="0"/>
              <a:pPr algn="r"/>
              <a:t>5/13/2024</a:t>
            </a:fld>
            <a:endParaRPr lang="en-US" dirty="0"/>
          </a:p>
        </p:txBody>
      </p:sp>
      <p:sp>
        <p:nvSpPr>
          <p:cNvPr id="8" name="Footer Placeholder 7">
            <a:extLst>
              <a:ext uri="{FF2B5EF4-FFF2-40B4-BE49-F238E27FC236}">
                <a16:creationId xmlns=""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Tree>
    <p:extLst>
      <p:ext uri="{BB962C8B-B14F-4D97-AF65-F5344CB8AC3E}">
        <p14:creationId xmlns="" xmlns:p14="http://schemas.microsoft.com/office/powerpoint/2010/main" val="287967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dirty="0"/>
              <a:t>Click to edit Master title style</a:t>
            </a:r>
          </a:p>
        </p:txBody>
      </p:sp>
      <p:sp>
        <p:nvSpPr>
          <p:cNvPr id="3" name="Text Placeholder 2">
            <a:extLst>
              <a:ext uri="{FF2B5EF4-FFF2-40B4-BE49-F238E27FC236}">
                <a16:creationId xmlns=""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9" name="Date Placeholder 8">
            <a:extLst>
              <a:ext uri="{FF2B5EF4-FFF2-40B4-BE49-F238E27FC236}">
                <a16:creationId xmlns=""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dirty="0"/>
              <a:pPr algn="r"/>
              <a:t>5/13/2024</a:t>
            </a:fld>
            <a:endParaRPr lang="en-US" dirty="0"/>
          </a:p>
        </p:txBody>
      </p:sp>
      <p:sp>
        <p:nvSpPr>
          <p:cNvPr id="10" name="Footer Placeholder 9">
            <a:extLst>
              <a:ext uri="{FF2B5EF4-FFF2-40B4-BE49-F238E27FC236}">
                <a16:creationId xmlns=""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Tree>
    <p:extLst>
      <p:ext uri="{BB962C8B-B14F-4D97-AF65-F5344CB8AC3E}">
        <p14:creationId xmlns="" xmlns:p14="http://schemas.microsoft.com/office/powerpoint/2010/main" val="145257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5F398-F05F-4793-9FA5-5B817EB95A0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11">
            <a:extLst>
              <a:ext uri="{FF2B5EF4-FFF2-40B4-BE49-F238E27FC236}">
                <a16:creationId xmlns=""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dirty="0"/>
              <a:pPr algn="r"/>
              <a:t>5/13/2024</a:t>
            </a:fld>
            <a:endParaRPr lang="en-US" dirty="0"/>
          </a:p>
        </p:txBody>
      </p:sp>
      <p:sp>
        <p:nvSpPr>
          <p:cNvPr id="13" name="Footer Placeholder 12">
            <a:extLst>
              <a:ext uri="{FF2B5EF4-FFF2-40B4-BE49-F238E27FC236}">
                <a16:creationId xmlns=""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Tree>
    <p:extLst>
      <p:ext uri="{BB962C8B-B14F-4D97-AF65-F5344CB8AC3E}">
        <p14:creationId xmlns="" xmlns:p14="http://schemas.microsoft.com/office/powerpoint/2010/main" val="266972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dirty="0"/>
              <a:pPr algn="r"/>
              <a:t>5/13/2024</a:t>
            </a:fld>
            <a:endParaRPr lang="en-US" dirty="0"/>
          </a:p>
        </p:txBody>
      </p:sp>
      <p:sp>
        <p:nvSpPr>
          <p:cNvPr id="11" name="Footer Placeholder 10">
            <a:extLst>
              <a:ext uri="{FF2B5EF4-FFF2-40B4-BE49-F238E27FC236}">
                <a16:creationId xmlns=""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
        <p:nvSpPr>
          <p:cNvPr id="13" name="Title 12">
            <a:extLst>
              <a:ext uri="{FF2B5EF4-FFF2-40B4-BE49-F238E27FC236}">
                <a16:creationId xmlns="" xmlns:a16="http://schemas.microsoft.com/office/drawing/2014/main" id="{FB62259C-ADDF-4293-AD3B-AB2E04A7483B}"/>
              </a:ext>
            </a:extLst>
          </p:cNvPr>
          <p:cNvSpPr>
            <a:spLocks noGrp="1"/>
          </p:cNvSpPr>
          <p:nvPr>
            <p:ph type="title"/>
          </p:nvPr>
        </p:nvSpPr>
        <p:spPr/>
        <p:txBody>
          <a:bodyPr/>
          <a:lstStyle/>
          <a:p>
            <a:r>
              <a:rPr lang="en-US" dirty="0"/>
              <a:t>Click to edit Master title style</a:t>
            </a:r>
          </a:p>
        </p:txBody>
      </p:sp>
    </p:spTree>
    <p:extLst>
      <p:ext uri="{BB962C8B-B14F-4D97-AF65-F5344CB8AC3E}">
        <p14:creationId xmlns="" xmlns:p14="http://schemas.microsoft.com/office/powerpoint/2010/main" val="13394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BC7BA0-DC57-452F-85B7-C979AA690920}"/>
              </a:ext>
            </a:extLst>
          </p:cNvPr>
          <p:cNvSpPr>
            <a:spLocks noGrp="1"/>
          </p:cNvSpPr>
          <p:nvPr>
            <p:ph type="title"/>
          </p:nvPr>
        </p:nvSpPr>
        <p:spPr/>
        <p:txBody>
          <a:bodyPr/>
          <a:lstStyle/>
          <a:p>
            <a:r>
              <a:rPr lang="en-US" dirty="0"/>
              <a:t>Click to edit Master title style</a:t>
            </a:r>
          </a:p>
        </p:txBody>
      </p:sp>
      <p:sp>
        <p:nvSpPr>
          <p:cNvPr id="6" name="Date Placeholder 5">
            <a:extLst>
              <a:ext uri="{FF2B5EF4-FFF2-40B4-BE49-F238E27FC236}">
                <a16:creationId xmlns=""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dirty="0"/>
              <a:pPr algn="r"/>
              <a:t>5/13/2024</a:t>
            </a:fld>
            <a:endParaRPr lang="en-US" dirty="0"/>
          </a:p>
        </p:txBody>
      </p:sp>
      <p:sp>
        <p:nvSpPr>
          <p:cNvPr id="7" name="Footer Placeholder 6">
            <a:extLst>
              <a:ext uri="{FF2B5EF4-FFF2-40B4-BE49-F238E27FC236}">
                <a16:creationId xmlns=""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Tree>
    <p:extLst>
      <p:ext uri="{BB962C8B-B14F-4D97-AF65-F5344CB8AC3E}">
        <p14:creationId xmlns="" xmlns:p14="http://schemas.microsoft.com/office/powerpoint/2010/main" val="232407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dirty="0"/>
              <a:pPr algn="r"/>
              <a:t>5/13/2024</a:t>
            </a:fld>
            <a:endParaRPr lang="en-US" dirty="0"/>
          </a:p>
        </p:txBody>
      </p:sp>
      <p:sp>
        <p:nvSpPr>
          <p:cNvPr id="6" name="Footer Placeholder 5">
            <a:extLst>
              <a:ext uri="{FF2B5EF4-FFF2-40B4-BE49-F238E27FC236}">
                <a16:creationId xmlns=""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Tree>
    <p:extLst>
      <p:ext uri="{BB962C8B-B14F-4D97-AF65-F5344CB8AC3E}">
        <p14:creationId xmlns="" xmlns:p14="http://schemas.microsoft.com/office/powerpoint/2010/main" val="284104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Date Placeholder 7">
            <a:extLst>
              <a:ext uri="{FF2B5EF4-FFF2-40B4-BE49-F238E27FC236}">
                <a16:creationId xmlns=""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dirty="0"/>
              <a:pPr algn="r"/>
              <a:t>5/13/2024</a:t>
            </a:fld>
            <a:endParaRPr lang="en-US" dirty="0"/>
          </a:p>
        </p:txBody>
      </p:sp>
      <p:sp>
        <p:nvSpPr>
          <p:cNvPr id="9" name="Footer Placeholder 8">
            <a:extLst>
              <a:ext uri="{FF2B5EF4-FFF2-40B4-BE49-F238E27FC236}">
                <a16:creationId xmlns=""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
        <p:nvSpPr>
          <p:cNvPr id="11" name="Title 10">
            <a:extLst>
              <a:ext uri="{FF2B5EF4-FFF2-40B4-BE49-F238E27FC236}">
                <a16:creationId xmlns="" xmlns:a16="http://schemas.microsoft.com/office/drawing/2014/main" id="{A125AC31-022C-40AA-B65C-C9AC48395A6E}"/>
              </a:ext>
            </a:extLst>
          </p:cNvPr>
          <p:cNvSpPr>
            <a:spLocks noGrp="1"/>
          </p:cNvSpPr>
          <p:nvPr>
            <p:ph type="title"/>
          </p:nvPr>
        </p:nvSpPr>
        <p:spPr/>
        <p:txBody>
          <a:bodyPr/>
          <a:lstStyle/>
          <a:p>
            <a:r>
              <a:rPr lang="en-US" dirty="0"/>
              <a:t>Click to edit Master title style</a:t>
            </a:r>
          </a:p>
        </p:txBody>
      </p:sp>
    </p:spTree>
    <p:extLst>
      <p:ext uri="{BB962C8B-B14F-4D97-AF65-F5344CB8AC3E}">
        <p14:creationId xmlns="" xmlns:p14="http://schemas.microsoft.com/office/powerpoint/2010/main" val="368880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A797A575-703F-410E-9A84-F9B578FEAE80}"/>
              </a:ext>
            </a:extLst>
          </p:cNvPr>
          <p:cNvSpPr>
            <a:spLocks noGrp="1" noChangeAspect="1"/>
          </p:cNvSpPr>
          <p:nvPr>
            <p:ph type="pic" idx="1"/>
          </p:nvPr>
        </p:nvSpPr>
        <p:spPr>
          <a:xfrm>
            <a:off x="0" y="2267712"/>
            <a:ext cx="6571469" cy="4590288"/>
          </a:xfrm>
          <a:solidFill>
            <a:schemeClr val="bg1">
              <a:lumMod val="85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Date Placeholder 7">
            <a:extLst>
              <a:ext uri="{FF2B5EF4-FFF2-40B4-BE49-F238E27FC236}">
                <a16:creationId xmlns=""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dirty="0"/>
              <a:pPr algn="r"/>
              <a:t>5/13/2024</a:t>
            </a:fld>
            <a:endParaRPr lang="en-US" dirty="0"/>
          </a:p>
        </p:txBody>
      </p:sp>
      <p:sp>
        <p:nvSpPr>
          <p:cNvPr id="9" name="Footer Placeholder 8">
            <a:extLst>
              <a:ext uri="{FF2B5EF4-FFF2-40B4-BE49-F238E27FC236}">
                <a16:creationId xmlns=""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
        <p:nvSpPr>
          <p:cNvPr id="2" name="Title 1">
            <a:extLst>
              <a:ext uri="{FF2B5EF4-FFF2-40B4-BE49-F238E27FC236}">
                <a16:creationId xmlns="" xmlns:a16="http://schemas.microsoft.com/office/drawing/2014/main" id="{9BFF97FB-514D-4FE8-A9A4-E9A111A56ED4}"/>
              </a:ext>
            </a:extLst>
          </p:cNvPr>
          <p:cNvSpPr>
            <a:spLocks noGrp="1"/>
          </p:cNvSpPr>
          <p:nvPr>
            <p:ph type="title"/>
          </p:nvPr>
        </p:nvSpPr>
        <p:spPr/>
        <p:txBody>
          <a:bodyPr/>
          <a:lstStyle/>
          <a:p>
            <a:r>
              <a:rPr lang="en-US" dirty="0"/>
              <a:t>Click to edit Master title style</a:t>
            </a:r>
          </a:p>
        </p:txBody>
      </p:sp>
    </p:spTree>
    <p:extLst>
      <p:ext uri="{BB962C8B-B14F-4D97-AF65-F5344CB8AC3E}">
        <p14:creationId xmlns="" xmlns:p14="http://schemas.microsoft.com/office/powerpoint/2010/main" val="2951973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dirty="0"/>
              <a:pPr algn="r"/>
              <a:t>5/13/2024</a:t>
            </a:fld>
            <a:endParaRPr lang="en-US" spc="50" dirty="0"/>
          </a:p>
        </p:txBody>
      </p:sp>
      <p:sp>
        <p:nvSpPr>
          <p:cNvPr id="5" name="Footer Placeholder 4">
            <a:extLst>
              <a:ext uri="{FF2B5EF4-FFF2-40B4-BE49-F238E27FC236}">
                <a16:creationId xmlns=""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dirty="0"/>
              <a:pPr algn="l"/>
              <a:t>‹#›</a:t>
            </a:fld>
            <a:endParaRPr lang="en-US" dirty="0"/>
          </a:p>
        </p:txBody>
      </p:sp>
    </p:spTree>
    <p:extLst>
      <p:ext uri="{BB962C8B-B14F-4D97-AF65-F5344CB8AC3E}">
        <p14:creationId xmlns="" xmlns:p14="http://schemas.microsoft.com/office/powerpoint/2010/main" val="2302175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253742"/>
            <a:ext cx="9144000" cy="2387600"/>
          </a:xfrm>
        </p:spPr>
        <p:txBody>
          <a:bodyPr/>
          <a:lstStyle/>
          <a:p>
            <a:r>
              <a:rPr lang="ru-RU" dirty="0" err="1"/>
              <a:t>The</a:t>
            </a:r>
            <a:r>
              <a:rPr lang="ru-RU" dirty="0"/>
              <a:t> </a:t>
            </a:r>
            <a:r>
              <a:rPr lang="ru-RU" dirty="0" err="1" smtClean="0"/>
              <a:t>Tetris</a:t>
            </a:r>
            <a:r>
              <a:rPr lang="ru-RU" dirty="0" smtClean="0"/>
              <a:t> </a:t>
            </a:r>
            <a:r>
              <a:rPr lang="ru-RU" dirty="0" err="1"/>
              <a:t>game</a:t>
            </a:r>
            <a:endParaRPr lang="ru-RU" dirty="0"/>
          </a:p>
        </p:txBody>
      </p:sp>
      <p:sp>
        <p:nvSpPr>
          <p:cNvPr id="3" name="Подзаголовок 2"/>
          <p:cNvSpPr>
            <a:spLocks noGrp="1"/>
          </p:cNvSpPr>
          <p:nvPr>
            <p:ph type="subTitle" idx="1"/>
          </p:nvPr>
        </p:nvSpPr>
        <p:spPr>
          <a:xfrm>
            <a:off x="2220310" y="4403452"/>
            <a:ext cx="9144000" cy="2128727"/>
          </a:xfrm>
        </p:spPr>
        <p:txBody>
          <a:bodyPr vert="horz" lIns="91440" tIns="45720" rIns="91440" bIns="45720" rtlCol="0" anchor="t">
            <a:normAutofit fontScale="77500" lnSpcReduction="20000"/>
          </a:bodyPr>
          <a:lstStyle/>
          <a:p>
            <a:pPr algn="r"/>
            <a:r>
              <a:rPr lang="en-US" dirty="0" smtClean="0">
                <a:ea typeface="+mn-lt"/>
                <a:cs typeface="+mn-lt"/>
              </a:rPr>
              <a:t>Valeriia</a:t>
            </a:r>
            <a:r>
              <a:rPr lang="ru-RU" dirty="0" smtClean="0">
                <a:ea typeface="+mn-lt"/>
                <a:cs typeface="+mn-lt"/>
              </a:rPr>
              <a:t> </a:t>
            </a:r>
            <a:r>
              <a:rPr lang="ru-RU" dirty="0" err="1" smtClean="0">
                <a:ea typeface="+mn-lt"/>
                <a:cs typeface="+mn-lt"/>
              </a:rPr>
              <a:t>Za</a:t>
            </a:r>
            <a:r>
              <a:rPr lang="en-US" dirty="0" err="1" smtClean="0">
                <a:ea typeface="+mn-lt"/>
                <a:cs typeface="+mn-lt"/>
              </a:rPr>
              <a:t>i</a:t>
            </a:r>
            <a:r>
              <a:rPr lang="ru-RU" dirty="0" err="1" smtClean="0">
                <a:ea typeface="+mn-lt"/>
                <a:cs typeface="+mn-lt"/>
              </a:rPr>
              <a:t>chikova</a:t>
            </a:r>
            <a:r>
              <a:rPr lang="ru-RU" dirty="0" smtClean="0">
                <a:ea typeface="+mn-lt"/>
                <a:cs typeface="+mn-lt"/>
              </a:rPr>
              <a:t> </a:t>
            </a:r>
            <a:endParaRPr lang="ru-RU" dirty="0"/>
          </a:p>
          <a:p>
            <a:pPr algn="r"/>
            <a:r>
              <a:rPr lang="en-US" dirty="0" smtClean="0">
                <a:ea typeface="+mn-lt"/>
                <a:cs typeface="+mn-lt"/>
              </a:rPr>
              <a:t>Egor</a:t>
            </a:r>
            <a:r>
              <a:rPr lang="ru-RU" dirty="0" smtClean="0">
                <a:ea typeface="+mn-lt"/>
                <a:cs typeface="+mn-lt"/>
              </a:rPr>
              <a:t> </a:t>
            </a:r>
            <a:r>
              <a:rPr lang="en-US" dirty="0" smtClean="0">
                <a:ea typeface="+mn-lt"/>
                <a:cs typeface="+mn-lt"/>
              </a:rPr>
              <a:t>Kravchenko</a:t>
            </a:r>
            <a:endParaRPr lang="ru-RU" dirty="0"/>
          </a:p>
          <a:p>
            <a:pPr algn="r"/>
            <a:r>
              <a:rPr lang="en-US" dirty="0" smtClean="0">
                <a:ea typeface="+mn-lt"/>
                <a:cs typeface="+mn-lt"/>
              </a:rPr>
              <a:t>Dmitry Zlobin</a:t>
            </a:r>
            <a:endParaRPr lang="ru-RU" dirty="0"/>
          </a:p>
          <a:p>
            <a:pPr algn="r"/>
            <a:r>
              <a:rPr lang="en-US" dirty="0"/>
              <a:t>23930</a:t>
            </a:r>
          </a:p>
          <a:p>
            <a:pPr algn="r"/>
            <a:endParaRPr lang="ru-RU" dirty="0"/>
          </a:p>
        </p:txBody>
      </p:sp>
    </p:spTree>
    <p:extLst>
      <p:ext uri="{BB962C8B-B14F-4D97-AF65-F5344CB8AC3E}">
        <p14:creationId xmlns="" xmlns:p14="http://schemas.microsoft.com/office/powerpoint/2010/main" val="1351651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 xmlns:a16="http://schemas.microsoft.com/office/drawing/2014/main" id="{DB59B8C2-FA99-9D9B-E34E-4D5E7B3BE136}"/>
              </a:ext>
            </a:extLst>
          </p:cNvPr>
          <p:cNvSpPr>
            <a:spLocks noGrp="1"/>
          </p:cNvSpPr>
          <p:nvPr>
            <p:ph type="body" sz="half" idx="2"/>
          </p:nvPr>
        </p:nvSpPr>
        <p:spPr>
          <a:xfrm>
            <a:off x="5935316" y="2587752"/>
            <a:ext cx="5293511" cy="3593592"/>
          </a:xfrm>
        </p:spPr>
        <p:txBody>
          <a:bodyPr>
            <a:normAutofit/>
          </a:bodyPr>
          <a:lstStyle/>
          <a:p>
            <a:r>
              <a:rPr lang="en-US" sz="2800" dirty="0" smtClean="0"/>
              <a:t>The next part of the code checks if a new figure has been requested and issues it to the hardware</a:t>
            </a:r>
            <a:endParaRPr lang="ru-RU" sz="2800" dirty="0"/>
          </a:p>
        </p:txBody>
      </p:sp>
      <p:sp>
        <p:nvSpPr>
          <p:cNvPr id="4" name="Заголовок 3">
            <a:extLst>
              <a:ext uri="{FF2B5EF4-FFF2-40B4-BE49-F238E27FC236}">
                <a16:creationId xmlns="" xmlns:a16="http://schemas.microsoft.com/office/drawing/2014/main" id="{BC1271C3-7FFB-1AC6-16D7-DFBAD8E5AAF2}"/>
              </a:ext>
            </a:extLst>
          </p:cNvPr>
          <p:cNvSpPr>
            <a:spLocks noGrp="1"/>
          </p:cNvSpPr>
          <p:nvPr>
            <p:ph type="title"/>
          </p:nvPr>
        </p:nvSpPr>
        <p:spPr>
          <a:xfrm>
            <a:off x="1866637" y="304676"/>
            <a:ext cx="8442540" cy="1700784"/>
          </a:xfrm>
        </p:spPr>
        <p:txBody>
          <a:bodyPr/>
          <a:lstStyle/>
          <a:p>
            <a:r>
              <a:rPr lang="en-GB" sz="5900" dirty="0">
                <a:ea typeface="+mj-lt"/>
                <a:cs typeface="+mj-lt"/>
              </a:rPr>
              <a:t>CODE </a:t>
            </a:r>
            <a:r>
              <a:rPr lang="en-GB" sz="5900" dirty="0" smtClean="0">
                <a:ea typeface="+mj-lt"/>
                <a:cs typeface="+mj-lt"/>
              </a:rPr>
              <a:t>PARTS </a:t>
            </a:r>
            <a:r>
              <a:rPr lang="en-GB" sz="5900" dirty="0">
                <a:ea typeface="+mj-lt"/>
                <a:cs typeface="+mj-lt"/>
              </a:rPr>
              <a:t>DESCRIPTION</a:t>
            </a:r>
            <a:endParaRPr lang="ru-RU" sz="5900" dirty="0">
              <a:solidFill>
                <a:srgbClr val="000000"/>
              </a:solidFill>
              <a:ea typeface="+mj-lt"/>
              <a:cs typeface="+mj-lt"/>
            </a:endParaRPr>
          </a:p>
        </p:txBody>
      </p:sp>
      <p:pic>
        <p:nvPicPr>
          <p:cNvPr id="5122" name="Picture 2"/>
          <p:cNvPicPr>
            <a:picLocks noChangeAspect="1" noChangeArrowheads="1"/>
          </p:cNvPicPr>
          <p:nvPr/>
        </p:nvPicPr>
        <p:blipFill>
          <a:blip r:embed="rId2" cstate="print"/>
          <a:srcRect/>
          <a:stretch>
            <a:fillRect/>
          </a:stretch>
        </p:blipFill>
        <p:spPr bwMode="auto">
          <a:xfrm>
            <a:off x="457200" y="2501900"/>
            <a:ext cx="5234538" cy="3962400"/>
          </a:xfrm>
          <a:prstGeom prst="rect">
            <a:avLst/>
          </a:prstGeom>
          <a:noFill/>
          <a:ln w="9525">
            <a:noFill/>
            <a:miter lim="800000"/>
            <a:headEnd/>
            <a:tailEnd/>
          </a:ln>
        </p:spPr>
      </p:pic>
    </p:spTree>
    <p:extLst>
      <p:ext uri="{BB962C8B-B14F-4D97-AF65-F5344CB8AC3E}">
        <p14:creationId xmlns="" xmlns:p14="http://schemas.microsoft.com/office/powerpoint/2010/main" val="1008689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AFA345F-70D2-1399-7232-795951974058}"/>
              </a:ext>
            </a:extLst>
          </p:cNvPr>
          <p:cNvSpPr>
            <a:spLocks noGrp="1"/>
          </p:cNvSpPr>
          <p:nvPr>
            <p:ph type="title"/>
          </p:nvPr>
        </p:nvSpPr>
        <p:spPr/>
        <p:txBody>
          <a:bodyPr>
            <a:normAutofit fontScale="90000"/>
          </a:bodyPr>
          <a:lstStyle/>
          <a:p>
            <a:pPr algn="ctr"/>
            <a:r>
              <a:rPr lang="en-GB" dirty="0">
                <a:solidFill>
                  <a:srgbClr val="FFFFFF"/>
                </a:solidFill>
                <a:latin typeface="Franklin Gothic Demi Cond"/>
                <a:cs typeface="Times New Roman"/>
              </a:rPr>
              <a:t>Technical</a:t>
            </a:r>
            <a:r>
              <a:rPr lang="en-GB" dirty="0"/>
              <a:t> characteristics</a:t>
            </a:r>
            <a:br>
              <a:rPr lang="en-GB" dirty="0"/>
            </a:br>
            <a:r>
              <a:rPr lang="en-GB" dirty="0"/>
              <a:t>(HARDWARE)</a:t>
            </a:r>
            <a:endParaRPr lang="ru-RU" dirty="0"/>
          </a:p>
        </p:txBody>
      </p:sp>
      <p:sp>
        <p:nvSpPr>
          <p:cNvPr id="6" name="TextBox 5">
            <a:extLst>
              <a:ext uri="{FF2B5EF4-FFF2-40B4-BE49-F238E27FC236}">
                <a16:creationId xmlns="" xmlns:a16="http://schemas.microsoft.com/office/drawing/2014/main" id="{FF643386-CC49-4348-DC48-03704C1E1FA7}"/>
              </a:ext>
            </a:extLst>
          </p:cNvPr>
          <p:cNvSpPr txBox="1"/>
          <p:nvPr/>
        </p:nvSpPr>
        <p:spPr>
          <a:xfrm>
            <a:off x="8519948" y="4112172"/>
            <a:ext cx="3291052"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800" dirty="0">
                <a:ea typeface="+mn-lt"/>
                <a:cs typeface="+mn-lt"/>
              </a:rPr>
              <a:t>The </a:t>
            </a:r>
            <a:r>
              <a:rPr lang="ru-RU" sz="2800" err="1">
                <a:ea typeface="+mn-lt"/>
                <a:cs typeface="+mn-lt"/>
              </a:rPr>
              <a:t>Output</a:t>
            </a:r>
            <a:r>
              <a:rPr lang="ru-RU" sz="2800" dirty="0">
                <a:ea typeface="+mn-lt"/>
                <a:cs typeface="+mn-lt"/>
              </a:rPr>
              <a:t> Display</a:t>
            </a:r>
            <a:endParaRPr lang="ru-RU" sz="2800" dirty="0"/>
          </a:p>
          <a:p>
            <a:endParaRPr lang="ru-RU" dirty="0"/>
          </a:p>
        </p:txBody>
      </p:sp>
      <p:pic>
        <p:nvPicPr>
          <p:cNvPr id="7" name="Содержимое 6" descr="ui-1.png"/>
          <p:cNvPicPr>
            <a:picLocks noGrp="1" noChangeAspect="1"/>
          </p:cNvPicPr>
          <p:nvPr>
            <p:ph idx="1"/>
          </p:nvPr>
        </p:nvPicPr>
        <p:blipFill>
          <a:blip r:embed="rId2" cstate="print"/>
          <a:stretch>
            <a:fillRect/>
          </a:stretch>
        </p:blipFill>
        <p:spPr>
          <a:xfrm>
            <a:off x="3962400" y="2292139"/>
            <a:ext cx="3759200" cy="4565861"/>
          </a:xfrm>
        </p:spPr>
      </p:pic>
    </p:spTree>
    <p:extLst>
      <p:ext uri="{BB962C8B-B14F-4D97-AF65-F5344CB8AC3E}">
        <p14:creationId xmlns="" xmlns:p14="http://schemas.microsoft.com/office/powerpoint/2010/main" val="1384522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F5F09394-BBC6-FDF5-DDC3-EB269EF1D884}"/>
              </a:ext>
            </a:extLst>
          </p:cNvPr>
          <p:cNvSpPr>
            <a:spLocks noGrp="1"/>
          </p:cNvSpPr>
          <p:nvPr>
            <p:ph type="title"/>
          </p:nvPr>
        </p:nvSpPr>
        <p:spPr>
          <a:xfrm>
            <a:off x="960120" y="278401"/>
            <a:ext cx="10268712" cy="1700784"/>
          </a:xfrm>
        </p:spPr>
        <p:txBody>
          <a:bodyPr/>
          <a:lstStyle/>
          <a:p>
            <a:pPr algn="ctr"/>
            <a:r>
              <a:rPr lang="ru-RU" dirty="0"/>
              <a:t>The </a:t>
            </a:r>
            <a:r>
              <a:rPr lang="ru-RU" err="1"/>
              <a:t>field</a:t>
            </a:r>
            <a:r>
              <a:rPr lang="ru-RU" dirty="0"/>
              <a:t> </a:t>
            </a:r>
            <a:r>
              <a:rPr lang="ru-RU" err="1"/>
              <a:t>subcircuit</a:t>
            </a:r>
            <a:endParaRPr lang="ru-RU"/>
          </a:p>
        </p:txBody>
      </p:sp>
      <p:sp>
        <p:nvSpPr>
          <p:cNvPr id="3" name="Объект 2">
            <a:extLst>
              <a:ext uri="{FF2B5EF4-FFF2-40B4-BE49-F238E27FC236}">
                <a16:creationId xmlns="" xmlns:a16="http://schemas.microsoft.com/office/drawing/2014/main" id="{F2720E89-F0EB-4AA4-7995-84457FE1A5B4}"/>
              </a:ext>
            </a:extLst>
          </p:cNvPr>
          <p:cNvSpPr>
            <a:spLocks noGrp="1"/>
          </p:cNvSpPr>
          <p:nvPr>
            <p:ph idx="1"/>
          </p:nvPr>
        </p:nvSpPr>
        <p:spPr>
          <a:xfrm>
            <a:off x="593134" y="6286132"/>
            <a:ext cx="2819506" cy="571868"/>
          </a:xfrm>
        </p:spPr>
        <p:txBody>
          <a:bodyPr vert="horz" lIns="91440" tIns="45720" rIns="91440" bIns="45720" rtlCol="0" anchor="t">
            <a:normAutofit/>
          </a:bodyPr>
          <a:lstStyle/>
          <a:p>
            <a:r>
              <a:rPr lang="ru-RU" sz="2800" dirty="0" err="1"/>
              <a:t>Main</a:t>
            </a:r>
            <a:r>
              <a:rPr lang="ru-RU" sz="2800" dirty="0"/>
              <a:t> controller</a:t>
            </a:r>
          </a:p>
        </p:txBody>
      </p:sp>
      <p:sp>
        <p:nvSpPr>
          <p:cNvPr id="9" name="TextBox 8">
            <a:extLst>
              <a:ext uri="{FF2B5EF4-FFF2-40B4-BE49-F238E27FC236}">
                <a16:creationId xmlns="" xmlns:a16="http://schemas.microsoft.com/office/drawing/2014/main" id="{487A92D5-135F-9E14-5964-317F61943218}"/>
              </a:ext>
            </a:extLst>
          </p:cNvPr>
          <p:cNvSpPr txBox="1"/>
          <p:nvPr/>
        </p:nvSpPr>
        <p:spPr>
          <a:xfrm>
            <a:off x="5867400" y="6130159"/>
            <a:ext cx="47927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latin typeface="Franklin Gothic Medium"/>
              </a:rPr>
              <a:t>Const-to-</a:t>
            </a:r>
            <a:r>
              <a:rPr lang="en-US" sz="2800" b="1" dirty="0">
                <a:latin typeface="Franklin Gothic Medium"/>
              </a:rPr>
              <a:t>sprite</a:t>
            </a:r>
            <a:r>
              <a:rPr lang="en-US" sz="2800" b="1" i="1" dirty="0">
                <a:latin typeface="Franklin Gothic Medium"/>
              </a:rPr>
              <a:t> constructor</a:t>
            </a:r>
            <a:r>
              <a:rPr lang="ru-RU" sz="2800" dirty="0"/>
              <a:t> </a:t>
            </a:r>
            <a:endParaRPr lang="ru-RU" sz="2800"/>
          </a:p>
        </p:txBody>
      </p:sp>
      <p:pic>
        <p:nvPicPr>
          <p:cNvPr id="7" name="Рисунок 6" descr="field-main-controller.png"/>
          <p:cNvPicPr>
            <a:picLocks noChangeAspect="1"/>
          </p:cNvPicPr>
          <p:nvPr/>
        </p:nvPicPr>
        <p:blipFill>
          <a:blip r:embed="rId2" cstate="print"/>
          <a:stretch>
            <a:fillRect/>
          </a:stretch>
        </p:blipFill>
        <p:spPr>
          <a:xfrm>
            <a:off x="702674" y="2268568"/>
            <a:ext cx="2383426" cy="4081432"/>
          </a:xfrm>
          <a:prstGeom prst="rect">
            <a:avLst/>
          </a:prstGeom>
        </p:spPr>
      </p:pic>
      <p:pic>
        <p:nvPicPr>
          <p:cNvPr id="8" name="Рисунок 7" descr="field-const-to-sprite.png"/>
          <p:cNvPicPr>
            <a:picLocks noChangeAspect="1"/>
          </p:cNvPicPr>
          <p:nvPr/>
        </p:nvPicPr>
        <p:blipFill>
          <a:blip r:embed="rId3" cstate="print"/>
          <a:stretch>
            <a:fillRect/>
          </a:stretch>
        </p:blipFill>
        <p:spPr>
          <a:xfrm>
            <a:off x="4466572" y="2286000"/>
            <a:ext cx="7344428" cy="3959808"/>
          </a:xfrm>
          <a:prstGeom prst="rect">
            <a:avLst/>
          </a:prstGeom>
        </p:spPr>
      </p:pic>
    </p:spTree>
    <p:extLst>
      <p:ext uri="{BB962C8B-B14F-4D97-AF65-F5344CB8AC3E}">
        <p14:creationId xmlns="" xmlns:p14="http://schemas.microsoft.com/office/powerpoint/2010/main" val="3481493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5988540-2AB2-457E-DA80-A62502F33C23}"/>
              </a:ext>
            </a:extLst>
          </p:cNvPr>
          <p:cNvSpPr>
            <a:spLocks noGrp="1"/>
          </p:cNvSpPr>
          <p:nvPr>
            <p:ph type="title"/>
          </p:nvPr>
        </p:nvSpPr>
        <p:spPr/>
        <p:txBody>
          <a:bodyPr/>
          <a:lstStyle/>
          <a:p>
            <a:pPr algn="ctr"/>
            <a:r>
              <a:rPr lang="ru-RU" dirty="0">
                <a:ea typeface="+mj-lt"/>
                <a:cs typeface="+mj-lt"/>
              </a:rPr>
              <a:t>THE FIELD SUBCIRCUIT</a:t>
            </a:r>
            <a:endParaRPr lang="ru-RU" dirty="0"/>
          </a:p>
        </p:txBody>
      </p:sp>
      <p:sp>
        <p:nvSpPr>
          <p:cNvPr id="3" name="Объект 2">
            <a:extLst>
              <a:ext uri="{FF2B5EF4-FFF2-40B4-BE49-F238E27FC236}">
                <a16:creationId xmlns="" xmlns:a16="http://schemas.microsoft.com/office/drawing/2014/main" id="{E1C914FE-15EA-8A6C-6208-B94EE449AE79}"/>
              </a:ext>
            </a:extLst>
          </p:cNvPr>
          <p:cNvSpPr>
            <a:spLocks noGrp="1"/>
          </p:cNvSpPr>
          <p:nvPr>
            <p:ph idx="1"/>
          </p:nvPr>
        </p:nvSpPr>
        <p:spPr>
          <a:xfrm>
            <a:off x="939800" y="5872235"/>
            <a:ext cx="3181411" cy="676972"/>
          </a:xfrm>
        </p:spPr>
        <p:txBody>
          <a:bodyPr vert="horz" lIns="91440" tIns="45720" rIns="91440" bIns="45720" rtlCol="0" anchor="t">
            <a:normAutofit fontScale="92500"/>
          </a:bodyPr>
          <a:lstStyle/>
          <a:p>
            <a:r>
              <a:rPr lang="ru-RU" dirty="0" err="1" smtClean="0"/>
              <a:t>Move</a:t>
            </a:r>
            <a:r>
              <a:rPr lang="en-US" dirty="0" err="1" smtClean="0"/>
              <a:t>ment</a:t>
            </a:r>
            <a:r>
              <a:rPr lang="ru-RU" dirty="0" smtClean="0"/>
              <a:t> </a:t>
            </a:r>
            <a:r>
              <a:rPr lang="ru-RU" dirty="0"/>
              <a:t>controller</a:t>
            </a:r>
          </a:p>
        </p:txBody>
      </p:sp>
      <p:sp>
        <p:nvSpPr>
          <p:cNvPr id="8" name="Объект 2">
            <a:extLst>
              <a:ext uri="{FF2B5EF4-FFF2-40B4-BE49-F238E27FC236}">
                <a16:creationId xmlns="" xmlns:a16="http://schemas.microsoft.com/office/drawing/2014/main" id="{AF68E215-AA31-BAB0-E5D3-D9A3D8CF787D}"/>
              </a:ext>
            </a:extLst>
          </p:cNvPr>
          <p:cNvSpPr txBox="1">
            <a:spLocks/>
          </p:cNvSpPr>
          <p:nvPr/>
        </p:nvSpPr>
        <p:spPr>
          <a:xfrm>
            <a:off x="6061737" y="5880557"/>
            <a:ext cx="6130263" cy="676972"/>
          </a:xfrm>
          <a:prstGeom prst="rect">
            <a:avLst/>
          </a:prstGeom>
        </p:spPr>
        <p:txBody>
          <a:bodyPr vert="horz" lIns="91440" tIns="45720" rIns="91440" bIns="45720" rtlCol="0" anchor="t">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err="1"/>
              <a:t>Score</a:t>
            </a:r>
            <a:r>
              <a:rPr lang="ru-RU" dirty="0"/>
              <a:t> </a:t>
            </a:r>
            <a:r>
              <a:rPr lang="ru-RU" dirty="0" err="1"/>
              <a:t>counter</a:t>
            </a:r>
            <a:r>
              <a:rPr lang="ru-RU" dirty="0"/>
              <a:t> </a:t>
            </a:r>
            <a:r>
              <a:rPr lang="ru-RU" dirty="0" err="1"/>
              <a:t>and</a:t>
            </a:r>
            <a:r>
              <a:rPr lang="ru-RU" dirty="0"/>
              <a:t> </a:t>
            </a:r>
            <a:r>
              <a:rPr lang="ru-RU" dirty="0" err="1"/>
              <a:t>deletion</a:t>
            </a:r>
            <a:r>
              <a:rPr lang="ru-RU" dirty="0"/>
              <a:t> </a:t>
            </a:r>
            <a:r>
              <a:rPr lang="ru-RU" dirty="0" err="1"/>
              <a:t>controller</a:t>
            </a:r>
          </a:p>
        </p:txBody>
      </p:sp>
      <p:pic>
        <p:nvPicPr>
          <p:cNvPr id="7" name="Рисунок 6" descr="field-motion-and-clock.png"/>
          <p:cNvPicPr>
            <a:picLocks noChangeAspect="1"/>
          </p:cNvPicPr>
          <p:nvPr/>
        </p:nvPicPr>
        <p:blipFill>
          <a:blip r:embed="rId2" cstate="print"/>
          <a:stretch>
            <a:fillRect/>
          </a:stretch>
        </p:blipFill>
        <p:spPr>
          <a:xfrm>
            <a:off x="0" y="2654300"/>
            <a:ext cx="6388946" cy="2769774"/>
          </a:xfrm>
          <a:prstGeom prst="rect">
            <a:avLst/>
          </a:prstGeom>
        </p:spPr>
      </p:pic>
      <p:pic>
        <p:nvPicPr>
          <p:cNvPr id="9" name="Рисунок 8" descr="field-spawn-deletion-score.png"/>
          <p:cNvPicPr>
            <a:picLocks noChangeAspect="1"/>
          </p:cNvPicPr>
          <p:nvPr/>
        </p:nvPicPr>
        <p:blipFill>
          <a:blip r:embed="rId3" cstate="print"/>
          <a:stretch>
            <a:fillRect/>
          </a:stretch>
        </p:blipFill>
        <p:spPr>
          <a:xfrm>
            <a:off x="6290845" y="2705100"/>
            <a:ext cx="5901155" cy="3077113"/>
          </a:xfrm>
          <a:prstGeom prst="rect">
            <a:avLst/>
          </a:prstGeom>
        </p:spPr>
      </p:pic>
    </p:spTree>
    <p:extLst>
      <p:ext uri="{BB962C8B-B14F-4D97-AF65-F5344CB8AC3E}">
        <p14:creationId xmlns="" xmlns:p14="http://schemas.microsoft.com/office/powerpoint/2010/main" val="3922398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4949665C-9856-FB41-30A7-ED92A7EBE557}"/>
              </a:ext>
            </a:extLst>
          </p:cNvPr>
          <p:cNvSpPr>
            <a:spLocks noGrp="1"/>
          </p:cNvSpPr>
          <p:nvPr>
            <p:ph type="title"/>
          </p:nvPr>
        </p:nvSpPr>
        <p:spPr/>
        <p:txBody>
          <a:bodyPr>
            <a:normAutofit/>
          </a:bodyPr>
          <a:lstStyle/>
          <a:p>
            <a:r>
              <a:rPr lang="ru-RU" dirty="0">
                <a:latin typeface="Franklin Gothic Demi Cond"/>
                <a:cs typeface="Times New Roman"/>
              </a:rPr>
              <a:t>Sprite Control </a:t>
            </a:r>
            <a:r>
              <a:rPr lang="ru-RU" dirty="0" err="1">
                <a:latin typeface="Franklin Gothic Demi Cond"/>
                <a:cs typeface="Times New Roman"/>
              </a:rPr>
              <a:t>subcircuit</a:t>
            </a:r>
            <a:endParaRPr lang="ru-RU" dirty="0" err="1"/>
          </a:p>
        </p:txBody>
      </p:sp>
      <p:pic>
        <p:nvPicPr>
          <p:cNvPr id="6" name="Содержимое 5" descr="sprite_mover.png"/>
          <p:cNvPicPr>
            <a:picLocks noGrp="1" noChangeAspect="1"/>
          </p:cNvPicPr>
          <p:nvPr>
            <p:ph idx="1"/>
          </p:nvPr>
        </p:nvPicPr>
        <p:blipFill>
          <a:blip r:embed="rId2" cstate="print"/>
          <a:stretch>
            <a:fillRect/>
          </a:stretch>
        </p:blipFill>
        <p:spPr>
          <a:xfrm>
            <a:off x="2520955" y="2308224"/>
            <a:ext cx="7154842" cy="4283075"/>
          </a:xfrm>
        </p:spPr>
      </p:pic>
    </p:spTree>
    <p:extLst>
      <p:ext uri="{BB962C8B-B14F-4D97-AF65-F5344CB8AC3E}">
        <p14:creationId xmlns="" xmlns:p14="http://schemas.microsoft.com/office/powerpoint/2010/main" val="400327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82C55860-D73A-2FAC-3558-7DEED8625165}"/>
              </a:ext>
            </a:extLst>
          </p:cNvPr>
          <p:cNvSpPr>
            <a:spLocks noGrp="1"/>
          </p:cNvSpPr>
          <p:nvPr>
            <p:ph type="title"/>
          </p:nvPr>
        </p:nvSpPr>
        <p:spPr/>
        <p:txBody>
          <a:bodyPr>
            <a:normAutofit/>
          </a:bodyPr>
          <a:lstStyle/>
          <a:p>
            <a:pPr algn="ctr"/>
            <a:r>
              <a:rPr lang="ru-RU" dirty="0" err="1">
                <a:latin typeface="Franklin Gothic Demi Cond"/>
                <a:cs typeface="Times New Roman"/>
              </a:rPr>
              <a:t>Collision</a:t>
            </a:r>
            <a:r>
              <a:rPr lang="ru-RU" dirty="0">
                <a:latin typeface="Franklin Gothic Demi Cond"/>
                <a:cs typeface="Times New Roman"/>
              </a:rPr>
              <a:t> </a:t>
            </a:r>
            <a:r>
              <a:rPr lang="ru-RU" dirty="0" err="1">
                <a:latin typeface="Franklin Gothic Demi Cond"/>
                <a:cs typeface="Times New Roman"/>
              </a:rPr>
              <a:t>subcircuit</a:t>
            </a:r>
            <a:endParaRPr lang="ru-RU" dirty="0" err="1"/>
          </a:p>
        </p:txBody>
      </p:sp>
      <p:pic>
        <p:nvPicPr>
          <p:cNvPr id="7170" name="Picture 2"/>
          <p:cNvPicPr>
            <a:picLocks noChangeAspect="1" noChangeArrowheads="1"/>
          </p:cNvPicPr>
          <p:nvPr/>
        </p:nvPicPr>
        <p:blipFill>
          <a:blip r:embed="rId2" cstate="print"/>
          <a:srcRect/>
          <a:stretch>
            <a:fillRect/>
          </a:stretch>
        </p:blipFill>
        <p:spPr bwMode="auto">
          <a:xfrm>
            <a:off x="7500720" y="2475186"/>
            <a:ext cx="4270201" cy="4382814"/>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0" y="2603144"/>
            <a:ext cx="7485957" cy="3657600"/>
          </a:xfrm>
          <a:prstGeom prst="rect">
            <a:avLst/>
          </a:prstGeom>
          <a:noFill/>
          <a:ln w="9525">
            <a:noFill/>
            <a:miter lim="800000"/>
            <a:headEnd/>
            <a:tailEnd/>
          </a:ln>
        </p:spPr>
      </p:pic>
    </p:spTree>
    <p:extLst>
      <p:ext uri="{BB962C8B-B14F-4D97-AF65-F5344CB8AC3E}">
        <p14:creationId xmlns="" xmlns:p14="http://schemas.microsoft.com/office/powerpoint/2010/main" val="196780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08EF00B4-08FD-F407-3C16-C963D2829FB7}"/>
              </a:ext>
            </a:extLst>
          </p:cNvPr>
          <p:cNvSpPr>
            <a:spLocks noGrp="1"/>
          </p:cNvSpPr>
          <p:nvPr>
            <p:ph type="title"/>
          </p:nvPr>
        </p:nvSpPr>
        <p:spPr/>
        <p:txBody>
          <a:bodyPr/>
          <a:lstStyle/>
          <a:p>
            <a:pPr algn="ctr"/>
            <a:r>
              <a:rPr lang="ru-RU" dirty="0"/>
              <a:t>Get </a:t>
            </a:r>
            <a:r>
              <a:rPr lang="ru-RU" err="1"/>
              <a:t>Figure</a:t>
            </a:r>
            <a:r>
              <a:rPr lang="ru-RU" dirty="0"/>
              <a:t> </a:t>
            </a:r>
            <a:r>
              <a:rPr lang="ru-RU" err="1"/>
              <a:t>subcircuit</a:t>
            </a:r>
            <a:endParaRPr lang="ru-RU"/>
          </a:p>
        </p:txBody>
      </p:sp>
      <p:pic>
        <p:nvPicPr>
          <p:cNvPr id="6146" name="Picture 2"/>
          <p:cNvPicPr>
            <a:picLocks noChangeAspect="1" noChangeArrowheads="1"/>
          </p:cNvPicPr>
          <p:nvPr/>
        </p:nvPicPr>
        <p:blipFill>
          <a:blip r:embed="rId2" cstate="print"/>
          <a:srcRect/>
          <a:stretch>
            <a:fillRect/>
          </a:stretch>
        </p:blipFill>
        <p:spPr bwMode="auto">
          <a:xfrm>
            <a:off x="5954909" y="2356710"/>
            <a:ext cx="4575581" cy="4322604"/>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1625600" y="2312585"/>
            <a:ext cx="4267200" cy="4340899"/>
          </a:xfrm>
          <a:prstGeom prst="rect">
            <a:avLst/>
          </a:prstGeom>
          <a:noFill/>
          <a:ln w="9525">
            <a:noFill/>
            <a:miter lim="800000"/>
            <a:headEnd/>
            <a:tailEnd/>
          </a:ln>
        </p:spPr>
      </p:pic>
    </p:spTree>
    <p:extLst>
      <p:ext uri="{BB962C8B-B14F-4D97-AF65-F5344CB8AC3E}">
        <p14:creationId xmlns="" xmlns:p14="http://schemas.microsoft.com/office/powerpoint/2010/main" val="695088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dirty="0" smtClean="0"/>
              <a:t>Processor manager subcircuit</a:t>
            </a:r>
            <a:endParaRPr lang="ru-RU" dirty="0"/>
          </a:p>
        </p:txBody>
      </p:sp>
      <p:pic>
        <p:nvPicPr>
          <p:cNvPr id="4" name="Содержимое 3" descr="processor.png"/>
          <p:cNvPicPr>
            <a:picLocks noGrp="1" noChangeAspect="1"/>
          </p:cNvPicPr>
          <p:nvPr>
            <p:ph idx="1"/>
          </p:nvPr>
        </p:nvPicPr>
        <p:blipFill>
          <a:blip r:embed="rId2" cstate="print"/>
          <a:stretch>
            <a:fillRect/>
          </a:stretch>
        </p:blipFill>
        <p:spPr>
          <a:xfrm>
            <a:off x="2855632" y="2276612"/>
            <a:ext cx="5925762" cy="4581388"/>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GAME DEMONSTRATION</a:t>
            </a: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7E4D6D2E-263F-FFC6-C0B4-2D96AAE67947}"/>
              </a:ext>
            </a:extLst>
          </p:cNvPr>
          <p:cNvSpPr>
            <a:spLocks noGrp="1"/>
          </p:cNvSpPr>
          <p:nvPr>
            <p:ph type="title"/>
          </p:nvPr>
        </p:nvSpPr>
        <p:spPr/>
        <p:txBody>
          <a:bodyPr>
            <a:normAutofit/>
          </a:bodyPr>
          <a:lstStyle/>
          <a:p>
            <a:pPr algn="ctr"/>
            <a:r>
              <a:rPr lang="ru-RU" sz="5900" dirty="0"/>
              <a:t>CONCLUSION</a:t>
            </a:r>
          </a:p>
        </p:txBody>
      </p:sp>
      <p:sp>
        <p:nvSpPr>
          <p:cNvPr id="3" name="Объект 2">
            <a:extLst>
              <a:ext uri="{FF2B5EF4-FFF2-40B4-BE49-F238E27FC236}">
                <a16:creationId xmlns="" xmlns:a16="http://schemas.microsoft.com/office/drawing/2014/main" id="{DEBF5AAB-FFE1-863B-E0C3-69C87EF28CC5}"/>
              </a:ext>
            </a:extLst>
          </p:cNvPr>
          <p:cNvSpPr>
            <a:spLocks noGrp="1"/>
          </p:cNvSpPr>
          <p:nvPr>
            <p:ph idx="1"/>
          </p:nvPr>
        </p:nvSpPr>
        <p:spPr>
          <a:xfrm>
            <a:off x="960120" y="2587752"/>
            <a:ext cx="9382059" cy="3593592"/>
          </a:xfrm>
        </p:spPr>
        <p:txBody>
          <a:bodyPr vert="horz" lIns="91440" tIns="45720" rIns="91440" bIns="45720" rtlCol="0" anchor="t">
            <a:normAutofit/>
          </a:bodyPr>
          <a:lstStyle/>
          <a:p>
            <a:r>
              <a:rPr lang="en-GB" sz="3200" dirty="0"/>
              <a:t>The project of implementing the Tetris game on assembler </a:t>
            </a:r>
            <a:r>
              <a:rPr lang="en-GB" sz="3200" dirty="0" smtClean="0"/>
              <a:t>and via </a:t>
            </a:r>
            <a:r>
              <a:rPr lang="en-GB" sz="3200" dirty="0"/>
              <a:t>logic circuits has been successfully completed.</a:t>
            </a:r>
          </a:p>
        </p:txBody>
      </p:sp>
      <p:pic>
        <p:nvPicPr>
          <p:cNvPr id="10244" name="Picture 4" descr="L-Shape Tetris Block Icon 3D Illustration - Sports &amp; Games 3D Illustrations  | IconScout"/>
          <p:cNvPicPr>
            <a:picLocks noChangeAspect="1" noChangeArrowheads="1"/>
          </p:cNvPicPr>
          <p:nvPr/>
        </p:nvPicPr>
        <p:blipFill>
          <a:blip r:embed="rId2" cstate="print"/>
          <a:srcRect/>
          <a:stretch>
            <a:fillRect/>
          </a:stretch>
        </p:blipFill>
        <p:spPr bwMode="auto">
          <a:xfrm>
            <a:off x="7621970" y="2839763"/>
            <a:ext cx="4286250" cy="4286250"/>
          </a:xfrm>
          <a:prstGeom prst="rect">
            <a:avLst/>
          </a:prstGeom>
          <a:noFill/>
        </p:spPr>
      </p:pic>
    </p:spTree>
    <p:extLst>
      <p:ext uri="{BB962C8B-B14F-4D97-AF65-F5344CB8AC3E}">
        <p14:creationId xmlns="" xmlns:p14="http://schemas.microsoft.com/office/powerpoint/2010/main" val="628694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C31E18D3-E5E8-5C95-DB0D-BF0DE273968E}"/>
              </a:ext>
            </a:extLst>
          </p:cNvPr>
          <p:cNvSpPr>
            <a:spLocks noGrp="1"/>
          </p:cNvSpPr>
          <p:nvPr>
            <p:ph type="title"/>
          </p:nvPr>
        </p:nvSpPr>
        <p:spPr/>
        <p:txBody>
          <a:bodyPr>
            <a:normAutofit/>
          </a:bodyPr>
          <a:lstStyle/>
          <a:p>
            <a:r>
              <a:rPr lang="en-GB" sz="5900" dirty="0"/>
              <a:t>Contents</a:t>
            </a:r>
          </a:p>
        </p:txBody>
      </p:sp>
      <p:sp>
        <p:nvSpPr>
          <p:cNvPr id="3" name="Объект 2">
            <a:extLst>
              <a:ext uri="{FF2B5EF4-FFF2-40B4-BE49-F238E27FC236}">
                <a16:creationId xmlns="" xmlns:a16="http://schemas.microsoft.com/office/drawing/2014/main" id="{6EB8CC83-7B33-FA9B-3039-969C34CBA09A}"/>
              </a:ext>
            </a:extLst>
          </p:cNvPr>
          <p:cNvSpPr>
            <a:spLocks noGrp="1"/>
          </p:cNvSpPr>
          <p:nvPr>
            <p:ph idx="1"/>
          </p:nvPr>
        </p:nvSpPr>
        <p:spPr/>
        <p:txBody>
          <a:bodyPr vert="horz" lIns="91440" tIns="45720" rIns="91440" bIns="45720" rtlCol="0" anchor="t">
            <a:normAutofit/>
          </a:bodyPr>
          <a:lstStyle/>
          <a:p>
            <a:pPr marL="457200" indent="-457200">
              <a:buChar char="•"/>
            </a:pPr>
            <a:r>
              <a:rPr lang="en-GB" dirty="0">
                <a:ea typeface="+mn-lt"/>
                <a:cs typeface="+mn-lt"/>
              </a:rPr>
              <a:t>Introduction</a:t>
            </a:r>
            <a:endParaRPr lang="en-GB" dirty="0"/>
          </a:p>
          <a:p>
            <a:pPr marL="457200" indent="-457200">
              <a:buChar char="•"/>
            </a:pPr>
            <a:r>
              <a:rPr lang="en-GB" dirty="0">
                <a:ea typeface="+mn-lt"/>
                <a:cs typeface="+mn-lt"/>
              </a:rPr>
              <a:t>Purpose and area of application</a:t>
            </a:r>
          </a:p>
          <a:p>
            <a:pPr marL="457200" indent="-457200">
              <a:buChar char="•"/>
            </a:pPr>
            <a:r>
              <a:rPr lang="en-GB" dirty="0">
                <a:ea typeface="+mn-lt"/>
                <a:cs typeface="+mn-lt"/>
              </a:rPr>
              <a:t>Functional characteristics</a:t>
            </a:r>
            <a:endParaRPr lang="en-GB" dirty="0"/>
          </a:p>
          <a:p>
            <a:pPr marL="457200" indent="-457200">
              <a:buChar char="•"/>
            </a:pPr>
            <a:r>
              <a:rPr lang="en-GB" dirty="0">
                <a:ea typeface="+mn-lt"/>
                <a:cs typeface="+mn-lt"/>
              </a:rPr>
              <a:t>Technical characteristics</a:t>
            </a:r>
            <a:endParaRPr lang="en-GB" dirty="0"/>
          </a:p>
          <a:p>
            <a:pPr marL="457200" indent="-457200">
              <a:buChar char="•"/>
            </a:pPr>
            <a:r>
              <a:rPr lang="en-GB" dirty="0"/>
              <a:t>Conclusion</a:t>
            </a:r>
          </a:p>
          <a:p>
            <a:endParaRPr lang="ru-RU" dirty="0"/>
          </a:p>
        </p:txBody>
      </p:sp>
    </p:spTree>
    <p:extLst>
      <p:ext uri="{BB962C8B-B14F-4D97-AF65-F5344CB8AC3E}">
        <p14:creationId xmlns="" xmlns:p14="http://schemas.microsoft.com/office/powerpoint/2010/main" val="2790430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57D8CAF-D19F-5B81-2891-B56BAF8FD418}"/>
              </a:ext>
            </a:extLst>
          </p:cNvPr>
          <p:cNvSpPr>
            <a:spLocks noGrp="1"/>
          </p:cNvSpPr>
          <p:nvPr>
            <p:ph type="title"/>
          </p:nvPr>
        </p:nvSpPr>
        <p:spPr>
          <a:xfrm>
            <a:off x="714855" y="622570"/>
            <a:ext cx="5384388" cy="997096"/>
          </a:xfrm>
        </p:spPr>
        <p:txBody>
          <a:bodyPr vert="horz" lIns="91440" tIns="45720" rIns="91440" bIns="45720" rtlCol="0" anchor="b">
            <a:noAutofit/>
          </a:bodyPr>
          <a:lstStyle/>
          <a:p>
            <a:r>
              <a:rPr lang="en-US" sz="5900" kern="1200" dirty="0">
                <a:latin typeface="+mj-lt"/>
                <a:ea typeface="+mj-ea"/>
                <a:cs typeface="+mj-cs"/>
              </a:rPr>
              <a:t>Introduction</a:t>
            </a:r>
          </a:p>
        </p:txBody>
      </p:sp>
      <p:sp>
        <p:nvSpPr>
          <p:cNvPr id="3" name="Объект 2">
            <a:extLst>
              <a:ext uri="{FF2B5EF4-FFF2-40B4-BE49-F238E27FC236}">
                <a16:creationId xmlns="" xmlns:a16="http://schemas.microsoft.com/office/drawing/2014/main" id="{90AA895C-E184-8937-5EAE-E57916BD1686}"/>
              </a:ext>
            </a:extLst>
          </p:cNvPr>
          <p:cNvSpPr>
            <a:spLocks noGrp="1"/>
          </p:cNvSpPr>
          <p:nvPr>
            <p:ph idx="1"/>
          </p:nvPr>
        </p:nvSpPr>
        <p:spPr>
          <a:xfrm>
            <a:off x="7031420" y="5950471"/>
            <a:ext cx="3946443" cy="1208141"/>
          </a:xfrm>
        </p:spPr>
        <p:txBody>
          <a:bodyPr vert="horz" lIns="91440" tIns="45720" rIns="91440" bIns="45720" rtlCol="0">
            <a:normAutofit/>
          </a:bodyPr>
          <a:lstStyle/>
          <a:p>
            <a:pPr marL="0" indent="0" algn="ctr">
              <a:buNone/>
            </a:pPr>
            <a:r>
              <a:rPr lang="en-US" sz="2000" kern="1200" dirty="0">
                <a:solidFill>
                  <a:schemeClr val="tx1"/>
                </a:solidFill>
                <a:latin typeface="+mn-lt"/>
                <a:ea typeface="+mn-ea"/>
                <a:cs typeface="+mn-cs"/>
              </a:rPr>
              <a:t>Classic example of Tetris </a:t>
            </a:r>
            <a:r>
              <a:rPr lang="en-US" sz="2000" kern="1200" dirty="0" err="1">
                <a:solidFill>
                  <a:schemeClr val="tx1"/>
                </a:solidFill>
                <a:latin typeface="+mn-lt"/>
                <a:ea typeface="+mn-ea"/>
                <a:cs typeface="+mn-cs"/>
              </a:rPr>
              <a:t>gameplay</a:t>
            </a:r>
            <a:endParaRPr lang="en-US" sz="2000" kern="1200" dirty="0">
              <a:solidFill>
                <a:schemeClr val="tx1"/>
              </a:solidFill>
              <a:latin typeface="+mn-lt"/>
              <a:ea typeface="+mn-ea"/>
              <a:cs typeface="+mn-cs"/>
            </a:endParaRPr>
          </a:p>
        </p:txBody>
      </p:sp>
      <p:pic>
        <p:nvPicPr>
          <p:cNvPr id="5" name="Рисунок 4" descr="Tetris - Wikipedia">
            <a:extLst>
              <a:ext uri="{FF2B5EF4-FFF2-40B4-BE49-F238E27FC236}">
                <a16:creationId xmlns="" xmlns:a16="http://schemas.microsoft.com/office/drawing/2014/main" id="{273E4882-392E-DE60-B4AE-1C3C0A3F6F2C}"/>
              </a:ext>
            </a:extLst>
          </p:cNvPr>
          <p:cNvPicPr>
            <a:picLocks noChangeAspect="1"/>
          </p:cNvPicPr>
          <p:nvPr/>
        </p:nvPicPr>
        <p:blipFill>
          <a:blip r:embed="rId2" cstate="print"/>
          <a:stretch>
            <a:fillRect/>
          </a:stretch>
        </p:blipFill>
        <p:spPr>
          <a:xfrm>
            <a:off x="7521828" y="497887"/>
            <a:ext cx="2975661" cy="5455380"/>
          </a:xfrm>
          <a:prstGeom prst="rect">
            <a:avLst/>
          </a:prstGeom>
        </p:spPr>
      </p:pic>
      <p:graphicFrame>
        <p:nvGraphicFramePr>
          <p:cNvPr id="7" name="Таблица 6"/>
          <p:cNvGraphicFramePr>
            <a:graphicFrameLocks noGrp="1"/>
          </p:cNvGraphicFramePr>
          <p:nvPr/>
        </p:nvGraphicFramePr>
        <p:xfrm>
          <a:off x="719847" y="2674928"/>
          <a:ext cx="4873557" cy="2984796"/>
        </p:xfrm>
        <a:graphic>
          <a:graphicData uri="http://schemas.openxmlformats.org/drawingml/2006/table">
            <a:tbl>
              <a:tblPr firstRow="1" bandRow="1">
                <a:tableStyleId>{073A0DAA-6AF3-43AB-8588-CEC1D06C72B9}</a:tableStyleId>
              </a:tblPr>
              <a:tblGrid>
                <a:gridCol w="1777098"/>
                <a:gridCol w="3096459"/>
              </a:tblGrid>
              <a:tr h="766367">
                <a:tc>
                  <a:txBody>
                    <a:bodyPr/>
                    <a:lstStyle/>
                    <a:p>
                      <a:r>
                        <a:rPr lang="en-US" sz="2400" dirty="0" smtClean="0"/>
                        <a:t>Number</a:t>
                      </a:r>
                      <a:r>
                        <a:rPr lang="en-US" sz="2400" baseline="0" dirty="0" smtClean="0"/>
                        <a:t> of full lines</a:t>
                      </a:r>
                      <a:endParaRPr lang="ru-RU" sz="2400" dirty="0"/>
                    </a:p>
                  </a:txBody>
                  <a:tcPr/>
                </a:tc>
                <a:tc>
                  <a:txBody>
                    <a:bodyPr/>
                    <a:lstStyle/>
                    <a:p>
                      <a:r>
                        <a:rPr lang="en-US" sz="2400" dirty="0" smtClean="0"/>
                        <a:t>Score</a:t>
                      </a:r>
                      <a:r>
                        <a:rPr lang="en-US" sz="2400" baseline="0" dirty="0" smtClean="0"/>
                        <a:t> for them</a:t>
                      </a:r>
                      <a:endParaRPr lang="ru-RU" sz="2400" dirty="0"/>
                    </a:p>
                  </a:txBody>
                  <a:tcPr/>
                </a:tc>
              </a:tr>
              <a:tr h="540459">
                <a:tc>
                  <a:txBody>
                    <a:bodyPr/>
                    <a:lstStyle/>
                    <a:p>
                      <a:pPr algn="ctr"/>
                      <a:r>
                        <a:rPr lang="en-US" sz="2400" dirty="0" smtClean="0"/>
                        <a:t>1</a:t>
                      </a:r>
                      <a:endParaRPr lang="ru-RU" sz="2400" dirty="0"/>
                    </a:p>
                  </a:txBody>
                  <a:tcPr/>
                </a:tc>
                <a:tc>
                  <a:txBody>
                    <a:bodyPr/>
                    <a:lstStyle/>
                    <a:p>
                      <a:pPr algn="ctr"/>
                      <a:r>
                        <a:rPr lang="en-US" sz="2400" dirty="0" smtClean="0"/>
                        <a:t>100</a:t>
                      </a:r>
                      <a:endParaRPr lang="ru-RU" sz="2400" dirty="0"/>
                    </a:p>
                  </a:txBody>
                  <a:tcPr/>
                </a:tc>
              </a:tr>
              <a:tr h="540459">
                <a:tc>
                  <a:txBody>
                    <a:bodyPr/>
                    <a:lstStyle/>
                    <a:p>
                      <a:pPr algn="ctr"/>
                      <a:r>
                        <a:rPr lang="en-US" sz="2400" dirty="0" smtClean="0"/>
                        <a:t>2</a:t>
                      </a:r>
                      <a:endParaRPr lang="ru-RU" sz="2400" dirty="0"/>
                    </a:p>
                  </a:txBody>
                  <a:tcPr/>
                </a:tc>
                <a:tc>
                  <a:txBody>
                    <a:bodyPr/>
                    <a:lstStyle/>
                    <a:p>
                      <a:pPr algn="ctr"/>
                      <a:r>
                        <a:rPr lang="en-US" sz="2400" dirty="0" smtClean="0"/>
                        <a:t>300</a:t>
                      </a:r>
                      <a:endParaRPr lang="ru-RU" sz="2400" dirty="0"/>
                    </a:p>
                  </a:txBody>
                  <a:tcPr/>
                </a:tc>
              </a:tr>
              <a:tr h="540459">
                <a:tc>
                  <a:txBody>
                    <a:bodyPr/>
                    <a:lstStyle/>
                    <a:p>
                      <a:pPr algn="ctr"/>
                      <a:r>
                        <a:rPr lang="en-US" sz="2400" dirty="0" smtClean="0"/>
                        <a:t>3</a:t>
                      </a:r>
                      <a:endParaRPr lang="ru-RU" sz="2400" dirty="0"/>
                    </a:p>
                  </a:txBody>
                  <a:tcPr/>
                </a:tc>
                <a:tc>
                  <a:txBody>
                    <a:bodyPr/>
                    <a:lstStyle/>
                    <a:p>
                      <a:pPr algn="ctr"/>
                      <a:r>
                        <a:rPr lang="en-US" sz="2400" dirty="0" smtClean="0"/>
                        <a:t>700</a:t>
                      </a:r>
                      <a:endParaRPr lang="ru-RU" sz="2400" dirty="0"/>
                    </a:p>
                  </a:txBody>
                  <a:tcPr/>
                </a:tc>
              </a:tr>
              <a:tr h="540459">
                <a:tc>
                  <a:txBody>
                    <a:bodyPr/>
                    <a:lstStyle/>
                    <a:p>
                      <a:pPr algn="ctr"/>
                      <a:r>
                        <a:rPr lang="en-US" sz="2400" dirty="0" smtClean="0"/>
                        <a:t>4</a:t>
                      </a:r>
                      <a:endParaRPr lang="ru-RU" sz="2400" dirty="0"/>
                    </a:p>
                  </a:txBody>
                  <a:tcPr/>
                </a:tc>
                <a:tc>
                  <a:txBody>
                    <a:bodyPr/>
                    <a:lstStyle/>
                    <a:p>
                      <a:pPr algn="ctr"/>
                      <a:r>
                        <a:rPr lang="en-US" sz="2400" dirty="0" smtClean="0"/>
                        <a:t>1500</a:t>
                      </a:r>
                      <a:endParaRPr lang="ru-RU" sz="2400" dirty="0"/>
                    </a:p>
                  </a:txBody>
                  <a:tcPr/>
                </a:tc>
              </a:tr>
            </a:tbl>
          </a:graphicData>
        </a:graphic>
      </p:graphicFrame>
      <p:sp>
        <p:nvSpPr>
          <p:cNvPr id="8" name="TextBox 7"/>
          <p:cNvSpPr txBox="1"/>
          <p:nvPr/>
        </p:nvSpPr>
        <p:spPr>
          <a:xfrm>
            <a:off x="768485" y="5943600"/>
            <a:ext cx="4854103" cy="400110"/>
          </a:xfrm>
          <a:prstGeom prst="rect">
            <a:avLst/>
          </a:prstGeom>
          <a:noFill/>
        </p:spPr>
        <p:txBody>
          <a:bodyPr wrap="square" rtlCol="0">
            <a:spAutoFit/>
          </a:bodyPr>
          <a:lstStyle/>
          <a:p>
            <a:r>
              <a:rPr lang="en-US" sz="2000" dirty="0" smtClean="0"/>
              <a:t>Standar</a:t>
            </a:r>
            <a:r>
              <a:rPr lang="en-US" sz="2000" dirty="0" smtClean="0"/>
              <a:t>d</a:t>
            </a:r>
            <a:r>
              <a:rPr lang="en-US" sz="2000" dirty="0" smtClean="0"/>
              <a:t> </a:t>
            </a:r>
            <a:r>
              <a:rPr lang="en-US" sz="2000" dirty="0" smtClean="0"/>
              <a:t>lines-to-score </a:t>
            </a:r>
            <a:r>
              <a:rPr lang="en-US" sz="2000" dirty="0" smtClean="0"/>
              <a:t>comparison</a:t>
            </a:r>
            <a:endParaRPr lang="ru-RU" sz="2000" dirty="0"/>
          </a:p>
        </p:txBody>
      </p:sp>
    </p:spTree>
    <p:extLst>
      <p:ext uri="{BB962C8B-B14F-4D97-AF65-F5344CB8AC3E}">
        <p14:creationId xmlns="" xmlns:p14="http://schemas.microsoft.com/office/powerpoint/2010/main" val="4081510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DF782197-B835-47D2-0500-09968545BFE5}"/>
              </a:ext>
            </a:extLst>
          </p:cNvPr>
          <p:cNvSpPr>
            <a:spLocks noGrp="1"/>
          </p:cNvSpPr>
          <p:nvPr>
            <p:ph type="title"/>
          </p:nvPr>
        </p:nvSpPr>
        <p:spPr>
          <a:xfrm>
            <a:off x="1067125" y="317814"/>
            <a:ext cx="10148867" cy="1700784"/>
          </a:xfrm>
        </p:spPr>
        <p:txBody>
          <a:bodyPr>
            <a:normAutofit fontScale="90000"/>
          </a:bodyPr>
          <a:lstStyle/>
          <a:p>
            <a:pPr algn="ctr"/>
            <a:r>
              <a:rPr lang="en-GB" dirty="0">
                <a:latin typeface="Franklin Gothic Demi Cond"/>
                <a:cs typeface="Times New Roman"/>
              </a:rPr>
              <a:t>Purpose and </a:t>
            </a:r>
            <a:r>
              <a:rPr lang="en-GB" dirty="0" smtClean="0">
                <a:latin typeface="Franklin Gothic Demi Cond"/>
                <a:cs typeface="Times New Roman"/>
              </a:rPr>
              <a:t/>
            </a:r>
            <a:br>
              <a:rPr lang="en-GB" dirty="0" smtClean="0">
                <a:latin typeface="Franklin Gothic Demi Cond"/>
                <a:cs typeface="Times New Roman"/>
              </a:rPr>
            </a:br>
            <a:r>
              <a:rPr lang="en-GB" dirty="0" smtClean="0">
                <a:latin typeface="Franklin Gothic Demi Cond"/>
                <a:cs typeface="Times New Roman"/>
              </a:rPr>
              <a:t>area </a:t>
            </a:r>
            <a:r>
              <a:rPr lang="en-GB" dirty="0">
                <a:latin typeface="Franklin Gothic Demi Cond"/>
                <a:cs typeface="Times New Roman"/>
              </a:rPr>
              <a:t>of application</a:t>
            </a:r>
            <a:endParaRPr lang="en-GB" dirty="0">
              <a:latin typeface="Franklin Gothic Demi Cond"/>
            </a:endParaRPr>
          </a:p>
        </p:txBody>
      </p:sp>
      <p:sp>
        <p:nvSpPr>
          <p:cNvPr id="3" name="Объект 2">
            <a:extLst>
              <a:ext uri="{FF2B5EF4-FFF2-40B4-BE49-F238E27FC236}">
                <a16:creationId xmlns="" xmlns:a16="http://schemas.microsoft.com/office/drawing/2014/main" id="{13F2F464-449D-50B8-85F9-C1C08980F784}"/>
              </a:ext>
            </a:extLst>
          </p:cNvPr>
          <p:cNvSpPr>
            <a:spLocks noGrp="1"/>
          </p:cNvSpPr>
          <p:nvPr>
            <p:ph idx="1"/>
          </p:nvPr>
        </p:nvSpPr>
        <p:spPr/>
        <p:txBody>
          <a:bodyPr vert="horz" lIns="91440" tIns="45720" rIns="91440" bIns="45720" rtlCol="0" anchor="t">
            <a:normAutofit/>
          </a:bodyPr>
          <a:lstStyle/>
          <a:p>
            <a:pPr marL="457200" indent="-457200">
              <a:buChar char="•"/>
            </a:pPr>
            <a:r>
              <a:rPr lang="en-GB" dirty="0">
                <a:latin typeface="Aptos"/>
                <a:cs typeface="Times New Roman"/>
              </a:rPr>
              <a:t>The objective of the program is to implement it on low-level platforms such as assembler and logic circuits</a:t>
            </a:r>
            <a:endParaRPr lang="ru-RU" dirty="0"/>
          </a:p>
          <a:p>
            <a:pPr marL="457200" indent="-457200">
              <a:buChar char="•"/>
            </a:pPr>
            <a:r>
              <a:rPr lang="en-GB" dirty="0">
                <a:latin typeface="Aptos"/>
                <a:cs typeface="Times New Roman"/>
              </a:rPr>
              <a:t>The program is designed for use in gaming and entertainment spheres</a:t>
            </a:r>
          </a:p>
        </p:txBody>
      </p:sp>
    </p:spTree>
    <p:extLst>
      <p:ext uri="{BB962C8B-B14F-4D97-AF65-F5344CB8AC3E}">
        <p14:creationId xmlns="" xmlns:p14="http://schemas.microsoft.com/office/powerpoint/2010/main" val="2891053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D5576F42-24C6-A8E3-25B7-6C6548CF9616}"/>
              </a:ext>
            </a:extLst>
          </p:cNvPr>
          <p:cNvSpPr>
            <a:spLocks noGrp="1"/>
          </p:cNvSpPr>
          <p:nvPr>
            <p:ph type="title"/>
          </p:nvPr>
        </p:nvSpPr>
        <p:spPr/>
        <p:txBody>
          <a:bodyPr>
            <a:normAutofit fontScale="90000"/>
          </a:bodyPr>
          <a:lstStyle/>
          <a:p>
            <a:pPr algn="ctr"/>
            <a:r>
              <a:rPr lang="en-US" sz="600" dirty="0">
                <a:solidFill>
                  <a:srgbClr val="000000"/>
                </a:solidFill>
                <a:latin typeface="Times New Roman"/>
                <a:cs typeface="Times New Roman"/>
              </a:rPr>
              <a:t>      </a:t>
            </a:r>
            <a:r>
              <a:rPr lang="en-US" sz="5900" dirty="0">
                <a:ea typeface="+mj-lt"/>
                <a:cs typeface="+mj-lt"/>
              </a:rPr>
              <a:t>FUNCTIONAL CHARACTERISTICS (SOFTWARE)</a:t>
            </a:r>
            <a:endParaRPr lang="ru-RU" dirty="0">
              <a:ea typeface="+mj-lt"/>
              <a:cs typeface="+mj-lt"/>
            </a:endParaRPr>
          </a:p>
        </p:txBody>
      </p:sp>
      <p:sp>
        <p:nvSpPr>
          <p:cNvPr id="3" name="Объект 2">
            <a:extLst>
              <a:ext uri="{FF2B5EF4-FFF2-40B4-BE49-F238E27FC236}">
                <a16:creationId xmlns="" xmlns:a16="http://schemas.microsoft.com/office/drawing/2014/main" id="{870FD199-450D-5417-1796-09D9885AF0C1}"/>
              </a:ext>
            </a:extLst>
          </p:cNvPr>
          <p:cNvSpPr>
            <a:spLocks noGrp="1"/>
          </p:cNvSpPr>
          <p:nvPr>
            <p:ph idx="1"/>
          </p:nvPr>
        </p:nvSpPr>
        <p:spPr>
          <a:xfrm>
            <a:off x="5074920" y="2651252"/>
            <a:ext cx="6621780" cy="3593592"/>
          </a:xfrm>
        </p:spPr>
        <p:txBody>
          <a:bodyPr vert="horz" lIns="91440" tIns="45720" rIns="91440" bIns="45720" rtlCol="0" anchor="t">
            <a:normAutofit/>
          </a:bodyPr>
          <a:lstStyle/>
          <a:p>
            <a:r>
              <a:rPr lang="en-GB" dirty="0">
                <a:latin typeface="Franklin Gothic Medium"/>
                <a:cs typeface="Times New Roman"/>
              </a:rPr>
              <a:t>The software part (assembly code) for our project is used to generate random figures for the gameplay.</a:t>
            </a:r>
            <a:endParaRPr lang="ru-RU" dirty="0"/>
          </a:p>
          <a:p>
            <a:r>
              <a:rPr lang="en-GB" dirty="0">
                <a:latin typeface="Franklin Gothic Medium"/>
                <a:cs typeface="Times New Roman"/>
              </a:rPr>
              <a:t>The Random Generator in this project is using the «bag» system. In this system, a list of figures is placed in a «bag», after which they are randomly removed from it one by one until the «bag» is empty. </a:t>
            </a:r>
            <a:endParaRPr lang="ru-RU" dirty="0"/>
          </a:p>
        </p:txBody>
      </p:sp>
      <p:pic>
        <p:nvPicPr>
          <p:cNvPr id="1026" name="Picture 2"/>
          <p:cNvPicPr>
            <a:picLocks noChangeAspect="1" noChangeArrowheads="1"/>
          </p:cNvPicPr>
          <p:nvPr/>
        </p:nvPicPr>
        <p:blipFill>
          <a:blip r:embed="rId2" cstate="print"/>
          <a:srcRect/>
          <a:stretch>
            <a:fillRect/>
          </a:stretch>
        </p:blipFill>
        <p:spPr bwMode="auto">
          <a:xfrm>
            <a:off x="342900" y="2413000"/>
            <a:ext cx="4566781" cy="4445000"/>
          </a:xfrm>
          <a:prstGeom prst="rect">
            <a:avLst/>
          </a:prstGeom>
          <a:noFill/>
          <a:ln w="9525">
            <a:noFill/>
            <a:miter lim="800000"/>
            <a:headEnd/>
            <a:tailEnd/>
          </a:ln>
        </p:spPr>
      </p:pic>
    </p:spTree>
    <p:extLst>
      <p:ext uri="{BB962C8B-B14F-4D97-AF65-F5344CB8AC3E}">
        <p14:creationId xmlns="" xmlns:p14="http://schemas.microsoft.com/office/powerpoint/2010/main" val="1402173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 xmlns:a16="http://schemas.microsoft.com/office/drawing/2014/main" id="{F3FC633A-DC12-911F-F79F-2F0C4F3CFB08}"/>
              </a:ext>
            </a:extLst>
          </p:cNvPr>
          <p:cNvSpPr>
            <a:spLocks noGrp="1"/>
          </p:cNvSpPr>
          <p:nvPr>
            <p:ph type="body" sz="half" idx="2"/>
          </p:nvPr>
        </p:nvSpPr>
        <p:spPr>
          <a:xfrm>
            <a:off x="6045200" y="2727452"/>
            <a:ext cx="5143500" cy="3593592"/>
          </a:xfrm>
        </p:spPr>
        <p:txBody>
          <a:bodyPr/>
          <a:lstStyle/>
          <a:p>
            <a:r>
              <a:rPr lang="en-US" sz="2800" i="1" dirty="0">
                <a:ea typeface="+mn-lt"/>
                <a:cs typeface="+mn-lt"/>
              </a:rPr>
              <a:t>A section of code for allocating memory for a "bag", components for a random number generator and working with the CdM-8 processor</a:t>
            </a:r>
            <a:endParaRPr lang="ru-RU" sz="2800" dirty="0">
              <a:ea typeface="+mn-lt"/>
              <a:cs typeface="+mn-lt"/>
            </a:endParaRPr>
          </a:p>
          <a:p>
            <a:endParaRPr lang="ru-RU" dirty="0"/>
          </a:p>
        </p:txBody>
      </p:sp>
      <p:sp>
        <p:nvSpPr>
          <p:cNvPr id="4" name="Заголовок 3">
            <a:extLst>
              <a:ext uri="{FF2B5EF4-FFF2-40B4-BE49-F238E27FC236}">
                <a16:creationId xmlns="" xmlns:a16="http://schemas.microsoft.com/office/drawing/2014/main" id="{CA341BC5-9CC5-A7B4-CC1C-BCE046FA0084}"/>
              </a:ext>
            </a:extLst>
          </p:cNvPr>
          <p:cNvSpPr>
            <a:spLocks noGrp="1"/>
          </p:cNvSpPr>
          <p:nvPr>
            <p:ph type="title"/>
          </p:nvPr>
        </p:nvSpPr>
        <p:spPr>
          <a:xfrm>
            <a:off x="1800948" y="330951"/>
            <a:ext cx="8757850" cy="1700784"/>
          </a:xfrm>
        </p:spPr>
        <p:txBody>
          <a:bodyPr>
            <a:normAutofit fontScale="90000"/>
          </a:bodyPr>
          <a:lstStyle/>
          <a:p>
            <a:r>
              <a:rPr lang="en-US" dirty="0">
                <a:solidFill>
                  <a:srgbClr val="000000"/>
                </a:solidFill>
              </a:rPr>
              <a:t>1</a:t>
            </a:r>
            <a:r>
              <a:rPr lang="en-US" sz="700" dirty="0">
                <a:solidFill>
                  <a:srgbClr val="000000"/>
                </a:solidFill>
                <a:latin typeface="Times New Roman"/>
                <a:cs typeface="Times New Roman"/>
              </a:rPr>
              <a:t>      </a:t>
            </a:r>
            <a:r>
              <a:rPr lang="en-US" sz="700" dirty="0">
                <a:solidFill>
                  <a:srgbClr val="000000"/>
                </a:solidFill>
                <a:latin typeface="Times New Roman"/>
                <a:ea typeface="+mj-lt"/>
                <a:cs typeface="Times New Roman"/>
              </a:rPr>
              <a:t>Code parts’ description</a:t>
            </a:r>
            <a:endParaRPr lang="ru-RU" sz="700" dirty="0">
              <a:latin typeface="Times New Roman"/>
              <a:ea typeface="+mj-lt"/>
              <a:cs typeface="Times New Roman"/>
            </a:endParaRPr>
          </a:p>
          <a:p>
            <a:endParaRPr lang="en-US" sz="700" dirty="0">
              <a:solidFill>
                <a:srgbClr val="000000"/>
              </a:solidFill>
              <a:latin typeface="Times New Roman"/>
              <a:cs typeface="Times New Roman"/>
            </a:endParaRPr>
          </a:p>
          <a:p>
            <a:r>
              <a:rPr lang="en-GB" dirty="0">
                <a:ea typeface="+mj-lt"/>
                <a:cs typeface="+mj-lt"/>
              </a:rPr>
              <a:t>Code </a:t>
            </a:r>
            <a:r>
              <a:rPr lang="en-GB" dirty="0" smtClean="0">
                <a:ea typeface="+mj-lt"/>
                <a:cs typeface="+mj-lt"/>
              </a:rPr>
              <a:t>parts </a:t>
            </a:r>
            <a:r>
              <a:rPr lang="en-GB" dirty="0">
                <a:ea typeface="+mj-lt"/>
                <a:cs typeface="+mj-lt"/>
              </a:rPr>
              <a:t>description</a:t>
            </a:r>
            <a:endParaRPr lang="en-GB" dirty="0"/>
          </a:p>
          <a:p>
            <a:endParaRPr lang="ru-RU" dirty="0"/>
          </a:p>
        </p:txBody>
      </p:sp>
      <p:pic>
        <p:nvPicPr>
          <p:cNvPr id="9" name="Рисунок 8" descr="Снимок экрана 2024-05-13 в 00.50.41.png"/>
          <p:cNvPicPr>
            <a:picLocks noGrp="1" noChangeAspect="1"/>
          </p:cNvPicPr>
          <p:nvPr>
            <p:ph type="pic" idx="1"/>
          </p:nvPr>
        </p:nvPicPr>
        <p:blipFill>
          <a:blip r:embed="rId2" cstate="print"/>
          <a:srcRect t="2982" b="2982"/>
          <a:stretch>
            <a:fillRect/>
          </a:stretch>
        </p:blipFill>
        <p:spPr>
          <a:xfrm>
            <a:off x="698501" y="2667248"/>
            <a:ext cx="5308600" cy="3708152"/>
          </a:xfrm>
        </p:spPr>
      </p:pic>
    </p:spTree>
    <p:extLst>
      <p:ext uri="{BB962C8B-B14F-4D97-AF65-F5344CB8AC3E}">
        <p14:creationId xmlns="" xmlns:p14="http://schemas.microsoft.com/office/powerpoint/2010/main" val="412876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 xmlns:a16="http://schemas.microsoft.com/office/drawing/2014/main" id="{F3FC633A-DC12-911F-F79F-2F0C4F3CFB08}"/>
              </a:ext>
            </a:extLst>
          </p:cNvPr>
          <p:cNvSpPr>
            <a:spLocks noGrp="1"/>
          </p:cNvSpPr>
          <p:nvPr>
            <p:ph type="body" sz="half" idx="2"/>
          </p:nvPr>
        </p:nvSpPr>
        <p:spPr>
          <a:xfrm>
            <a:off x="6515100" y="2587752"/>
            <a:ext cx="4713727" cy="3593592"/>
          </a:xfrm>
        </p:spPr>
        <p:txBody>
          <a:bodyPr>
            <a:normAutofit/>
          </a:bodyPr>
          <a:lstStyle/>
          <a:p>
            <a:r>
              <a:rPr lang="en-US" sz="2800" dirty="0" smtClean="0"/>
              <a:t>The </a:t>
            </a:r>
            <a:r>
              <a:rPr lang="en-US" sz="2800" dirty="0" err="1" smtClean="0"/>
              <a:t>precompile</a:t>
            </a:r>
            <a:r>
              <a:rPr lang="en-US" sz="2800" dirty="0" smtClean="0"/>
              <a:t> section is used for initial data filling</a:t>
            </a:r>
            <a:endParaRPr lang="ru-RU" sz="2800" dirty="0"/>
          </a:p>
        </p:txBody>
      </p:sp>
      <p:sp>
        <p:nvSpPr>
          <p:cNvPr id="4" name="Заголовок 3">
            <a:extLst>
              <a:ext uri="{FF2B5EF4-FFF2-40B4-BE49-F238E27FC236}">
                <a16:creationId xmlns="" xmlns:a16="http://schemas.microsoft.com/office/drawing/2014/main" id="{CA341BC5-9CC5-A7B4-CC1C-BCE046FA0084}"/>
              </a:ext>
            </a:extLst>
          </p:cNvPr>
          <p:cNvSpPr>
            <a:spLocks noGrp="1"/>
          </p:cNvSpPr>
          <p:nvPr>
            <p:ph type="title"/>
          </p:nvPr>
        </p:nvSpPr>
        <p:spPr>
          <a:xfrm>
            <a:off x="1800948" y="330951"/>
            <a:ext cx="8757850" cy="1700784"/>
          </a:xfrm>
        </p:spPr>
        <p:txBody>
          <a:bodyPr>
            <a:normAutofit fontScale="90000"/>
          </a:bodyPr>
          <a:lstStyle/>
          <a:p>
            <a:r>
              <a:rPr lang="en-US" dirty="0">
                <a:solidFill>
                  <a:srgbClr val="000000"/>
                </a:solidFill>
              </a:rPr>
              <a:t>1</a:t>
            </a:r>
            <a:r>
              <a:rPr lang="en-US" sz="700" dirty="0">
                <a:solidFill>
                  <a:srgbClr val="000000"/>
                </a:solidFill>
                <a:latin typeface="Times New Roman"/>
                <a:cs typeface="Times New Roman"/>
              </a:rPr>
              <a:t>      </a:t>
            </a:r>
            <a:r>
              <a:rPr lang="en-US" sz="700" dirty="0">
                <a:solidFill>
                  <a:srgbClr val="000000"/>
                </a:solidFill>
                <a:latin typeface="Times New Roman"/>
                <a:ea typeface="+mj-lt"/>
                <a:cs typeface="Times New Roman"/>
              </a:rPr>
              <a:t>Code parts’ description</a:t>
            </a:r>
            <a:endParaRPr lang="ru-RU" sz="700" dirty="0">
              <a:latin typeface="Times New Roman"/>
              <a:ea typeface="+mj-lt"/>
              <a:cs typeface="Times New Roman"/>
            </a:endParaRPr>
          </a:p>
          <a:p>
            <a:endParaRPr lang="en-US" sz="700" dirty="0">
              <a:solidFill>
                <a:srgbClr val="000000"/>
              </a:solidFill>
              <a:latin typeface="Times New Roman"/>
              <a:cs typeface="Times New Roman"/>
            </a:endParaRPr>
          </a:p>
          <a:p>
            <a:r>
              <a:rPr lang="en-GB" dirty="0">
                <a:ea typeface="+mj-lt"/>
                <a:cs typeface="+mj-lt"/>
              </a:rPr>
              <a:t>Code </a:t>
            </a:r>
            <a:r>
              <a:rPr lang="en-GB" dirty="0" smtClean="0">
                <a:ea typeface="+mj-lt"/>
                <a:cs typeface="+mj-lt"/>
              </a:rPr>
              <a:t>parts </a:t>
            </a:r>
            <a:r>
              <a:rPr lang="en-GB" dirty="0">
                <a:ea typeface="+mj-lt"/>
                <a:cs typeface="+mj-lt"/>
              </a:rPr>
              <a:t>description</a:t>
            </a:r>
            <a:endParaRPr lang="en-GB" dirty="0"/>
          </a:p>
          <a:p>
            <a:endParaRPr lang="ru-RU" dirty="0"/>
          </a:p>
        </p:txBody>
      </p:sp>
      <p:pic>
        <p:nvPicPr>
          <p:cNvPr id="7" name="Рисунок 6" descr="Снимок экрана 2024-05-13 в 00.50.54.png"/>
          <p:cNvPicPr>
            <a:picLocks noGrp="1" noChangeAspect="1"/>
          </p:cNvPicPr>
          <p:nvPr>
            <p:ph type="pic" idx="1"/>
          </p:nvPr>
        </p:nvPicPr>
        <p:blipFill>
          <a:blip r:embed="rId2" cstate="print"/>
          <a:srcRect l="1580" r="1580"/>
          <a:stretch>
            <a:fillRect/>
          </a:stretch>
        </p:blipFill>
        <p:spPr>
          <a:xfrm>
            <a:off x="520701" y="2514600"/>
            <a:ext cx="5472587" cy="3822700"/>
          </a:xfrm>
        </p:spPr>
      </p:pic>
    </p:spTree>
    <p:extLst>
      <p:ext uri="{BB962C8B-B14F-4D97-AF65-F5344CB8AC3E}">
        <p14:creationId xmlns="" xmlns:p14="http://schemas.microsoft.com/office/powerpoint/2010/main" val="412876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 xmlns:a16="http://schemas.microsoft.com/office/drawing/2014/main" id="{A7B465A0-14B1-6CAA-EC9B-C72FA74B1B3E}"/>
              </a:ext>
            </a:extLst>
          </p:cNvPr>
          <p:cNvSpPr>
            <a:spLocks noGrp="1"/>
          </p:cNvSpPr>
          <p:nvPr>
            <p:ph type="body" sz="half" idx="2"/>
          </p:nvPr>
        </p:nvSpPr>
        <p:spPr>
          <a:xfrm>
            <a:off x="6621552" y="2653004"/>
            <a:ext cx="5113247" cy="3685557"/>
          </a:xfrm>
        </p:spPr>
        <p:txBody>
          <a:bodyPr vert="horz" lIns="91440" tIns="45720" rIns="91440" bIns="45720" rtlCol="0" anchor="ctr">
            <a:noAutofit/>
          </a:bodyPr>
          <a:lstStyle/>
          <a:p>
            <a:r>
              <a:rPr lang="en-US" sz="2800" dirty="0" smtClean="0">
                <a:cs typeface="Times New Roman"/>
              </a:rPr>
              <a:t>The main cycle of the program contains all the necessary functions for the correct operation of the randomizer. Firstly, we check if there are any available shapes left and refill the bag if necessary</a:t>
            </a:r>
            <a:endParaRPr lang="en-GB" sz="2800" dirty="0">
              <a:cs typeface="Times New Roman"/>
            </a:endParaRPr>
          </a:p>
        </p:txBody>
      </p:sp>
      <p:sp>
        <p:nvSpPr>
          <p:cNvPr id="4" name="Заголовок 3">
            <a:extLst>
              <a:ext uri="{FF2B5EF4-FFF2-40B4-BE49-F238E27FC236}">
                <a16:creationId xmlns="" xmlns:a16="http://schemas.microsoft.com/office/drawing/2014/main" id="{F9FF47F2-70F3-2C7A-4A3D-58DAFCDFD90E}"/>
              </a:ext>
            </a:extLst>
          </p:cNvPr>
          <p:cNvSpPr>
            <a:spLocks noGrp="1"/>
          </p:cNvSpPr>
          <p:nvPr>
            <p:ph type="title"/>
          </p:nvPr>
        </p:nvSpPr>
        <p:spPr>
          <a:xfrm>
            <a:off x="1853499" y="357228"/>
            <a:ext cx="8481954" cy="1700784"/>
          </a:xfrm>
        </p:spPr>
        <p:txBody>
          <a:bodyPr/>
          <a:lstStyle/>
          <a:p>
            <a:r>
              <a:rPr lang="en-GB" sz="5900" dirty="0">
                <a:ea typeface="+mj-lt"/>
                <a:cs typeface="+mj-lt"/>
              </a:rPr>
              <a:t>CODE </a:t>
            </a:r>
            <a:r>
              <a:rPr lang="en-GB" sz="5900" dirty="0" smtClean="0">
                <a:ea typeface="+mj-lt"/>
                <a:cs typeface="+mj-lt"/>
              </a:rPr>
              <a:t>PARTS </a:t>
            </a:r>
            <a:r>
              <a:rPr lang="en-GB" sz="5900" dirty="0">
                <a:ea typeface="+mj-lt"/>
                <a:cs typeface="+mj-lt"/>
              </a:rPr>
              <a:t>DESCRIPTION</a:t>
            </a:r>
            <a:endParaRPr lang="ru-RU" sz="5900" dirty="0">
              <a:solidFill>
                <a:srgbClr val="000000"/>
              </a:solidFill>
              <a:ea typeface="+mj-lt"/>
              <a:cs typeface="+mj-lt"/>
            </a:endParaRPr>
          </a:p>
        </p:txBody>
      </p:sp>
      <p:pic>
        <p:nvPicPr>
          <p:cNvPr id="3074" name="Picture 2"/>
          <p:cNvPicPr>
            <a:picLocks noChangeAspect="1" noChangeArrowheads="1"/>
          </p:cNvPicPr>
          <p:nvPr/>
        </p:nvPicPr>
        <p:blipFill>
          <a:blip r:embed="rId2" cstate="print"/>
          <a:srcRect/>
          <a:stretch>
            <a:fillRect/>
          </a:stretch>
        </p:blipFill>
        <p:spPr bwMode="auto">
          <a:xfrm>
            <a:off x="1206500" y="2271339"/>
            <a:ext cx="3378200" cy="4586662"/>
          </a:xfrm>
          <a:prstGeom prst="rect">
            <a:avLst/>
          </a:prstGeom>
          <a:noFill/>
          <a:ln w="9525">
            <a:noFill/>
            <a:miter lim="800000"/>
            <a:headEnd/>
            <a:tailEnd/>
          </a:ln>
        </p:spPr>
      </p:pic>
    </p:spTree>
    <p:extLst>
      <p:ext uri="{BB962C8B-B14F-4D97-AF65-F5344CB8AC3E}">
        <p14:creationId xmlns="" xmlns:p14="http://schemas.microsoft.com/office/powerpoint/2010/main" val="3887561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 xmlns:a16="http://schemas.microsoft.com/office/drawing/2014/main" id="{E2C42D1F-19E5-A46F-362B-74FCF63D2E2F}"/>
              </a:ext>
            </a:extLst>
          </p:cNvPr>
          <p:cNvSpPr>
            <a:spLocks noGrp="1"/>
          </p:cNvSpPr>
          <p:nvPr>
            <p:ph type="body" sz="half" idx="2"/>
          </p:nvPr>
        </p:nvSpPr>
        <p:spPr>
          <a:xfrm>
            <a:off x="6272523" y="2588628"/>
            <a:ext cx="5490580" cy="3593592"/>
          </a:xfrm>
        </p:spPr>
        <p:txBody>
          <a:bodyPr vert="horz" lIns="91440" tIns="45720" rIns="91440" bIns="45720" rtlCol="0" anchor="ctr">
            <a:noAutofit/>
          </a:bodyPr>
          <a:lstStyle/>
          <a:p>
            <a:r>
              <a:rPr lang="en-US" dirty="0" smtClean="0"/>
              <a:t>A function for generating a random number by using a timer and seed, as well as a mask that limits the range of numbers from 0 to 7, after which a check is performed if the number is not 0. This is a feature of the program. Finally, the function checks if the resulting figure has not been used yet and replaces it if necessary.</a:t>
            </a:r>
            <a:endParaRPr lang="en-GB" i="1" dirty="0"/>
          </a:p>
        </p:txBody>
      </p:sp>
      <p:sp>
        <p:nvSpPr>
          <p:cNvPr id="4" name="Заголовок 3">
            <a:extLst>
              <a:ext uri="{FF2B5EF4-FFF2-40B4-BE49-F238E27FC236}">
                <a16:creationId xmlns="" xmlns:a16="http://schemas.microsoft.com/office/drawing/2014/main" id="{B127ECBB-E685-782F-7241-456064773176}"/>
              </a:ext>
            </a:extLst>
          </p:cNvPr>
          <p:cNvSpPr>
            <a:spLocks noGrp="1"/>
          </p:cNvSpPr>
          <p:nvPr>
            <p:ph type="title"/>
          </p:nvPr>
        </p:nvSpPr>
        <p:spPr>
          <a:xfrm>
            <a:off x="1892913" y="357228"/>
            <a:ext cx="8403126" cy="1700784"/>
          </a:xfrm>
        </p:spPr>
        <p:txBody>
          <a:bodyPr>
            <a:normAutofit/>
          </a:bodyPr>
          <a:lstStyle/>
          <a:p>
            <a:r>
              <a:rPr lang="en-GB" sz="5900" dirty="0"/>
              <a:t>Code </a:t>
            </a:r>
            <a:r>
              <a:rPr lang="en-GB" sz="5900" dirty="0" smtClean="0"/>
              <a:t>parts </a:t>
            </a:r>
            <a:r>
              <a:rPr lang="en-GB" sz="5900" dirty="0"/>
              <a:t>description</a:t>
            </a:r>
            <a:endParaRPr lang="ru-RU" dirty="0"/>
          </a:p>
        </p:txBody>
      </p:sp>
      <p:pic>
        <p:nvPicPr>
          <p:cNvPr id="4100" name="Picture 4"/>
          <p:cNvPicPr>
            <a:picLocks noChangeAspect="1" noChangeArrowheads="1"/>
          </p:cNvPicPr>
          <p:nvPr/>
        </p:nvPicPr>
        <p:blipFill>
          <a:blip r:embed="rId2" cstate="print"/>
          <a:srcRect/>
          <a:stretch>
            <a:fillRect/>
          </a:stretch>
        </p:blipFill>
        <p:spPr bwMode="auto">
          <a:xfrm>
            <a:off x="266700" y="2693989"/>
            <a:ext cx="3547919" cy="3516312"/>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cstate="print"/>
          <a:srcRect/>
          <a:stretch>
            <a:fillRect/>
          </a:stretch>
        </p:blipFill>
        <p:spPr bwMode="auto">
          <a:xfrm>
            <a:off x="2654300" y="2688261"/>
            <a:ext cx="3518360" cy="3471239"/>
          </a:xfrm>
          <a:prstGeom prst="rect">
            <a:avLst/>
          </a:prstGeom>
          <a:noFill/>
          <a:ln w="9525">
            <a:noFill/>
            <a:miter lim="800000"/>
            <a:headEnd/>
            <a:tailEnd/>
          </a:ln>
          <a:effectLst/>
        </p:spPr>
      </p:pic>
    </p:spTree>
    <p:extLst>
      <p:ext uri="{BB962C8B-B14F-4D97-AF65-F5344CB8AC3E}">
        <p14:creationId xmlns="" xmlns:p14="http://schemas.microsoft.com/office/powerpoint/2010/main" val="716620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JuxtaposeVTI">
  <a:themeElements>
    <a:clrScheme name="JuxtaposeVTI">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JuxtaposeVTI">
      <a:majorFont>
        <a:latin typeface="Franklin Gothic Demi Cond"/>
        <a:ea typeface=""/>
        <a:cs typeface=""/>
      </a:majorFont>
      <a:minorFont>
        <a:latin typeface="Franklin Gothic Medium"/>
        <a:ea typeface=""/>
        <a:cs typeface=""/>
      </a:minorFont>
    </a:fontScheme>
    <a:fmtScheme name="Juxtapos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JuxtaposeVTI" id="{B0236716-CA63-41C1-B6AD-997AE15F064B}" vid="{0E0AE8FC-D493-434E-BDCC-ED5FFB2DAEE7}"/>
    </a:ext>
  </a:extLst>
</a:theme>
</file>

<file path=docProps/app.xml><?xml version="1.0" encoding="utf-8"?>
<Properties xmlns="http://schemas.openxmlformats.org/officeDocument/2006/extended-properties" xmlns:vt="http://schemas.openxmlformats.org/officeDocument/2006/docPropsVTypes">
  <TotalTime>292</TotalTime>
  <Words>368</Words>
  <Application>Microsoft Office PowerPoint</Application>
  <PresentationFormat>Произвольный</PresentationFormat>
  <Paragraphs>59</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JuxtaposeVTI</vt:lpstr>
      <vt:lpstr>The Tetris game</vt:lpstr>
      <vt:lpstr>Contents</vt:lpstr>
      <vt:lpstr>Introduction</vt:lpstr>
      <vt:lpstr>Purpose and  area of application</vt:lpstr>
      <vt:lpstr>      FUNCTIONAL CHARACTERISTICS (SOFTWARE)</vt:lpstr>
      <vt:lpstr>1      Code parts’ description  Code parts description </vt:lpstr>
      <vt:lpstr>1      Code parts’ description  Code parts description </vt:lpstr>
      <vt:lpstr>CODE PARTS DESCRIPTION</vt:lpstr>
      <vt:lpstr>Code parts description</vt:lpstr>
      <vt:lpstr>CODE PARTS DESCRIPTION</vt:lpstr>
      <vt:lpstr>Technical characteristics (HARDWARE)</vt:lpstr>
      <vt:lpstr>The field subcircuit</vt:lpstr>
      <vt:lpstr>THE FIELD SUBCIRCUIT</vt:lpstr>
      <vt:lpstr>Sprite Control subcircuit</vt:lpstr>
      <vt:lpstr>Collision subcircuit</vt:lpstr>
      <vt:lpstr>Get Figure subcircuit</vt:lpstr>
      <vt:lpstr>Processor manager subcircuit</vt:lpstr>
      <vt:lpstr>GAME DEMONSTRATION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Валера Буклин</dc:creator>
  <cp:lastModifiedBy>Валера Буклин</cp:lastModifiedBy>
  <cp:revision>396</cp:revision>
  <dcterms:created xsi:type="dcterms:W3CDTF">2024-05-09T16:46:05Z</dcterms:created>
  <dcterms:modified xsi:type="dcterms:W3CDTF">2024-05-13T04:14:45Z</dcterms:modified>
</cp:coreProperties>
</file>