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E095C7-F2DB-4AF6-9D97-A3B7B8397925}" v="185" dt="2024-05-09T17:20:27.677"/>
    <p1510:client id="{A335F5B8-3448-4BF4-B79F-D77CE8B08716}" v="797" dt="2024-05-09T18:12:41.6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65" d="100"/>
          <a:sy n="65" d="100"/>
        </p:scale>
        <p:origin x="-62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5/10/2024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555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212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5/10/2024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626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967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5/10/2024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257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xmlns="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5/10/2024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xmlns="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972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5/10/2024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3394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5/10/2024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407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104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5/10/2024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68880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797A575-703F-410E-9A84-F9B578FEAE8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5/10/2024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95197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5/10/2024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217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253742"/>
            <a:ext cx="9144000" cy="2387600"/>
          </a:xfrm>
        </p:spPr>
        <p:txBody>
          <a:bodyPr/>
          <a:lstStyle/>
          <a:p>
            <a:r>
              <a:rPr lang="ru-RU" dirty="0"/>
              <a:t>The "</a:t>
            </a:r>
            <a:r>
              <a:rPr lang="ru-RU" dirty="0" err="1"/>
              <a:t>Tetris</a:t>
            </a:r>
            <a:r>
              <a:rPr lang="ru-RU" dirty="0"/>
              <a:t>" </a:t>
            </a:r>
            <a:r>
              <a:rPr lang="ru-RU" dirty="0" err="1"/>
              <a:t>game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20310" y="4403452"/>
            <a:ext cx="9144000" cy="212872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r"/>
            <a:r>
              <a:rPr lang="ru-RU" dirty="0" err="1">
                <a:ea typeface="+mn-lt"/>
                <a:cs typeface="+mn-lt"/>
              </a:rPr>
              <a:t>Za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ru-RU" dirty="0" err="1">
                <a:ea typeface="+mn-lt"/>
                <a:cs typeface="+mn-lt"/>
              </a:rPr>
              <a:t>chikova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Valeriia</a:t>
            </a:r>
            <a:endParaRPr lang="ru-RU" dirty="0"/>
          </a:p>
          <a:p>
            <a:pPr algn="r"/>
            <a:r>
              <a:rPr lang="en-US" dirty="0">
                <a:ea typeface="+mn-lt"/>
                <a:cs typeface="+mn-lt"/>
              </a:rPr>
              <a:t>Kravchenko Egor</a:t>
            </a:r>
            <a:endParaRPr lang="ru-RU" dirty="0"/>
          </a:p>
          <a:p>
            <a:pPr algn="r"/>
            <a:r>
              <a:rPr lang="en-US" dirty="0">
                <a:ea typeface="+mn-lt"/>
                <a:cs typeface="+mn-lt"/>
              </a:rPr>
              <a:t>Zlobin Dmitry</a:t>
            </a:r>
            <a:endParaRPr lang="ru-RU" dirty="0"/>
          </a:p>
          <a:p>
            <a:pPr algn="r"/>
            <a:r>
              <a:rPr lang="en-US" dirty="0"/>
              <a:t>23930</a:t>
            </a:r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AFA345F-70D2-1399-7232-79595197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latin typeface="Franklin Gothic Demi Cond"/>
                <a:cs typeface="Times New Roman"/>
              </a:rPr>
              <a:t>Technical</a:t>
            </a:r>
            <a:r>
              <a:rPr lang="en-GB" dirty="0"/>
              <a:t> characteristics</a:t>
            </a:r>
            <a:br>
              <a:rPr lang="en-GB" dirty="0"/>
            </a:br>
            <a:r>
              <a:rPr lang="en-GB" dirty="0"/>
              <a:t>(HARDWARE)</a:t>
            </a:r>
            <a:endParaRPr lang="ru-RU" dirty="0"/>
          </a:p>
        </p:txBody>
      </p:sp>
      <p:pic>
        <p:nvPicPr>
          <p:cNvPr id="4" name="Объект 3" descr="Изображение выглядит как текст, снимок экрана, дисплей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xmlns="" id="{374108BD-9348-F0FB-68C1-BB6C91B94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01891" y="2022821"/>
            <a:ext cx="5198308" cy="49862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F643386-CC49-4348-DC48-03704C1E1FA7}"/>
              </a:ext>
            </a:extLst>
          </p:cNvPr>
          <p:cNvSpPr txBox="1"/>
          <p:nvPr/>
        </p:nvSpPr>
        <p:spPr>
          <a:xfrm>
            <a:off x="8519948" y="4112172"/>
            <a:ext cx="3291052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dirty="0">
                <a:ea typeface="+mn-lt"/>
                <a:cs typeface="+mn-lt"/>
              </a:rPr>
              <a:t>The </a:t>
            </a:r>
            <a:r>
              <a:rPr lang="ru-RU" sz="2800" err="1">
                <a:ea typeface="+mn-lt"/>
                <a:cs typeface="+mn-lt"/>
              </a:rPr>
              <a:t>Output</a:t>
            </a:r>
            <a:r>
              <a:rPr lang="ru-RU" sz="2800" dirty="0">
                <a:ea typeface="+mn-lt"/>
                <a:cs typeface="+mn-lt"/>
              </a:rPr>
              <a:t> Display</a:t>
            </a:r>
            <a:endParaRPr lang="ru-RU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84522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5F09394-BBC6-FDF5-DDC3-EB269EF1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278401"/>
            <a:ext cx="10268712" cy="1700784"/>
          </a:xfrm>
        </p:spPr>
        <p:txBody>
          <a:bodyPr/>
          <a:lstStyle/>
          <a:p>
            <a:pPr algn="ctr"/>
            <a:r>
              <a:rPr lang="ru-RU" dirty="0"/>
              <a:t>The </a:t>
            </a:r>
            <a:r>
              <a:rPr lang="ru-RU" err="1"/>
              <a:t>field</a:t>
            </a:r>
            <a:r>
              <a:rPr lang="ru-RU" dirty="0"/>
              <a:t> </a:t>
            </a:r>
            <a:r>
              <a:rPr lang="ru-RU" err="1"/>
              <a:t>subcircuit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2720E89-F0EB-4AA4-7995-84457FE1A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34" y="6082441"/>
            <a:ext cx="2819506" cy="5718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err="1"/>
              <a:t>Main</a:t>
            </a:r>
            <a:r>
              <a:rPr lang="ru-RU" sz="2800" dirty="0"/>
              <a:t> </a:t>
            </a:r>
            <a:r>
              <a:rPr lang="ru-RU" sz="2800" err="1"/>
              <a:t>controller</a:t>
            </a:r>
            <a:endParaRPr lang="ru-RU" sz="280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16B294E8-4322-6172-7BF7-C438F3E2E39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5097" y="2250856"/>
            <a:ext cx="2198633" cy="382773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B76595A4-D502-A225-FA55-7AEB1DA41AE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78848" y="3170848"/>
            <a:ext cx="7709995" cy="29166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87A92D5-135F-9E14-5964-317F61943218}"/>
              </a:ext>
            </a:extLst>
          </p:cNvPr>
          <p:cNvSpPr txBox="1"/>
          <p:nvPr/>
        </p:nvSpPr>
        <p:spPr>
          <a:xfrm>
            <a:off x="5867400" y="6130159"/>
            <a:ext cx="47927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i="1" dirty="0">
                <a:latin typeface="Franklin Gothic Medium"/>
              </a:rPr>
              <a:t>Const-to-</a:t>
            </a:r>
            <a:r>
              <a:rPr lang="en-US" sz="2800" b="1" dirty="0">
                <a:latin typeface="Franklin Gothic Medium"/>
              </a:rPr>
              <a:t>sprite</a:t>
            </a:r>
            <a:r>
              <a:rPr lang="en-US" sz="2800" b="1" i="1" dirty="0">
                <a:latin typeface="Franklin Gothic Medium"/>
              </a:rPr>
              <a:t> constructor</a:t>
            </a:r>
            <a:r>
              <a:rPr lang="ru-RU" sz="2800" dirty="0"/>
              <a:t> </a:t>
            </a:r>
            <a:endParaRPr lang="ru-RU" sz="2800"/>
          </a:p>
        </p:txBody>
      </p:sp>
    </p:spTree>
    <p:extLst>
      <p:ext uri="{BB962C8B-B14F-4D97-AF65-F5344CB8AC3E}">
        <p14:creationId xmlns:p14="http://schemas.microsoft.com/office/powerpoint/2010/main" xmlns="" val="3481493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5988540-2AB2-457E-DA80-A62502F3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ea typeface="+mj-lt"/>
                <a:cs typeface="+mj-lt"/>
              </a:rPr>
              <a:t>THE FIELD SUBCIRCUIT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1C914FE-15EA-8A6C-6208-B94EE449A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361" y="5872235"/>
            <a:ext cx="2661850" cy="6769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/>
              <a:t>Move</a:t>
            </a:r>
            <a:r>
              <a:rPr lang="ru-RU" dirty="0"/>
              <a:t> </a:t>
            </a:r>
            <a:r>
              <a:rPr lang="ru-RU" dirty="0" err="1"/>
              <a:t>controller</a:t>
            </a:r>
          </a:p>
        </p:txBody>
      </p:sp>
      <p:pic>
        <p:nvPicPr>
          <p:cNvPr id="5" name="Рисунок 4" descr="Изображение выглядит как текст, диаграмма, снимок экрана, План&#10;&#10;Автоматически созданное описание">
            <a:extLst>
              <a:ext uri="{FF2B5EF4-FFF2-40B4-BE49-F238E27FC236}">
                <a16:creationId xmlns:a16="http://schemas.microsoft.com/office/drawing/2014/main" xmlns="" id="{81DBDACC-94C0-311D-0C37-12482E850D4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859" y="2655012"/>
            <a:ext cx="5382284" cy="3216494"/>
          </a:xfrm>
          <a:prstGeom prst="rect">
            <a:avLst/>
          </a:prstGeom>
        </p:spPr>
      </p:pic>
      <p:pic>
        <p:nvPicPr>
          <p:cNvPr id="6" name="Рисунок 5" descr="Изображение выглядит как диаграмма, текст, снимок экрана, План&#10;&#10;Автоматически созданное описание">
            <a:extLst>
              <a:ext uri="{FF2B5EF4-FFF2-40B4-BE49-F238E27FC236}">
                <a16:creationId xmlns:a16="http://schemas.microsoft.com/office/drawing/2014/main" xmlns="" id="{AADF860F-B2AE-2A50-CADD-A91604D0846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42918" y="2658788"/>
            <a:ext cx="6408027" cy="3222079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xmlns="" id="{AF68E215-AA31-BAB0-E5D3-D9A3D8CF787D}"/>
              </a:ext>
            </a:extLst>
          </p:cNvPr>
          <p:cNvSpPr txBox="1">
            <a:spLocks/>
          </p:cNvSpPr>
          <p:nvPr/>
        </p:nvSpPr>
        <p:spPr>
          <a:xfrm>
            <a:off x="6026105" y="5893257"/>
            <a:ext cx="6130263" cy="6769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/>
              <a:t>Score</a:t>
            </a:r>
            <a:r>
              <a:rPr lang="ru-RU" dirty="0"/>
              <a:t> </a:t>
            </a:r>
            <a:r>
              <a:rPr lang="ru-RU" dirty="0" err="1"/>
              <a:t>counter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deletion</a:t>
            </a:r>
            <a:r>
              <a:rPr lang="ru-RU" dirty="0"/>
              <a:t> </a:t>
            </a:r>
            <a:r>
              <a:rPr lang="ru-RU" dirty="0" err="1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xmlns="" val="392239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949665C-9856-FB41-30A7-ED92A7EB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Franklin Gothic Demi Cond"/>
                <a:cs typeface="Times New Roman"/>
              </a:rPr>
              <a:t>Sprite Control </a:t>
            </a:r>
            <a:r>
              <a:rPr lang="ru-RU" dirty="0" err="1">
                <a:latin typeface="Franklin Gothic Demi Cond"/>
                <a:cs typeface="Times New Roman"/>
              </a:rPr>
              <a:t>subcircuit</a:t>
            </a:r>
            <a:endParaRPr lang="ru-RU" dirty="0" err="1"/>
          </a:p>
        </p:txBody>
      </p:sp>
      <p:pic>
        <p:nvPicPr>
          <p:cNvPr id="4" name="Объект 3" descr="Изображение выглядит как текст, диаграмма, снимок экрана, План&#10;&#10;Автоматически созданное описание">
            <a:extLst>
              <a:ext uri="{FF2B5EF4-FFF2-40B4-BE49-F238E27FC236}">
                <a16:creationId xmlns:a16="http://schemas.microsoft.com/office/drawing/2014/main" xmlns="" id="{477C53E6-DB03-7C2B-C33A-A0862A377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36617" y="2390683"/>
            <a:ext cx="6915717" cy="4250488"/>
          </a:xfrm>
        </p:spPr>
      </p:pic>
    </p:spTree>
    <p:extLst>
      <p:ext uri="{BB962C8B-B14F-4D97-AF65-F5344CB8AC3E}">
        <p14:creationId xmlns:p14="http://schemas.microsoft.com/office/powerpoint/2010/main" xmlns="" val="400327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2C55860-D73A-2FAC-3558-7DEED8625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err="1">
                <a:latin typeface="Franklin Gothic Demi Cond"/>
                <a:cs typeface="Times New Roman"/>
              </a:rPr>
              <a:t>Collision</a:t>
            </a:r>
            <a:r>
              <a:rPr lang="ru-RU" dirty="0">
                <a:latin typeface="Franklin Gothic Demi Cond"/>
                <a:cs typeface="Times New Roman"/>
              </a:rPr>
              <a:t> </a:t>
            </a:r>
            <a:r>
              <a:rPr lang="ru-RU" dirty="0" err="1">
                <a:latin typeface="Franklin Gothic Demi Cond"/>
                <a:cs typeface="Times New Roman"/>
              </a:rPr>
              <a:t>subcircuit</a:t>
            </a:r>
            <a:endParaRPr lang="ru-RU" dirty="0" err="1"/>
          </a:p>
        </p:txBody>
      </p:sp>
      <p:pic>
        <p:nvPicPr>
          <p:cNvPr id="4" name="Объект 3" descr="Изображение выглядит как текст, диаграмма, План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xmlns="" id="{2CC23104-607C-0290-D4DD-52E1DEAD3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10091" y="2351269"/>
            <a:ext cx="7755631" cy="4276764"/>
          </a:xfrm>
        </p:spPr>
      </p:pic>
    </p:spTree>
    <p:extLst>
      <p:ext uri="{BB962C8B-B14F-4D97-AF65-F5344CB8AC3E}">
        <p14:creationId xmlns:p14="http://schemas.microsoft.com/office/powerpoint/2010/main" xmlns="" val="196780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8EF00B4-08FD-F407-3C16-C963D282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Get </a:t>
            </a:r>
            <a:r>
              <a:rPr lang="ru-RU" err="1"/>
              <a:t>Figure</a:t>
            </a:r>
            <a:r>
              <a:rPr lang="ru-RU" dirty="0"/>
              <a:t> </a:t>
            </a:r>
            <a:r>
              <a:rPr lang="ru-RU" err="1"/>
              <a:t>subcircuit</a:t>
            </a:r>
            <a:endParaRPr lang="ru-RU"/>
          </a:p>
        </p:txBody>
      </p:sp>
      <p:pic>
        <p:nvPicPr>
          <p:cNvPr id="4" name="Объект 3" descr="Изображение выглядит как текст, диаграмма, План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xmlns="" id="{B6C9C8F7-A2BC-3BB7-1ED8-FA54417B0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00335" y="2259303"/>
            <a:ext cx="4496316" cy="4605213"/>
          </a:xfrm>
        </p:spPr>
      </p:pic>
    </p:spTree>
    <p:extLst>
      <p:ext uri="{BB962C8B-B14F-4D97-AF65-F5344CB8AC3E}">
        <p14:creationId xmlns:p14="http://schemas.microsoft.com/office/powerpoint/2010/main" xmlns="" val="695088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ECCA5F2-3103-FBEF-8881-FEE42278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The </a:t>
            </a:r>
            <a:r>
              <a:rPr lang="ru-RU" dirty="0" err="1"/>
              <a:t>Output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Second Display </a:t>
            </a:r>
            <a:r>
              <a:rPr lang="ru-RU" dirty="0" err="1"/>
              <a:t>subcircuit</a:t>
            </a:r>
            <a:endParaRPr lang="ru-RU"/>
          </a:p>
        </p:txBody>
      </p:sp>
      <p:pic>
        <p:nvPicPr>
          <p:cNvPr id="4" name="Объект 3" descr="Изображение выглядит как текст, снимок экрана, Шриф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xmlns="" id="{86FFF0C6-1556-0866-CDA8-258D9D47F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93142" y="2979282"/>
            <a:ext cx="8215805" cy="2836806"/>
          </a:xfrm>
        </p:spPr>
      </p:pic>
    </p:spTree>
    <p:extLst>
      <p:ext uri="{BB962C8B-B14F-4D97-AF65-F5344CB8AC3E}">
        <p14:creationId xmlns:p14="http://schemas.microsoft.com/office/powerpoint/2010/main" xmlns="" val="845524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DEMONSTRATION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E4D6D2E-263F-FFC6-C0B4-2D96AAE6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900" dirty="0"/>
              <a:t>CONCLUSION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EBF5AAB-FFE1-863B-E0C3-69C87EF28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 dirty="0"/>
              <a:t>The project of implementing the Tetris game on assembler and through logic circuits has been successfully completed.</a:t>
            </a:r>
          </a:p>
        </p:txBody>
      </p:sp>
    </p:spTree>
    <p:extLst>
      <p:ext uri="{BB962C8B-B14F-4D97-AF65-F5344CB8AC3E}">
        <p14:creationId xmlns:p14="http://schemas.microsoft.com/office/powerpoint/2010/main" xmlns="" val="62869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31E18D3-E5E8-5C95-DB0D-BF0DE2739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900" dirty="0"/>
              <a:t>Contents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EB8CC83-7B33-FA9B-3039-969C34CBA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GB" dirty="0">
                <a:ea typeface="+mn-lt"/>
                <a:cs typeface="+mn-lt"/>
              </a:rPr>
              <a:t>Introduction</a:t>
            </a:r>
            <a:endParaRPr lang="en-GB" dirty="0"/>
          </a:p>
          <a:p>
            <a:pPr marL="457200" indent="-457200">
              <a:buChar char="•"/>
            </a:pPr>
            <a:r>
              <a:rPr lang="en-GB" dirty="0">
                <a:ea typeface="+mn-lt"/>
                <a:cs typeface="+mn-lt"/>
              </a:rPr>
              <a:t>Purpose and area of application</a:t>
            </a:r>
          </a:p>
          <a:p>
            <a:pPr marL="457200" indent="-457200">
              <a:buChar char="•"/>
            </a:pPr>
            <a:r>
              <a:rPr lang="en-GB" dirty="0">
                <a:ea typeface="+mn-lt"/>
                <a:cs typeface="+mn-lt"/>
              </a:rPr>
              <a:t>Functional characteristics</a:t>
            </a:r>
            <a:endParaRPr lang="en-GB" dirty="0"/>
          </a:p>
          <a:p>
            <a:pPr marL="457200" indent="-457200">
              <a:buChar char="•"/>
            </a:pPr>
            <a:r>
              <a:rPr lang="en-GB" dirty="0">
                <a:ea typeface="+mn-lt"/>
                <a:cs typeface="+mn-lt"/>
              </a:rPr>
              <a:t>Technical characteristics</a:t>
            </a:r>
            <a:endParaRPr lang="en-GB" dirty="0"/>
          </a:p>
          <a:p>
            <a:pPr marL="457200" indent="-457200">
              <a:buChar char="•"/>
            </a:pPr>
            <a:r>
              <a:rPr lang="en-GB" dirty="0"/>
              <a:t>Conclusion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79043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57D8CAF-D19F-5B81-2891-B56BAF8F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855" y="622570"/>
            <a:ext cx="5384388" cy="99709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900" kern="1200" dirty="0"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0AA895C-E184-8937-5EAE-E57916BD1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7523" y="5950471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Classic example of Tetris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gameplay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Рисунок 4" descr="Tetris - Wikipedia">
            <a:extLst>
              <a:ext uri="{FF2B5EF4-FFF2-40B4-BE49-F238E27FC236}">
                <a16:creationId xmlns:a16="http://schemas.microsoft.com/office/drawing/2014/main" xmlns="" id="{273E4882-392E-DE60-B4AE-1C3C0A3F6F2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1828" y="497887"/>
            <a:ext cx="2975661" cy="5455380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719847" y="2674928"/>
          <a:ext cx="4873557" cy="29847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77098"/>
                <a:gridCol w="3096459"/>
              </a:tblGrid>
              <a:tr h="76636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Number</a:t>
                      </a:r>
                      <a:r>
                        <a:rPr lang="en-US" sz="2400" baseline="0" dirty="0" smtClean="0"/>
                        <a:t> of full lines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Score</a:t>
                      </a:r>
                      <a:r>
                        <a:rPr lang="en-US" sz="2400" baseline="0" dirty="0" smtClean="0"/>
                        <a:t> for them</a:t>
                      </a:r>
                      <a:endParaRPr lang="ru-RU" sz="2400" dirty="0"/>
                    </a:p>
                  </a:txBody>
                  <a:tcPr/>
                </a:tc>
              </a:tr>
              <a:tr h="54045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</a:t>
                      </a:r>
                      <a:endParaRPr lang="ru-RU" sz="2400" dirty="0"/>
                    </a:p>
                  </a:txBody>
                  <a:tcPr/>
                </a:tc>
              </a:tr>
              <a:tr h="54045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300</a:t>
                      </a:r>
                      <a:endParaRPr lang="ru-RU" sz="2400" dirty="0"/>
                    </a:p>
                  </a:txBody>
                  <a:tcPr/>
                </a:tc>
              </a:tr>
              <a:tr h="54045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700</a:t>
                      </a:r>
                      <a:endParaRPr lang="ru-RU" sz="2400" dirty="0"/>
                    </a:p>
                  </a:txBody>
                  <a:tcPr/>
                </a:tc>
              </a:tr>
              <a:tr h="54045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1500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8485" y="5943600"/>
            <a:ext cx="4854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Standart</a:t>
            </a:r>
            <a:r>
              <a:rPr lang="en-US" sz="2000" dirty="0" smtClean="0"/>
              <a:t> lines-to-score </a:t>
            </a:r>
            <a:r>
              <a:rPr lang="en-US" sz="2000" dirty="0" err="1" smtClean="0"/>
              <a:t>comparsion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408151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F782197-B835-47D2-0500-09968545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125" y="317814"/>
            <a:ext cx="10148867" cy="170078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Franklin Gothic Demi Cond"/>
                <a:cs typeface="Times New Roman"/>
              </a:rPr>
              <a:t>Purpose and </a:t>
            </a:r>
            <a:r>
              <a:rPr lang="en-GB" dirty="0" smtClean="0">
                <a:latin typeface="Franklin Gothic Demi Cond"/>
                <a:cs typeface="Times New Roman"/>
              </a:rPr>
              <a:t/>
            </a:r>
            <a:br>
              <a:rPr lang="en-GB" dirty="0" smtClean="0">
                <a:latin typeface="Franklin Gothic Demi Cond"/>
                <a:cs typeface="Times New Roman"/>
              </a:rPr>
            </a:br>
            <a:r>
              <a:rPr lang="en-GB" dirty="0" smtClean="0">
                <a:latin typeface="Franklin Gothic Demi Cond"/>
                <a:cs typeface="Times New Roman"/>
              </a:rPr>
              <a:t>area </a:t>
            </a:r>
            <a:r>
              <a:rPr lang="en-GB" dirty="0">
                <a:latin typeface="Franklin Gothic Demi Cond"/>
                <a:cs typeface="Times New Roman"/>
              </a:rPr>
              <a:t>of application</a:t>
            </a:r>
            <a:endParaRPr lang="en-GB" dirty="0">
              <a:latin typeface="Franklin Gothic Demi Cond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3F2F464-449D-50B8-85F9-C1C08980F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GB" dirty="0">
                <a:latin typeface="Aptos"/>
                <a:cs typeface="Times New Roman"/>
              </a:rPr>
              <a:t>The objective of the program is to implement it on low-level platforms such as assembler and logic circuits</a:t>
            </a:r>
            <a:endParaRPr lang="ru-RU"/>
          </a:p>
          <a:p>
            <a:pPr marL="457200" indent="-457200">
              <a:buChar char="•"/>
            </a:pPr>
            <a:r>
              <a:rPr lang="en-GB" dirty="0">
                <a:latin typeface="Aptos"/>
                <a:cs typeface="Times New Roman"/>
              </a:rPr>
              <a:t>The program is designed for use in gaming and entertainment spheres</a:t>
            </a:r>
          </a:p>
        </p:txBody>
      </p:sp>
    </p:spTree>
    <p:extLst>
      <p:ext uri="{BB962C8B-B14F-4D97-AF65-F5344CB8AC3E}">
        <p14:creationId xmlns:p14="http://schemas.microsoft.com/office/powerpoint/2010/main" xmlns="" val="289105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5576F42-24C6-A8E3-25B7-6C6548CF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" dirty="0">
                <a:solidFill>
                  <a:srgbClr val="000000"/>
                </a:solidFill>
                <a:latin typeface="Times New Roman"/>
                <a:cs typeface="Times New Roman"/>
              </a:rPr>
              <a:t>      </a:t>
            </a:r>
            <a:r>
              <a:rPr lang="en-US" sz="5900" dirty="0">
                <a:ea typeface="+mj-lt"/>
                <a:cs typeface="+mj-lt"/>
              </a:rPr>
              <a:t>FUNCTIONAL CHARACTERISTICS (SOFTWARE)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70FD199-450D-5417-1796-09D9885AF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Franklin Gothic Medium"/>
                <a:cs typeface="Times New Roman"/>
              </a:rPr>
              <a:t>The software part (assembly code) for our project is used to generate random figures for the gameplay.</a:t>
            </a:r>
            <a:endParaRPr lang="ru-RU" dirty="0"/>
          </a:p>
          <a:p>
            <a:r>
              <a:rPr lang="en-GB" dirty="0">
                <a:latin typeface="Franklin Gothic Medium"/>
                <a:cs typeface="Times New Roman"/>
              </a:rPr>
              <a:t>The Random Generator in this project is using the «bag» system. In this system, a list of figures is placed in a «bag», after which they are randomly removed from it one by one until the «bag» is empty. 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0217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xmlns="" id="{406A83A1-A7FD-5411-B6D7-14B85643B0F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2282" r="2282"/>
          <a:stretch/>
        </p:blipFill>
        <p:spPr>
          <a:xfrm>
            <a:off x="467648" y="2592166"/>
            <a:ext cx="5715000" cy="3810000"/>
          </a:xfr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F3FC633A-DC12-911F-F79F-2F0C4F3CF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i="1" dirty="0">
                <a:ea typeface="+mn-lt"/>
                <a:cs typeface="+mn-lt"/>
              </a:rPr>
              <a:t>A section of code for allocating memory for a "bag", components for a random number generator and working with the CdM-8 processor</a:t>
            </a:r>
            <a:endParaRPr lang="ru-RU" dirty="0">
              <a:ea typeface="+mn-lt"/>
              <a:cs typeface="+mn-lt"/>
            </a:endParaRPr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CA341BC5-9CC5-A7B4-CC1C-BCE046FA0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948" y="330951"/>
            <a:ext cx="8757850" cy="170078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1</a:t>
            </a:r>
            <a:r>
              <a:rPr lang="en-US" sz="700" dirty="0">
                <a:solidFill>
                  <a:srgbClr val="000000"/>
                </a:solidFill>
                <a:latin typeface="Times New Roman"/>
                <a:cs typeface="Times New Roman"/>
              </a:rPr>
              <a:t>      </a:t>
            </a:r>
            <a:r>
              <a:rPr lang="en-US" sz="700" dirty="0">
                <a:solidFill>
                  <a:srgbClr val="000000"/>
                </a:solidFill>
                <a:latin typeface="Times New Roman"/>
                <a:ea typeface="+mj-lt"/>
                <a:cs typeface="Times New Roman"/>
              </a:rPr>
              <a:t>Code parts’ description</a:t>
            </a:r>
            <a:endParaRPr lang="ru-RU" sz="700" dirty="0">
              <a:latin typeface="Times New Roman"/>
              <a:ea typeface="+mj-lt"/>
              <a:cs typeface="Times New Roman"/>
            </a:endParaRPr>
          </a:p>
          <a:p>
            <a:endParaRPr lang="en-US" sz="7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GB" dirty="0">
                <a:ea typeface="+mj-lt"/>
                <a:cs typeface="+mj-lt"/>
              </a:rPr>
              <a:t>Code </a:t>
            </a:r>
            <a:r>
              <a:rPr lang="en-GB" dirty="0" smtClean="0">
                <a:ea typeface="+mj-lt"/>
                <a:cs typeface="+mj-lt"/>
              </a:rPr>
              <a:t>parts’ </a:t>
            </a:r>
            <a:r>
              <a:rPr lang="en-GB" dirty="0">
                <a:ea typeface="+mj-lt"/>
                <a:cs typeface="+mj-lt"/>
              </a:rPr>
              <a:t>description</a:t>
            </a:r>
            <a:endParaRPr lang="en-GB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287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7B465A0-14B1-6CAA-EC9B-C72FA74B1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10453" y="2640304"/>
            <a:ext cx="4728580" cy="368555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i="1" dirty="0">
                <a:latin typeface="Franklin Gothic Medium"/>
                <a:cs typeface="Times New Roman"/>
              </a:rPr>
              <a:t>The main cycle of the program, in which a request for a new figure from hardware is expected. After that, a random number is generated and it is checked whether it is available. Next, it records which number was used and is sent to the hardware</a:t>
            </a:r>
            <a:endParaRPr lang="en-GB" i="1" dirty="0">
              <a:cs typeface="Times New Roman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F9FF47F2-70F3-2C7A-4A3D-58DAFCDF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499" y="357228"/>
            <a:ext cx="8481954" cy="1700784"/>
          </a:xfrm>
        </p:spPr>
        <p:txBody>
          <a:bodyPr/>
          <a:lstStyle/>
          <a:p>
            <a:r>
              <a:rPr lang="en-GB" sz="5900" dirty="0">
                <a:ea typeface="+mj-lt"/>
                <a:cs typeface="+mj-lt"/>
              </a:rPr>
              <a:t>CODE PARTS’ DESCRIPTION</a:t>
            </a:r>
            <a:endParaRPr lang="ru-RU" sz="5900" dirty="0">
              <a:solidFill>
                <a:srgbClr val="000000"/>
              </a:solidFill>
              <a:ea typeface="+mj-lt"/>
              <a:cs typeface="+mj-lt"/>
            </a:endParaRPr>
          </a:p>
        </p:txBody>
      </p:sp>
      <p:pic>
        <p:nvPicPr>
          <p:cNvPr id="8" name="Рисунок 7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xmlns="" id="{334F9956-3E89-4C6F-B85A-8B85133F32B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0953" y="2334932"/>
            <a:ext cx="4631120" cy="439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8756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2C42D1F-19E5-A46F-362B-74FCF63D2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4523" y="2614028"/>
            <a:ext cx="5490580" cy="359359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i="1" dirty="0">
                <a:latin typeface="Franklin Gothic Medium"/>
                <a:cs typeface="Times New Roman"/>
              </a:rPr>
              <a:t>A function for generating a random number by using a timer and seed, as well as a mask that limits the range of numbers from 0 to 7, after which a check is performed if the number is not 0. This is a feature of the program.  At the end, the function returns the resulting number for further use by the program</a:t>
            </a:r>
            <a:endParaRPr lang="en-GB" i="1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B127ECBB-E685-782F-7241-45606477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13" y="357228"/>
            <a:ext cx="8403126" cy="1700784"/>
          </a:xfrm>
        </p:spPr>
        <p:txBody>
          <a:bodyPr>
            <a:normAutofit/>
          </a:bodyPr>
          <a:lstStyle/>
          <a:p>
            <a:r>
              <a:rPr lang="en-GB" sz="5900" dirty="0"/>
              <a:t>Code parts’ description</a:t>
            </a:r>
            <a:endParaRPr lang="ru-RU"/>
          </a:p>
        </p:txBody>
      </p:sp>
      <p:pic>
        <p:nvPicPr>
          <p:cNvPr id="8" name="Рисунок 7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xmlns="" id="{DD18764D-7E79-5771-3B88-17B7752072F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9240" y="2318516"/>
            <a:ext cx="4191001" cy="453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662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B59B8C2-FA99-9D9B-E34E-4D5E7B3BE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35316" y="2587752"/>
            <a:ext cx="5293511" cy="3593592"/>
          </a:xfrm>
        </p:spPr>
        <p:txBody>
          <a:bodyPr/>
          <a:lstStyle/>
          <a:p>
            <a:r>
              <a:rPr lang="en-GB" dirty="0">
                <a:ea typeface="+mn-lt"/>
                <a:cs typeface="+mn-lt"/>
              </a:rPr>
              <a:t>The next part of the code checks the fullness of the "bag" and fills it again if necessary</a:t>
            </a:r>
            <a:endParaRPr lang="en-GB" dirty="0"/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BC1271C3-7FFB-1AC6-16D7-DFBAD8E5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637" y="304676"/>
            <a:ext cx="8442540" cy="1700784"/>
          </a:xfrm>
        </p:spPr>
        <p:txBody>
          <a:bodyPr/>
          <a:lstStyle/>
          <a:p>
            <a:r>
              <a:rPr lang="en-GB" sz="5900" dirty="0">
                <a:ea typeface="+mj-lt"/>
                <a:cs typeface="+mj-lt"/>
              </a:rPr>
              <a:t>CODE PARTS’ DESCRIPTION</a:t>
            </a:r>
            <a:endParaRPr lang="ru-RU" sz="5900" dirty="0">
              <a:solidFill>
                <a:srgbClr val="000000"/>
              </a:solidFill>
              <a:ea typeface="+mj-lt"/>
              <a:cs typeface="+mj-lt"/>
            </a:endParaRPr>
          </a:p>
        </p:txBody>
      </p:sp>
      <p:pic>
        <p:nvPicPr>
          <p:cNvPr id="5" name="Рисунок 4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xmlns="" id="{6E044CB1-8ADD-0D93-9AF4-56A92DD7C90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2353" y="2246586"/>
            <a:ext cx="3461845" cy="461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08689645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VTI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JuxtaposeVTI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Juxtapos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JuxtaposeVTI" id="{B0236716-CA63-41C1-B6AD-997AE15F064B}" vid="{0E0AE8FC-D493-434E-BDCC-ED5FFB2DAE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361</Words>
  <Application>Microsoft Office PowerPoint</Application>
  <PresentationFormat>Произвольный</PresentationFormat>
  <Paragraphs>55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JuxtaposeVTI</vt:lpstr>
      <vt:lpstr>The "Tetris" game</vt:lpstr>
      <vt:lpstr>Contents</vt:lpstr>
      <vt:lpstr>Introduction</vt:lpstr>
      <vt:lpstr>Purpose and  area of application</vt:lpstr>
      <vt:lpstr>      FUNCTIONAL CHARACTERISTICS (SOFTWARE)</vt:lpstr>
      <vt:lpstr>1      Code parts’ description  Code parts’ description </vt:lpstr>
      <vt:lpstr>CODE PARTS’ DESCRIPTION</vt:lpstr>
      <vt:lpstr>Code parts’ description</vt:lpstr>
      <vt:lpstr>CODE PARTS’ DESCRIPTION</vt:lpstr>
      <vt:lpstr>Technical characteristics (HARDWARE)</vt:lpstr>
      <vt:lpstr>The field subcircuit</vt:lpstr>
      <vt:lpstr>THE FIELD SUBCIRCUIT</vt:lpstr>
      <vt:lpstr>Sprite Control subcircuit</vt:lpstr>
      <vt:lpstr>Collision subcircuit</vt:lpstr>
      <vt:lpstr>Get Figure subcircuit</vt:lpstr>
      <vt:lpstr>The Output on the Second Display subcircuit</vt:lpstr>
      <vt:lpstr>GAME DEMONSTRATION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Валера Буклин</cp:lastModifiedBy>
  <cp:revision>369</cp:revision>
  <dcterms:created xsi:type="dcterms:W3CDTF">2024-05-09T16:46:05Z</dcterms:created>
  <dcterms:modified xsi:type="dcterms:W3CDTF">2024-05-10T05:06:29Z</dcterms:modified>
</cp:coreProperties>
</file>