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75" r:id="rId10"/>
    <p:sldId id="266" r:id="rId11"/>
    <p:sldId id="267" r:id="rId12"/>
    <p:sldId id="269" r:id="rId13"/>
    <p:sldId id="276" r:id="rId14"/>
    <p:sldId id="274" r:id="rId15"/>
    <p:sldId id="270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3C195-AE00-4440-BB49-7DDAE5503B3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F6C6A3-6CBD-4924-8742-F2D0F1B2B26E}">
      <dgm:prSet/>
      <dgm:spPr/>
      <dgm:t>
        <a:bodyPr/>
        <a:lstStyle/>
        <a:p>
          <a:r>
            <a:rPr lang="en-GB" b="1"/>
            <a:t>A data ANALYTICAL OPERATION</a:t>
          </a:r>
        </a:p>
      </dgm:t>
    </dgm:pt>
    <dgm:pt modelId="{E3A57BC2-EE80-4AB3-A0B5-52277A8758F9}" type="parTrans" cxnId="{08290111-4C32-4436-B7F3-03D1664990D1}">
      <dgm:prSet/>
      <dgm:spPr/>
      <dgm:t>
        <a:bodyPr/>
        <a:lstStyle/>
        <a:p>
          <a:endParaRPr lang="en-US"/>
        </a:p>
      </dgm:t>
    </dgm:pt>
    <dgm:pt modelId="{0F6B36EE-242F-4E5A-999F-8B0A252B0819}" type="sibTrans" cxnId="{08290111-4C32-4436-B7F3-03D1664990D1}">
      <dgm:prSet/>
      <dgm:spPr/>
      <dgm:t>
        <a:bodyPr/>
        <a:lstStyle/>
        <a:p>
          <a:endParaRPr lang="en-US"/>
        </a:p>
      </dgm:t>
    </dgm:pt>
    <dgm:pt modelId="{40EAEE9D-D90E-4C0A-8C73-0FDFA12F8525}">
      <dgm:prSet/>
      <dgm:spPr/>
      <dgm:t>
        <a:bodyPr/>
        <a:lstStyle/>
        <a:p>
          <a:r>
            <a:rPr lang="en-GB"/>
            <a:t>A SQL JOIN is a data analytical operation performed to retrieve data from fields of two or more tables in a single query.</a:t>
          </a:r>
          <a:endParaRPr lang="en-US"/>
        </a:p>
      </dgm:t>
    </dgm:pt>
    <dgm:pt modelId="{5F00432C-22EF-4CDD-AE4A-EB53F5DD782F}" type="parTrans" cxnId="{75E900CE-B2EE-42B0-816E-892B841CE90C}">
      <dgm:prSet/>
      <dgm:spPr/>
      <dgm:t>
        <a:bodyPr/>
        <a:lstStyle/>
        <a:p>
          <a:endParaRPr lang="en-US"/>
        </a:p>
      </dgm:t>
    </dgm:pt>
    <dgm:pt modelId="{86578775-FE25-4A70-8104-250509B05CD4}" type="sibTrans" cxnId="{75E900CE-B2EE-42B0-816E-892B841CE90C}">
      <dgm:prSet/>
      <dgm:spPr/>
      <dgm:t>
        <a:bodyPr/>
        <a:lstStyle/>
        <a:p>
          <a:endParaRPr lang="en-US"/>
        </a:p>
      </dgm:t>
    </dgm:pt>
    <dgm:pt modelId="{661F55FB-57AE-4E36-8B35-5CFC74232A8D}" type="pres">
      <dgm:prSet presAssocID="{D633C195-AE00-4440-BB49-7DDAE5503B3D}" presName="Name0" presStyleCnt="0">
        <dgm:presLayoutVars>
          <dgm:dir/>
          <dgm:animLvl val="lvl"/>
          <dgm:resizeHandles val="exact"/>
        </dgm:presLayoutVars>
      </dgm:prSet>
      <dgm:spPr/>
    </dgm:pt>
    <dgm:pt modelId="{0A95C27E-4C32-4C05-9B08-8148AA195EE2}" type="pres">
      <dgm:prSet presAssocID="{40EAEE9D-D90E-4C0A-8C73-0FDFA12F8525}" presName="boxAndChildren" presStyleCnt="0"/>
      <dgm:spPr/>
    </dgm:pt>
    <dgm:pt modelId="{B8FA4EE1-C7BB-4921-B8E7-1661A7D95ACD}" type="pres">
      <dgm:prSet presAssocID="{40EAEE9D-D90E-4C0A-8C73-0FDFA12F8525}" presName="parentTextBox" presStyleLbl="node1" presStyleIdx="0" presStyleCnt="2"/>
      <dgm:spPr/>
    </dgm:pt>
    <dgm:pt modelId="{6DFD096F-3C51-481F-8AD8-CE021138EFA3}" type="pres">
      <dgm:prSet presAssocID="{0F6B36EE-242F-4E5A-999F-8B0A252B0819}" presName="sp" presStyleCnt="0"/>
      <dgm:spPr/>
    </dgm:pt>
    <dgm:pt modelId="{D8A9E47E-A0A1-4E84-951C-6F394B3EB655}" type="pres">
      <dgm:prSet presAssocID="{A2F6C6A3-6CBD-4924-8742-F2D0F1B2B26E}" presName="arrowAndChildren" presStyleCnt="0"/>
      <dgm:spPr/>
    </dgm:pt>
    <dgm:pt modelId="{326EC880-A8CE-4057-9BAC-B469B4FB95F1}" type="pres">
      <dgm:prSet presAssocID="{A2F6C6A3-6CBD-4924-8742-F2D0F1B2B26E}" presName="parentTextArrow" presStyleLbl="node1" presStyleIdx="1" presStyleCnt="2"/>
      <dgm:spPr/>
    </dgm:pt>
  </dgm:ptLst>
  <dgm:cxnLst>
    <dgm:cxn modelId="{08290111-4C32-4436-B7F3-03D1664990D1}" srcId="{D633C195-AE00-4440-BB49-7DDAE5503B3D}" destId="{A2F6C6A3-6CBD-4924-8742-F2D0F1B2B26E}" srcOrd="0" destOrd="0" parTransId="{E3A57BC2-EE80-4AB3-A0B5-52277A8758F9}" sibTransId="{0F6B36EE-242F-4E5A-999F-8B0A252B0819}"/>
    <dgm:cxn modelId="{5FD15A77-A393-49BC-8C01-CBDD29082A47}" type="presOf" srcId="{40EAEE9D-D90E-4C0A-8C73-0FDFA12F8525}" destId="{B8FA4EE1-C7BB-4921-B8E7-1661A7D95ACD}" srcOrd="0" destOrd="0" presId="urn:microsoft.com/office/officeart/2005/8/layout/process4"/>
    <dgm:cxn modelId="{D88F0D94-5735-444B-AE03-2EECEFC4DB17}" type="presOf" srcId="{A2F6C6A3-6CBD-4924-8742-F2D0F1B2B26E}" destId="{326EC880-A8CE-4057-9BAC-B469B4FB95F1}" srcOrd="0" destOrd="0" presId="urn:microsoft.com/office/officeart/2005/8/layout/process4"/>
    <dgm:cxn modelId="{75E900CE-B2EE-42B0-816E-892B841CE90C}" srcId="{D633C195-AE00-4440-BB49-7DDAE5503B3D}" destId="{40EAEE9D-D90E-4C0A-8C73-0FDFA12F8525}" srcOrd="1" destOrd="0" parTransId="{5F00432C-22EF-4CDD-AE4A-EB53F5DD782F}" sibTransId="{86578775-FE25-4A70-8104-250509B05CD4}"/>
    <dgm:cxn modelId="{C794E4F7-4E04-453B-8FDC-53088DA32C0D}" type="presOf" srcId="{D633C195-AE00-4440-BB49-7DDAE5503B3D}" destId="{661F55FB-57AE-4E36-8B35-5CFC74232A8D}" srcOrd="0" destOrd="0" presId="urn:microsoft.com/office/officeart/2005/8/layout/process4"/>
    <dgm:cxn modelId="{1D2BDA4A-3B0E-4047-95AD-B203B48D096A}" type="presParOf" srcId="{661F55FB-57AE-4E36-8B35-5CFC74232A8D}" destId="{0A95C27E-4C32-4C05-9B08-8148AA195EE2}" srcOrd="0" destOrd="0" presId="urn:microsoft.com/office/officeart/2005/8/layout/process4"/>
    <dgm:cxn modelId="{2A000699-AFF5-45B1-B3DE-8940F434CB81}" type="presParOf" srcId="{0A95C27E-4C32-4C05-9B08-8148AA195EE2}" destId="{B8FA4EE1-C7BB-4921-B8E7-1661A7D95ACD}" srcOrd="0" destOrd="0" presId="urn:microsoft.com/office/officeart/2005/8/layout/process4"/>
    <dgm:cxn modelId="{EE8E9DE7-3566-4CEF-90DE-B8C2BE57BFA7}" type="presParOf" srcId="{661F55FB-57AE-4E36-8B35-5CFC74232A8D}" destId="{6DFD096F-3C51-481F-8AD8-CE021138EFA3}" srcOrd="1" destOrd="0" presId="urn:microsoft.com/office/officeart/2005/8/layout/process4"/>
    <dgm:cxn modelId="{A718A295-5BFA-43F5-9171-93723B045877}" type="presParOf" srcId="{661F55FB-57AE-4E36-8B35-5CFC74232A8D}" destId="{D8A9E47E-A0A1-4E84-951C-6F394B3EB655}" srcOrd="2" destOrd="0" presId="urn:microsoft.com/office/officeart/2005/8/layout/process4"/>
    <dgm:cxn modelId="{03E299F8-1A08-4F62-88C3-B4F865F18112}" type="presParOf" srcId="{D8A9E47E-A0A1-4E84-951C-6F394B3EB655}" destId="{326EC880-A8CE-4057-9BAC-B469B4FB95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A1961-4341-42C8-B7B9-321A0CC9144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D4041D-6E0D-402B-8D06-B7D0221D7DF7}">
      <dgm:prSet/>
      <dgm:spPr/>
      <dgm:t>
        <a:bodyPr/>
        <a:lstStyle/>
        <a:p>
          <a:r>
            <a:rPr lang="en-GB" b="1"/>
            <a:t>ROLE OF A related field(s)</a:t>
          </a:r>
        </a:p>
      </dgm:t>
    </dgm:pt>
    <dgm:pt modelId="{50FAF753-349C-48F1-ADD7-AC3FCA2F20DC}" type="parTrans" cxnId="{8643F0DC-5A23-4F97-AA69-D8B4491B50AC}">
      <dgm:prSet/>
      <dgm:spPr/>
      <dgm:t>
        <a:bodyPr/>
        <a:lstStyle/>
        <a:p>
          <a:endParaRPr lang="en-US"/>
        </a:p>
      </dgm:t>
    </dgm:pt>
    <dgm:pt modelId="{012D7CF0-30B6-4E56-8521-030B5319C689}" type="sibTrans" cxnId="{8643F0DC-5A23-4F97-AA69-D8B4491B50AC}">
      <dgm:prSet/>
      <dgm:spPr/>
      <dgm:t>
        <a:bodyPr/>
        <a:lstStyle/>
        <a:p>
          <a:endParaRPr lang="en-US"/>
        </a:p>
      </dgm:t>
    </dgm:pt>
    <dgm:pt modelId="{BC0ACA17-E80F-4581-96DF-1DD1E24B8634}">
      <dgm:prSet/>
      <dgm:spPr/>
      <dgm:t>
        <a:bodyPr/>
        <a:lstStyle/>
        <a:p>
          <a:r>
            <a:rPr lang="en-GB"/>
            <a:t>As two or more tables are involved, data combination is necessarily based on a common field(s) that connects the tables.</a:t>
          </a:r>
          <a:endParaRPr lang="en-US"/>
        </a:p>
      </dgm:t>
    </dgm:pt>
    <dgm:pt modelId="{A57A9B4A-2F6B-4EF7-BD50-A19B2920AC5C}" type="parTrans" cxnId="{80428FCA-6825-4A72-890F-0C9152FE1EA9}">
      <dgm:prSet/>
      <dgm:spPr/>
      <dgm:t>
        <a:bodyPr/>
        <a:lstStyle/>
        <a:p>
          <a:endParaRPr lang="en-US"/>
        </a:p>
      </dgm:t>
    </dgm:pt>
    <dgm:pt modelId="{03AA5CB0-44AA-449B-9C60-78C404676860}" type="sibTrans" cxnId="{80428FCA-6825-4A72-890F-0C9152FE1EA9}">
      <dgm:prSet/>
      <dgm:spPr/>
      <dgm:t>
        <a:bodyPr/>
        <a:lstStyle/>
        <a:p>
          <a:endParaRPr lang="en-US"/>
        </a:p>
      </dgm:t>
    </dgm:pt>
    <dgm:pt modelId="{BA3491C1-FAE3-4FA4-AD29-5247C98615ED}" type="pres">
      <dgm:prSet presAssocID="{C8AA1961-4341-42C8-B7B9-321A0CC91444}" presName="Name0" presStyleCnt="0">
        <dgm:presLayoutVars>
          <dgm:dir/>
          <dgm:animLvl val="lvl"/>
          <dgm:resizeHandles val="exact"/>
        </dgm:presLayoutVars>
      </dgm:prSet>
      <dgm:spPr/>
    </dgm:pt>
    <dgm:pt modelId="{0CEB563E-C7AD-4025-A1E4-E0ACEE0F707A}" type="pres">
      <dgm:prSet presAssocID="{BC0ACA17-E80F-4581-96DF-1DD1E24B8634}" presName="boxAndChildren" presStyleCnt="0"/>
      <dgm:spPr/>
    </dgm:pt>
    <dgm:pt modelId="{81D9A469-7391-407C-8CCE-4AA11A956C00}" type="pres">
      <dgm:prSet presAssocID="{BC0ACA17-E80F-4581-96DF-1DD1E24B8634}" presName="parentTextBox" presStyleLbl="node1" presStyleIdx="0" presStyleCnt="2"/>
      <dgm:spPr/>
    </dgm:pt>
    <dgm:pt modelId="{1E2F8C82-AC70-41E3-963A-2371B410D053}" type="pres">
      <dgm:prSet presAssocID="{012D7CF0-30B6-4E56-8521-030B5319C689}" presName="sp" presStyleCnt="0"/>
      <dgm:spPr/>
    </dgm:pt>
    <dgm:pt modelId="{BCA5D8CA-0FEA-441A-9177-338E821BE488}" type="pres">
      <dgm:prSet presAssocID="{0BD4041D-6E0D-402B-8D06-B7D0221D7DF7}" presName="arrowAndChildren" presStyleCnt="0"/>
      <dgm:spPr/>
    </dgm:pt>
    <dgm:pt modelId="{3A5DD588-F320-4204-A820-A3A90DC04E4B}" type="pres">
      <dgm:prSet presAssocID="{0BD4041D-6E0D-402B-8D06-B7D0221D7DF7}" presName="parentTextArrow" presStyleLbl="node1" presStyleIdx="1" presStyleCnt="2"/>
      <dgm:spPr/>
    </dgm:pt>
  </dgm:ptLst>
  <dgm:cxnLst>
    <dgm:cxn modelId="{0A191036-466B-411C-A946-2A6482FE47E7}" type="presOf" srcId="{C8AA1961-4341-42C8-B7B9-321A0CC91444}" destId="{BA3491C1-FAE3-4FA4-AD29-5247C98615ED}" srcOrd="0" destOrd="0" presId="urn:microsoft.com/office/officeart/2005/8/layout/process4"/>
    <dgm:cxn modelId="{98875E63-6468-4962-AE1E-8EDBC82E571E}" type="presOf" srcId="{0BD4041D-6E0D-402B-8D06-B7D0221D7DF7}" destId="{3A5DD588-F320-4204-A820-A3A90DC04E4B}" srcOrd="0" destOrd="0" presId="urn:microsoft.com/office/officeart/2005/8/layout/process4"/>
    <dgm:cxn modelId="{23CEE6C5-587B-4601-8B57-0DA7FC83B707}" type="presOf" srcId="{BC0ACA17-E80F-4581-96DF-1DD1E24B8634}" destId="{81D9A469-7391-407C-8CCE-4AA11A956C00}" srcOrd="0" destOrd="0" presId="urn:microsoft.com/office/officeart/2005/8/layout/process4"/>
    <dgm:cxn modelId="{80428FCA-6825-4A72-890F-0C9152FE1EA9}" srcId="{C8AA1961-4341-42C8-B7B9-321A0CC91444}" destId="{BC0ACA17-E80F-4581-96DF-1DD1E24B8634}" srcOrd="1" destOrd="0" parTransId="{A57A9B4A-2F6B-4EF7-BD50-A19B2920AC5C}" sibTransId="{03AA5CB0-44AA-449B-9C60-78C404676860}"/>
    <dgm:cxn modelId="{8643F0DC-5A23-4F97-AA69-D8B4491B50AC}" srcId="{C8AA1961-4341-42C8-B7B9-321A0CC91444}" destId="{0BD4041D-6E0D-402B-8D06-B7D0221D7DF7}" srcOrd="0" destOrd="0" parTransId="{50FAF753-349C-48F1-ADD7-AC3FCA2F20DC}" sibTransId="{012D7CF0-30B6-4E56-8521-030B5319C689}"/>
    <dgm:cxn modelId="{F508634F-37BD-4ABB-9F9E-AE6A2AEF7645}" type="presParOf" srcId="{BA3491C1-FAE3-4FA4-AD29-5247C98615ED}" destId="{0CEB563E-C7AD-4025-A1E4-E0ACEE0F707A}" srcOrd="0" destOrd="0" presId="urn:microsoft.com/office/officeart/2005/8/layout/process4"/>
    <dgm:cxn modelId="{5C94FA36-A6DB-4B11-95C4-353E7CA8745B}" type="presParOf" srcId="{0CEB563E-C7AD-4025-A1E4-E0ACEE0F707A}" destId="{81D9A469-7391-407C-8CCE-4AA11A956C00}" srcOrd="0" destOrd="0" presId="urn:microsoft.com/office/officeart/2005/8/layout/process4"/>
    <dgm:cxn modelId="{1264218A-EC81-41E3-B3F7-C14521A1B6E9}" type="presParOf" srcId="{BA3491C1-FAE3-4FA4-AD29-5247C98615ED}" destId="{1E2F8C82-AC70-41E3-963A-2371B410D053}" srcOrd="1" destOrd="0" presId="urn:microsoft.com/office/officeart/2005/8/layout/process4"/>
    <dgm:cxn modelId="{A95EBE06-2D49-4080-AD1C-492D9000DE12}" type="presParOf" srcId="{BA3491C1-FAE3-4FA4-AD29-5247C98615ED}" destId="{BCA5D8CA-0FEA-441A-9177-338E821BE488}" srcOrd="2" destOrd="0" presId="urn:microsoft.com/office/officeart/2005/8/layout/process4"/>
    <dgm:cxn modelId="{4DBD4AD5-E2A6-4332-8FEC-A3DC804950D8}" type="presParOf" srcId="{BCA5D8CA-0FEA-441A-9177-338E821BE488}" destId="{3A5DD588-F320-4204-A820-A3A90DC04E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(INNER)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ON table1.column = table2.column;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(INNER)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USING (column);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C08B6-D48F-4F3D-8BEC-8B4DAB2329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674C95-D782-484A-9863-0FB2853C71F3}">
      <dgm:prSet/>
      <dgm:spPr/>
      <dgm:t>
        <a:bodyPr/>
        <a:lstStyle/>
        <a:p>
          <a:r>
            <a:rPr lang="en-GB" dirty="0"/>
            <a:t>WHAT NEXT? </a:t>
          </a:r>
          <a:endParaRPr lang="en-US" dirty="0"/>
        </a:p>
      </dgm:t>
    </dgm:pt>
    <dgm:pt modelId="{166A6027-1FE4-43B4-A7FC-09F601A60DFA}" type="parTrans" cxnId="{8B91974D-0290-4374-94A6-F34FD999C64F}">
      <dgm:prSet/>
      <dgm:spPr/>
      <dgm:t>
        <a:bodyPr/>
        <a:lstStyle/>
        <a:p>
          <a:endParaRPr lang="en-US"/>
        </a:p>
      </dgm:t>
    </dgm:pt>
    <dgm:pt modelId="{DDA3377F-FB15-460C-97EF-39C39EEAA398}" type="sibTrans" cxnId="{8B91974D-0290-4374-94A6-F34FD999C64F}">
      <dgm:prSet/>
      <dgm:spPr/>
      <dgm:t>
        <a:bodyPr/>
        <a:lstStyle/>
        <a:p>
          <a:endParaRPr lang="en-US"/>
        </a:p>
      </dgm:t>
    </dgm:pt>
    <dgm:pt modelId="{82ACA079-018D-4E43-8462-9D7AB3338D11}">
      <dgm:prSet/>
      <dgm:spPr/>
      <dgm:t>
        <a:bodyPr/>
        <a:lstStyle/>
        <a:p>
          <a:r>
            <a:rPr lang="en-GB" dirty="0"/>
            <a:t>LET’S WRITE SOME INNER JOINS!</a:t>
          </a:r>
          <a:endParaRPr lang="en-US" dirty="0"/>
        </a:p>
      </dgm:t>
    </dgm:pt>
    <dgm:pt modelId="{5843625B-FFBC-4C8F-89B1-9E4D230D3498}" type="parTrans" cxnId="{0A125A4A-3500-4F59-9443-3B2FAE521B93}">
      <dgm:prSet/>
      <dgm:spPr/>
      <dgm:t>
        <a:bodyPr/>
        <a:lstStyle/>
        <a:p>
          <a:endParaRPr lang="en-US"/>
        </a:p>
      </dgm:t>
    </dgm:pt>
    <dgm:pt modelId="{D7B5C2FD-2DF2-4AAB-BBE8-80266943F084}" type="sibTrans" cxnId="{0A125A4A-3500-4F59-9443-3B2FAE521B93}">
      <dgm:prSet/>
      <dgm:spPr/>
      <dgm:t>
        <a:bodyPr/>
        <a:lstStyle/>
        <a:p>
          <a:endParaRPr lang="en-US"/>
        </a:p>
      </dgm:t>
    </dgm:pt>
    <dgm:pt modelId="{9E01DDA6-BDDF-4374-B791-48E48CDEC199}" type="pres">
      <dgm:prSet presAssocID="{368C08B6-D48F-4F3D-8BEC-8B4DAB232980}" presName="root" presStyleCnt="0">
        <dgm:presLayoutVars>
          <dgm:dir/>
          <dgm:resizeHandles val="exact"/>
        </dgm:presLayoutVars>
      </dgm:prSet>
      <dgm:spPr/>
    </dgm:pt>
    <dgm:pt modelId="{DA8A9FAE-89A1-46C6-8770-5DE64C1E7E84}" type="pres">
      <dgm:prSet presAssocID="{85674C95-D782-484A-9863-0FB2853C71F3}" presName="compNode" presStyleCnt="0"/>
      <dgm:spPr/>
    </dgm:pt>
    <dgm:pt modelId="{D924E50B-96C0-4C4D-80A7-51F3DB9329B7}" type="pres">
      <dgm:prSet presAssocID="{85674C95-D782-484A-9863-0FB2853C71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F7A9BA-4F83-4313-93DA-B3C3564D1FFB}" type="pres">
      <dgm:prSet presAssocID="{85674C95-D782-484A-9863-0FB2853C71F3}" presName="spaceRect" presStyleCnt="0"/>
      <dgm:spPr/>
    </dgm:pt>
    <dgm:pt modelId="{E6AD3404-80EB-4E90-9B4F-29192BB625C9}" type="pres">
      <dgm:prSet presAssocID="{85674C95-D782-484A-9863-0FB2853C71F3}" presName="textRect" presStyleLbl="revTx" presStyleIdx="0" presStyleCnt="2">
        <dgm:presLayoutVars>
          <dgm:chMax val="1"/>
          <dgm:chPref val="1"/>
        </dgm:presLayoutVars>
      </dgm:prSet>
      <dgm:spPr/>
    </dgm:pt>
    <dgm:pt modelId="{E631760F-F031-452B-916E-433302AB766D}" type="pres">
      <dgm:prSet presAssocID="{DDA3377F-FB15-460C-97EF-39C39EEAA398}" presName="sibTrans" presStyleCnt="0"/>
      <dgm:spPr/>
    </dgm:pt>
    <dgm:pt modelId="{B3110B70-AC35-4947-8FD9-7C5CC9D1B78F}" type="pres">
      <dgm:prSet presAssocID="{82ACA079-018D-4E43-8462-9D7AB3338D11}" presName="compNode" presStyleCnt="0"/>
      <dgm:spPr/>
    </dgm:pt>
    <dgm:pt modelId="{042C0740-CE3F-4812-8B27-63ED880A14E4}" type="pres">
      <dgm:prSet presAssocID="{82ACA079-018D-4E43-8462-9D7AB3338D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B4B1760E-66FA-4314-ADAC-0D0CD45A5A43}" type="pres">
      <dgm:prSet presAssocID="{82ACA079-018D-4E43-8462-9D7AB3338D11}" presName="spaceRect" presStyleCnt="0"/>
      <dgm:spPr/>
    </dgm:pt>
    <dgm:pt modelId="{6C71A86C-41DA-4CCA-BA0C-236BF2A2CB5B}" type="pres">
      <dgm:prSet presAssocID="{82ACA079-018D-4E43-8462-9D7AB3338D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982A00-6F8B-4C8D-84C2-D3D154BB705E}" type="presOf" srcId="{368C08B6-D48F-4F3D-8BEC-8B4DAB232980}" destId="{9E01DDA6-BDDF-4374-B791-48E48CDEC199}" srcOrd="0" destOrd="0" presId="urn:microsoft.com/office/officeart/2018/2/layout/IconLabelList"/>
    <dgm:cxn modelId="{72D89E17-4661-4C0C-9306-9E6A1C157ADE}" type="presOf" srcId="{82ACA079-018D-4E43-8462-9D7AB3338D11}" destId="{6C71A86C-41DA-4CCA-BA0C-236BF2A2CB5B}" srcOrd="0" destOrd="0" presId="urn:microsoft.com/office/officeart/2018/2/layout/IconLabelList"/>
    <dgm:cxn modelId="{0A125A4A-3500-4F59-9443-3B2FAE521B93}" srcId="{368C08B6-D48F-4F3D-8BEC-8B4DAB232980}" destId="{82ACA079-018D-4E43-8462-9D7AB3338D11}" srcOrd="1" destOrd="0" parTransId="{5843625B-FFBC-4C8F-89B1-9E4D230D3498}" sibTransId="{D7B5C2FD-2DF2-4AAB-BBE8-80266943F084}"/>
    <dgm:cxn modelId="{8B91974D-0290-4374-94A6-F34FD999C64F}" srcId="{368C08B6-D48F-4F3D-8BEC-8B4DAB232980}" destId="{85674C95-D782-484A-9863-0FB2853C71F3}" srcOrd="0" destOrd="0" parTransId="{166A6027-1FE4-43B4-A7FC-09F601A60DFA}" sibTransId="{DDA3377F-FB15-460C-97EF-39C39EEAA398}"/>
    <dgm:cxn modelId="{2298288D-B48F-469F-8395-8511E5D65070}" type="presOf" srcId="{85674C95-D782-484A-9863-0FB2853C71F3}" destId="{E6AD3404-80EB-4E90-9B4F-29192BB625C9}" srcOrd="0" destOrd="0" presId="urn:microsoft.com/office/officeart/2018/2/layout/IconLabelList"/>
    <dgm:cxn modelId="{7161D2D6-A098-4B09-A8F4-E4461CD3B433}" type="presParOf" srcId="{9E01DDA6-BDDF-4374-B791-48E48CDEC199}" destId="{DA8A9FAE-89A1-46C6-8770-5DE64C1E7E84}" srcOrd="0" destOrd="0" presId="urn:microsoft.com/office/officeart/2018/2/layout/IconLabelList"/>
    <dgm:cxn modelId="{0B627AB1-A91F-47F9-A3C0-35299DF7D3E1}" type="presParOf" srcId="{DA8A9FAE-89A1-46C6-8770-5DE64C1E7E84}" destId="{D924E50B-96C0-4C4D-80A7-51F3DB9329B7}" srcOrd="0" destOrd="0" presId="urn:microsoft.com/office/officeart/2018/2/layout/IconLabelList"/>
    <dgm:cxn modelId="{4C0921BC-73EE-4585-B1B3-66D954EABB97}" type="presParOf" srcId="{DA8A9FAE-89A1-46C6-8770-5DE64C1E7E84}" destId="{71F7A9BA-4F83-4313-93DA-B3C3564D1FFB}" srcOrd="1" destOrd="0" presId="urn:microsoft.com/office/officeart/2018/2/layout/IconLabelList"/>
    <dgm:cxn modelId="{0AD1144F-9779-41FA-9E11-02566ED77116}" type="presParOf" srcId="{DA8A9FAE-89A1-46C6-8770-5DE64C1E7E84}" destId="{E6AD3404-80EB-4E90-9B4F-29192BB625C9}" srcOrd="2" destOrd="0" presId="urn:microsoft.com/office/officeart/2018/2/layout/IconLabelList"/>
    <dgm:cxn modelId="{DC2AB530-B58D-4DA0-A8B3-04456095AE02}" type="presParOf" srcId="{9E01DDA6-BDDF-4374-B791-48E48CDEC199}" destId="{E631760F-F031-452B-916E-433302AB766D}" srcOrd="1" destOrd="0" presId="urn:microsoft.com/office/officeart/2018/2/layout/IconLabelList"/>
    <dgm:cxn modelId="{CF010204-1D3A-4E33-8AC6-D0303D8E7C61}" type="presParOf" srcId="{9E01DDA6-BDDF-4374-B791-48E48CDEC199}" destId="{B3110B70-AC35-4947-8FD9-7C5CC9D1B78F}" srcOrd="2" destOrd="0" presId="urn:microsoft.com/office/officeart/2018/2/layout/IconLabelList"/>
    <dgm:cxn modelId="{51567C3A-C9BE-4C74-82EC-5E700F781849}" type="presParOf" srcId="{B3110B70-AC35-4947-8FD9-7C5CC9D1B78F}" destId="{042C0740-CE3F-4812-8B27-63ED880A14E4}" srcOrd="0" destOrd="0" presId="urn:microsoft.com/office/officeart/2018/2/layout/IconLabelList"/>
    <dgm:cxn modelId="{3BF636E7-FF5F-4873-B3D8-1F5E3256673C}" type="presParOf" srcId="{B3110B70-AC35-4947-8FD9-7C5CC9D1B78F}" destId="{B4B1760E-66FA-4314-ADAC-0D0CD45A5A43}" srcOrd="1" destOrd="0" presId="urn:microsoft.com/office/officeart/2018/2/layout/IconLabelList"/>
    <dgm:cxn modelId="{2861C3B3-B17D-4BC5-91E9-7BEF4FEBD58A}" type="presParOf" srcId="{B3110B70-AC35-4947-8FD9-7C5CC9D1B78F}" destId="{6C71A86C-41DA-4CCA-BA0C-236BF2A2CB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2342AE-66FB-4192-B3E3-B829747CD2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7DAF1-B548-427C-BBAB-48215B298E75}">
      <dgm:prSet custT="1"/>
      <dgm:spPr/>
      <dgm:t>
        <a:bodyPr/>
        <a:lstStyle/>
        <a:p>
          <a:r>
            <a:rPr lang="en-GB" sz="2400" dirty="0"/>
            <a:t>Aliasing in joins makes coding successful by affording clear naming of columns and shortening table names.</a:t>
          </a:r>
        </a:p>
      </dgm:t>
    </dgm:pt>
    <dgm:pt modelId="{A13364CC-469B-441A-BCCC-BC0CFC0E5BA0}" type="parTrans" cxnId="{AD48430F-B820-4CB1-A1AC-246880D34F8B}">
      <dgm:prSet/>
      <dgm:spPr/>
      <dgm:t>
        <a:bodyPr/>
        <a:lstStyle/>
        <a:p>
          <a:endParaRPr lang="en-US"/>
        </a:p>
      </dgm:t>
    </dgm:pt>
    <dgm:pt modelId="{2D329ACA-1AB0-4F0F-B448-17112A292A0D}" type="sibTrans" cxnId="{AD48430F-B820-4CB1-A1AC-246880D34F8B}">
      <dgm:prSet/>
      <dgm:spPr/>
      <dgm:t>
        <a:bodyPr/>
        <a:lstStyle/>
        <a:p>
          <a:endParaRPr lang="en-US"/>
        </a:p>
      </dgm:t>
    </dgm:pt>
    <dgm:pt modelId="{01C39C02-FC4F-4477-BE26-1D5437D4D768}">
      <dgm:prSet custT="1"/>
      <dgm:spPr/>
      <dgm:t>
        <a:bodyPr/>
        <a:lstStyle/>
        <a:p>
          <a:r>
            <a:rPr lang="en-GB" sz="2400" dirty="0"/>
            <a:t>The ‘ON’ command can work for a common field with different names but the  ‘USING’ command can only work for a common field having the same name in the tables involved.</a:t>
          </a:r>
          <a:endParaRPr lang="en-US" sz="2400" dirty="0"/>
        </a:p>
      </dgm:t>
    </dgm:pt>
    <dgm:pt modelId="{D39A45A9-2E54-45E3-817D-325976C427D3}" type="parTrans" cxnId="{ABB695E6-26B7-41E2-A504-6A5D3CB77D77}">
      <dgm:prSet/>
      <dgm:spPr/>
      <dgm:t>
        <a:bodyPr/>
        <a:lstStyle/>
        <a:p>
          <a:endParaRPr lang="en-US"/>
        </a:p>
      </dgm:t>
    </dgm:pt>
    <dgm:pt modelId="{AC9562A0-C8D4-4C1D-BE30-8D4B36E34B45}" type="sibTrans" cxnId="{ABB695E6-26B7-41E2-A504-6A5D3CB77D77}">
      <dgm:prSet/>
      <dgm:spPr/>
      <dgm:t>
        <a:bodyPr/>
        <a:lstStyle/>
        <a:p>
          <a:endParaRPr lang="en-US"/>
        </a:p>
      </dgm:t>
    </dgm:pt>
    <dgm:pt modelId="{CA376431-DA66-4BB2-9C33-E01287EAEBC0}">
      <dgm:prSet custT="1"/>
      <dgm:spPr/>
      <dgm:t>
        <a:bodyPr/>
        <a:lstStyle/>
        <a:p>
          <a:r>
            <a:rPr lang="en-GB" sz="2400" dirty="0"/>
            <a:t>Inner joins are a popular group of joins that play crucial roles in the success of day-to-day complex data analytical operations. </a:t>
          </a:r>
          <a:endParaRPr lang="en-US" sz="2400" dirty="0"/>
        </a:p>
      </dgm:t>
    </dgm:pt>
    <dgm:pt modelId="{1850E07B-0D70-4434-96A7-914573DEC86D}" type="parTrans" cxnId="{FD318E8F-696D-45C5-8B3F-D5D7452F7074}">
      <dgm:prSet/>
      <dgm:spPr/>
      <dgm:t>
        <a:bodyPr/>
        <a:lstStyle/>
        <a:p>
          <a:endParaRPr lang="en-US"/>
        </a:p>
      </dgm:t>
    </dgm:pt>
    <dgm:pt modelId="{AAA1B8CF-ECA1-40AF-B861-36DFF0F92ABE}" type="sibTrans" cxnId="{FD318E8F-696D-45C5-8B3F-D5D7452F7074}">
      <dgm:prSet/>
      <dgm:spPr/>
      <dgm:t>
        <a:bodyPr/>
        <a:lstStyle/>
        <a:p>
          <a:endParaRPr lang="en-US"/>
        </a:p>
      </dgm:t>
    </dgm:pt>
    <dgm:pt modelId="{74FEDE6A-95BB-42E8-854E-1B5B89567AFC}" type="pres">
      <dgm:prSet presAssocID="{1A2342AE-66FB-4192-B3E3-B829747CD2A1}" presName="outerComposite" presStyleCnt="0">
        <dgm:presLayoutVars>
          <dgm:chMax val="5"/>
          <dgm:dir/>
          <dgm:resizeHandles val="exact"/>
        </dgm:presLayoutVars>
      </dgm:prSet>
      <dgm:spPr/>
    </dgm:pt>
    <dgm:pt modelId="{38093633-0E9B-4742-929B-A466835D4209}" type="pres">
      <dgm:prSet presAssocID="{1A2342AE-66FB-4192-B3E3-B829747CD2A1}" presName="dummyMaxCanvas" presStyleCnt="0">
        <dgm:presLayoutVars/>
      </dgm:prSet>
      <dgm:spPr/>
    </dgm:pt>
    <dgm:pt modelId="{AEFD0A13-AAFE-4A4E-A5FD-79C230BF257E}" type="pres">
      <dgm:prSet presAssocID="{1A2342AE-66FB-4192-B3E3-B829747CD2A1}" presName="ThreeNodes_1" presStyleLbl="node1" presStyleIdx="0" presStyleCnt="3">
        <dgm:presLayoutVars>
          <dgm:bulletEnabled val="1"/>
        </dgm:presLayoutVars>
      </dgm:prSet>
      <dgm:spPr/>
    </dgm:pt>
    <dgm:pt modelId="{3FDF9F46-1C89-4A81-8201-F9CCEB305627}" type="pres">
      <dgm:prSet presAssocID="{1A2342AE-66FB-4192-B3E3-B829747CD2A1}" presName="ThreeNodes_2" presStyleLbl="node1" presStyleIdx="1" presStyleCnt="3" custScaleY="114400">
        <dgm:presLayoutVars>
          <dgm:bulletEnabled val="1"/>
        </dgm:presLayoutVars>
      </dgm:prSet>
      <dgm:spPr/>
    </dgm:pt>
    <dgm:pt modelId="{142B8CCD-2B64-4433-82DB-334836EC0B1A}" type="pres">
      <dgm:prSet presAssocID="{1A2342AE-66FB-4192-B3E3-B829747CD2A1}" presName="ThreeNodes_3" presStyleLbl="node1" presStyleIdx="2" presStyleCnt="3">
        <dgm:presLayoutVars>
          <dgm:bulletEnabled val="1"/>
        </dgm:presLayoutVars>
      </dgm:prSet>
      <dgm:spPr/>
    </dgm:pt>
    <dgm:pt modelId="{54993DC9-ACDC-4668-A25B-44B8CF75B62F}" type="pres">
      <dgm:prSet presAssocID="{1A2342AE-66FB-4192-B3E3-B829747CD2A1}" presName="ThreeConn_1-2" presStyleLbl="fgAccFollowNode1" presStyleIdx="0" presStyleCnt="2">
        <dgm:presLayoutVars>
          <dgm:bulletEnabled val="1"/>
        </dgm:presLayoutVars>
      </dgm:prSet>
      <dgm:spPr/>
    </dgm:pt>
    <dgm:pt modelId="{D61A0BCF-AA99-4A91-9C11-054B5E75C6AE}" type="pres">
      <dgm:prSet presAssocID="{1A2342AE-66FB-4192-B3E3-B829747CD2A1}" presName="ThreeConn_2-3" presStyleLbl="fgAccFollowNode1" presStyleIdx="1" presStyleCnt="2">
        <dgm:presLayoutVars>
          <dgm:bulletEnabled val="1"/>
        </dgm:presLayoutVars>
      </dgm:prSet>
      <dgm:spPr/>
    </dgm:pt>
    <dgm:pt modelId="{2627B63E-7F50-43AE-AE7A-10C1689BDE15}" type="pres">
      <dgm:prSet presAssocID="{1A2342AE-66FB-4192-B3E3-B829747CD2A1}" presName="ThreeNodes_1_text" presStyleLbl="node1" presStyleIdx="2" presStyleCnt="3">
        <dgm:presLayoutVars>
          <dgm:bulletEnabled val="1"/>
        </dgm:presLayoutVars>
      </dgm:prSet>
      <dgm:spPr/>
    </dgm:pt>
    <dgm:pt modelId="{70E23344-3CD7-4D71-AF79-F1BDE8ABAD56}" type="pres">
      <dgm:prSet presAssocID="{1A2342AE-66FB-4192-B3E3-B829747CD2A1}" presName="ThreeNodes_2_text" presStyleLbl="node1" presStyleIdx="2" presStyleCnt="3">
        <dgm:presLayoutVars>
          <dgm:bulletEnabled val="1"/>
        </dgm:presLayoutVars>
      </dgm:prSet>
      <dgm:spPr/>
    </dgm:pt>
    <dgm:pt modelId="{22C54E5B-1103-4E0E-9C7B-7CC382078EEA}" type="pres">
      <dgm:prSet presAssocID="{1A2342AE-66FB-4192-B3E3-B829747CD2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48430F-B820-4CB1-A1AC-246880D34F8B}" srcId="{1A2342AE-66FB-4192-B3E3-B829747CD2A1}" destId="{AFF7DAF1-B548-427C-BBAB-48215B298E75}" srcOrd="0" destOrd="0" parTransId="{A13364CC-469B-441A-BCCC-BC0CFC0E5BA0}" sibTransId="{2D329ACA-1AB0-4F0F-B448-17112A292A0D}"/>
    <dgm:cxn modelId="{F2FFB733-F6DD-45AE-B356-5DAFE5394482}" type="presOf" srcId="{1A2342AE-66FB-4192-B3E3-B829747CD2A1}" destId="{74FEDE6A-95BB-42E8-854E-1B5B89567AFC}" srcOrd="0" destOrd="0" presId="urn:microsoft.com/office/officeart/2005/8/layout/vProcess5"/>
    <dgm:cxn modelId="{10D1C64C-968E-4981-B633-8F80718EC8FB}" type="presOf" srcId="{2D329ACA-1AB0-4F0F-B448-17112A292A0D}" destId="{54993DC9-ACDC-4668-A25B-44B8CF75B62F}" srcOrd="0" destOrd="0" presId="urn:microsoft.com/office/officeart/2005/8/layout/vProcess5"/>
    <dgm:cxn modelId="{7B037F6F-910E-41DB-AEE5-A17BEDDFE141}" type="presOf" srcId="{01C39C02-FC4F-4477-BE26-1D5437D4D768}" destId="{3FDF9F46-1C89-4A81-8201-F9CCEB305627}" srcOrd="0" destOrd="0" presId="urn:microsoft.com/office/officeart/2005/8/layout/vProcess5"/>
    <dgm:cxn modelId="{84FC3051-EA45-4BBF-83A4-24700FDF1F75}" type="presOf" srcId="{AFF7DAF1-B548-427C-BBAB-48215B298E75}" destId="{AEFD0A13-AAFE-4A4E-A5FD-79C230BF257E}" srcOrd="0" destOrd="0" presId="urn:microsoft.com/office/officeart/2005/8/layout/vProcess5"/>
    <dgm:cxn modelId="{FC9FC78D-F086-4400-B27E-203F3C00F5B6}" type="presOf" srcId="{AFF7DAF1-B548-427C-BBAB-48215B298E75}" destId="{2627B63E-7F50-43AE-AE7A-10C1689BDE15}" srcOrd="1" destOrd="0" presId="urn:microsoft.com/office/officeart/2005/8/layout/vProcess5"/>
    <dgm:cxn modelId="{FD318E8F-696D-45C5-8B3F-D5D7452F7074}" srcId="{1A2342AE-66FB-4192-B3E3-B829747CD2A1}" destId="{CA376431-DA66-4BB2-9C33-E01287EAEBC0}" srcOrd="2" destOrd="0" parTransId="{1850E07B-0D70-4434-96A7-914573DEC86D}" sibTransId="{AAA1B8CF-ECA1-40AF-B861-36DFF0F92ABE}"/>
    <dgm:cxn modelId="{241D3494-B1F0-46B3-95BD-F8CC5DA2B0A1}" type="presOf" srcId="{AC9562A0-C8D4-4C1D-BE30-8D4B36E34B45}" destId="{D61A0BCF-AA99-4A91-9C11-054B5E75C6AE}" srcOrd="0" destOrd="0" presId="urn:microsoft.com/office/officeart/2005/8/layout/vProcess5"/>
    <dgm:cxn modelId="{498737B0-0036-4FC4-950D-206FA13E95B8}" type="presOf" srcId="{CA376431-DA66-4BB2-9C33-E01287EAEBC0}" destId="{142B8CCD-2B64-4433-82DB-334836EC0B1A}" srcOrd="0" destOrd="0" presId="urn:microsoft.com/office/officeart/2005/8/layout/vProcess5"/>
    <dgm:cxn modelId="{374553BB-C101-43FA-9DC0-A2F96A104FC9}" type="presOf" srcId="{CA376431-DA66-4BB2-9C33-E01287EAEBC0}" destId="{22C54E5B-1103-4E0E-9C7B-7CC382078EEA}" srcOrd="1" destOrd="0" presId="urn:microsoft.com/office/officeart/2005/8/layout/vProcess5"/>
    <dgm:cxn modelId="{BC968DC8-C68E-42C9-A249-CC5BD91CAB8E}" type="presOf" srcId="{01C39C02-FC4F-4477-BE26-1D5437D4D768}" destId="{70E23344-3CD7-4D71-AF79-F1BDE8ABAD56}" srcOrd="1" destOrd="0" presId="urn:microsoft.com/office/officeart/2005/8/layout/vProcess5"/>
    <dgm:cxn modelId="{ABB695E6-26B7-41E2-A504-6A5D3CB77D77}" srcId="{1A2342AE-66FB-4192-B3E3-B829747CD2A1}" destId="{01C39C02-FC4F-4477-BE26-1D5437D4D768}" srcOrd="1" destOrd="0" parTransId="{D39A45A9-2E54-45E3-817D-325976C427D3}" sibTransId="{AC9562A0-C8D4-4C1D-BE30-8D4B36E34B45}"/>
    <dgm:cxn modelId="{CBF28B11-91A8-407B-97F0-741AE680896D}" type="presParOf" srcId="{74FEDE6A-95BB-42E8-854E-1B5B89567AFC}" destId="{38093633-0E9B-4742-929B-A466835D4209}" srcOrd="0" destOrd="0" presId="urn:microsoft.com/office/officeart/2005/8/layout/vProcess5"/>
    <dgm:cxn modelId="{80A975F1-012C-43FA-9C49-24601E8B84FF}" type="presParOf" srcId="{74FEDE6A-95BB-42E8-854E-1B5B89567AFC}" destId="{AEFD0A13-AAFE-4A4E-A5FD-79C230BF257E}" srcOrd="1" destOrd="0" presId="urn:microsoft.com/office/officeart/2005/8/layout/vProcess5"/>
    <dgm:cxn modelId="{426E5AD5-E3DE-426C-83E9-280A009B3981}" type="presParOf" srcId="{74FEDE6A-95BB-42E8-854E-1B5B89567AFC}" destId="{3FDF9F46-1C89-4A81-8201-F9CCEB305627}" srcOrd="2" destOrd="0" presId="urn:microsoft.com/office/officeart/2005/8/layout/vProcess5"/>
    <dgm:cxn modelId="{7C5B95C2-74B9-486E-9113-0495F1E60A3E}" type="presParOf" srcId="{74FEDE6A-95BB-42E8-854E-1B5B89567AFC}" destId="{142B8CCD-2B64-4433-82DB-334836EC0B1A}" srcOrd="3" destOrd="0" presId="urn:microsoft.com/office/officeart/2005/8/layout/vProcess5"/>
    <dgm:cxn modelId="{086A72F1-2880-4787-B890-99F0C6BC067B}" type="presParOf" srcId="{74FEDE6A-95BB-42E8-854E-1B5B89567AFC}" destId="{54993DC9-ACDC-4668-A25B-44B8CF75B62F}" srcOrd="4" destOrd="0" presId="urn:microsoft.com/office/officeart/2005/8/layout/vProcess5"/>
    <dgm:cxn modelId="{DC9D3E25-210F-4C40-8AE7-C9FE29A28FA0}" type="presParOf" srcId="{74FEDE6A-95BB-42E8-854E-1B5B89567AFC}" destId="{D61A0BCF-AA99-4A91-9C11-054B5E75C6AE}" srcOrd="5" destOrd="0" presId="urn:microsoft.com/office/officeart/2005/8/layout/vProcess5"/>
    <dgm:cxn modelId="{46FCA33A-595A-49B6-80DF-7A47F84F3047}" type="presParOf" srcId="{74FEDE6A-95BB-42E8-854E-1B5B89567AFC}" destId="{2627B63E-7F50-43AE-AE7A-10C1689BDE15}" srcOrd="6" destOrd="0" presId="urn:microsoft.com/office/officeart/2005/8/layout/vProcess5"/>
    <dgm:cxn modelId="{85BAC111-647A-463E-99D2-096FDB04EAE6}" type="presParOf" srcId="{74FEDE6A-95BB-42E8-854E-1B5B89567AFC}" destId="{70E23344-3CD7-4D71-AF79-F1BDE8ABAD56}" srcOrd="7" destOrd="0" presId="urn:microsoft.com/office/officeart/2005/8/layout/vProcess5"/>
    <dgm:cxn modelId="{15D9EC5C-98DE-469B-ACA6-0EEFA817FF36}" type="presParOf" srcId="{74FEDE6A-95BB-42E8-854E-1B5B89567AFC}" destId="{22C54E5B-1103-4E0E-9C7B-7CC382078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A4EE1-C7BB-4921-B8E7-1661A7D95ACD}">
      <dsp:nvSpPr>
        <dsp:cNvPr id="0" name=""/>
        <dsp:cNvSpPr/>
      </dsp:nvSpPr>
      <dsp:spPr>
        <a:xfrm>
          <a:off x="0" y="2262233"/>
          <a:ext cx="5026946" cy="148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SQL JOIN is a data analytical operation performed to retrieve data from fields of two or more tables in a single query.</a:t>
          </a:r>
          <a:endParaRPr lang="en-US" sz="2200" kern="1200"/>
        </a:p>
      </dsp:txBody>
      <dsp:txXfrm>
        <a:off x="0" y="2262233"/>
        <a:ext cx="5026946" cy="1484269"/>
      </dsp:txXfrm>
    </dsp:sp>
    <dsp:sp modelId="{326EC880-A8CE-4057-9BAC-B469B4FB95F1}">
      <dsp:nvSpPr>
        <dsp:cNvPr id="0" name=""/>
        <dsp:cNvSpPr/>
      </dsp:nvSpPr>
      <dsp:spPr>
        <a:xfrm rot="10800000">
          <a:off x="0" y="1690"/>
          <a:ext cx="5026946" cy="22828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A data ANALYTICAL OPERATION</a:t>
          </a:r>
        </a:p>
      </dsp:txBody>
      <dsp:txXfrm rot="10800000">
        <a:off x="0" y="1690"/>
        <a:ext cx="5026946" cy="1483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9A469-7391-407C-8CCE-4AA11A956C00}">
      <dsp:nvSpPr>
        <dsp:cNvPr id="0" name=""/>
        <dsp:cNvSpPr/>
      </dsp:nvSpPr>
      <dsp:spPr>
        <a:xfrm>
          <a:off x="0" y="2262233"/>
          <a:ext cx="4762746" cy="148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two or more tables are involved, data combination is necessarily based on a common field(s) that connects the tables.</a:t>
          </a:r>
          <a:endParaRPr lang="en-US" sz="2200" kern="1200"/>
        </a:p>
      </dsp:txBody>
      <dsp:txXfrm>
        <a:off x="0" y="2262233"/>
        <a:ext cx="4762746" cy="1484269"/>
      </dsp:txXfrm>
    </dsp:sp>
    <dsp:sp modelId="{3A5DD588-F320-4204-A820-A3A90DC04E4B}">
      <dsp:nvSpPr>
        <dsp:cNvPr id="0" name=""/>
        <dsp:cNvSpPr/>
      </dsp:nvSpPr>
      <dsp:spPr>
        <a:xfrm rot="10800000">
          <a:off x="0" y="1690"/>
          <a:ext cx="4762746" cy="22828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ROLE OF A related field(s)</a:t>
          </a:r>
        </a:p>
      </dsp:txBody>
      <dsp:txXfrm rot="10800000">
        <a:off x="0" y="1690"/>
        <a:ext cx="4762746" cy="1483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(INNER)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ON table1.column = table2.column;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(INNER)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USING (column);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E50B-96C0-4C4D-80A7-51F3DB9329B7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D3404-80EB-4E90-9B4F-29192BB625C9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WHAT NEXT? </a:t>
          </a:r>
          <a:endParaRPr lang="en-US" sz="2700" kern="1200" dirty="0"/>
        </a:p>
      </dsp:txBody>
      <dsp:txXfrm>
        <a:off x="331199" y="2740191"/>
        <a:ext cx="4320000" cy="720000"/>
      </dsp:txXfrm>
    </dsp:sp>
    <dsp:sp modelId="{042C0740-CE3F-4812-8B27-63ED880A14E4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1A86C-41DA-4CCA-BA0C-236BF2A2CB5B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LET’S WRITE SOME INNER JOINS!</a:t>
          </a:r>
          <a:endParaRPr lang="en-US" sz="2700" kern="1200" dirty="0"/>
        </a:p>
      </dsp:txBody>
      <dsp:txXfrm>
        <a:off x="5407199" y="2740191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D0A13-AAFE-4A4E-A5FD-79C230BF257E}">
      <dsp:nvSpPr>
        <dsp:cNvPr id="0" name=""/>
        <dsp:cNvSpPr/>
      </dsp:nvSpPr>
      <dsp:spPr>
        <a:xfrm>
          <a:off x="0" y="0"/>
          <a:ext cx="8549640" cy="1128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Aliasing in joins makes coding successful by affording clear naming of columns and shortening table names.</a:t>
          </a:r>
        </a:p>
      </dsp:txBody>
      <dsp:txXfrm>
        <a:off x="33046" y="33046"/>
        <a:ext cx="7332151" cy="1062175"/>
      </dsp:txXfrm>
    </dsp:sp>
    <dsp:sp modelId="{3FDF9F46-1C89-4A81-8201-F9CCEB305627}">
      <dsp:nvSpPr>
        <dsp:cNvPr id="0" name=""/>
        <dsp:cNvSpPr/>
      </dsp:nvSpPr>
      <dsp:spPr>
        <a:xfrm>
          <a:off x="754379" y="1235076"/>
          <a:ext cx="8549640" cy="129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 ‘ON’ command can work for a common field with different names but the  ‘USING’ command can only work for a common field having the same name in the tables involved.</a:t>
          </a:r>
          <a:endParaRPr lang="en-US" sz="2400" kern="1200" dirty="0"/>
        </a:p>
      </dsp:txBody>
      <dsp:txXfrm>
        <a:off x="792183" y="1272880"/>
        <a:ext cx="6986278" cy="1215129"/>
      </dsp:txXfrm>
    </dsp:sp>
    <dsp:sp modelId="{142B8CCD-2B64-4433-82DB-334836EC0B1A}">
      <dsp:nvSpPr>
        <dsp:cNvPr id="0" name=""/>
        <dsp:cNvSpPr/>
      </dsp:nvSpPr>
      <dsp:spPr>
        <a:xfrm>
          <a:off x="1508759" y="2632623"/>
          <a:ext cx="8549640" cy="1128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Inner joins are a popular group of joins that play crucial roles in the success of day-to-day complex data analytical operations. </a:t>
          </a:r>
          <a:endParaRPr lang="en-US" sz="2400" kern="1200" dirty="0"/>
        </a:p>
      </dsp:txBody>
      <dsp:txXfrm>
        <a:off x="1541805" y="2665669"/>
        <a:ext cx="6995794" cy="1062175"/>
      </dsp:txXfrm>
    </dsp:sp>
    <dsp:sp modelId="{54993DC9-ACDC-4668-A25B-44B8CF75B62F}">
      <dsp:nvSpPr>
        <dsp:cNvPr id="0" name=""/>
        <dsp:cNvSpPr/>
      </dsp:nvSpPr>
      <dsp:spPr>
        <a:xfrm>
          <a:off x="7816266" y="85560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81275" y="855602"/>
        <a:ext cx="403355" cy="551863"/>
      </dsp:txXfrm>
    </dsp:sp>
    <dsp:sp modelId="{D61A0BCF-AA99-4A91-9C11-054B5E75C6AE}">
      <dsp:nvSpPr>
        <dsp:cNvPr id="0" name=""/>
        <dsp:cNvSpPr/>
      </dsp:nvSpPr>
      <dsp:spPr>
        <a:xfrm>
          <a:off x="8570646" y="216439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35655" y="2164392"/>
        <a:ext cx="403355" cy="55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47FC-F17A-4B8F-9CF3-0B10029BC0C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C8E4-D5D9-4716-AD61-5A396E25F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C8E4-D5D9-4716-AD61-5A396E25F0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7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ython_Dv/status/1721309165967323608" TargetMode="External"/><Relationship Id="rId2" Type="http://schemas.openxmlformats.org/officeDocument/2006/relationships/hyperlink" Target="https://github.com/bukola-2023/BUKOLA-PRO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the-ultimate-mysql-bootcamp-go-from-sql-beginner-to-expert/learn/lecture/34511736#overview" TargetMode="External"/><Relationship Id="rId5" Type="http://schemas.openxmlformats.org/officeDocument/2006/relationships/hyperlink" Target="https://databasefaqs.com/sql-server-self-join/" TargetMode="External"/><Relationship Id="rId4" Type="http://schemas.openxmlformats.org/officeDocument/2006/relationships/hyperlink" Target="https://www.tutorialrepublic.com/sql-tutorial/sql-cross-join-operation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DE27B-AF76-12DB-FAF6-5CC1C639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116" y="3045206"/>
            <a:ext cx="7118555" cy="1311454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chemeClr val="accent2">
                    <a:lumMod val="75000"/>
                  </a:schemeClr>
                </a:solidFill>
              </a:rPr>
              <a:t>WRITING SQL INNER JOINS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0A9CF-C92E-2007-02D5-B58B9588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241" y="4672739"/>
            <a:ext cx="7488546" cy="1021498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Bukola Olafenwa</a:t>
            </a:r>
          </a:p>
          <a:p>
            <a:pPr rtl="0">
              <a:lnSpc>
                <a:spcPct val="90000"/>
              </a:lnSpc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Academic Mentor at The LETTA Trust, London​​</a:t>
            </a:r>
          </a:p>
          <a:p>
            <a:pPr>
              <a:lnSpc>
                <a:spcPct val="90000"/>
              </a:lnSpc>
            </a:pPr>
            <a:endParaRPr lang="en-GB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A94DFA-D889-C2E7-F1F8-AA064EAED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70" r="29683"/>
          <a:stretch/>
        </p:blipFill>
        <p:spPr>
          <a:xfrm>
            <a:off x="8042787" y="1"/>
            <a:ext cx="41492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0DE-DAEF-F70C-25FA-376A9E42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>
                <a:solidFill>
                  <a:schemeClr val="accent2">
                    <a:lumMod val="75000"/>
                  </a:schemeClr>
                </a:solidFill>
              </a:rPr>
              <a:t>SAMPLE RELATIONAL DATABASE</a:t>
            </a:r>
            <a:endParaRPr lang="en-GB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580A33-D7DF-8356-F803-10F5ACA7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58" y="1927124"/>
            <a:ext cx="1963500" cy="446989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8638-77E3-1DAC-59C6-E07E523E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82" y="1927124"/>
            <a:ext cx="1841152" cy="4469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83D3-919E-AE8B-6C30-9CD97369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592" y="1927124"/>
            <a:ext cx="1682642" cy="236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6528E-AEAE-316C-5106-6B869ACFC35A}"/>
              </a:ext>
            </a:extLst>
          </p:cNvPr>
          <p:cNvSpPr txBox="1"/>
          <p:nvPr/>
        </p:nvSpPr>
        <p:spPr>
          <a:xfrm>
            <a:off x="1209368" y="2080657"/>
            <a:ext cx="1534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accent2">
                    <a:lumMod val="75000"/>
                  </a:schemeClr>
                </a:solidFill>
              </a:rPr>
              <a:t>FIVE TABLES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EFF1F779-1F30-FA3C-FEE2-DAFCF9706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435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78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4CF-44BF-243E-6651-9382637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WRITING AN INNER JOIN (OF TWO TABLES)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10-9313-7A5A-FBA4-7FDE7E2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2781403" cy="2375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SAMPLE QUESTION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</a:rPr>
              <a:t>Retrieve the name, brand, price and supplier name for all products.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1586-3674-EC88-A60D-7A0E6A4BD903}"/>
              </a:ext>
            </a:extLst>
          </p:cNvPr>
          <p:cNvSpPr txBox="1"/>
          <p:nvPr/>
        </p:nvSpPr>
        <p:spPr>
          <a:xfrm>
            <a:off x="4224153" y="2118034"/>
            <a:ext cx="5129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WITHOUT BEING ALIASED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8B7BAFF-8F0A-1229-842C-6F97DEB7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53" y="2693333"/>
            <a:ext cx="4361500" cy="24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4CF-44BF-243E-6651-9382637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WRITING AN INNER JOIN (OF TWO TABLES)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10-9313-7A5A-FBA4-7FDE7E2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2781403" cy="2375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SAMPLE QUESTION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</a:rPr>
              <a:t>Retrieve the name, brand, price and supplier name for all products.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1586-3674-EC88-A60D-7A0E6A4BD903}"/>
              </a:ext>
            </a:extLst>
          </p:cNvPr>
          <p:cNvSpPr txBox="1"/>
          <p:nvPr/>
        </p:nvSpPr>
        <p:spPr>
          <a:xfrm>
            <a:off x="4224153" y="2118034"/>
            <a:ext cx="7788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WITHOUT BEING ALIASED (WITH ‘USING’ COMMAND)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963BF7B-D807-D56D-B3DA-38FBD57C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10" y="2568718"/>
            <a:ext cx="3762165" cy="2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4CF-44BF-243E-6651-9382637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WRITING AN INNER JOIN (OF TWO TABLES)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10-9313-7A5A-FBA4-7FDE7E2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2781403" cy="23753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SAMPLE QUESTION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</a:rPr>
              <a:t>Retrieve the name, brand, price, supplier_id and supplier name for all products.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1586-3674-EC88-A60D-7A0E6A4BD903}"/>
              </a:ext>
            </a:extLst>
          </p:cNvPr>
          <p:cNvSpPr txBox="1"/>
          <p:nvPr/>
        </p:nvSpPr>
        <p:spPr>
          <a:xfrm>
            <a:off x="4640826" y="2118034"/>
            <a:ext cx="2998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WITHOUT ALIASING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587D7-D15D-355C-190D-5A330EA5ADD4}"/>
              </a:ext>
            </a:extLst>
          </p:cNvPr>
          <p:cNvSpPr txBox="1"/>
          <p:nvPr/>
        </p:nvSpPr>
        <p:spPr>
          <a:xfrm>
            <a:off x="8401807" y="2128647"/>
            <a:ext cx="3181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CORRECTLY ALIASED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771F0-8C9B-6B32-CE2A-8C507699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81" y="2569027"/>
            <a:ext cx="3953206" cy="242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2D6D3-C84E-4046-5779-A9874CBD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18" y="2559534"/>
            <a:ext cx="3590855" cy="242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AF22F-2992-8F27-6179-8FA11C6B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794" y="4959792"/>
            <a:ext cx="4194412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965-EDBB-AFFF-3821-A05D00BE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8768173" cy="74845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MORE QUESTIONS ON WRITING AN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44B-76B4-1FC2-2654-A8F8CE5F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724B4-B108-5C67-1BD3-1276E115C99C}"/>
              </a:ext>
            </a:extLst>
          </p:cNvPr>
          <p:cNvSpPr txBox="1"/>
          <p:nvPr/>
        </p:nvSpPr>
        <p:spPr>
          <a:xfrm>
            <a:off x="1392572" y="2021747"/>
            <a:ext cx="7749331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WITH TWO TABLES:</a:t>
            </a: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Write queries to find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All products supplied by suppliers from Deptford.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Total sales amount for each product id and name.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Total sales amount per salesperson, including salesperson name.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Salesperson with the highest total sales amount.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WITH THREE TABLES: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Retrieve the category name, product name, and supplier name for all products.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FE0-9723-DF57-45CF-2A9E79C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AF4AF0B-5F84-C971-1751-CB5BC7287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3443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15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5CDA-AC9B-DD5B-EB90-49A25BA1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4ABE-F4A6-DA6A-87AF-DFC3A369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Bukola, O. </a:t>
            </a:r>
            <a:r>
              <a:rPr lang="en-GB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bukola-2023/BUKOLA-PROJECTS: Bukola's Project Profile (github.com)</a:t>
            </a:r>
            <a:endParaRPr lang="en-GB" sz="220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</a:pPr>
            <a:r>
              <a:rPr lang="en-GB" sz="2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https://twitter.com/Python_Dv/status/1721309165967323608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https://www.tutorialrepublic.com/sql-tutorial/sql-cross-join-operation.php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https://databasefaqs.com/sql-server-self-join/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latin typeface="source-serif-pro"/>
              </a:rPr>
              <a:t>Udemy. </a:t>
            </a:r>
            <a:r>
              <a:rPr lang="en-GB" sz="22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Course: The Ultimate MySQL Bootcamp: Go from SQL Beginner to Expert | Udemy</a:t>
            </a:r>
            <a:endParaRPr lang="en-GB" sz="2200">
              <a:latin typeface="source-serif-pro"/>
            </a:endParaRPr>
          </a:p>
          <a:p>
            <a:pPr>
              <a:lnSpc>
                <a:spcPct val="90000"/>
              </a:lnSpc>
            </a:pPr>
            <a:r>
              <a:rPr lang="en-GB" sz="2200"/>
              <a:t>CFG (2023). </a:t>
            </a:r>
            <a:r>
              <a:rPr lang="en-GB" sz="2200" b="0" i="0">
                <a:effectLst/>
                <a:latin typeface="source-serif-pro"/>
              </a:rPr>
              <a:t>Code First Girls (2023). Data ANALYSIS FOR complex structures.</a:t>
            </a:r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endParaRPr lang="en-GB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EB70A-C79C-8615-67D9-36788738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Presentation outline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8A577C77-0235-DAD9-C552-2E1452F9F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65" r="117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2938-F74A-2A76-6551-DDECAAD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makes a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Types of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Syntax for writing an INNER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Writing an INNER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Summary.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2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EB62-4785-FB9A-BF42-89F150A1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What MAKES A JOIN?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6DC6C84-FD8C-A704-03F7-FB0097DA201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1" y="2120900"/>
          <a:ext cx="502694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2AD4BA-89B2-6F51-74F6-19E82BEAA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51" y="1996159"/>
            <a:ext cx="1927122" cy="3863207"/>
          </a:xfr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540AFE26-DC38-4987-9B2B-6BB83E9C9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01" y="1996153"/>
            <a:ext cx="1845227" cy="4375144"/>
          </a:xfrm>
          <a:prstGeom prst="rect">
            <a:avLst/>
          </a:prstGeom>
        </p:spPr>
      </p:pic>
      <p:pic>
        <p:nvPicPr>
          <p:cNvPr id="10" name="Picture 9" descr="A close-up of a list of companies&#10;&#10;Description automatically generated">
            <a:extLst>
              <a:ext uri="{FF2B5EF4-FFF2-40B4-BE49-F238E27FC236}">
                <a16:creationId xmlns:a16="http://schemas.microsoft.com/office/drawing/2014/main" id="{A6A6A816-3126-12D8-D580-83C46D3D2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53" y="1996154"/>
            <a:ext cx="1678079" cy="23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C2FC-5C78-303B-E8DC-73FA677E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What MAKES A JOIN?</a:t>
            </a:r>
            <a:endParaRPr lang="en-GB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31E0E18-729B-FCC4-991A-43457DE1082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2120900"/>
          <a:ext cx="476274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308821-8E4E-4794-C9DB-0DCBE406F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9" y="2120899"/>
            <a:ext cx="2507226" cy="4260235"/>
          </a:xfrm>
        </p:spPr>
      </p:pic>
    </p:spTree>
    <p:extLst>
      <p:ext uri="{BB962C8B-B14F-4D97-AF65-F5344CB8AC3E}">
        <p14:creationId xmlns:p14="http://schemas.microsoft.com/office/powerpoint/2010/main" val="36484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3D257-681F-E755-0647-501C25CE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What MAKES A JOIN?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CEFC-33B8-6CB6-59BC-5B7AA17535D2}"/>
              </a:ext>
            </a:extLst>
          </p:cNvPr>
          <p:cNvSpPr>
            <a:spLocks/>
          </p:cNvSpPr>
          <p:nvPr/>
        </p:nvSpPr>
        <p:spPr>
          <a:xfrm>
            <a:off x="4976031" y="1969374"/>
            <a:ext cx="3036399" cy="2452943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ALIASING</a:t>
            </a:r>
          </a:p>
          <a:p>
            <a:pPr algn="just" defTabSz="594360">
              <a:spcAft>
                <a:spcPts val="600"/>
              </a:spcAft>
            </a:pPr>
            <a:r>
              <a:rPr lang="en-GB" sz="240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Field names are often necessarily qualified by table names to achieve clarity and a successful return of a desired result set.</a:t>
            </a:r>
          </a:p>
          <a:p>
            <a:pPr>
              <a:spcAft>
                <a:spcPts val="600"/>
              </a:spcAft>
            </a:pPr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F50FE-6F5B-0160-CCF5-C96472897E8C}"/>
              </a:ext>
            </a:extLst>
          </p:cNvPr>
          <p:cNvSpPr>
            <a:spLocks/>
          </p:cNvSpPr>
          <p:nvPr/>
        </p:nvSpPr>
        <p:spPr>
          <a:xfrm>
            <a:off x="8522187" y="1969374"/>
            <a:ext cx="3036399" cy="3556356"/>
          </a:xfrm>
          <a:prstGeom prst="rect">
            <a:avLst/>
          </a:prstGeom>
        </p:spPr>
        <p:txBody>
          <a:bodyPr/>
          <a:lstStyle/>
          <a:p>
            <a:pPr algn="just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WHAT’S MORE?</a:t>
            </a:r>
          </a:p>
          <a:p>
            <a:pPr algn="just" defTabSz="594360">
              <a:spcAft>
                <a:spcPts val="600"/>
              </a:spcAft>
            </a:pPr>
            <a:r>
              <a:rPr lang="en-GB" sz="200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There are different types of the SQL JOIN. 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 defTabSz="59436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</a:p>
          <a:p>
            <a:pPr marL="342900" indent="-342900" algn="just" defTabSz="59436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LEFT (OUTER) JOIN</a:t>
            </a:r>
          </a:p>
          <a:p>
            <a:pPr marL="342900" indent="-342900" algn="just" defTabSz="59436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RIGHT (OUTER) JOIN</a:t>
            </a:r>
          </a:p>
          <a:p>
            <a:pPr marL="342900" indent="-342900" algn="just" defTabSz="59436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FULL (OUTER) JOIN</a:t>
            </a:r>
          </a:p>
          <a:p>
            <a:pPr algn="just" defTabSz="594360">
              <a:spcAft>
                <a:spcPts val="600"/>
              </a:spcAft>
            </a:pP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green circles with white text&#10;&#10;Description automatically generated">
            <a:extLst>
              <a:ext uri="{FF2B5EF4-FFF2-40B4-BE49-F238E27FC236}">
                <a16:creationId xmlns:a16="http://schemas.microsoft.com/office/drawing/2014/main" id="{39B617CE-26B6-C9AA-01AE-BEB33D03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0"/>
            <a:ext cx="8749718" cy="68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E4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1D1E-A57E-9DE3-D712-697375E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DF2-46AB-222A-42FA-CA006B56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FFFFFF"/>
              </a:solidFill>
            </a:endParaRPr>
          </a:p>
          <a:p>
            <a:r>
              <a:rPr lang="en-GB" sz="3600" dirty="0">
                <a:solidFill>
                  <a:srgbClr val="FFFFFF"/>
                </a:solidFill>
              </a:rPr>
              <a:t>INNER JOINS</a:t>
            </a:r>
            <a:r>
              <a:rPr lang="en-GB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65E9F02-7D7A-486A-696A-D33885A4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AN INNER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79128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8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AN INNER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7583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9530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572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Garamond</vt:lpstr>
      <vt:lpstr>source-serif-pro</vt:lpstr>
      <vt:lpstr>Wingdings</vt:lpstr>
      <vt:lpstr>RetrospectVTI</vt:lpstr>
      <vt:lpstr>WRITING SQL INNER JOINS </vt:lpstr>
      <vt:lpstr>Presentation outline</vt:lpstr>
      <vt:lpstr>What MAKES A JOIN?</vt:lpstr>
      <vt:lpstr>What MAKES A JOIN?</vt:lpstr>
      <vt:lpstr>What MAKES A JOIN?</vt:lpstr>
      <vt:lpstr>PowerPoint Presentation</vt:lpstr>
      <vt:lpstr>FOCUS</vt:lpstr>
      <vt:lpstr>SYNTAX FOR WRITING AN INNER JOIN</vt:lpstr>
      <vt:lpstr>SYNTAX FOR WRITING AN INNER JOIN</vt:lpstr>
      <vt:lpstr>SAMPLE RELATIONAL DATABASE</vt:lpstr>
      <vt:lpstr>PowerPoint Presentation</vt:lpstr>
      <vt:lpstr>WRITING AN INNER JOIN (OF TWO TABLES)</vt:lpstr>
      <vt:lpstr>WRITING AN INNER JOIN (OF TWO TABLES)</vt:lpstr>
      <vt:lpstr>WRITING AN INNER JOIN (OF TWO TABLES)</vt:lpstr>
      <vt:lpstr>MORE QUESTIONS ON WRITING AN INNER JOIN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INNER JOINS</dc:title>
  <dc:creator>Bukola Olafenwa</dc:creator>
  <cp:lastModifiedBy>Bukola Olafenwa</cp:lastModifiedBy>
  <cp:revision>21</cp:revision>
  <dcterms:created xsi:type="dcterms:W3CDTF">2024-05-16T19:05:42Z</dcterms:created>
  <dcterms:modified xsi:type="dcterms:W3CDTF">2024-08-05T20:55:25Z</dcterms:modified>
</cp:coreProperties>
</file>