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9" r:id="rId9"/>
    <p:sldId id="265" r:id="rId10"/>
    <p:sldId id="270" r:id="rId11"/>
    <p:sldId id="266" r:id="rId12"/>
    <p:sldId id="264"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luwoleOlojede\Desktop\Notes\Ebuka\Chats%20for%20Ebuk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Performance By Execution</a:t>
            </a:r>
            <a:r>
              <a:rPr lang="en-US" b="1" baseline="0"/>
              <a:t> Time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Sheet1!$B$2</c:f>
              <c:strCache>
                <c:ptCount val="1"/>
                <c:pt idx="0">
                  <c:v>Single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Sheet1!$A$3:$A$7</c:f>
              <c:numCache>
                <c:formatCode>General</c:formatCode>
                <c:ptCount val="5"/>
                <c:pt idx="0">
                  <c:v>1</c:v>
                </c:pt>
                <c:pt idx="1">
                  <c:v>2</c:v>
                </c:pt>
                <c:pt idx="2">
                  <c:v>3</c:v>
                </c:pt>
                <c:pt idx="3">
                  <c:v>5</c:v>
                </c:pt>
                <c:pt idx="4">
                  <c:v>10</c:v>
                </c:pt>
              </c:numCache>
            </c:numRef>
          </c:cat>
          <c:val>
            <c:numRef>
              <c:f>Sheet1!$B$3:$B$7</c:f>
              <c:numCache>
                <c:formatCode>General</c:formatCode>
                <c:ptCount val="5"/>
                <c:pt idx="0">
                  <c:v>9.8099999999999993E-3</c:v>
                </c:pt>
                <c:pt idx="1">
                  <c:v>9.4299999999999991E-3</c:v>
                </c:pt>
                <c:pt idx="2">
                  <c:v>8.9999999999999993E-3</c:v>
                </c:pt>
                <c:pt idx="3">
                  <c:v>8.9599999999999992E-3</c:v>
                </c:pt>
                <c:pt idx="4">
                  <c:v>8.3999999999999995E-3</c:v>
                </c:pt>
              </c:numCache>
            </c:numRef>
          </c:val>
          <c:smooth val="0"/>
          <c:extLst>
            <c:ext xmlns:c16="http://schemas.microsoft.com/office/drawing/2014/chart" uri="{C3380CC4-5D6E-409C-BE32-E72D297353CC}">
              <c16:uniqueId val="{00000000-41FE-45CE-88E7-5514337C8FE0}"/>
            </c:ext>
          </c:extLst>
        </c:ser>
        <c:ser>
          <c:idx val="1"/>
          <c:order val="1"/>
          <c:tx>
            <c:strRef>
              <c:f>Sheet1!$C$2</c:f>
              <c:strCache>
                <c:ptCount val="1"/>
                <c:pt idx="0">
                  <c:v>Double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Sheet1!$A$3:$A$7</c:f>
              <c:numCache>
                <c:formatCode>General</c:formatCode>
                <c:ptCount val="5"/>
                <c:pt idx="0">
                  <c:v>1</c:v>
                </c:pt>
                <c:pt idx="1">
                  <c:v>2</c:v>
                </c:pt>
                <c:pt idx="2">
                  <c:v>3</c:v>
                </c:pt>
                <c:pt idx="3">
                  <c:v>5</c:v>
                </c:pt>
                <c:pt idx="4">
                  <c:v>10</c:v>
                </c:pt>
              </c:numCache>
            </c:numRef>
          </c:cat>
          <c:val>
            <c:numRef>
              <c:f>Sheet1!$C$3:$C$7</c:f>
              <c:numCache>
                <c:formatCode>General</c:formatCode>
                <c:ptCount val="5"/>
                <c:pt idx="0">
                  <c:v>8.0199999999999994E-3</c:v>
                </c:pt>
                <c:pt idx="1">
                  <c:v>7.4000000000000003E-3</c:v>
                </c:pt>
                <c:pt idx="2">
                  <c:v>6.0099999999999997E-3</c:v>
                </c:pt>
                <c:pt idx="3">
                  <c:v>5.4999999999999997E-3</c:v>
                </c:pt>
                <c:pt idx="4">
                  <c:v>4.0200000000000001E-3</c:v>
                </c:pt>
              </c:numCache>
            </c:numRef>
          </c:val>
          <c:smooth val="0"/>
          <c:extLst>
            <c:ext xmlns:c16="http://schemas.microsoft.com/office/drawing/2014/chart" uri="{C3380CC4-5D6E-409C-BE32-E72D297353CC}">
              <c16:uniqueId val="{00000001-41FE-45CE-88E7-5514337C8FE0}"/>
            </c:ext>
          </c:extLst>
        </c:ser>
        <c:ser>
          <c:idx val="2"/>
          <c:order val="2"/>
          <c:tx>
            <c:strRef>
              <c:f>Sheet1!$D$2</c:f>
              <c:strCache>
                <c:ptCount val="1"/>
                <c:pt idx="0">
                  <c:v>Tripple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Sheet1!$A$3:$A$7</c:f>
              <c:numCache>
                <c:formatCode>General</c:formatCode>
                <c:ptCount val="5"/>
                <c:pt idx="0">
                  <c:v>1</c:v>
                </c:pt>
                <c:pt idx="1">
                  <c:v>2</c:v>
                </c:pt>
                <c:pt idx="2">
                  <c:v>3</c:v>
                </c:pt>
                <c:pt idx="3">
                  <c:v>5</c:v>
                </c:pt>
                <c:pt idx="4">
                  <c:v>10</c:v>
                </c:pt>
              </c:numCache>
            </c:numRef>
          </c:cat>
          <c:val>
            <c:numRef>
              <c:f>Sheet1!$D$3:$D$7</c:f>
              <c:numCache>
                <c:formatCode>General</c:formatCode>
                <c:ptCount val="5"/>
                <c:pt idx="0">
                  <c:v>2.0200000000000001E-3</c:v>
                </c:pt>
                <c:pt idx="1">
                  <c:v>2E-3</c:v>
                </c:pt>
                <c:pt idx="2">
                  <c:v>1.5E-3</c:v>
                </c:pt>
                <c:pt idx="3">
                  <c:v>1.1999999999999999E-3</c:v>
                </c:pt>
                <c:pt idx="4">
                  <c:v>8.1999999999999998E-4</c:v>
                </c:pt>
              </c:numCache>
            </c:numRef>
          </c:val>
          <c:smooth val="0"/>
          <c:extLst>
            <c:ext xmlns:c16="http://schemas.microsoft.com/office/drawing/2014/chart" uri="{C3380CC4-5D6E-409C-BE32-E72D297353CC}">
              <c16:uniqueId val="{00000002-41FE-45CE-88E7-5514337C8FE0}"/>
            </c:ext>
          </c:extLst>
        </c:ser>
        <c:dLbls>
          <c:showLegendKey val="0"/>
          <c:showVal val="0"/>
          <c:showCatName val="0"/>
          <c:showSerName val="0"/>
          <c:showPercent val="0"/>
          <c:showBubbleSize val="0"/>
        </c:dLbls>
        <c:marker val="1"/>
        <c:smooth val="0"/>
        <c:axId val="1725996880"/>
        <c:axId val="1725997296"/>
      </c:lineChart>
      <c:catAx>
        <c:axId val="1725996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a:t>
                </a:r>
                <a:r>
                  <a:rPr lang="en-US" baseline="0"/>
                  <a:t> of Episodes</a:t>
                </a:r>
                <a:endParaRPr lang="en-US"/>
              </a:p>
            </c:rich>
          </c:tx>
          <c:layout>
            <c:manualLayout>
              <c:xMode val="edge"/>
              <c:yMode val="edge"/>
              <c:x val="0.40585100226625298"/>
              <c:y val="0.8127815881421903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5997296"/>
        <c:crosses val="autoZero"/>
        <c:auto val="1"/>
        <c:lblAlgn val="ctr"/>
        <c:lblOffset val="100"/>
        <c:noMultiLvlLbl val="0"/>
      </c:catAx>
      <c:valAx>
        <c:axId val="1725997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Execution Time</a:t>
                </a:r>
              </a:p>
            </c:rich>
          </c:tx>
          <c:layout>
            <c:manualLayout>
              <c:xMode val="edge"/>
              <c:yMode val="edge"/>
              <c:x val="1.7480576307762386E-2"/>
              <c:y val="0.2721449641803624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5996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Performance By Average Q-Cost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Sheet1!$M$2</c:f>
              <c:strCache>
                <c:ptCount val="1"/>
                <c:pt idx="0">
                  <c:v>Single</c:v>
                </c:pt>
              </c:strCache>
            </c:strRef>
          </c:tx>
          <c:spPr>
            <a:solidFill>
              <a:schemeClr val="accent1"/>
            </a:solidFill>
            <a:ln>
              <a:noFill/>
            </a:ln>
            <a:effectLst/>
          </c:spPr>
          <c:invertIfNegative val="0"/>
          <c:cat>
            <c:numRef>
              <c:f>Sheet1!$L$3:$L$7</c:f>
              <c:numCache>
                <c:formatCode>General</c:formatCode>
                <c:ptCount val="5"/>
                <c:pt idx="0">
                  <c:v>1</c:v>
                </c:pt>
                <c:pt idx="1">
                  <c:v>2</c:v>
                </c:pt>
                <c:pt idx="2">
                  <c:v>3</c:v>
                </c:pt>
                <c:pt idx="3">
                  <c:v>5</c:v>
                </c:pt>
                <c:pt idx="4">
                  <c:v>10</c:v>
                </c:pt>
              </c:numCache>
            </c:numRef>
          </c:cat>
          <c:val>
            <c:numRef>
              <c:f>Sheet1!$M$3:$M$7</c:f>
              <c:numCache>
                <c:formatCode>General</c:formatCode>
                <c:ptCount val="5"/>
                <c:pt idx="0">
                  <c:v>45.5</c:v>
                </c:pt>
                <c:pt idx="1">
                  <c:v>46.4</c:v>
                </c:pt>
                <c:pt idx="2">
                  <c:v>45.5</c:v>
                </c:pt>
                <c:pt idx="3">
                  <c:v>44.8</c:v>
                </c:pt>
                <c:pt idx="4">
                  <c:v>47</c:v>
                </c:pt>
              </c:numCache>
            </c:numRef>
          </c:val>
          <c:extLst>
            <c:ext xmlns:c16="http://schemas.microsoft.com/office/drawing/2014/chart" uri="{C3380CC4-5D6E-409C-BE32-E72D297353CC}">
              <c16:uniqueId val="{00000000-4EE6-488F-838A-73D6EC223197}"/>
            </c:ext>
          </c:extLst>
        </c:ser>
        <c:ser>
          <c:idx val="1"/>
          <c:order val="1"/>
          <c:tx>
            <c:strRef>
              <c:f>Sheet1!$N$2</c:f>
              <c:strCache>
                <c:ptCount val="1"/>
                <c:pt idx="0">
                  <c:v>Double</c:v>
                </c:pt>
              </c:strCache>
            </c:strRef>
          </c:tx>
          <c:spPr>
            <a:solidFill>
              <a:schemeClr val="accent2"/>
            </a:solidFill>
            <a:ln>
              <a:noFill/>
            </a:ln>
            <a:effectLst/>
          </c:spPr>
          <c:invertIfNegative val="0"/>
          <c:cat>
            <c:numRef>
              <c:f>Sheet1!$L$3:$L$7</c:f>
              <c:numCache>
                <c:formatCode>General</c:formatCode>
                <c:ptCount val="5"/>
                <c:pt idx="0">
                  <c:v>1</c:v>
                </c:pt>
                <c:pt idx="1">
                  <c:v>2</c:v>
                </c:pt>
                <c:pt idx="2">
                  <c:v>3</c:v>
                </c:pt>
                <c:pt idx="3">
                  <c:v>5</c:v>
                </c:pt>
                <c:pt idx="4">
                  <c:v>10</c:v>
                </c:pt>
              </c:numCache>
            </c:numRef>
          </c:cat>
          <c:val>
            <c:numRef>
              <c:f>Sheet1!$N$3:$N$7</c:f>
              <c:numCache>
                <c:formatCode>General</c:formatCode>
                <c:ptCount val="5"/>
                <c:pt idx="0">
                  <c:v>20.5</c:v>
                </c:pt>
                <c:pt idx="1">
                  <c:v>19.399999999999999</c:v>
                </c:pt>
                <c:pt idx="2">
                  <c:v>18.5</c:v>
                </c:pt>
                <c:pt idx="3">
                  <c:v>19.8</c:v>
                </c:pt>
                <c:pt idx="4">
                  <c:v>20</c:v>
                </c:pt>
              </c:numCache>
            </c:numRef>
          </c:val>
          <c:extLst>
            <c:ext xmlns:c16="http://schemas.microsoft.com/office/drawing/2014/chart" uri="{C3380CC4-5D6E-409C-BE32-E72D297353CC}">
              <c16:uniqueId val="{00000001-4EE6-488F-838A-73D6EC223197}"/>
            </c:ext>
          </c:extLst>
        </c:ser>
        <c:ser>
          <c:idx val="2"/>
          <c:order val="2"/>
          <c:tx>
            <c:strRef>
              <c:f>Sheet1!$O$2</c:f>
              <c:strCache>
                <c:ptCount val="1"/>
                <c:pt idx="0">
                  <c:v>Tripple</c:v>
                </c:pt>
              </c:strCache>
            </c:strRef>
          </c:tx>
          <c:spPr>
            <a:solidFill>
              <a:schemeClr val="accent3"/>
            </a:solidFill>
            <a:ln>
              <a:noFill/>
            </a:ln>
            <a:effectLst/>
          </c:spPr>
          <c:invertIfNegative val="0"/>
          <c:cat>
            <c:numRef>
              <c:f>Sheet1!$L$3:$L$7</c:f>
              <c:numCache>
                <c:formatCode>General</c:formatCode>
                <c:ptCount val="5"/>
                <c:pt idx="0">
                  <c:v>1</c:v>
                </c:pt>
                <c:pt idx="1">
                  <c:v>2</c:v>
                </c:pt>
                <c:pt idx="2">
                  <c:v>3</c:v>
                </c:pt>
                <c:pt idx="3">
                  <c:v>5</c:v>
                </c:pt>
                <c:pt idx="4">
                  <c:v>10</c:v>
                </c:pt>
              </c:numCache>
            </c:numRef>
          </c:cat>
          <c:val>
            <c:numRef>
              <c:f>Sheet1!$O$3:$O$7</c:f>
              <c:numCache>
                <c:formatCode>General</c:formatCode>
                <c:ptCount val="5"/>
                <c:pt idx="0">
                  <c:v>10.4</c:v>
                </c:pt>
                <c:pt idx="1">
                  <c:v>8.5</c:v>
                </c:pt>
                <c:pt idx="2">
                  <c:v>10.5</c:v>
                </c:pt>
                <c:pt idx="3">
                  <c:v>8.4</c:v>
                </c:pt>
                <c:pt idx="4">
                  <c:v>10.4</c:v>
                </c:pt>
              </c:numCache>
            </c:numRef>
          </c:val>
          <c:extLst>
            <c:ext xmlns:c16="http://schemas.microsoft.com/office/drawing/2014/chart" uri="{C3380CC4-5D6E-409C-BE32-E72D297353CC}">
              <c16:uniqueId val="{00000002-4EE6-488F-838A-73D6EC223197}"/>
            </c:ext>
          </c:extLst>
        </c:ser>
        <c:dLbls>
          <c:showLegendKey val="0"/>
          <c:showVal val="0"/>
          <c:showCatName val="0"/>
          <c:showSerName val="0"/>
          <c:showPercent val="0"/>
          <c:showBubbleSize val="0"/>
        </c:dLbls>
        <c:gapWidth val="219"/>
        <c:overlap val="-27"/>
        <c:axId val="1936961888"/>
        <c:axId val="1936964384"/>
      </c:barChart>
      <c:catAx>
        <c:axId val="1936961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 of Episodes</a:t>
                </a:r>
              </a:p>
            </c:rich>
          </c:tx>
          <c:layout>
            <c:manualLayout>
              <c:xMode val="edge"/>
              <c:yMode val="edge"/>
              <c:x val="0.43439178275792451"/>
              <c:y val="0.8397509693067108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964384"/>
        <c:crosses val="autoZero"/>
        <c:auto val="1"/>
        <c:lblAlgn val="ctr"/>
        <c:lblOffset val="100"/>
        <c:noMultiLvlLbl val="0"/>
      </c:catAx>
      <c:valAx>
        <c:axId val="1936964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Q-Cost</a:t>
                </a:r>
              </a:p>
            </c:rich>
          </c:tx>
          <c:layout>
            <c:manualLayout>
              <c:xMode val="edge"/>
              <c:yMode val="edge"/>
              <c:x val="1.3675213675213675E-2"/>
              <c:y val="0.2822416178454916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961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339C895-7B14-46DB-AE9E-F4D73C827467}" type="datetimeFigureOut">
              <a:rPr lang="en-US" smtClean="0"/>
              <a:t>9/29/2022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197623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9C895-7B14-46DB-AE9E-F4D73C827467}"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2534142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39C895-7B14-46DB-AE9E-F4D73C827467}"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2289144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39C895-7B14-46DB-AE9E-F4D73C827467}"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1913019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C895-7B14-46DB-AE9E-F4D73C827467}"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3068123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39C895-7B14-46DB-AE9E-F4D73C827467}"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1462304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39C895-7B14-46DB-AE9E-F4D73C827467}" type="datetimeFigureOut">
              <a:rPr lang="en-US" smtClean="0"/>
              <a:t>9/29/2022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1526380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339C895-7B14-46DB-AE9E-F4D73C827467}"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914735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339C895-7B14-46DB-AE9E-F4D73C827467}"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151299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9C895-7B14-46DB-AE9E-F4D73C827467}"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355120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C895-7B14-46DB-AE9E-F4D73C827467}"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44767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9C895-7B14-46DB-AE9E-F4D73C827467}"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160529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9C895-7B14-46DB-AE9E-F4D73C827467}"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243181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9C895-7B14-46DB-AE9E-F4D73C827467}"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30714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9C895-7B14-46DB-AE9E-F4D73C827467}"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189026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9C895-7B14-46DB-AE9E-F4D73C827467}"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1807294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9C895-7B14-46DB-AE9E-F4D73C827467}"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C085F9-6517-4196-A7C6-B6BDA6E23CB8}" type="slidenum">
              <a:rPr lang="en-US" smtClean="0"/>
              <a:t>‹#›</a:t>
            </a:fld>
            <a:endParaRPr lang="en-US"/>
          </a:p>
        </p:txBody>
      </p:sp>
    </p:spTree>
    <p:extLst>
      <p:ext uri="{BB962C8B-B14F-4D97-AF65-F5344CB8AC3E}">
        <p14:creationId xmlns:p14="http://schemas.microsoft.com/office/powerpoint/2010/main" val="325766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339C895-7B14-46DB-AE9E-F4D73C827467}" type="datetimeFigureOut">
              <a:rPr lang="en-US" smtClean="0"/>
              <a:t>9/29/2022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C085F9-6517-4196-A7C6-B6BDA6E23CB8}" type="slidenum">
              <a:rPr lang="en-US" smtClean="0"/>
              <a:t>‹#›</a:t>
            </a:fld>
            <a:endParaRPr lang="en-US"/>
          </a:p>
        </p:txBody>
      </p:sp>
    </p:spTree>
    <p:extLst>
      <p:ext uri="{BB962C8B-B14F-4D97-AF65-F5344CB8AC3E}">
        <p14:creationId xmlns:p14="http://schemas.microsoft.com/office/powerpoint/2010/main" val="42312651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1FE9-62C8-9BC7-4C6D-B20C22D66A5F}"/>
              </a:ext>
            </a:extLst>
          </p:cNvPr>
          <p:cNvSpPr>
            <a:spLocks noGrp="1"/>
          </p:cNvSpPr>
          <p:nvPr>
            <p:ph type="ctrTitle"/>
          </p:nvPr>
        </p:nvSpPr>
        <p:spPr>
          <a:xfrm>
            <a:off x="1154955" y="1393794"/>
            <a:ext cx="8825658" cy="3383587"/>
          </a:xfrm>
        </p:spPr>
        <p:txBody>
          <a:bodyPr>
            <a:normAutofit fontScale="90000"/>
          </a:bodyPr>
          <a:lstStyle/>
          <a:p>
            <a:pPr algn="ctr"/>
            <a:r>
              <a:rPr lang="en-US" sz="3600" dirty="0">
                <a:solidFill>
                  <a:schemeClr val="bg1"/>
                </a:solidFill>
              </a:rPr>
              <a:t>Ebuka John</a:t>
            </a:r>
            <a:br>
              <a:rPr lang="en-US" sz="3600" dirty="0">
                <a:solidFill>
                  <a:schemeClr val="bg1"/>
                </a:solidFill>
              </a:rPr>
            </a:br>
            <a:br>
              <a:rPr lang="en-US" sz="3600" dirty="0">
                <a:solidFill>
                  <a:schemeClr val="bg1"/>
                </a:solidFill>
              </a:rPr>
            </a:br>
            <a:r>
              <a:rPr lang="en-US" sz="3600" dirty="0">
                <a:solidFill>
                  <a:schemeClr val="bg1"/>
                </a:solidFill>
              </a:rPr>
              <a:t>26044631</a:t>
            </a:r>
            <a:br>
              <a:rPr lang="en-US" sz="3600" dirty="0">
                <a:solidFill>
                  <a:schemeClr val="bg1"/>
                </a:solidFill>
              </a:rPr>
            </a:br>
            <a:br>
              <a:rPr lang="en-US" sz="3600" dirty="0">
                <a:solidFill>
                  <a:schemeClr val="bg1"/>
                </a:solidFill>
              </a:rPr>
            </a:br>
            <a:br>
              <a:rPr lang="en-US" sz="2400" dirty="0">
                <a:solidFill>
                  <a:schemeClr val="bg1"/>
                </a:solidFill>
              </a:rPr>
            </a:br>
            <a:r>
              <a:rPr lang="en-US" sz="2400" dirty="0">
                <a:solidFill>
                  <a:schemeClr val="bg1"/>
                </a:solidFill>
              </a:rPr>
              <a:t>Project Work Presentation</a:t>
            </a:r>
            <a:br>
              <a:rPr lang="en-US" sz="3600" dirty="0">
                <a:solidFill>
                  <a:schemeClr val="bg1"/>
                </a:solidFill>
              </a:rPr>
            </a:br>
            <a:endParaRPr lang="en-US" sz="3600" dirty="0">
              <a:solidFill>
                <a:schemeClr val="bg1"/>
              </a:solidFill>
            </a:endParaRPr>
          </a:p>
        </p:txBody>
      </p:sp>
      <p:sp>
        <p:nvSpPr>
          <p:cNvPr id="3" name="Subtitle 2">
            <a:extLst>
              <a:ext uri="{FF2B5EF4-FFF2-40B4-BE49-F238E27FC236}">
                <a16:creationId xmlns:a16="http://schemas.microsoft.com/office/drawing/2014/main" id="{F46BC769-BABE-9DD8-D8FF-C1199264D4A3}"/>
              </a:ext>
            </a:extLst>
          </p:cNvPr>
          <p:cNvSpPr>
            <a:spLocks noGrp="1"/>
          </p:cNvSpPr>
          <p:nvPr>
            <p:ph type="subTitle" idx="1"/>
          </p:nvPr>
        </p:nvSpPr>
        <p:spPr>
          <a:xfrm>
            <a:off x="1654462" y="5024762"/>
            <a:ext cx="8673427" cy="1042292"/>
          </a:xfrm>
        </p:spPr>
        <p:txBody>
          <a:bodyPr/>
          <a:lstStyle/>
          <a:p>
            <a:pPr algn="ctr"/>
            <a:r>
              <a:rPr lang="en-US" sz="1800" dirty="0">
                <a:solidFill>
                  <a:schemeClr val="bg1"/>
                </a:solidFill>
              </a:rPr>
              <a:t>Masters of Science, University of Lincoln</a:t>
            </a:r>
            <a:endParaRPr lang="en-US" dirty="0"/>
          </a:p>
        </p:txBody>
      </p:sp>
    </p:spTree>
    <p:extLst>
      <p:ext uri="{BB962C8B-B14F-4D97-AF65-F5344CB8AC3E}">
        <p14:creationId xmlns:p14="http://schemas.microsoft.com/office/powerpoint/2010/main" val="349040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0E97-9F66-3145-A7B5-3E1135D2E3F8}"/>
              </a:ext>
            </a:extLst>
          </p:cNvPr>
          <p:cNvSpPr>
            <a:spLocks noGrp="1"/>
          </p:cNvSpPr>
          <p:nvPr>
            <p:ph type="title"/>
          </p:nvPr>
        </p:nvSpPr>
        <p:spPr/>
        <p:txBody>
          <a:bodyPr/>
          <a:lstStyle/>
          <a:p>
            <a:r>
              <a:rPr lang="en-US" dirty="0"/>
              <a:t>Azure Machine Learning Studio (</a:t>
            </a:r>
            <a:r>
              <a:rPr lang="en-US" dirty="0" err="1"/>
              <a:t>contd</a:t>
            </a:r>
            <a:r>
              <a:rPr lang="en-US" dirty="0"/>
              <a:t>)</a:t>
            </a:r>
          </a:p>
        </p:txBody>
      </p:sp>
      <p:sp>
        <p:nvSpPr>
          <p:cNvPr id="3" name="Title 1">
            <a:extLst>
              <a:ext uri="{FF2B5EF4-FFF2-40B4-BE49-F238E27FC236}">
                <a16:creationId xmlns:a16="http://schemas.microsoft.com/office/drawing/2014/main" id="{E57F98BE-DCEC-79E7-622C-C4EFED54276B}"/>
              </a:ext>
            </a:extLst>
          </p:cNvPr>
          <p:cNvSpPr txBox="1">
            <a:spLocks/>
          </p:cNvSpPr>
          <p:nvPr/>
        </p:nvSpPr>
        <p:spPr bwMode="gray">
          <a:xfrm>
            <a:off x="1090709" y="2565658"/>
            <a:ext cx="8825658" cy="3383587"/>
          </a:xfrm>
          <a:prstGeom prst="rect">
            <a:avLst/>
          </a:prstGeom>
        </p:spPr>
        <p:txBody>
          <a:bodyPr vert="horz" lIns="91440" tIns="45720" rIns="91440" bIns="45720" rtlCol="0" anchor="ctr">
            <a:normAutofit fontScale="700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endParaRPr lang="en-US" sz="1200" dirty="0">
              <a:solidFill>
                <a:schemeClr val="tx1"/>
              </a:solidFill>
            </a:endParaRPr>
          </a:p>
          <a:p>
            <a:pPr marL="342900" marR="0" lvl="0" indent="-342900" algn="just">
              <a:lnSpc>
                <a:spcPct val="150000"/>
              </a:lnSpc>
              <a:spcBef>
                <a:spcPts val="0"/>
              </a:spcBef>
              <a:spcAft>
                <a:spcPts val="0"/>
              </a:spcAft>
              <a:buFont typeface="Symbol" panose="05050102010706020507" pitchFamily="18" charset="2"/>
              <a:buChar char=""/>
            </a:pPr>
            <a:r>
              <a:rPr lang="en-US" sz="1800" b="0" dirty="0">
                <a:solidFill>
                  <a:schemeClr val="tx1"/>
                </a:solidFill>
                <a:effectLst/>
                <a:latin typeface="Cambria" panose="02040503050406030204" pitchFamily="18" charset="0"/>
                <a:ea typeface="Times New Roman" panose="02020603050405020304" pitchFamily="18" charset="0"/>
              </a:rPr>
              <a:t>Go to Azure and login with your credentials</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0" dirty="0">
                <a:solidFill>
                  <a:schemeClr val="tx1"/>
                </a:solidFill>
                <a:effectLst/>
                <a:latin typeface="Cambria" panose="02040503050406030204" pitchFamily="18" charset="0"/>
                <a:ea typeface="Times New Roman" panose="02020603050405020304" pitchFamily="18" charset="0"/>
              </a:rPr>
              <a:t>Go to Azure Machine Learning</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0" dirty="0">
                <a:solidFill>
                  <a:schemeClr val="tx1"/>
                </a:solidFill>
                <a:effectLst/>
                <a:latin typeface="Cambria" panose="02040503050406030204" pitchFamily="18" charset="0"/>
                <a:ea typeface="Times New Roman" panose="02020603050405020304" pitchFamily="18" charset="0"/>
              </a:rPr>
              <a:t>Create a Resource group (container for all the resources needed)</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0" dirty="0">
                <a:solidFill>
                  <a:schemeClr val="tx1"/>
                </a:solidFill>
                <a:effectLst/>
                <a:latin typeface="Cambria" panose="02040503050406030204" pitchFamily="18" charset="0"/>
                <a:ea typeface="Times New Roman" panose="02020603050405020304" pitchFamily="18" charset="0"/>
              </a:rPr>
              <a:t>Create a Workspace (Workbench for all the pipeline components)</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0" dirty="0">
                <a:solidFill>
                  <a:schemeClr val="tx1"/>
                </a:solidFill>
                <a:effectLst/>
                <a:latin typeface="Cambria" panose="02040503050406030204" pitchFamily="18" charset="0"/>
                <a:ea typeface="Times New Roman" panose="02020603050405020304" pitchFamily="18" charset="0"/>
              </a:rPr>
              <a:t>From your Workspace lunch Azure Machine Learning Studio</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0" dirty="0">
                <a:solidFill>
                  <a:schemeClr val="tx1"/>
                </a:solidFill>
                <a:effectLst/>
                <a:latin typeface="Cambria" panose="02040503050406030204" pitchFamily="18" charset="0"/>
                <a:ea typeface="Times New Roman" panose="02020603050405020304" pitchFamily="18" charset="0"/>
              </a:rPr>
              <a:t>Create a folder under your account dubbed “</a:t>
            </a:r>
            <a:r>
              <a:rPr lang="en-US" sz="1800" b="0" dirty="0" err="1">
                <a:solidFill>
                  <a:schemeClr val="tx1"/>
                </a:solidFill>
                <a:effectLst/>
                <a:latin typeface="Cambria" panose="02040503050406030204" pitchFamily="18" charset="0"/>
                <a:ea typeface="Times New Roman" panose="02020603050405020304" pitchFamily="18" charset="0"/>
              </a:rPr>
              <a:t>MastersProject</a:t>
            </a:r>
            <a:r>
              <a:rPr lang="en-US" sz="1800" b="0" dirty="0">
                <a:solidFill>
                  <a:schemeClr val="tx1"/>
                </a:solidFill>
                <a:effectLst/>
                <a:latin typeface="Cambria" panose="02040503050406030204" pitchFamily="18" charset="0"/>
                <a:ea typeface="Times New Roman" panose="02020603050405020304" pitchFamily="18" charset="0"/>
              </a:rPr>
              <a:t>”</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0" dirty="0">
                <a:solidFill>
                  <a:schemeClr val="tx1"/>
                </a:solidFill>
                <a:effectLst/>
                <a:latin typeface="Cambria" panose="02040503050406030204" pitchFamily="18" charset="0"/>
                <a:ea typeface="Times New Roman" panose="02020603050405020304" pitchFamily="18" charset="0"/>
              </a:rPr>
              <a:t>Create a sub folder under “</a:t>
            </a:r>
            <a:r>
              <a:rPr lang="en-US" sz="1800" b="0" dirty="0" err="1">
                <a:solidFill>
                  <a:schemeClr val="tx1"/>
                </a:solidFill>
                <a:effectLst/>
                <a:latin typeface="Cambria" panose="02040503050406030204" pitchFamily="18" charset="0"/>
                <a:ea typeface="Times New Roman" panose="02020603050405020304" pitchFamily="18" charset="0"/>
              </a:rPr>
              <a:t>MastersProject</a:t>
            </a:r>
            <a:r>
              <a:rPr lang="en-US" sz="1800" b="0" dirty="0">
                <a:solidFill>
                  <a:schemeClr val="tx1"/>
                </a:solidFill>
                <a:effectLst/>
                <a:latin typeface="Cambria" panose="02040503050406030204" pitchFamily="18" charset="0"/>
                <a:ea typeface="Times New Roman" panose="02020603050405020304" pitchFamily="18" charset="0"/>
              </a:rPr>
              <a:t>” dubbed “</a:t>
            </a:r>
            <a:r>
              <a:rPr lang="en-US" sz="1800" b="0" dirty="0" err="1">
                <a:solidFill>
                  <a:schemeClr val="tx1"/>
                </a:solidFill>
                <a:effectLst/>
                <a:latin typeface="Cambria" panose="02040503050406030204" pitchFamily="18" charset="0"/>
                <a:ea typeface="Times New Roman" panose="02020603050405020304" pitchFamily="18" charset="0"/>
              </a:rPr>
              <a:t>src</a:t>
            </a:r>
            <a:r>
              <a:rPr lang="en-US" sz="1800" b="0" dirty="0">
                <a:solidFill>
                  <a:schemeClr val="tx1"/>
                </a:solidFill>
                <a:effectLst/>
                <a:latin typeface="Cambria" panose="02040503050406030204" pitchFamily="18" charset="0"/>
                <a:ea typeface="Times New Roman" panose="02020603050405020304" pitchFamily="18" charset="0"/>
              </a:rPr>
              <a:t>”</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0" dirty="0">
                <a:solidFill>
                  <a:schemeClr val="tx1"/>
                </a:solidFill>
                <a:effectLst/>
                <a:latin typeface="Cambria" panose="02040503050406030204" pitchFamily="18" charset="0"/>
                <a:ea typeface="Times New Roman" panose="02020603050405020304" pitchFamily="18" charset="0"/>
              </a:rPr>
              <a:t>Create a Jupyter file “QLearning_Runs”.</a:t>
            </a:r>
            <a:r>
              <a:rPr lang="en-US" sz="1800" b="0" dirty="0" err="1">
                <a:solidFill>
                  <a:schemeClr val="tx1"/>
                </a:solidFill>
                <a:effectLst/>
                <a:latin typeface="Cambria" panose="02040503050406030204" pitchFamily="18" charset="0"/>
                <a:ea typeface="Times New Roman" panose="02020603050405020304" pitchFamily="18" charset="0"/>
              </a:rPr>
              <a:t>ipynb</a:t>
            </a:r>
            <a:r>
              <a:rPr lang="en-US" sz="1800" b="0" dirty="0">
                <a:solidFill>
                  <a:schemeClr val="tx1"/>
                </a:solidFill>
                <a:effectLst/>
                <a:latin typeface="Cambria" panose="02040503050406030204" pitchFamily="18" charset="0"/>
                <a:ea typeface="Times New Roman" panose="02020603050405020304" pitchFamily="18" charset="0"/>
              </a:rPr>
              <a:t>”</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0" dirty="0">
                <a:solidFill>
                  <a:schemeClr val="tx1"/>
                </a:solidFill>
                <a:effectLst/>
                <a:latin typeface="Cambria" panose="02040503050406030204" pitchFamily="18" charset="0"/>
                <a:ea typeface="Times New Roman" panose="02020603050405020304" pitchFamily="18" charset="0"/>
              </a:rPr>
              <a:t>Go to top right corner and add Azure compute instance</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0" dirty="0">
                <a:solidFill>
                  <a:schemeClr val="tx1"/>
                </a:solidFill>
                <a:effectLst/>
                <a:latin typeface="Cambria" panose="02040503050406030204" pitchFamily="18" charset="0"/>
                <a:ea typeface="Times New Roman" panose="02020603050405020304" pitchFamily="18" charset="0"/>
              </a:rPr>
              <a:t>Associate the Azure compute instance with the workspace </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0" dirty="0">
                <a:solidFill>
                  <a:schemeClr val="tx1"/>
                </a:solidFill>
                <a:effectLst/>
                <a:latin typeface="Cambria" panose="02040503050406030204" pitchFamily="18" charset="0"/>
                <a:ea typeface="Times New Roman" panose="02020603050405020304" pitchFamily="18" charset="0"/>
              </a:rPr>
              <a:t>Select target runtime environment e.g. Python 3.10 SDK, </a:t>
            </a:r>
            <a:r>
              <a:rPr lang="en-US" sz="1800" b="0" dirty="0" err="1">
                <a:solidFill>
                  <a:schemeClr val="tx1"/>
                </a:solidFill>
                <a:effectLst/>
                <a:latin typeface="Cambria" panose="02040503050406030204" pitchFamily="18" charset="0"/>
                <a:ea typeface="Times New Roman" panose="02020603050405020304" pitchFamily="18" charset="0"/>
              </a:rPr>
              <a:t>AzureML</a:t>
            </a:r>
            <a:r>
              <a:rPr lang="en-US" sz="1800" b="0" dirty="0">
                <a:solidFill>
                  <a:schemeClr val="tx1"/>
                </a:solidFill>
                <a:effectLst/>
                <a:latin typeface="Cambria" panose="02040503050406030204" pitchFamily="18" charset="0"/>
                <a:ea typeface="Times New Roman" panose="02020603050405020304" pitchFamily="18" charset="0"/>
              </a:rPr>
              <a:t> etc. </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0" dirty="0">
                <a:solidFill>
                  <a:schemeClr val="tx1"/>
                </a:solidFill>
                <a:effectLst/>
                <a:latin typeface="Cambria" panose="02040503050406030204" pitchFamily="18" charset="0"/>
                <a:ea typeface="Times New Roman" panose="02020603050405020304" pitchFamily="18" charset="0"/>
              </a:rPr>
              <a:t>Write and execute your codes</a:t>
            </a:r>
            <a:endParaRPr lang="en-US" sz="1800" dirty="0">
              <a:solidFill>
                <a:schemeClr val="tx1"/>
              </a:solidFill>
              <a:effectLst/>
              <a:latin typeface="Times New Roman" panose="02020603050405020304" pitchFamily="18" charset="0"/>
              <a:ea typeface="Times New Roman" panose="02020603050405020304" pitchFamily="18" charset="0"/>
            </a:endParaRPr>
          </a:p>
          <a:p>
            <a:pPr marL="628650" lvl="1" indent="-171450">
              <a:buFont typeface="Arial" panose="020B0604020202020204" pitchFamily="34" charset="0"/>
              <a:buChar char="•"/>
            </a:pPr>
            <a:endParaRPr lang="en-US" sz="10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endParaRPr lang="en-US" sz="1200" dirty="0">
              <a:solidFill>
                <a:schemeClr val="tx1"/>
              </a:solidFill>
            </a:endParaRPr>
          </a:p>
        </p:txBody>
      </p:sp>
    </p:spTree>
    <p:extLst>
      <p:ext uri="{BB962C8B-B14F-4D97-AF65-F5344CB8AC3E}">
        <p14:creationId xmlns:p14="http://schemas.microsoft.com/office/powerpoint/2010/main" val="51040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0E97-9F66-3145-A7B5-3E1135D2E3F8}"/>
              </a:ext>
            </a:extLst>
          </p:cNvPr>
          <p:cNvSpPr>
            <a:spLocks noGrp="1"/>
          </p:cNvSpPr>
          <p:nvPr>
            <p:ph type="title"/>
          </p:nvPr>
        </p:nvSpPr>
        <p:spPr/>
        <p:txBody>
          <a:bodyPr/>
          <a:lstStyle/>
          <a:p>
            <a:r>
              <a:rPr lang="en-US" dirty="0"/>
              <a:t>Jupyter Notebook</a:t>
            </a:r>
          </a:p>
        </p:txBody>
      </p:sp>
      <p:sp>
        <p:nvSpPr>
          <p:cNvPr id="3" name="Title 1">
            <a:extLst>
              <a:ext uri="{FF2B5EF4-FFF2-40B4-BE49-F238E27FC236}">
                <a16:creationId xmlns:a16="http://schemas.microsoft.com/office/drawing/2014/main" id="{E57F98BE-DCEC-79E7-622C-C4EFED54276B}"/>
              </a:ext>
            </a:extLst>
          </p:cNvPr>
          <p:cNvSpPr txBox="1">
            <a:spLocks/>
          </p:cNvSpPr>
          <p:nvPr/>
        </p:nvSpPr>
        <p:spPr bwMode="gray">
          <a:xfrm>
            <a:off x="1090709" y="2565658"/>
            <a:ext cx="8825658" cy="338358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800" dirty="0">
                <a:solidFill>
                  <a:schemeClr val="tx1"/>
                </a:solidFill>
                <a:effectLst/>
                <a:latin typeface="Cambria" panose="02040503050406030204" pitchFamily="18" charset="0"/>
                <a:ea typeface="Calibri" panose="020F0502020204030204" pitchFamily="34" charset="0"/>
              </a:rPr>
              <a:t>Jupyter notebook is a web-based code editor that supports all the capabilities to run python codes, plugins, neat styling, customization, data explorational analysis and data format transformations and integrates seamlessly with Azure Machine Learning Studio. </a:t>
            </a:r>
          </a:p>
          <a:p>
            <a:pPr marL="171450" indent="-171450">
              <a:buFont typeface="Arial" panose="020B0604020202020204" pitchFamily="34" charset="0"/>
              <a:buChar char="•"/>
            </a:pPr>
            <a:endParaRPr lang="en-US" sz="1800" dirty="0">
              <a:solidFill>
                <a:schemeClr val="tx1"/>
              </a:solidFill>
              <a:effectLst/>
              <a:latin typeface="Cambria" panose="02040503050406030204" pitchFamily="18" charset="0"/>
              <a:ea typeface="Calibri" panose="020F0502020204030204" pitchFamily="34" charset="0"/>
            </a:endParaRPr>
          </a:p>
          <a:p>
            <a:pPr marL="171450" indent="-171450">
              <a:buFont typeface="Arial" panose="020B0604020202020204" pitchFamily="34" charset="0"/>
              <a:buChar char="•"/>
            </a:pPr>
            <a:r>
              <a:rPr lang="en-US" sz="1800" dirty="0">
                <a:solidFill>
                  <a:schemeClr val="tx1"/>
                </a:solidFill>
                <a:effectLst/>
                <a:latin typeface="Cambria" panose="02040503050406030204" pitchFamily="18" charset="0"/>
                <a:ea typeface="Calibri" panose="020F0502020204030204" pitchFamily="34" charset="0"/>
              </a:rPr>
              <a:t>The interface is intuitive and easy to navigate. </a:t>
            </a:r>
            <a:endParaRPr lang="en-US" sz="28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endParaRPr lang="en-US" sz="1200" dirty="0">
              <a:solidFill>
                <a:schemeClr val="tx1"/>
              </a:solidFill>
            </a:endParaRPr>
          </a:p>
        </p:txBody>
      </p:sp>
    </p:spTree>
    <p:extLst>
      <p:ext uri="{BB962C8B-B14F-4D97-AF65-F5344CB8AC3E}">
        <p14:creationId xmlns:p14="http://schemas.microsoft.com/office/powerpoint/2010/main" val="4224530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0E97-9F66-3145-A7B5-3E1135D2E3F8}"/>
              </a:ext>
            </a:extLst>
          </p:cNvPr>
          <p:cNvSpPr>
            <a:spLocks noGrp="1"/>
          </p:cNvSpPr>
          <p:nvPr>
            <p:ph type="title"/>
          </p:nvPr>
        </p:nvSpPr>
        <p:spPr/>
        <p:txBody>
          <a:bodyPr/>
          <a:lstStyle/>
          <a:p>
            <a:r>
              <a:rPr lang="en-US" dirty="0"/>
              <a:t>Interpretation of Results (1)</a:t>
            </a:r>
          </a:p>
        </p:txBody>
      </p:sp>
      <p:sp>
        <p:nvSpPr>
          <p:cNvPr id="3" name="Title 1">
            <a:extLst>
              <a:ext uri="{FF2B5EF4-FFF2-40B4-BE49-F238E27FC236}">
                <a16:creationId xmlns:a16="http://schemas.microsoft.com/office/drawing/2014/main" id="{E57F98BE-DCEC-79E7-622C-C4EFED54276B}"/>
              </a:ext>
            </a:extLst>
          </p:cNvPr>
          <p:cNvSpPr txBox="1">
            <a:spLocks/>
          </p:cNvSpPr>
          <p:nvPr/>
        </p:nvSpPr>
        <p:spPr bwMode="gray">
          <a:xfrm>
            <a:off x="1090709" y="2565658"/>
            <a:ext cx="8825658" cy="338358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endParaRPr lang="en-US" sz="1200" dirty="0">
              <a:solidFill>
                <a:schemeClr val="tx1"/>
              </a:solidFill>
            </a:endParaRPr>
          </a:p>
          <a:p>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endParaRPr lang="en-US" sz="1200" dirty="0">
              <a:solidFill>
                <a:schemeClr val="tx1"/>
              </a:solidFill>
            </a:endParaRPr>
          </a:p>
        </p:txBody>
      </p:sp>
      <p:graphicFrame>
        <p:nvGraphicFramePr>
          <p:cNvPr id="4" name="Table 3">
            <a:extLst>
              <a:ext uri="{FF2B5EF4-FFF2-40B4-BE49-F238E27FC236}">
                <a16:creationId xmlns:a16="http://schemas.microsoft.com/office/drawing/2014/main" id="{3675BFC3-4B0F-308F-186A-1AC7C071A81D}"/>
              </a:ext>
            </a:extLst>
          </p:cNvPr>
          <p:cNvGraphicFramePr>
            <a:graphicFrameLocks noGrp="1"/>
          </p:cNvGraphicFramePr>
          <p:nvPr>
            <p:extLst>
              <p:ext uri="{D42A27DB-BD31-4B8C-83A1-F6EECF244321}">
                <p14:modId xmlns:p14="http://schemas.microsoft.com/office/powerpoint/2010/main" val="3677908648"/>
              </p:ext>
            </p:extLst>
          </p:nvPr>
        </p:nvGraphicFramePr>
        <p:xfrm>
          <a:off x="785971" y="2565658"/>
          <a:ext cx="4909820" cy="1934210"/>
        </p:xfrm>
        <a:graphic>
          <a:graphicData uri="http://schemas.openxmlformats.org/drawingml/2006/table">
            <a:tbl>
              <a:tblPr firstRow="1" firstCol="1" bandRow="1">
                <a:tableStyleId>{5C22544A-7EE6-4342-B048-85BDC9FD1C3A}</a:tableStyleId>
              </a:tblPr>
              <a:tblGrid>
                <a:gridCol w="935990">
                  <a:extLst>
                    <a:ext uri="{9D8B030D-6E8A-4147-A177-3AD203B41FA5}">
                      <a16:colId xmlns:a16="http://schemas.microsoft.com/office/drawing/2014/main" val="2162474526"/>
                    </a:ext>
                  </a:extLst>
                </a:gridCol>
                <a:gridCol w="1324610">
                  <a:extLst>
                    <a:ext uri="{9D8B030D-6E8A-4147-A177-3AD203B41FA5}">
                      <a16:colId xmlns:a16="http://schemas.microsoft.com/office/drawing/2014/main" val="2338384577"/>
                    </a:ext>
                  </a:extLst>
                </a:gridCol>
                <a:gridCol w="1324610">
                  <a:extLst>
                    <a:ext uri="{9D8B030D-6E8A-4147-A177-3AD203B41FA5}">
                      <a16:colId xmlns:a16="http://schemas.microsoft.com/office/drawing/2014/main" val="3179796546"/>
                    </a:ext>
                  </a:extLst>
                </a:gridCol>
                <a:gridCol w="1324610">
                  <a:extLst>
                    <a:ext uri="{9D8B030D-6E8A-4147-A177-3AD203B41FA5}">
                      <a16:colId xmlns:a16="http://schemas.microsoft.com/office/drawing/2014/main" val="1766773130"/>
                    </a:ext>
                  </a:extLst>
                </a:gridCol>
              </a:tblGrid>
              <a:tr h="553085">
                <a:tc>
                  <a:txBody>
                    <a:bodyPr/>
                    <a:lstStyle/>
                    <a:p>
                      <a:pPr marL="0" marR="0" algn="just">
                        <a:lnSpc>
                          <a:spcPct val="150000"/>
                        </a:lnSpc>
                        <a:spcBef>
                          <a:spcPts val="0"/>
                        </a:spcBef>
                        <a:spcAft>
                          <a:spcPts val="0"/>
                        </a:spcAft>
                      </a:pPr>
                      <a:r>
                        <a:rPr lang="en-US" sz="1200" dirty="0">
                          <a:effectLst/>
                        </a:rPr>
                        <a:t># 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No of Episodes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Exec Time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Avg Q-Cost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9501087"/>
                  </a:ext>
                </a:extLst>
              </a:tr>
              <a:tr h="276225">
                <a:tc>
                  <a:txBody>
                    <a:bodyPr/>
                    <a:lstStyle/>
                    <a:p>
                      <a:pPr marL="0" marR="0" algn="just">
                        <a:lnSpc>
                          <a:spcPct val="15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0.00981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45.50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5711766"/>
                  </a:ext>
                </a:extLst>
              </a:tr>
              <a:tr h="276225">
                <a:tc>
                  <a:txBody>
                    <a:bodyPr/>
                    <a:lstStyle/>
                    <a:p>
                      <a:pPr marL="0" marR="0" algn="just">
                        <a:lnSpc>
                          <a:spcPct val="150000"/>
                        </a:lnSpc>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0.00943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46.40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5288227"/>
                  </a:ext>
                </a:extLst>
              </a:tr>
              <a:tr h="276225">
                <a:tc>
                  <a:txBody>
                    <a:bodyPr/>
                    <a:lstStyle/>
                    <a:p>
                      <a:pPr marL="0" marR="0" algn="just">
                        <a:lnSpc>
                          <a:spcPct val="150000"/>
                        </a:lnSpc>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0.00900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45.50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004263"/>
                  </a:ext>
                </a:extLst>
              </a:tr>
              <a:tr h="276225">
                <a:tc>
                  <a:txBody>
                    <a:bodyPr/>
                    <a:lstStyle/>
                    <a:p>
                      <a:pPr marL="0" marR="0" algn="just">
                        <a:lnSpc>
                          <a:spcPct val="150000"/>
                        </a:lnSpc>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0.00896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44.80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1317468"/>
                  </a:ext>
                </a:extLst>
              </a:tr>
              <a:tr h="276225">
                <a:tc>
                  <a:txBody>
                    <a:bodyPr/>
                    <a:lstStyle/>
                    <a:p>
                      <a:pPr marL="0" marR="0" algn="just">
                        <a:lnSpc>
                          <a:spcPct val="150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0.00840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47.00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8584472"/>
                  </a:ext>
                </a:extLst>
              </a:tr>
            </a:tbl>
          </a:graphicData>
        </a:graphic>
      </p:graphicFrame>
      <p:graphicFrame>
        <p:nvGraphicFramePr>
          <p:cNvPr id="5" name="Table 4">
            <a:extLst>
              <a:ext uri="{FF2B5EF4-FFF2-40B4-BE49-F238E27FC236}">
                <a16:creationId xmlns:a16="http://schemas.microsoft.com/office/drawing/2014/main" id="{FA4A1C60-69EF-20D0-4743-EC349D37ABAC}"/>
              </a:ext>
            </a:extLst>
          </p:cNvPr>
          <p:cNvGraphicFramePr>
            <a:graphicFrameLocks noGrp="1"/>
          </p:cNvGraphicFramePr>
          <p:nvPr>
            <p:extLst>
              <p:ext uri="{D42A27DB-BD31-4B8C-83A1-F6EECF244321}">
                <p14:modId xmlns:p14="http://schemas.microsoft.com/office/powerpoint/2010/main" val="1890355349"/>
              </p:ext>
            </p:extLst>
          </p:nvPr>
        </p:nvGraphicFramePr>
        <p:xfrm>
          <a:off x="6000529" y="2565658"/>
          <a:ext cx="4909820" cy="1934210"/>
        </p:xfrm>
        <a:graphic>
          <a:graphicData uri="http://schemas.openxmlformats.org/drawingml/2006/table">
            <a:tbl>
              <a:tblPr firstRow="1" firstCol="1" bandRow="1">
                <a:tableStyleId>{5C22544A-7EE6-4342-B048-85BDC9FD1C3A}</a:tableStyleId>
              </a:tblPr>
              <a:tblGrid>
                <a:gridCol w="935990">
                  <a:extLst>
                    <a:ext uri="{9D8B030D-6E8A-4147-A177-3AD203B41FA5}">
                      <a16:colId xmlns:a16="http://schemas.microsoft.com/office/drawing/2014/main" val="1710716671"/>
                    </a:ext>
                  </a:extLst>
                </a:gridCol>
                <a:gridCol w="1324610">
                  <a:extLst>
                    <a:ext uri="{9D8B030D-6E8A-4147-A177-3AD203B41FA5}">
                      <a16:colId xmlns:a16="http://schemas.microsoft.com/office/drawing/2014/main" val="2735213510"/>
                    </a:ext>
                  </a:extLst>
                </a:gridCol>
                <a:gridCol w="1324610">
                  <a:extLst>
                    <a:ext uri="{9D8B030D-6E8A-4147-A177-3AD203B41FA5}">
                      <a16:colId xmlns:a16="http://schemas.microsoft.com/office/drawing/2014/main" val="3430708729"/>
                    </a:ext>
                  </a:extLst>
                </a:gridCol>
                <a:gridCol w="1324610">
                  <a:extLst>
                    <a:ext uri="{9D8B030D-6E8A-4147-A177-3AD203B41FA5}">
                      <a16:colId xmlns:a16="http://schemas.microsoft.com/office/drawing/2014/main" val="144005342"/>
                    </a:ext>
                  </a:extLst>
                </a:gridCol>
              </a:tblGrid>
              <a:tr h="553085">
                <a:tc>
                  <a:txBody>
                    <a:bodyPr/>
                    <a:lstStyle/>
                    <a:p>
                      <a:pPr marL="0" marR="0" algn="just">
                        <a:lnSpc>
                          <a:spcPct val="150000"/>
                        </a:lnSpc>
                        <a:spcBef>
                          <a:spcPts val="0"/>
                        </a:spcBef>
                        <a:spcAft>
                          <a:spcPts val="0"/>
                        </a:spcAft>
                      </a:pPr>
                      <a:r>
                        <a:rPr lang="en-US" sz="1200" dirty="0">
                          <a:effectLst/>
                        </a:rPr>
                        <a:t># 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No of Episodes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Exec Time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Avg Q-Cost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9465909"/>
                  </a:ext>
                </a:extLst>
              </a:tr>
              <a:tr h="276225">
                <a:tc>
                  <a:txBody>
                    <a:bodyPr/>
                    <a:lstStyle/>
                    <a:p>
                      <a:pPr marL="0" marR="0" algn="just">
                        <a:lnSpc>
                          <a:spcPct val="15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0.00802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20.50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2220865"/>
                  </a:ext>
                </a:extLst>
              </a:tr>
              <a:tr h="276225">
                <a:tc>
                  <a:txBody>
                    <a:bodyPr/>
                    <a:lstStyle/>
                    <a:p>
                      <a:pPr marL="0" marR="0" algn="just">
                        <a:lnSpc>
                          <a:spcPct val="150000"/>
                        </a:lnSpc>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0.00740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19.40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7548673"/>
                  </a:ext>
                </a:extLst>
              </a:tr>
              <a:tr h="276225">
                <a:tc>
                  <a:txBody>
                    <a:bodyPr/>
                    <a:lstStyle/>
                    <a:p>
                      <a:pPr marL="0" marR="0" algn="just">
                        <a:lnSpc>
                          <a:spcPct val="150000"/>
                        </a:lnSpc>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0.00601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18.50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531306"/>
                  </a:ext>
                </a:extLst>
              </a:tr>
              <a:tr h="276225">
                <a:tc>
                  <a:txBody>
                    <a:bodyPr/>
                    <a:lstStyle/>
                    <a:p>
                      <a:pPr marL="0" marR="0" algn="just">
                        <a:lnSpc>
                          <a:spcPct val="150000"/>
                        </a:lnSpc>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0.00550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19.80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9203064"/>
                  </a:ext>
                </a:extLst>
              </a:tr>
              <a:tr h="276225">
                <a:tc>
                  <a:txBody>
                    <a:bodyPr/>
                    <a:lstStyle/>
                    <a:p>
                      <a:pPr marL="0" marR="0" algn="just">
                        <a:lnSpc>
                          <a:spcPct val="150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0.00402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20.00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8384242"/>
                  </a:ext>
                </a:extLst>
              </a:tr>
            </a:tbl>
          </a:graphicData>
        </a:graphic>
      </p:graphicFrame>
      <p:graphicFrame>
        <p:nvGraphicFramePr>
          <p:cNvPr id="6" name="Table 5">
            <a:extLst>
              <a:ext uri="{FF2B5EF4-FFF2-40B4-BE49-F238E27FC236}">
                <a16:creationId xmlns:a16="http://schemas.microsoft.com/office/drawing/2014/main" id="{60FA08FF-F9B6-6ED3-A696-E93523D41F64}"/>
              </a:ext>
            </a:extLst>
          </p:cNvPr>
          <p:cNvGraphicFramePr>
            <a:graphicFrameLocks noGrp="1"/>
          </p:cNvGraphicFramePr>
          <p:nvPr>
            <p:extLst>
              <p:ext uri="{D42A27DB-BD31-4B8C-83A1-F6EECF244321}">
                <p14:modId xmlns:p14="http://schemas.microsoft.com/office/powerpoint/2010/main" val="4019166114"/>
              </p:ext>
            </p:extLst>
          </p:nvPr>
        </p:nvGraphicFramePr>
        <p:xfrm>
          <a:off x="785971" y="4620895"/>
          <a:ext cx="4909820" cy="1934210"/>
        </p:xfrm>
        <a:graphic>
          <a:graphicData uri="http://schemas.openxmlformats.org/drawingml/2006/table">
            <a:tbl>
              <a:tblPr firstRow="1" firstCol="1" bandRow="1">
                <a:tableStyleId>{5C22544A-7EE6-4342-B048-85BDC9FD1C3A}</a:tableStyleId>
              </a:tblPr>
              <a:tblGrid>
                <a:gridCol w="935990">
                  <a:extLst>
                    <a:ext uri="{9D8B030D-6E8A-4147-A177-3AD203B41FA5}">
                      <a16:colId xmlns:a16="http://schemas.microsoft.com/office/drawing/2014/main" val="1010895261"/>
                    </a:ext>
                  </a:extLst>
                </a:gridCol>
                <a:gridCol w="1324610">
                  <a:extLst>
                    <a:ext uri="{9D8B030D-6E8A-4147-A177-3AD203B41FA5}">
                      <a16:colId xmlns:a16="http://schemas.microsoft.com/office/drawing/2014/main" val="1173192964"/>
                    </a:ext>
                  </a:extLst>
                </a:gridCol>
                <a:gridCol w="1324610">
                  <a:extLst>
                    <a:ext uri="{9D8B030D-6E8A-4147-A177-3AD203B41FA5}">
                      <a16:colId xmlns:a16="http://schemas.microsoft.com/office/drawing/2014/main" val="2346081464"/>
                    </a:ext>
                  </a:extLst>
                </a:gridCol>
                <a:gridCol w="1324610">
                  <a:extLst>
                    <a:ext uri="{9D8B030D-6E8A-4147-A177-3AD203B41FA5}">
                      <a16:colId xmlns:a16="http://schemas.microsoft.com/office/drawing/2014/main" val="3467766665"/>
                    </a:ext>
                  </a:extLst>
                </a:gridCol>
              </a:tblGrid>
              <a:tr h="553085">
                <a:tc>
                  <a:txBody>
                    <a:bodyPr/>
                    <a:lstStyle/>
                    <a:p>
                      <a:pPr marL="0" marR="0" algn="just">
                        <a:lnSpc>
                          <a:spcPct val="150000"/>
                        </a:lnSpc>
                        <a:spcBef>
                          <a:spcPts val="0"/>
                        </a:spcBef>
                        <a:spcAft>
                          <a:spcPts val="0"/>
                        </a:spcAft>
                      </a:pPr>
                      <a:r>
                        <a:rPr lang="en-US" sz="1200" dirty="0">
                          <a:effectLst/>
                        </a:rPr>
                        <a:t>#3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No of Episodes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Exec Time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Avg Q-Cost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59674415"/>
                  </a:ext>
                </a:extLst>
              </a:tr>
              <a:tr h="276225">
                <a:tc>
                  <a:txBody>
                    <a:bodyPr/>
                    <a:lstStyle/>
                    <a:p>
                      <a:pPr marL="0" marR="0" algn="just">
                        <a:lnSpc>
                          <a:spcPct val="15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0.00202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10.40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2752971"/>
                  </a:ext>
                </a:extLst>
              </a:tr>
              <a:tr h="276225">
                <a:tc>
                  <a:txBody>
                    <a:bodyPr/>
                    <a:lstStyle/>
                    <a:p>
                      <a:pPr marL="0" marR="0" algn="just">
                        <a:lnSpc>
                          <a:spcPct val="150000"/>
                        </a:lnSpc>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0.00200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8.50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4028843"/>
                  </a:ext>
                </a:extLst>
              </a:tr>
              <a:tr h="276225">
                <a:tc>
                  <a:txBody>
                    <a:bodyPr/>
                    <a:lstStyle/>
                    <a:p>
                      <a:pPr marL="0" marR="0" algn="just">
                        <a:lnSpc>
                          <a:spcPct val="150000"/>
                        </a:lnSpc>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0.00150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10.50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7527727"/>
                  </a:ext>
                </a:extLst>
              </a:tr>
              <a:tr h="276225">
                <a:tc>
                  <a:txBody>
                    <a:bodyPr/>
                    <a:lstStyle/>
                    <a:p>
                      <a:pPr marL="0" marR="0" algn="just">
                        <a:lnSpc>
                          <a:spcPct val="150000"/>
                        </a:lnSpc>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0.00120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8.40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73409058"/>
                  </a:ext>
                </a:extLst>
              </a:tr>
              <a:tr h="276225">
                <a:tc>
                  <a:txBody>
                    <a:bodyPr/>
                    <a:lstStyle/>
                    <a:p>
                      <a:pPr marL="0" marR="0" algn="just">
                        <a:lnSpc>
                          <a:spcPct val="150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0.00082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10.40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7543859"/>
                  </a:ext>
                </a:extLst>
              </a:tr>
            </a:tbl>
          </a:graphicData>
        </a:graphic>
      </p:graphicFrame>
      <p:pic>
        <p:nvPicPr>
          <p:cNvPr id="7" name="Picture 6" descr="Graphical user interface, application&#10;&#10;Description automatically generated">
            <a:extLst>
              <a:ext uri="{FF2B5EF4-FFF2-40B4-BE49-F238E27FC236}">
                <a16:creationId xmlns:a16="http://schemas.microsoft.com/office/drawing/2014/main" id="{E03D04BF-BD3D-B637-1850-2570AE116B62}"/>
              </a:ext>
            </a:extLst>
          </p:cNvPr>
          <p:cNvPicPr>
            <a:picLocks noChangeAspect="1"/>
          </p:cNvPicPr>
          <p:nvPr/>
        </p:nvPicPr>
        <p:blipFill rotWithShape="1">
          <a:blip r:embed="rId2"/>
          <a:srcRect l="22948" t="48232" r="52949" b="23873"/>
          <a:stretch/>
        </p:blipFill>
        <p:spPr bwMode="auto">
          <a:xfrm>
            <a:off x="6096000" y="4620895"/>
            <a:ext cx="5417820" cy="19342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8583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0E97-9F66-3145-A7B5-3E1135D2E3F8}"/>
              </a:ext>
            </a:extLst>
          </p:cNvPr>
          <p:cNvSpPr>
            <a:spLocks noGrp="1"/>
          </p:cNvSpPr>
          <p:nvPr>
            <p:ph type="title"/>
          </p:nvPr>
        </p:nvSpPr>
        <p:spPr/>
        <p:txBody>
          <a:bodyPr/>
          <a:lstStyle/>
          <a:p>
            <a:r>
              <a:rPr lang="en-US" dirty="0"/>
              <a:t>Interpretation of Results (2)</a:t>
            </a:r>
          </a:p>
        </p:txBody>
      </p:sp>
      <p:sp>
        <p:nvSpPr>
          <p:cNvPr id="3" name="Title 1">
            <a:extLst>
              <a:ext uri="{FF2B5EF4-FFF2-40B4-BE49-F238E27FC236}">
                <a16:creationId xmlns:a16="http://schemas.microsoft.com/office/drawing/2014/main" id="{E57F98BE-DCEC-79E7-622C-C4EFED54276B}"/>
              </a:ext>
            </a:extLst>
          </p:cNvPr>
          <p:cNvSpPr txBox="1">
            <a:spLocks/>
          </p:cNvSpPr>
          <p:nvPr/>
        </p:nvSpPr>
        <p:spPr bwMode="gray">
          <a:xfrm>
            <a:off x="1090709" y="2565658"/>
            <a:ext cx="8825658" cy="338358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endParaRPr lang="en-US" sz="1200" dirty="0">
              <a:solidFill>
                <a:schemeClr val="tx1"/>
              </a:solidFill>
            </a:endParaRPr>
          </a:p>
        </p:txBody>
      </p:sp>
      <p:graphicFrame>
        <p:nvGraphicFramePr>
          <p:cNvPr id="4" name="Chart 3">
            <a:extLst>
              <a:ext uri="{FF2B5EF4-FFF2-40B4-BE49-F238E27FC236}">
                <a16:creationId xmlns:a16="http://schemas.microsoft.com/office/drawing/2014/main" id="{E23A5E68-739F-87D5-BC4A-F069AF166210}"/>
              </a:ext>
            </a:extLst>
          </p:cNvPr>
          <p:cNvGraphicFramePr/>
          <p:nvPr>
            <p:extLst>
              <p:ext uri="{D42A27DB-BD31-4B8C-83A1-F6EECF244321}">
                <p14:modId xmlns:p14="http://schemas.microsoft.com/office/powerpoint/2010/main" val="2040892256"/>
              </p:ext>
            </p:extLst>
          </p:nvPr>
        </p:nvGraphicFramePr>
        <p:xfrm>
          <a:off x="988695" y="2786791"/>
          <a:ext cx="5031105" cy="29413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E5B7ADE-7EB9-056B-2AC2-D45334676299}"/>
              </a:ext>
            </a:extLst>
          </p:cNvPr>
          <p:cNvGraphicFramePr/>
          <p:nvPr>
            <p:extLst>
              <p:ext uri="{D42A27DB-BD31-4B8C-83A1-F6EECF244321}">
                <p14:modId xmlns:p14="http://schemas.microsoft.com/office/powerpoint/2010/main" val="24850707"/>
              </p:ext>
            </p:extLst>
          </p:nvPr>
        </p:nvGraphicFramePr>
        <p:xfrm>
          <a:off x="6356992" y="2567032"/>
          <a:ext cx="4846313" cy="31610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4103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0E97-9F66-3145-A7B5-3E1135D2E3F8}"/>
              </a:ext>
            </a:extLst>
          </p:cNvPr>
          <p:cNvSpPr>
            <a:spLocks noGrp="1"/>
          </p:cNvSpPr>
          <p:nvPr>
            <p:ph type="title"/>
          </p:nvPr>
        </p:nvSpPr>
        <p:spPr/>
        <p:txBody>
          <a:bodyPr/>
          <a:lstStyle/>
          <a:p>
            <a:r>
              <a:rPr lang="en-US" dirty="0"/>
              <a:t>Interpretation of Results (3)</a:t>
            </a:r>
          </a:p>
        </p:txBody>
      </p:sp>
      <p:sp>
        <p:nvSpPr>
          <p:cNvPr id="3" name="Title 1">
            <a:extLst>
              <a:ext uri="{FF2B5EF4-FFF2-40B4-BE49-F238E27FC236}">
                <a16:creationId xmlns:a16="http://schemas.microsoft.com/office/drawing/2014/main" id="{E57F98BE-DCEC-79E7-622C-C4EFED54276B}"/>
              </a:ext>
            </a:extLst>
          </p:cNvPr>
          <p:cNvSpPr txBox="1">
            <a:spLocks/>
          </p:cNvSpPr>
          <p:nvPr/>
        </p:nvSpPr>
        <p:spPr bwMode="gray">
          <a:xfrm>
            <a:off x="1090709" y="2565658"/>
            <a:ext cx="8825658" cy="338358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lgn="just">
              <a:buFont typeface="Arial" panose="020B0604020202020204" pitchFamily="34" charset="0"/>
              <a:buChar char="•"/>
            </a:pPr>
            <a:r>
              <a:rPr lang="en-US" sz="1800" dirty="0">
                <a:solidFill>
                  <a:schemeClr val="tx1"/>
                </a:solidFill>
                <a:effectLst/>
                <a:ea typeface="Calibri" panose="020F0502020204030204" pitchFamily="34" charset="0"/>
              </a:rPr>
              <a:t>There is a noticeable trend among the tables; the execution time seems to reduce as the number of learning agent increases, because the higher the number of learning agents the quicker the task of making decision to reaching the goal. Usually, the task of reaching the destination is supposed to be performed by a single learning agent but by increasing the number of agents, the task is divided, and the best possible route suggested by the learning agents is combined and prescribed as the path to follow for the vehicle trying to solve VRP problem. More so, the average Q-cost did not change appreciably with higher number of episodes but drops drastically with higher number of learning agents which is evident among the tables. </a:t>
            </a: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endParaRPr lang="en-US" sz="1200" dirty="0">
              <a:solidFill>
                <a:schemeClr val="tx1"/>
              </a:solidFill>
            </a:endParaRPr>
          </a:p>
        </p:txBody>
      </p:sp>
    </p:spTree>
    <p:extLst>
      <p:ext uri="{BB962C8B-B14F-4D97-AF65-F5344CB8AC3E}">
        <p14:creationId xmlns:p14="http://schemas.microsoft.com/office/powerpoint/2010/main" val="92847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1FE9-62C8-9BC7-4C6D-B20C22D66A5F}"/>
              </a:ext>
            </a:extLst>
          </p:cNvPr>
          <p:cNvSpPr>
            <a:spLocks noGrp="1"/>
          </p:cNvSpPr>
          <p:nvPr>
            <p:ph type="ctrTitle"/>
          </p:nvPr>
        </p:nvSpPr>
        <p:spPr>
          <a:xfrm>
            <a:off x="1154955" y="1740035"/>
            <a:ext cx="8825658" cy="3383587"/>
          </a:xfrm>
        </p:spPr>
        <p:txBody>
          <a:bodyPr>
            <a:normAutofit/>
          </a:bodyPr>
          <a:lstStyle/>
          <a:p>
            <a:pPr algn="ctr"/>
            <a:r>
              <a:rPr lang="en-US" sz="3600" dirty="0">
                <a:solidFill>
                  <a:schemeClr val="bg1"/>
                </a:solidFill>
              </a:rPr>
              <a:t>An improved Q- Learning Cloud Based Solution for Time Dependent Vehicle Routing Problem using Markov Decision Process</a:t>
            </a:r>
            <a:br>
              <a:rPr lang="en-US" sz="3600" dirty="0">
                <a:solidFill>
                  <a:schemeClr val="bg1"/>
                </a:solidFill>
              </a:rPr>
            </a:br>
            <a:endParaRPr lang="en-US" sz="3600" dirty="0">
              <a:solidFill>
                <a:schemeClr val="bg1"/>
              </a:solidFill>
            </a:endParaRPr>
          </a:p>
        </p:txBody>
      </p:sp>
      <p:sp>
        <p:nvSpPr>
          <p:cNvPr id="3" name="Subtitle 2">
            <a:extLst>
              <a:ext uri="{FF2B5EF4-FFF2-40B4-BE49-F238E27FC236}">
                <a16:creationId xmlns:a16="http://schemas.microsoft.com/office/drawing/2014/main" id="{F46BC769-BABE-9DD8-D8FF-C1199264D4A3}"/>
              </a:ext>
            </a:extLst>
          </p:cNvPr>
          <p:cNvSpPr>
            <a:spLocks noGrp="1"/>
          </p:cNvSpPr>
          <p:nvPr>
            <p:ph type="subTitle" idx="1"/>
          </p:nvPr>
        </p:nvSpPr>
        <p:spPr>
          <a:xfrm>
            <a:off x="1307186" y="954350"/>
            <a:ext cx="8673427" cy="439444"/>
          </a:xfrm>
        </p:spPr>
        <p:txBody>
          <a:bodyPr>
            <a:normAutofit/>
          </a:bodyPr>
          <a:lstStyle/>
          <a:p>
            <a:pPr algn="ctr"/>
            <a:r>
              <a:rPr lang="en-US" sz="1600" dirty="0">
                <a:solidFill>
                  <a:schemeClr val="bg1"/>
                </a:solidFill>
              </a:rPr>
              <a:t>Theses</a:t>
            </a:r>
            <a:endParaRPr lang="en-US" sz="1600" dirty="0"/>
          </a:p>
        </p:txBody>
      </p:sp>
    </p:spTree>
    <p:extLst>
      <p:ext uri="{BB962C8B-B14F-4D97-AF65-F5344CB8AC3E}">
        <p14:creationId xmlns:p14="http://schemas.microsoft.com/office/powerpoint/2010/main" val="335765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0E97-9F66-3145-A7B5-3E1135D2E3F8}"/>
              </a:ext>
            </a:extLst>
          </p:cNvPr>
          <p:cNvSpPr>
            <a:spLocks noGrp="1"/>
          </p:cNvSpPr>
          <p:nvPr>
            <p:ph type="title"/>
          </p:nvPr>
        </p:nvSpPr>
        <p:spPr/>
        <p:txBody>
          <a:bodyPr/>
          <a:lstStyle/>
          <a:p>
            <a:r>
              <a:rPr lang="en-US" dirty="0"/>
              <a:t>Outline</a:t>
            </a:r>
          </a:p>
        </p:txBody>
      </p:sp>
      <p:sp>
        <p:nvSpPr>
          <p:cNvPr id="3" name="Title 1">
            <a:extLst>
              <a:ext uri="{FF2B5EF4-FFF2-40B4-BE49-F238E27FC236}">
                <a16:creationId xmlns:a16="http://schemas.microsoft.com/office/drawing/2014/main" id="{E57F98BE-DCEC-79E7-622C-C4EFED54276B}"/>
              </a:ext>
            </a:extLst>
          </p:cNvPr>
          <p:cNvSpPr txBox="1">
            <a:spLocks/>
          </p:cNvSpPr>
          <p:nvPr/>
        </p:nvSpPr>
        <p:spPr bwMode="gray">
          <a:xfrm>
            <a:off x="1090709" y="2565658"/>
            <a:ext cx="8825658" cy="3383587"/>
          </a:xfrm>
          <a:prstGeom prst="rect">
            <a:avLst/>
          </a:prstGeom>
        </p:spPr>
        <p:txBody>
          <a:bodyPr vert="horz" lIns="91440" tIns="45720" rIns="91440" bIns="45720" rtlCol="0" anchor="ctr">
            <a:normAutofit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2800" dirty="0">
                <a:solidFill>
                  <a:schemeClr val="tx1"/>
                </a:solidFill>
              </a:rPr>
              <a:t>Abstract</a:t>
            </a:r>
          </a:p>
          <a:p>
            <a:pPr marL="171450" indent="-171450">
              <a:buFont typeface="Arial" panose="020B0604020202020204" pitchFamily="34" charset="0"/>
              <a:buChar char="•"/>
            </a:pPr>
            <a:r>
              <a:rPr lang="en-US" sz="2800" dirty="0">
                <a:solidFill>
                  <a:schemeClr val="tx1"/>
                </a:solidFill>
              </a:rPr>
              <a:t>Definition of terms VRP, Time dependent VRP (TDVRP), Average flow rate, Episodes, Cloud</a:t>
            </a:r>
          </a:p>
          <a:p>
            <a:pPr marL="171450" indent="-171450">
              <a:buFont typeface="Arial" panose="020B0604020202020204" pitchFamily="34" charset="0"/>
              <a:buChar char="•"/>
            </a:pPr>
            <a:r>
              <a:rPr lang="en-US" sz="2800" dirty="0">
                <a:solidFill>
                  <a:schemeClr val="tx1"/>
                </a:solidFill>
              </a:rPr>
              <a:t>Markov Decision Process (MDP)</a:t>
            </a:r>
          </a:p>
          <a:p>
            <a:pPr marL="171450" indent="-171450">
              <a:buFont typeface="Arial" panose="020B0604020202020204" pitchFamily="34" charset="0"/>
              <a:buChar char="•"/>
            </a:pPr>
            <a:r>
              <a:rPr lang="en-US" sz="2800" dirty="0">
                <a:solidFill>
                  <a:schemeClr val="tx1"/>
                </a:solidFill>
              </a:rPr>
              <a:t>Q-Learning Algorithm</a:t>
            </a:r>
          </a:p>
          <a:p>
            <a:pPr marL="171450" indent="-171450">
              <a:buFont typeface="Arial" panose="020B0604020202020204" pitchFamily="34" charset="0"/>
              <a:buChar char="•"/>
            </a:pPr>
            <a:r>
              <a:rPr lang="en-US" sz="2800" dirty="0">
                <a:solidFill>
                  <a:schemeClr val="tx1"/>
                </a:solidFill>
              </a:rPr>
              <a:t>Microsoft Azure Machine Learning Studio</a:t>
            </a:r>
          </a:p>
          <a:p>
            <a:pPr marL="171450" indent="-171450">
              <a:buFont typeface="Arial" panose="020B0604020202020204" pitchFamily="34" charset="0"/>
              <a:buChar char="•"/>
            </a:pPr>
            <a:r>
              <a:rPr lang="en-US" sz="2800" dirty="0">
                <a:solidFill>
                  <a:schemeClr val="tx1"/>
                </a:solidFill>
              </a:rPr>
              <a:t>Jupyter Notebook</a:t>
            </a:r>
          </a:p>
          <a:p>
            <a:pPr marL="171450" indent="-171450">
              <a:buFont typeface="Arial" panose="020B0604020202020204" pitchFamily="34" charset="0"/>
              <a:buChar char="•"/>
            </a:pPr>
            <a:r>
              <a:rPr lang="en-US" sz="2800" dirty="0">
                <a:solidFill>
                  <a:schemeClr val="tx1"/>
                </a:solidFill>
              </a:rPr>
              <a:t>Interpretation of Results</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endParaRPr lang="en-US" sz="1200" dirty="0">
              <a:solidFill>
                <a:schemeClr val="tx1"/>
              </a:solidFill>
            </a:endParaRPr>
          </a:p>
        </p:txBody>
      </p:sp>
    </p:spTree>
    <p:extLst>
      <p:ext uri="{BB962C8B-B14F-4D97-AF65-F5344CB8AC3E}">
        <p14:creationId xmlns:p14="http://schemas.microsoft.com/office/powerpoint/2010/main" val="413946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0E97-9F66-3145-A7B5-3E1135D2E3F8}"/>
              </a:ext>
            </a:extLst>
          </p:cNvPr>
          <p:cNvSpPr>
            <a:spLocks noGrp="1"/>
          </p:cNvSpPr>
          <p:nvPr>
            <p:ph type="title"/>
          </p:nvPr>
        </p:nvSpPr>
        <p:spPr/>
        <p:txBody>
          <a:bodyPr/>
          <a:lstStyle/>
          <a:p>
            <a:r>
              <a:rPr lang="en-US" dirty="0"/>
              <a:t>Abstract</a:t>
            </a:r>
          </a:p>
        </p:txBody>
      </p:sp>
      <p:sp>
        <p:nvSpPr>
          <p:cNvPr id="3" name="Title 1">
            <a:extLst>
              <a:ext uri="{FF2B5EF4-FFF2-40B4-BE49-F238E27FC236}">
                <a16:creationId xmlns:a16="http://schemas.microsoft.com/office/drawing/2014/main" id="{E57F98BE-DCEC-79E7-622C-C4EFED54276B}"/>
              </a:ext>
            </a:extLst>
          </p:cNvPr>
          <p:cNvSpPr txBox="1">
            <a:spLocks/>
          </p:cNvSpPr>
          <p:nvPr/>
        </p:nvSpPr>
        <p:spPr bwMode="gray">
          <a:xfrm>
            <a:off x="744475" y="2317073"/>
            <a:ext cx="10583427" cy="4540927"/>
          </a:xfrm>
          <a:prstGeom prst="rect">
            <a:avLst/>
          </a:prstGeom>
        </p:spPr>
        <p:txBody>
          <a:bodyPr vert="horz" lIns="91440" tIns="45720" rIns="91440" bIns="45720" rtlCol="0" anchor="ctr">
            <a:normAutofit fontScale="400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endParaRPr lang="en-US" sz="1200" dirty="0">
              <a:solidFill>
                <a:schemeClr val="tx1"/>
              </a:solidFill>
            </a:endParaRPr>
          </a:p>
          <a:p>
            <a:pPr marL="0" marR="0" algn="just">
              <a:lnSpc>
                <a:spcPct val="200000"/>
              </a:lnSpc>
              <a:spcBef>
                <a:spcPts val="0"/>
              </a:spcBef>
              <a:spcAft>
                <a:spcPts val="1000"/>
              </a:spcAft>
            </a:pPr>
            <a:r>
              <a:rPr lang="en-US" sz="3400" b="1" dirty="0">
                <a:solidFill>
                  <a:schemeClr val="tx1"/>
                </a:solidFill>
                <a:effectLst/>
                <a:ea typeface="Calibri" panose="020F0502020204030204" pitchFamily="34" charset="0"/>
                <a:cs typeface="Times New Roman" panose="02020603050405020304" pitchFamily="18" charset="0"/>
              </a:rPr>
              <a:t>Vehicle routing problem </a:t>
            </a:r>
            <a:r>
              <a:rPr lang="en-US" sz="3400" dirty="0">
                <a:solidFill>
                  <a:schemeClr val="tx1"/>
                </a:solidFill>
                <a:effectLst/>
                <a:ea typeface="Calibri" panose="020F0502020204030204" pitchFamily="34" charset="0"/>
                <a:cs typeface="Times New Roman" panose="02020603050405020304" pitchFamily="18" charset="0"/>
              </a:rPr>
              <a:t>(VRP) is the most important issue in logistics and transportation, so it is expected to be around as long as commerce and transportation subsist. </a:t>
            </a:r>
            <a:r>
              <a:rPr lang="en-US" sz="3400" b="1" dirty="0">
                <a:solidFill>
                  <a:schemeClr val="tx1"/>
                </a:solidFill>
                <a:effectLst/>
                <a:ea typeface="Calibri" panose="020F0502020204030204" pitchFamily="34" charset="0"/>
                <a:cs typeface="Times New Roman" panose="02020603050405020304" pitchFamily="18" charset="0"/>
              </a:rPr>
              <a:t>Time dependent vehicle routing problem </a:t>
            </a:r>
            <a:r>
              <a:rPr lang="en-US" sz="3400" dirty="0">
                <a:solidFill>
                  <a:schemeClr val="tx1"/>
                </a:solidFill>
                <a:effectLst/>
                <a:ea typeface="Calibri" panose="020F0502020204030204" pitchFamily="34" charset="0"/>
                <a:cs typeface="Times New Roman" panose="02020603050405020304" pitchFamily="18" charset="0"/>
              </a:rPr>
              <a:t>(TDVRP) is arguably the most popular variant of VRP. The interest of a</a:t>
            </a:r>
            <a:r>
              <a:rPr lang="en-US" sz="3400" b="1" dirty="0">
                <a:solidFill>
                  <a:schemeClr val="tx1"/>
                </a:solidFill>
                <a:effectLst/>
                <a:ea typeface="Calibri" panose="020F0502020204030204" pitchFamily="34" charset="0"/>
                <a:cs typeface="Times New Roman" panose="02020603050405020304" pitchFamily="18" charset="0"/>
              </a:rPr>
              <a:t> TDVRP solver </a:t>
            </a:r>
            <a:r>
              <a:rPr lang="en-US" sz="3400" dirty="0">
                <a:solidFill>
                  <a:schemeClr val="tx1"/>
                </a:solidFill>
                <a:effectLst/>
                <a:ea typeface="Calibri" panose="020F0502020204030204" pitchFamily="34" charset="0"/>
                <a:cs typeface="Times New Roman" panose="02020603050405020304" pitchFamily="18" charset="0"/>
              </a:rPr>
              <a:t>is to determine the best possible routing options under certain static or dynamic conditions. This project work attempts to model TDVRP with Markov Decision Process (MDP) and adapt an improved Q-Learning algorithm to optimize the choices presented in the MDP model using a cloud infrastructure. The model represents the road network as simple node points forming a network, distance matrix as connections between any two nodes and average flow rate matrix as a measure of congestion along any two roads The model factors in congestion which is the bane of most TDVRPs. Additionally, the reward scheme and action sets are developed and used as parameters in the learning algorithm. The results from the model show that the higher the number of learning agents the faster the VRP solution, that is more learning agents solve the routing problem quickly and recommend a fast-moving route to the vehicle in transit.</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endParaRPr lang="en-US" sz="1200" dirty="0">
              <a:solidFill>
                <a:schemeClr val="tx1"/>
              </a:solidFill>
            </a:endParaRPr>
          </a:p>
        </p:txBody>
      </p:sp>
    </p:spTree>
    <p:extLst>
      <p:ext uri="{BB962C8B-B14F-4D97-AF65-F5344CB8AC3E}">
        <p14:creationId xmlns:p14="http://schemas.microsoft.com/office/powerpoint/2010/main" val="302578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0E97-9F66-3145-A7B5-3E1135D2E3F8}"/>
              </a:ext>
            </a:extLst>
          </p:cNvPr>
          <p:cNvSpPr>
            <a:spLocks noGrp="1"/>
          </p:cNvSpPr>
          <p:nvPr>
            <p:ph type="title"/>
          </p:nvPr>
        </p:nvSpPr>
        <p:spPr/>
        <p:txBody>
          <a:bodyPr/>
          <a:lstStyle/>
          <a:p>
            <a:r>
              <a:rPr lang="en-US" dirty="0"/>
              <a:t>Definition of terms</a:t>
            </a:r>
          </a:p>
        </p:txBody>
      </p:sp>
      <p:sp>
        <p:nvSpPr>
          <p:cNvPr id="3" name="Title 1">
            <a:extLst>
              <a:ext uri="{FF2B5EF4-FFF2-40B4-BE49-F238E27FC236}">
                <a16:creationId xmlns:a16="http://schemas.microsoft.com/office/drawing/2014/main" id="{E57F98BE-DCEC-79E7-622C-C4EFED54276B}"/>
              </a:ext>
            </a:extLst>
          </p:cNvPr>
          <p:cNvSpPr txBox="1">
            <a:spLocks/>
          </p:cNvSpPr>
          <p:nvPr/>
        </p:nvSpPr>
        <p:spPr bwMode="gray">
          <a:xfrm>
            <a:off x="1090709" y="2565658"/>
            <a:ext cx="8825658" cy="3383587"/>
          </a:xfrm>
          <a:prstGeom prst="rect">
            <a:avLst/>
          </a:prstGeom>
        </p:spPr>
        <p:txBody>
          <a:bodyPr vert="horz" lIns="91440" tIns="45720" rIns="91440" bIns="45720" rtlCol="0" anchor="ctr">
            <a:normAutofit fontScale="775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2800" b="1" dirty="0">
                <a:solidFill>
                  <a:schemeClr val="tx1"/>
                </a:solidFill>
              </a:rPr>
              <a:t>VRP:</a:t>
            </a:r>
            <a:r>
              <a:rPr lang="en-US" sz="2800" dirty="0">
                <a:solidFill>
                  <a:schemeClr val="tx1"/>
                </a:solidFill>
              </a:rPr>
              <a:t> It involves finding optimal route for vehicles</a:t>
            </a:r>
          </a:p>
          <a:p>
            <a:endParaRPr lang="en-US" sz="2800" dirty="0">
              <a:solidFill>
                <a:schemeClr val="tx1"/>
              </a:solidFill>
            </a:endParaRPr>
          </a:p>
          <a:p>
            <a:pPr marL="171450" indent="-171450">
              <a:buFont typeface="Arial" panose="020B0604020202020204" pitchFamily="34" charset="0"/>
              <a:buChar char="•"/>
            </a:pPr>
            <a:r>
              <a:rPr lang="en-US" sz="2800" b="1" dirty="0">
                <a:solidFill>
                  <a:schemeClr val="tx1"/>
                </a:solidFill>
              </a:rPr>
              <a:t>Time dependent VRP (TDVRP):</a:t>
            </a:r>
            <a:r>
              <a:rPr lang="en-US" sz="2800" dirty="0">
                <a:solidFill>
                  <a:schemeClr val="tx1"/>
                </a:solidFill>
              </a:rPr>
              <a:t> VRP that considers delay or traffic congestion when proposing a solution</a:t>
            </a:r>
          </a:p>
          <a:p>
            <a:endParaRPr lang="en-US" sz="2800" dirty="0">
              <a:solidFill>
                <a:schemeClr val="tx1"/>
              </a:solidFill>
            </a:endParaRPr>
          </a:p>
          <a:p>
            <a:pPr marL="171450" indent="-171450">
              <a:buFont typeface="Arial" panose="020B0604020202020204" pitchFamily="34" charset="0"/>
              <a:buChar char="•"/>
            </a:pPr>
            <a:r>
              <a:rPr lang="en-US" sz="2800" b="1" dirty="0">
                <a:solidFill>
                  <a:schemeClr val="tx1"/>
                </a:solidFill>
              </a:rPr>
              <a:t>Average flow rate (AFR):</a:t>
            </a:r>
            <a:r>
              <a:rPr lang="en-US" sz="2800" dirty="0">
                <a:solidFill>
                  <a:schemeClr val="tx1"/>
                </a:solidFill>
              </a:rPr>
              <a:t> no of vehicles/hour</a:t>
            </a:r>
          </a:p>
          <a:p>
            <a:endParaRPr lang="en-US" sz="2800" dirty="0">
              <a:solidFill>
                <a:schemeClr val="tx1"/>
              </a:solidFill>
            </a:endParaRPr>
          </a:p>
          <a:p>
            <a:pPr marL="171450" indent="-171450">
              <a:buFont typeface="Arial" panose="020B0604020202020204" pitchFamily="34" charset="0"/>
              <a:buChar char="•"/>
            </a:pPr>
            <a:r>
              <a:rPr lang="en-US" sz="2800" b="1" dirty="0">
                <a:solidFill>
                  <a:schemeClr val="tx1"/>
                </a:solidFill>
              </a:rPr>
              <a:t>Episodes:</a:t>
            </a:r>
            <a:r>
              <a:rPr lang="en-US" sz="2800" dirty="0">
                <a:solidFill>
                  <a:schemeClr val="tx1"/>
                </a:solidFill>
              </a:rPr>
              <a:t> No of times a solution can be refined </a:t>
            </a:r>
          </a:p>
          <a:p>
            <a:endParaRPr lang="en-US" sz="2800" dirty="0">
              <a:solidFill>
                <a:schemeClr val="tx1"/>
              </a:solidFill>
            </a:endParaRPr>
          </a:p>
          <a:p>
            <a:pPr marL="171450" indent="-171450">
              <a:buFont typeface="Arial" panose="020B0604020202020204" pitchFamily="34" charset="0"/>
              <a:buChar char="•"/>
            </a:pPr>
            <a:r>
              <a:rPr lang="en-US" sz="2800" b="1" dirty="0">
                <a:solidFill>
                  <a:schemeClr val="tx1"/>
                </a:solidFill>
              </a:rPr>
              <a:t>Cloud:</a:t>
            </a:r>
            <a:r>
              <a:rPr lang="en-US" sz="2800" dirty="0">
                <a:solidFill>
                  <a:schemeClr val="tx1"/>
                </a:solidFill>
              </a:rPr>
              <a:t> Delivering computing services over a public or corporate network. Risks and cost are shared by users.</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endParaRPr lang="en-US" sz="1200" dirty="0">
              <a:solidFill>
                <a:schemeClr val="tx1"/>
              </a:solidFill>
            </a:endParaRPr>
          </a:p>
        </p:txBody>
      </p:sp>
    </p:spTree>
    <p:extLst>
      <p:ext uri="{BB962C8B-B14F-4D97-AF65-F5344CB8AC3E}">
        <p14:creationId xmlns:p14="http://schemas.microsoft.com/office/powerpoint/2010/main" val="304535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0E97-9F66-3145-A7B5-3E1135D2E3F8}"/>
              </a:ext>
            </a:extLst>
          </p:cNvPr>
          <p:cNvSpPr>
            <a:spLocks noGrp="1"/>
          </p:cNvSpPr>
          <p:nvPr>
            <p:ph type="title"/>
          </p:nvPr>
        </p:nvSpPr>
        <p:spPr/>
        <p:txBody>
          <a:bodyPr/>
          <a:lstStyle/>
          <a:p>
            <a:r>
              <a:rPr lang="en-US" dirty="0"/>
              <a:t>Markov Decision Process(MDP)</a:t>
            </a:r>
          </a:p>
        </p:txBody>
      </p:sp>
      <p:sp>
        <p:nvSpPr>
          <p:cNvPr id="3" name="Title 1">
            <a:extLst>
              <a:ext uri="{FF2B5EF4-FFF2-40B4-BE49-F238E27FC236}">
                <a16:creationId xmlns:a16="http://schemas.microsoft.com/office/drawing/2014/main" id="{E57F98BE-DCEC-79E7-622C-C4EFED54276B}"/>
              </a:ext>
            </a:extLst>
          </p:cNvPr>
          <p:cNvSpPr txBox="1">
            <a:spLocks/>
          </p:cNvSpPr>
          <p:nvPr/>
        </p:nvSpPr>
        <p:spPr bwMode="gray">
          <a:xfrm>
            <a:off x="1090709" y="2565658"/>
            <a:ext cx="8825658" cy="3383587"/>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800" dirty="0">
                <a:solidFill>
                  <a:schemeClr val="tx1"/>
                </a:solidFill>
                <a:effectLst/>
                <a:ea typeface="Calibri" panose="020F0502020204030204" pitchFamily="34" charset="0"/>
                <a:cs typeface="Times New Roman" panose="02020603050405020304" pitchFamily="18" charset="0"/>
              </a:rPr>
              <a:t>It is a feedback compliant system that ensures every action is rewarded and the reward helps the learning agent to take smarter decisions as the learning activity progresses.</a:t>
            </a:r>
          </a:p>
          <a:p>
            <a:endParaRPr lang="en-US" sz="1800" dirty="0">
              <a:solidFill>
                <a:schemeClr val="tx1"/>
              </a:solidFill>
              <a:effectLst/>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800" dirty="0">
                <a:solidFill>
                  <a:schemeClr val="tx1"/>
                </a:solidFill>
                <a:effectLst/>
                <a:ea typeface="CMR10"/>
                <a:cs typeface="CMR10"/>
              </a:rPr>
              <a:t>MDP is usually defined as a 4-tuple (</a:t>
            </a:r>
            <a:r>
              <a:rPr lang="en-US" sz="1800" i="1" dirty="0">
                <a:solidFill>
                  <a:schemeClr val="tx1"/>
                </a:solidFill>
                <a:effectLst/>
                <a:ea typeface="CMSY10"/>
                <a:cs typeface="CMSY10"/>
              </a:rPr>
              <a:t>S</a:t>
            </a:r>
            <a:r>
              <a:rPr lang="en-US" sz="1800" i="1" dirty="0">
                <a:solidFill>
                  <a:schemeClr val="tx1"/>
                </a:solidFill>
                <a:effectLst/>
                <a:ea typeface="CMR10"/>
                <a:cs typeface="CMMI10"/>
              </a:rPr>
              <a:t>, </a:t>
            </a:r>
            <a:r>
              <a:rPr lang="en-US" sz="1800" i="1" dirty="0">
                <a:solidFill>
                  <a:schemeClr val="tx1"/>
                </a:solidFill>
                <a:effectLst/>
                <a:ea typeface="CMSY10"/>
                <a:cs typeface="CMSY10"/>
              </a:rPr>
              <a:t>A</a:t>
            </a:r>
            <a:r>
              <a:rPr lang="en-US" sz="1800" i="1" dirty="0">
                <a:solidFill>
                  <a:schemeClr val="tx1"/>
                </a:solidFill>
                <a:effectLst/>
                <a:ea typeface="CMR10"/>
                <a:cs typeface="CMMI10"/>
              </a:rPr>
              <a:t>, P, R</a:t>
            </a:r>
            <a:r>
              <a:rPr lang="en-US" sz="1800" dirty="0">
                <a:solidFill>
                  <a:schemeClr val="tx1"/>
                </a:solidFill>
                <a:effectLst/>
                <a:ea typeface="CMR10"/>
                <a:cs typeface="CMR10"/>
              </a:rPr>
              <a:t>).</a:t>
            </a:r>
          </a:p>
          <a:p>
            <a:pPr marL="0" marR="0" algn="just">
              <a:lnSpc>
                <a:spcPct val="150000"/>
              </a:lnSpc>
              <a:spcBef>
                <a:spcPts val="0"/>
              </a:spcBef>
              <a:spcAft>
                <a:spcPts val="1000"/>
              </a:spcAft>
            </a:pPr>
            <a:r>
              <a:rPr lang="en-US" sz="1800" dirty="0">
                <a:solidFill>
                  <a:schemeClr val="tx1"/>
                </a:solidFill>
                <a:effectLst/>
                <a:ea typeface="CMR10"/>
                <a:cs typeface="CMR10"/>
              </a:rPr>
              <a:t>where: </a:t>
            </a:r>
            <a:endParaRPr lang="en-US" sz="1800" dirty="0">
              <a:solidFill>
                <a:schemeClr val="tx1"/>
              </a:solidFill>
              <a:effectLst/>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b="1" i="1" dirty="0">
                <a:solidFill>
                  <a:schemeClr val="tx1"/>
                </a:solidFill>
                <a:effectLst/>
                <a:ea typeface="CMSY10"/>
                <a:cs typeface="CMSY10"/>
              </a:rPr>
              <a:t>S</a:t>
            </a:r>
            <a:r>
              <a:rPr lang="en-US" sz="1800" i="1" dirty="0">
                <a:solidFill>
                  <a:schemeClr val="tx1"/>
                </a:solidFill>
                <a:effectLst/>
                <a:ea typeface="CMSY10"/>
                <a:cs typeface="CMSY10"/>
              </a:rPr>
              <a:t> </a:t>
            </a:r>
            <a:r>
              <a:rPr lang="en-US" sz="1800" dirty="0">
                <a:solidFill>
                  <a:schemeClr val="tx1"/>
                </a:solidFill>
                <a:effectLst/>
                <a:ea typeface="CMR10"/>
                <a:cs typeface="CMR10"/>
              </a:rPr>
              <a:t>= </a:t>
            </a:r>
            <a:r>
              <a:rPr lang="en-US" sz="1800" i="1" dirty="0">
                <a:solidFill>
                  <a:schemeClr val="tx1"/>
                </a:solidFill>
                <a:effectLst/>
                <a:ea typeface="CMSY10"/>
                <a:cs typeface="CMSY10"/>
              </a:rPr>
              <a:t>{</a:t>
            </a:r>
            <a:r>
              <a:rPr lang="en-US" sz="1800" i="1" dirty="0">
                <a:solidFill>
                  <a:schemeClr val="tx1"/>
                </a:solidFill>
                <a:effectLst/>
                <a:ea typeface="CMR10"/>
                <a:cs typeface="CMMI10"/>
              </a:rPr>
              <a:t>S</a:t>
            </a:r>
            <a:r>
              <a:rPr lang="en-US" sz="1800" baseline="-25000" dirty="0">
                <a:solidFill>
                  <a:schemeClr val="tx1"/>
                </a:solidFill>
                <a:effectLst/>
                <a:ea typeface="CMR10"/>
                <a:cs typeface="CMR7"/>
              </a:rPr>
              <a:t>1</a:t>
            </a:r>
            <a:r>
              <a:rPr lang="en-US" sz="1800" i="1" dirty="0">
                <a:solidFill>
                  <a:schemeClr val="tx1"/>
                </a:solidFill>
                <a:effectLst/>
                <a:ea typeface="CMR10"/>
                <a:cs typeface="CMMI10"/>
              </a:rPr>
              <a:t>, S</a:t>
            </a:r>
            <a:r>
              <a:rPr lang="en-US" sz="1800" baseline="-25000" dirty="0">
                <a:solidFill>
                  <a:schemeClr val="tx1"/>
                </a:solidFill>
                <a:effectLst/>
                <a:ea typeface="CMR10"/>
                <a:cs typeface="CMR7"/>
              </a:rPr>
              <a:t>2</a:t>
            </a:r>
            <a:r>
              <a:rPr lang="en-US" sz="1800" i="1" dirty="0">
                <a:solidFill>
                  <a:schemeClr val="tx1"/>
                </a:solidFill>
                <a:effectLst/>
                <a:ea typeface="CMR10"/>
                <a:cs typeface="CMMI10"/>
              </a:rPr>
              <a:t>, ..., S</a:t>
            </a:r>
            <a:r>
              <a:rPr lang="en-US" sz="1800" i="1" baseline="-25000" dirty="0">
                <a:solidFill>
                  <a:schemeClr val="tx1"/>
                </a:solidFill>
                <a:effectLst/>
                <a:ea typeface="CMR10"/>
                <a:cs typeface="CMMI7"/>
              </a:rPr>
              <a:t>n</a:t>
            </a:r>
            <a:r>
              <a:rPr lang="en-US" sz="1800" i="1" dirty="0">
                <a:solidFill>
                  <a:schemeClr val="tx1"/>
                </a:solidFill>
                <a:effectLst/>
                <a:ea typeface="CMSY10"/>
                <a:cs typeface="CMSY10"/>
              </a:rPr>
              <a:t>} </a:t>
            </a:r>
            <a:r>
              <a:rPr lang="en-US" sz="1800" dirty="0">
                <a:solidFill>
                  <a:schemeClr val="tx1"/>
                </a:solidFill>
                <a:effectLst/>
                <a:ea typeface="CMR10"/>
                <a:cs typeface="CMR10"/>
              </a:rPr>
              <a:t>is a finite set of states. </a:t>
            </a:r>
            <a:endParaRPr lang="en-US" sz="1800" dirty="0">
              <a:solidFill>
                <a:schemeClr val="tx1"/>
              </a:solidFill>
              <a:effectLst/>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b="1" i="1" dirty="0">
                <a:solidFill>
                  <a:schemeClr val="tx1"/>
                </a:solidFill>
                <a:effectLst/>
                <a:ea typeface="CMSY10"/>
                <a:cs typeface="CMSY10"/>
              </a:rPr>
              <a:t>A</a:t>
            </a:r>
            <a:r>
              <a:rPr lang="en-US" sz="1800" i="1" dirty="0">
                <a:solidFill>
                  <a:schemeClr val="tx1"/>
                </a:solidFill>
                <a:effectLst/>
                <a:ea typeface="CMSY10"/>
                <a:cs typeface="CMSY10"/>
              </a:rPr>
              <a:t> </a:t>
            </a:r>
            <a:r>
              <a:rPr lang="en-US" sz="1800" dirty="0">
                <a:solidFill>
                  <a:schemeClr val="tx1"/>
                </a:solidFill>
                <a:effectLst/>
                <a:ea typeface="CMR10"/>
                <a:cs typeface="CMR10"/>
              </a:rPr>
              <a:t>= </a:t>
            </a:r>
            <a:r>
              <a:rPr lang="en-US" sz="1800" i="1" dirty="0">
                <a:solidFill>
                  <a:schemeClr val="tx1"/>
                </a:solidFill>
                <a:effectLst/>
                <a:ea typeface="CMSY10"/>
                <a:cs typeface="CMSY10"/>
              </a:rPr>
              <a:t>{</a:t>
            </a:r>
            <a:r>
              <a:rPr lang="en-US" sz="1800" i="1" dirty="0">
                <a:solidFill>
                  <a:schemeClr val="tx1"/>
                </a:solidFill>
                <a:effectLst/>
                <a:ea typeface="CMR10"/>
                <a:cs typeface="CMMI10"/>
              </a:rPr>
              <a:t>A</a:t>
            </a:r>
            <a:r>
              <a:rPr lang="en-US" sz="1800" baseline="-25000" dirty="0">
                <a:solidFill>
                  <a:schemeClr val="tx1"/>
                </a:solidFill>
                <a:effectLst/>
                <a:ea typeface="CMR10"/>
                <a:cs typeface="CMR7"/>
              </a:rPr>
              <a:t>1</a:t>
            </a:r>
            <a:r>
              <a:rPr lang="en-US" sz="1800" i="1" dirty="0">
                <a:solidFill>
                  <a:schemeClr val="tx1"/>
                </a:solidFill>
                <a:effectLst/>
                <a:ea typeface="CMR10"/>
                <a:cs typeface="CMMI10"/>
              </a:rPr>
              <a:t>, A</a:t>
            </a:r>
            <a:r>
              <a:rPr lang="en-US" sz="1800" i="1" baseline="-25000" dirty="0">
                <a:solidFill>
                  <a:schemeClr val="tx1"/>
                </a:solidFill>
                <a:effectLst/>
                <a:ea typeface="CMR10"/>
                <a:cs typeface="CMMI10"/>
              </a:rPr>
              <a:t>2</a:t>
            </a:r>
            <a:r>
              <a:rPr lang="en-US" sz="1800" i="1" dirty="0">
                <a:solidFill>
                  <a:schemeClr val="tx1"/>
                </a:solidFill>
                <a:effectLst/>
                <a:ea typeface="CMR10"/>
                <a:cs typeface="CMMI10"/>
              </a:rPr>
              <a:t>, ..., A</a:t>
            </a:r>
            <a:r>
              <a:rPr lang="en-US" sz="1800" i="1" baseline="-25000" dirty="0">
                <a:solidFill>
                  <a:schemeClr val="tx1"/>
                </a:solidFill>
                <a:effectLst/>
                <a:ea typeface="CMR10"/>
                <a:cs typeface="CMMI7"/>
              </a:rPr>
              <a:t>m</a:t>
            </a:r>
            <a:r>
              <a:rPr lang="en-US" sz="1800" i="1" dirty="0">
                <a:solidFill>
                  <a:schemeClr val="tx1"/>
                </a:solidFill>
                <a:effectLst/>
                <a:ea typeface="CMSY10"/>
                <a:cs typeface="CMSY10"/>
              </a:rPr>
              <a:t>} </a:t>
            </a:r>
            <a:r>
              <a:rPr lang="en-US" sz="1800" dirty="0">
                <a:solidFill>
                  <a:schemeClr val="tx1"/>
                </a:solidFill>
                <a:effectLst/>
                <a:ea typeface="CMR10"/>
                <a:cs typeface="CMR10"/>
              </a:rPr>
              <a:t>is a finite set of actions. </a:t>
            </a:r>
            <a:endParaRPr lang="en-US" sz="1800" dirty="0">
              <a:solidFill>
                <a:schemeClr val="tx1"/>
              </a:solidFill>
              <a:effectLst/>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b="1" i="1" dirty="0">
                <a:solidFill>
                  <a:schemeClr val="tx1"/>
                </a:solidFill>
                <a:effectLst/>
                <a:ea typeface="CMR10"/>
                <a:cs typeface="CMMI10"/>
              </a:rPr>
              <a:t>P</a:t>
            </a:r>
            <a:r>
              <a:rPr lang="en-US" sz="1800" i="1" dirty="0">
                <a:solidFill>
                  <a:schemeClr val="tx1"/>
                </a:solidFill>
                <a:effectLst/>
                <a:ea typeface="CMR10"/>
                <a:cs typeface="CMMI10"/>
              </a:rPr>
              <a:t> </a:t>
            </a:r>
            <a:r>
              <a:rPr lang="en-US" sz="1800" dirty="0">
                <a:solidFill>
                  <a:schemeClr val="tx1"/>
                </a:solidFill>
                <a:effectLst/>
                <a:ea typeface="CMR10"/>
                <a:cs typeface="CMR10"/>
              </a:rPr>
              <a:t>is a Markovian state transition model or action-state mapping function — </a:t>
            </a:r>
            <a:r>
              <a:rPr lang="en-US" sz="1800" b="1" i="1" dirty="0">
                <a:solidFill>
                  <a:schemeClr val="tx1"/>
                </a:solidFill>
                <a:effectLst/>
                <a:ea typeface="CMR10"/>
                <a:cs typeface="CMMI10"/>
              </a:rPr>
              <a:t>P </a:t>
            </a:r>
            <a:r>
              <a:rPr lang="en-US" sz="1800" dirty="0">
                <a:solidFill>
                  <a:schemeClr val="tx1"/>
                </a:solidFill>
                <a:effectLst/>
                <a:ea typeface="CMR10"/>
                <a:cs typeface="CMR10"/>
              </a:rPr>
              <a:t>(</a:t>
            </a:r>
            <a:r>
              <a:rPr lang="en-US" sz="1800" i="1" dirty="0">
                <a:solidFill>
                  <a:schemeClr val="tx1"/>
                </a:solidFill>
                <a:effectLst/>
                <a:ea typeface="CMR10"/>
                <a:cs typeface="CMMI10"/>
              </a:rPr>
              <a:t>S, A, S</a:t>
            </a:r>
            <a:r>
              <a:rPr lang="en-US" sz="1800" i="1" dirty="0">
                <a:solidFill>
                  <a:schemeClr val="tx1"/>
                </a:solidFill>
                <a:effectLst/>
                <a:ea typeface="CMSY7"/>
                <a:cs typeface="CMSY7"/>
              </a:rPr>
              <a:t>_</a:t>
            </a:r>
            <a:r>
              <a:rPr lang="en-US" sz="1800" dirty="0">
                <a:solidFill>
                  <a:schemeClr val="tx1"/>
                </a:solidFill>
                <a:effectLst/>
                <a:ea typeface="CMR10"/>
                <a:cs typeface="CMR10"/>
              </a:rPr>
              <a:t>) is the probability of making a transition from state S to </a:t>
            </a:r>
            <a:r>
              <a:rPr lang="en-US" sz="1800" i="1" dirty="0">
                <a:solidFill>
                  <a:schemeClr val="tx1"/>
                </a:solidFill>
                <a:effectLst/>
                <a:ea typeface="CMR10"/>
                <a:cs typeface="CMMI10"/>
              </a:rPr>
              <a:t>S</a:t>
            </a:r>
            <a:r>
              <a:rPr lang="en-US" sz="1800" i="1" dirty="0">
                <a:solidFill>
                  <a:schemeClr val="tx1"/>
                </a:solidFill>
                <a:effectLst/>
                <a:ea typeface="CMSY7"/>
                <a:cs typeface="CMSY7"/>
              </a:rPr>
              <a:t>_ </a:t>
            </a:r>
            <a:r>
              <a:rPr lang="en-US" sz="1800" dirty="0">
                <a:solidFill>
                  <a:schemeClr val="tx1"/>
                </a:solidFill>
                <a:effectLst/>
                <a:ea typeface="CMR10"/>
                <a:cs typeface="CMR10"/>
              </a:rPr>
              <a:t>by taking action </a:t>
            </a:r>
            <a:r>
              <a:rPr lang="en-US" sz="1800" b="1" i="1" dirty="0">
                <a:solidFill>
                  <a:schemeClr val="tx1"/>
                </a:solidFill>
                <a:effectLst/>
                <a:ea typeface="CMR10"/>
                <a:cs typeface="CMMI10"/>
              </a:rPr>
              <a:t>A</a:t>
            </a:r>
            <a:r>
              <a:rPr lang="en-US" sz="1800" i="1" dirty="0">
                <a:solidFill>
                  <a:schemeClr val="tx1"/>
                </a:solidFill>
                <a:effectLst/>
                <a:ea typeface="CMR10"/>
                <a:cs typeface="CMMI10"/>
              </a:rPr>
              <a:t>, </a:t>
            </a:r>
            <a:r>
              <a:rPr lang="en-US" sz="1800" b="1" i="1" dirty="0">
                <a:solidFill>
                  <a:schemeClr val="tx1"/>
                </a:solidFill>
                <a:effectLst/>
                <a:ea typeface="CMR10"/>
                <a:cs typeface="CMR10"/>
              </a:rPr>
              <a:t>P </a:t>
            </a:r>
            <a:r>
              <a:rPr lang="en-US" sz="1800" dirty="0">
                <a:solidFill>
                  <a:schemeClr val="tx1"/>
                </a:solidFill>
                <a:effectLst/>
                <a:ea typeface="CMR10"/>
                <a:cs typeface="CMR10"/>
              </a:rPr>
              <a:t>(</a:t>
            </a:r>
            <a:r>
              <a:rPr lang="en-US" sz="1800" i="1" dirty="0">
                <a:solidFill>
                  <a:schemeClr val="tx1"/>
                </a:solidFill>
                <a:effectLst/>
                <a:ea typeface="CMR10"/>
                <a:cs typeface="CMMI10"/>
              </a:rPr>
              <a:t>S </a:t>
            </a:r>
            <a:r>
              <a:rPr lang="en-US" sz="1800" i="1" dirty="0">
                <a:solidFill>
                  <a:schemeClr val="tx1"/>
                </a:solidFill>
                <a:effectLst/>
                <a:ea typeface="CMSY10"/>
                <a:cs typeface="CMSY10"/>
              </a:rPr>
              <a:t>−</a:t>
            </a:r>
            <a:r>
              <a:rPr lang="en-US" sz="1800" i="1" dirty="0">
                <a:solidFill>
                  <a:schemeClr val="tx1"/>
                </a:solidFill>
                <a:effectLst/>
                <a:ea typeface="CMR10"/>
                <a:cs typeface="CMMI7"/>
              </a:rPr>
              <a:t>A</a:t>
            </a:r>
            <a:r>
              <a:rPr lang="en-US" sz="1800" i="1" dirty="0">
                <a:solidFill>
                  <a:schemeClr val="tx1"/>
                </a:solidFill>
                <a:effectLst/>
                <a:ea typeface="CMSY10"/>
                <a:cs typeface="CMSY10"/>
              </a:rPr>
              <a:t>→ </a:t>
            </a:r>
            <a:r>
              <a:rPr lang="en-US" sz="1800" i="1" dirty="0">
                <a:solidFill>
                  <a:schemeClr val="tx1"/>
                </a:solidFill>
                <a:effectLst/>
                <a:ea typeface="CMR10"/>
                <a:cs typeface="CMMI10"/>
              </a:rPr>
              <a:t>S</a:t>
            </a:r>
            <a:r>
              <a:rPr lang="en-US" sz="1800" i="1" dirty="0">
                <a:solidFill>
                  <a:schemeClr val="tx1"/>
                </a:solidFill>
                <a:effectLst/>
                <a:ea typeface="CMSY7"/>
                <a:cs typeface="CMSY7"/>
              </a:rPr>
              <a:t>_</a:t>
            </a:r>
            <a:r>
              <a:rPr lang="en-US" sz="1800" dirty="0">
                <a:solidFill>
                  <a:schemeClr val="tx1"/>
                </a:solidFill>
                <a:effectLst/>
                <a:ea typeface="CMR10"/>
                <a:cs typeface="CMR10"/>
              </a:rPr>
              <a:t>) and, </a:t>
            </a:r>
            <a:endParaRPr lang="en-US" sz="1800" dirty="0">
              <a:solidFill>
                <a:schemeClr val="tx1"/>
              </a:solidFill>
              <a:effectLst/>
              <a:ea typeface="Calibri" panose="020F0502020204030204" pitchFamily="34" charset="0"/>
              <a:cs typeface="Times New Roman" panose="02020603050405020304" pitchFamily="18" charset="0"/>
            </a:endParaRPr>
          </a:p>
          <a:p>
            <a:r>
              <a:rPr lang="en-US" sz="1800" b="1" i="1" dirty="0">
                <a:solidFill>
                  <a:schemeClr val="tx1"/>
                </a:solidFill>
                <a:effectLst/>
                <a:ea typeface="CMR10"/>
                <a:cs typeface="CMMI10"/>
              </a:rPr>
              <a:t>R</a:t>
            </a:r>
            <a:r>
              <a:rPr lang="en-US" sz="1800" i="1" dirty="0">
                <a:solidFill>
                  <a:schemeClr val="tx1"/>
                </a:solidFill>
                <a:effectLst/>
                <a:ea typeface="CMR10"/>
                <a:cs typeface="CMMI10"/>
              </a:rPr>
              <a:t> </a:t>
            </a:r>
            <a:r>
              <a:rPr lang="en-US" sz="1800" dirty="0">
                <a:solidFill>
                  <a:schemeClr val="tx1"/>
                </a:solidFill>
                <a:effectLst/>
                <a:ea typeface="CMR10"/>
                <a:cs typeface="CMR10"/>
              </a:rPr>
              <a:t>is a reward (or cost) function — </a:t>
            </a:r>
            <a:r>
              <a:rPr lang="en-US" sz="1800" b="1" i="1" dirty="0">
                <a:solidFill>
                  <a:schemeClr val="tx1"/>
                </a:solidFill>
                <a:effectLst/>
                <a:ea typeface="CMR10"/>
                <a:cs typeface="CMMI10"/>
              </a:rPr>
              <a:t>R</a:t>
            </a:r>
            <a:r>
              <a:rPr lang="en-US" sz="1800" dirty="0">
                <a:solidFill>
                  <a:schemeClr val="tx1"/>
                </a:solidFill>
                <a:effectLst/>
                <a:ea typeface="CMR10"/>
                <a:cs typeface="CMR10"/>
              </a:rPr>
              <a:t> (</a:t>
            </a:r>
            <a:r>
              <a:rPr lang="en-US" sz="1800" i="1" dirty="0">
                <a:solidFill>
                  <a:schemeClr val="tx1"/>
                </a:solidFill>
                <a:effectLst/>
                <a:ea typeface="CMR10"/>
                <a:cs typeface="CMMI10"/>
              </a:rPr>
              <a:t>S, A, S</a:t>
            </a:r>
            <a:r>
              <a:rPr lang="en-US" sz="1800" i="1" dirty="0">
                <a:solidFill>
                  <a:schemeClr val="tx1"/>
                </a:solidFill>
                <a:effectLst/>
                <a:ea typeface="CMSY7"/>
                <a:cs typeface="CMSY7"/>
              </a:rPr>
              <a:t>_</a:t>
            </a:r>
            <a:r>
              <a:rPr lang="en-US" sz="1800" dirty="0">
                <a:solidFill>
                  <a:schemeClr val="tx1"/>
                </a:solidFill>
                <a:effectLst/>
                <a:ea typeface="CMR10"/>
                <a:cs typeface="CMR10"/>
              </a:rPr>
              <a:t>) is the reward for the transition </a:t>
            </a:r>
            <a:r>
              <a:rPr lang="en-US" sz="1800" i="1" dirty="0">
                <a:solidFill>
                  <a:schemeClr val="tx1"/>
                </a:solidFill>
                <a:effectLst/>
                <a:ea typeface="CMR10"/>
                <a:cs typeface="CMMI10"/>
              </a:rPr>
              <a:t>S </a:t>
            </a:r>
            <a:r>
              <a:rPr lang="en-US" sz="1800" i="1" dirty="0">
                <a:solidFill>
                  <a:schemeClr val="tx1"/>
                </a:solidFill>
                <a:effectLst/>
                <a:ea typeface="CMSY10"/>
                <a:cs typeface="CMSY10"/>
              </a:rPr>
              <a:t>−</a:t>
            </a:r>
            <a:r>
              <a:rPr lang="en-US" sz="1800" i="1" dirty="0">
                <a:solidFill>
                  <a:schemeClr val="tx1"/>
                </a:solidFill>
                <a:effectLst/>
                <a:ea typeface="CMR10"/>
                <a:cs typeface="CMMI7"/>
              </a:rPr>
              <a:t>A</a:t>
            </a:r>
            <a:r>
              <a:rPr lang="en-US" sz="1800" i="1" dirty="0">
                <a:solidFill>
                  <a:schemeClr val="tx1"/>
                </a:solidFill>
                <a:effectLst/>
                <a:ea typeface="CMSY10"/>
                <a:cs typeface="CMSY10"/>
              </a:rPr>
              <a:t>→ S</a:t>
            </a:r>
            <a:r>
              <a:rPr lang="en-US" sz="1800" i="1" dirty="0">
                <a:solidFill>
                  <a:schemeClr val="tx1"/>
                </a:solidFill>
                <a:effectLst/>
                <a:ea typeface="CMSY7"/>
                <a:cs typeface="CMSY7"/>
              </a:rPr>
              <a:t>_</a:t>
            </a:r>
            <a:r>
              <a:rPr lang="en-US" sz="1800" dirty="0">
                <a:solidFill>
                  <a:schemeClr val="tx1"/>
                </a:solidFill>
                <a:effectLst/>
                <a:ea typeface="CMR10"/>
                <a:cs typeface="CMR10"/>
              </a:rPr>
              <a:t>.</a:t>
            </a:r>
            <a:endParaRPr lang="en-US" sz="2800" dirty="0">
              <a:solidFill>
                <a:schemeClr val="tx1"/>
              </a:solidFill>
            </a:endParaRPr>
          </a:p>
          <a:p>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endParaRPr lang="en-US" sz="1200" dirty="0">
              <a:solidFill>
                <a:schemeClr val="tx1"/>
              </a:solidFill>
            </a:endParaRPr>
          </a:p>
        </p:txBody>
      </p:sp>
    </p:spTree>
    <p:extLst>
      <p:ext uri="{BB962C8B-B14F-4D97-AF65-F5344CB8AC3E}">
        <p14:creationId xmlns:p14="http://schemas.microsoft.com/office/powerpoint/2010/main" val="122666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0E97-9F66-3145-A7B5-3E1135D2E3F8}"/>
              </a:ext>
            </a:extLst>
          </p:cNvPr>
          <p:cNvSpPr>
            <a:spLocks noGrp="1"/>
          </p:cNvSpPr>
          <p:nvPr>
            <p:ph type="title"/>
          </p:nvPr>
        </p:nvSpPr>
        <p:spPr/>
        <p:txBody>
          <a:bodyPr/>
          <a:lstStyle/>
          <a:p>
            <a:r>
              <a:rPr lang="en-US" dirty="0"/>
              <a:t>Q-Learning (Definition &amp; Formula)</a:t>
            </a:r>
          </a:p>
        </p:txBody>
      </p:sp>
      <mc:AlternateContent xmlns:mc="http://schemas.openxmlformats.org/markup-compatibility/2006">
        <mc:Choice xmlns:a14="http://schemas.microsoft.com/office/drawing/2010/main" Requires="a14">
          <p:sp>
            <p:nvSpPr>
              <p:cNvPr id="3" name="Title 1">
                <a:extLst>
                  <a:ext uri="{FF2B5EF4-FFF2-40B4-BE49-F238E27FC236}">
                    <a16:creationId xmlns:a16="http://schemas.microsoft.com/office/drawing/2014/main" id="{E57F98BE-DCEC-79E7-622C-C4EFED54276B}"/>
                  </a:ext>
                </a:extLst>
              </p:cNvPr>
              <p:cNvSpPr txBox="1">
                <a:spLocks/>
              </p:cNvSpPr>
              <p:nvPr/>
            </p:nvSpPr>
            <p:spPr bwMode="gray">
              <a:xfrm>
                <a:off x="1090709" y="2565658"/>
                <a:ext cx="8825658" cy="338358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800" dirty="0">
                    <a:solidFill>
                      <a:schemeClr val="tx1"/>
                    </a:solidFill>
                    <a:effectLst/>
                    <a:ea typeface="Calibri" panose="020F0502020204030204" pitchFamily="34" charset="0"/>
                    <a:cs typeface="Times New Roman" panose="02020603050405020304" pitchFamily="18" charset="0"/>
                  </a:rPr>
                  <a:t>Q-Learning is a model-free reinforcement learning algorithm that can learn and predict the value of an action in any given state</a:t>
                </a:r>
              </a:p>
              <a:p>
                <a:pPr marL="171450" indent="-171450">
                  <a:buFont typeface="Arial" panose="020B0604020202020204" pitchFamily="34" charset="0"/>
                  <a:buChar char="•"/>
                </a:pPr>
                <a:r>
                  <a:rPr lang="en-US" sz="1800" dirty="0">
                    <a:solidFill>
                      <a:schemeClr val="tx1"/>
                    </a:solidFill>
                    <a:effectLst/>
                    <a:ea typeface="Calibri" panose="020F0502020204030204" pitchFamily="34" charset="0"/>
                    <a:cs typeface="Times New Roman" panose="02020603050405020304" pitchFamily="18" charset="0"/>
                  </a:rPr>
                  <a:t>The agent is expected to learn through experience, by exploring transition options of moving from state to state until it reaches its destination</a:t>
                </a:r>
                <a:endParaRPr lang="en-US" sz="2800" b="1"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14:m>
                  <m:oMath xmlns:m="http://schemas.openxmlformats.org/officeDocument/2006/math">
                    <m:sSub>
                      <m:sSubPr>
                        <m:ctrlPr>
                          <a:rPr lang="en-US" sz="1800" i="1" smtClean="0">
                            <a:solidFill>
                              <a:schemeClr val="tx1"/>
                            </a:solidFill>
                            <a:effectLst/>
                          </a:rPr>
                        </m:ctrlPr>
                      </m:sSubPr>
                      <m:e>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d>
                      <m:dPr>
                        <m:ctrlPr>
                          <a:rPr lang="en-US" sz="1800" i="1">
                            <a:solidFill>
                              <a:schemeClr val="tx1"/>
                            </a:solidFill>
                            <a:effectLst/>
                          </a:rPr>
                        </m:ctrlPr>
                      </m:dPr>
                      <m:e>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m:t>
                        </m:r>
                      </m:e>
                    </m:d>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𝑅</m:t>
                    </m:r>
                    <m:d>
                      <m:dPr>
                        <m:ctrlPr>
                          <a:rPr lang="en-US" sz="1800" i="1">
                            <a:solidFill>
                              <a:schemeClr val="tx1"/>
                            </a:solidFill>
                            <a:effectLst/>
                          </a:rPr>
                        </m:ctrlPr>
                      </m:dPr>
                      <m:e>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m:t>
                        </m:r>
                      </m:e>
                    </m:d>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800" i="1">
                            <a:solidFill>
                              <a:schemeClr val="tx1"/>
                            </a:solidFill>
                            <a:effectLst/>
                          </a:rPr>
                        </m:ctrlPr>
                      </m:dPr>
                      <m:e>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𝛼</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𝑀𝑎𝑥</m:t>
                        </m:r>
                        <m:d>
                          <m:dPr>
                            <m:ctrlPr>
                              <a:rPr lang="en-US" sz="1800" i="1">
                                <a:solidFill>
                                  <a:schemeClr val="tx1"/>
                                </a:solidFill>
                                <a:effectLst/>
                              </a:rPr>
                            </m:ctrlPr>
                          </m:dPr>
                          <m:e>
                            <m:sSub>
                              <m:sSubPr>
                                <m:ctrlPr>
                                  <a:rPr lang="en-US" sz="1800" i="1">
                                    <a:solidFill>
                                      <a:schemeClr val="tx1"/>
                                    </a:solidFill>
                                    <a:effectLst/>
                                  </a:rPr>
                                </m:ctrlPr>
                              </m:sSubPr>
                              <m:e>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sub>
                            </m:sSub>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m:t>
                            </m:r>
                          </m:e>
                        </m:d>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d>
                  </m:oMath>
                </a14:m>
                <a:r>
                  <a:rPr lang="en-US" sz="1800" dirty="0">
                    <a:solidFill>
                      <a:schemeClr val="tx1"/>
                    </a:solidFill>
                    <a:effectLst/>
                    <a:ea typeface="Calibri" panose="020F0502020204030204" pitchFamily="34" charset="0"/>
                    <a:cs typeface="Times New Roman" panose="02020603050405020304" pitchFamily="18" charset="0"/>
                  </a:rPr>
                  <a:t>   (General </a:t>
                </a:r>
                <a:r>
                  <a:rPr lang="en-US" sz="1800" dirty="0" err="1">
                    <a:solidFill>
                      <a:schemeClr val="tx1"/>
                    </a:solidFill>
                    <a:effectLst/>
                    <a:ea typeface="Calibri" panose="020F0502020204030204" pitchFamily="34" charset="0"/>
                    <a:cs typeface="Times New Roman" panose="02020603050405020304" pitchFamily="18" charset="0"/>
                  </a:rPr>
                  <a:t>Qvalue</a:t>
                </a:r>
                <a:r>
                  <a:rPr lang="en-US" sz="1800" dirty="0">
                    <a:solidFill>
                      <a:schemeClr val="tx1"/>
                    </a:solidFill>
                    <a:effectLst/>
                    <a:ea typeface="Calibri" panose="020F0502020204030204" pitchFamily="34" charset="0"/>
                    <a:cs typeface="Times New Roman" panose="02020603050405020304" pitchFamily="18" charset="0"/>
                  </a:rPr>
                  <a:t>)</a:t>
                </a:r>
                <a:endParaRPr lang="en-US" sz="1200" dirty="0">
                  <a:solidFill>
                    <a:schemeClr val="tx1"/>
                  </a:solidFill>
                </a:endParaRPr>
              </a:p>
              <a:p>
                <a:pPr marL="171450" indent="-171450">
                  <a:buFont typeface="Arial" panose="020B0604020202020204" pitchFamily="34" charset="0"/>
                  <a:buChar char="•"/>
                </a:pPr>
                <a14:m>
                  <m:oMath xmlns:m="http://schemas.openxmlformats.org/officeDocument/2006/math">
                    <m:sSub>
                      <m:sSubPr>
                        <m:ctrlPr>
                          <a:rPr lang="en-US" sz="1800" i="1" smtClean="0">
                            <a:solidFill>
                              <a:schemeClr val="tx1"/>
                            </a:solidFill>
                            <a:effectLst/>
                          </a:rPr>
                        </m:ctrlPr>
                      </m:sSubPr>
                      <m:e>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d>
                      <m:dPr>
                        <m:ctrlPr>
                          <a:rPr lang="en-US" sz="1800" i="1">
                            <a:solidFill>
                              <a:schemeClr val="tx1"/>
                            </a:solidFill>
                            <a:effectLst/>
                          </a:rPr>
                        </m:ctrlPr>
                      </m:dPr>
                      <m:e>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m:t>
                        </m:r>
                      </m:e>
                    </m:d>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𝑅</m:t>
                    </m:r>
                    <m:d>
                      <m:dPr>
                        <m:ctrlPr>
                          <a:rPr lang="en-US" sz="1800" i="1">
                            <a:solidFill>
                              <a:schemeClr val="tx1"/>
                            </a:solidFill>
                            <a:effectLst/>
                          </a:rPr>
                        </m:ctrlPr>
                      </m:dPr>
                      <m:e>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m:t>
                        </m:r>
                      </m:e>
                    </m:d>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800" i="1">
                            <a:solidFill>
                              <a:schemeClr val="tx1"/>
                            </a:solidFill>
                            <a:effectLst/>
                          </a:rPr>
                        </m:ctrlPr>
                      </m:dPr>
                      <m:e>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𝛼</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𝑀𝑎𝑥</m:t>
                        </m:r>
                        <m:d>
                          <m:dPr>
                            <m:ctrlPr>
                              <a:rPr lang="en-US" sz="1800" i="1">
                                <a:solidFill>
                                  <a:schemeClr val="tx1"/>
                                </a:solidFill>
                                <a:effectLst/>
                              </a:rPr>
                            </m:ctrlPr>
                          </m:dPr>
                          <m:e>
                            <m:sSub>
                              <m:sSubPr>
                                <m:ctrlPr>
                                  <a:rPr lang="en-US" sz="1800" i="1">
                                    <a:solidFill>
                                      <a:schemeClr val="tx1"/>
                                    </a:solidFill>
                                    <a:effectLst/>
                                  </a:rPr>
                                </m:ctrlPr>
                              </m:sSubPr>
                              <m:e>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sub>
                            </m:sSub>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m:t>
                            </m:r>
                          </m:e>
                        </m:d>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d>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𝐴𝐹𝑅</m:t>
                    </m:r>
                    <m:d>
                      <m:dPr>
                        <m:ctrlPr>
                          <a:rPr lang="en-US" sz="1800" i="1">
                            <a:solidFill>
                              <a:schemeClr val="tx1"/>
                            </a:solidFill>
                            <a:effectLst/>
                          </a:rPr>
                        </m:ctrlPr>
                      </m:dPr>
                      <m:e>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m:t>
                        </m:r>
                      </m:e>
                    </m:d>
                  </m:oMath>
                </a14:m>
                <a:r>
                  <a:rPr lang="en-US" sz="1800" dirty="0">
                    <a:solidFill>
                      <a:schemeClr val="tx1"/>
                    </a:solidFill>
                    <a:effectLst/>
                    <a:ea typeface="Calibri" panose="020F0502020204030204" pitchFamily="34" charset="0"/>
                    <a:cs typeface="Times New Roman" panose="02020603050405020304" pitchFamily="18" charset="0"/>
                  </a:rPr>
                  <a:t>  (Improved </a:t>
                </a:r>
                <a:r>
                  <a:rPr lang="en-US" sz="1800" dirty="0" err="1">
                    <a:solidFill>
                      <a:schemeClr val="tx1"/>
                    </a:solidFill>
                    <a:effectLst/>
                    <a:ea typeface="Calibri" panose="020F0502020204030204" pitchFamily="34" charset="0"/>
                    <a:cs typeface="Times New Roman" panose="02020603050405020304" pitchFamily="18" charset="0"/>
                  </a:rPr>
                  <a:t>Qvalue</a:t>
                </a:r>
                <a:r>
                  <a:rPr lang="en-US" sz="1800" dirty="0">
                    <a:solidFill>
                      <a:schemeClr val="tx1"/>
                    </a:solidFill>
                    <a:effectLst/>
                    <a:ea typeface="Calibri" panose="020F0502020204030204" pitchFamily="34" charset="0"/>
                    <a:cs typeface="Times New Roman" panose="02020603050405020304" pitchFamily="18" charset="0"/>
                  </a:rPr>
                  <a:t>)</a:t>
                </a:r>
              </a:p>
              <a:p>
                <a:pPr marL="171450" indent="-171450">
                  <a:buFont typeface="Arial" panose="020B0604020202020204" pitchFamily="34" charset="0"/>
                  <a:buChar char="•"/>
                </a:pPr>
                <a:endParaRPr lang="en-US" sz="1800" dirty="0">
                  <a:solidFill>
                    <a:schemeClr val="tx1"/>
                  </a:solidFill>
                  <a:cs typeface="Times New Roman" panose="02020603050405020304" pitchFamily="18" charset="0"/>
                </a:endParaRPr>
              </a:p>
              <a:p>
                <a:pPr marL="171450" indent="-171450">
                  <a:buFont typeface="Arial" panose="020B0604020202020204" pitchFamily="34" charset="0"/>
                  <a:buChar char="•"/>
                </a:pPr>
                <a:r>
                  <a:rPr lang="en-US" sz="1800" dirty="0">
                    <a:solidFill>
                      <a:schemeClr val="tx1"/>
                    </a:solidFill>
                    <a:cs typeface="Times New Roman" panose="02020603050405020304" pitchFamily="18" charset="0"/>
                  </a:rPr>
                  <a:t>R=reward, S=  current state, A=current action, AFR=Average flow rate,</a:t>
                </a:r>
                <a:r>
                  <a:rPr lang="en-US" sz="1800" dirty="0">
                    <a:solidFill>
                      <a:schemeClr val="tx1"/>
                    </a:solidFill>
                    <a:ea typeface="Calibri" panose="020F0502020204030204" pitchFamily="34" charset="0"/>
                    <a:cs typeface="Times New Roman" panose="02020603050405020304" pitchFamily="18" charset="0"/>
                  </a:rPr>
                  <a:t> </a:t>
                </a:r>
                <a14:m>
                  <m:oMath xmlns:m="http://schemas.openxmlformats.org/officeDocument/2006/math">
                    <m:r>
                      <a:rPr lang="en-US" sz="1800" b="0" i="1" smtClean="0">
                        <a:solidFill>
                          <a:schemeClr val="tx1"/>
                        </a:solidFill>
                        <a:ea typeface="Calibri" panose="020F0502020204030204" pitchFamily="34" charset="0"/>
                        <a:cs typeface="Times New Roman" panose="02020603050405020304" pitchFamily="18" charset="0"/>
                      </a:rPr>
                      <m:t>𝛼</m:t>
                    </m:r>
                  </m:oMath>
                </a14:m>
                <a:r>
                  <a:rPr lang="en-US" sz="1800" dirty="0">
                    <a:solidFill>
                      <a:schemeClr val="tx1"/>
                    </a:solidFill>
                    <a:cs typeface="Times New Roman" panose="02020603050405020304" pitchFamily="18" charset="0"/>
                  </a:rPr>
                  <a:t>=learning rate , </a:t>
                </a:r>
                <a14:m>
                  <m:oMath xmlns:m="http://schemas.openxmlformats.org/officeDocument/2006/math">
                    <m:sSub>
                      <m:sSubPr>
                        <m:ctrlPr>
                          <a:rPr lang="en-US" sz="1800" i="1" smtClean="0">
                            <a:solidFill>
                              <a:schemeClr val="tx1"/>
                            </a:solidFill>
                            <a:effectLst/>
                          </a:rPr>
                        </m:ctrlPr>
                      </m:sSubPr>
                      <m:e>
                        <m:r>
                          <a:rPr lang="en-US" sz="1800" b="0" i="1" smtClean="0">
                            <a:solidFill>
                              <a:schemeClr val="tx1"/>
                            </a:solidFill>
                            <a:effectLst/>
                            <a:ea typeface="Calibri" panose="020F0502020204030204" pitchFamily="34" charset="0"/>
                            <a:cs typeface="Times New Roman" panose="02020603050405020304" pitchFamily="18" charset="0"/>
                          </a:rPr>
                          <m:t>𝑄</m:t>
                        </m:r>
                      </m:e>
                      <m:sub>
                        <m:r>
                          <a:rPr lang="en-US" sz="1800" b="0" i="1" smtClean="0">
                            <a:solidFill>
                              <a:schemeClr val="tx1"/>
                            </a:solidFill>
                            <a:effectLst/>
                            <a:ea typeface="Calibri" panose="020F0502020204030204" pitchFamily="34" charset="0"/>
                            <a:cs typeface="Times New Roman" panose="02020603050405020304" pitchFamily="18" charset="0"/>
                          </a:rPr>
                          <m:t>𝑛</m:t>
                        </m:r>
                      </m:sub>
                    </m:sSub>
                  </m:oMath>
                </a14:m>
                <a:r>
                  <a:rPr lang="en-US" sz="1800" dirty="0">
                    <a:solidFill>
                      <a:schemeClr val="tx1"/>
                    </a:solidFill>
                  </a:rPr>
                  <a:t>=Updated </a:t>
                </a:r>
                <a:r>
                  <a:rPr lang="en-US" sz="1800" dirty="0" err="1">
                    <a:solidFill>
                      <a:schemeClr val="tx1"/>
                    </a:solidFill>
                  </a:rPr>
                  <a:t>Qvalue</a:t>
                </a:r>
                <a:r>
                  <a:rPr lang="en-US" sz="1800" dirty="0">
                    <a:solidFill>
                      <a:schemeClr val="tx1"/>
                    </a:solidFill>
                  </a:rPr>
                  <a:t>, </a:t>
                </a:r>
                <a14:m>
                  <m:oMath xmlns:m="http://schemas.openxmlformats.org/officeDocument/2006/math">
                    <m:sSub>
                      <m:sSubPr>
                        <m:ctrlPr>
                          <a:rPr lang="en-US" sz="1800" i="1">
                            <a:solidFill>
                              <a:schemeClr val="tx1"/>
                            </a:solidFill>
                          </a:rPr>
                        </m:ctrlPr>
                      </m:sSubPr>
                      <m:e>
                        <m:r>
                          <a:rPr lang="en-US" sz="1800" b="0" i="1" smtClean="0">
                            <a:solidFill>
                              <a:schemeClr val="tx1"/>
                            </a:solidFill>
                            <a:ea typeface="Calibri" panose="020F0502020204030204" pitchFamily="34" charset="0"/>
                            <a:cs typeface="Times New Roman" panose="02020603050405020304" pitchFamily="18" charset="0"/>
                          </a:rPr>
                          <m:t>𝑄</m:t>
                        </m:r>
                      </m:e>
                      <m:sub>
                        <m:r>
                          <a:rPr lang="en-US" sz="1800" b="0" i="1" smtClean="0">
                            <a:solidFill>
                              <a:schemeClr val="tx1"/>
                            </a:solidFill>
                            <a:ea typeface="Calibri" panose="020F0502020204030204" pitchFamily="34" charset="0"/>
                            <a:cs typeface="Times New Roman" panose="02020603050405020304" pitchFamily="18" charset="0"/>
                          </a:rPr>
                          <m:t>𝑜</m:t>
                        </m:r>
                      </m:sub>
                    </m:sSub>
                    <m:r>
                      <a:rPr lang="en-US" sz="1800" b="0" i="1" smtClean="0">
                        <a:solidFill>
                          <a:schemeClr val="tx1"/>
                        </a:solidFill>
                        <a:ea typeface="Calibri" panose="020F0502020204030204" pitchFamily="34" charset="0"/>
                        <a:cs typeface="Times New Roman" panose="02020603050405020304" pitchFamily="18" charset="0"/>
                      </a:rPr>
                      <m:t>=</m:t>
                    </m:r>
                    <m:r>
                      <a:rPr lang="en-US" sz="1800" b="0" i="1" smtClean="0">
                        <a:solidFill>
                          <a:schemeClr val="tx1"/>
                        </a:solidFill>
                        <a:ea typeface="Calibri" panose="020F0502020204030204" pitchFamily="34" charset="0"/>
                        <a:cs typeface="Times New Roman" panose="02020603050405020304" pitchFamily="18" charset="0"/>
                      </a:rPr>
                      <m:t>𝑂𝑙𝑑</m:t>
                    </m:r>
                    <m:r>
                      <a:rPr lang="en-US" sz="1800" b="0" i="1" smtClean="0">
                        <a:solidFill>
                          <a:schemeClr val="tx1"/>
                        </a:solidFill>
                        <a:ea typeface="Calibri" panose="020F0502020204030204" pitchFamily="34" charset="0"/>
                        <a:cs typeface="Times New Roman" panose="02020603050405020304" pitchFamily="18" charset="0"/>
                      </a:rPr>
                      <m:t> </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𝑄</m:t>
                    </m:r>
                    <m:r>
                      <a:rPr lang="en-US" sz="1800" b="0" i="1" smtClean="0">
                        <a:solidFill>
                          <a:schemeClr val="tx1"/>
                        </a:solidFill>
                        <a:ea typeface="Calibri" panose="020F0502020204030204" pitchFamily="34" charset="0"/>
                        <a:cs typeface="Times New Roman" panose="02020603050405020304" pitchFamily="18" charset="0"/>
                      </a:rPr>
                      <m:t>𝑣𝑎𝑙𝑢𝑒</m:t>
                    </m:r>
                  </m:oMath>
                </a14:m>
                <a:endParaRPr lang="en-US" sz="1800" dirty="0">
                  <a:solidFill>
                    <a:schemeClr val="tx1"/>
                  </a:solidFill>
                </a:endParaRPr>
              </a:p>
              <a:p>
                <a:endParaRPr lang="en-US" sz="1200" dirty="0">
                  <a:solidFill>
                    <a:schemeClr val="tx1"/>
                  </a:solidFill>
                </a:endParaRPr>
              </a:p>
            </p:txBody>
          </p:sp>
        </mc:Choice>
        <mc:Fallback>
          <p:sp>
            <p:nvSpPr>
              <p:cNvPr id="3" name="Title 1">
                <a:extLst>
                  <a:ext uri="{FF2B5EF4-FFF2-40B4-BE49-F238E27FC236}">
                    <a16:creationId xmlns:a16="http://schemas.microsoft.com/office/drawing/2014/main" id="{E57F98BE-DCEC-79E7-622C-C4EFED54276B}"/>
                  </a:ext>
                </a:extLst>
              </p:cNvPr>
              <p:cNvSpPr txBox="1">
                <a:spLocks noRot="1" noChangeAspect="1" noMove="1" noResize="1" noEditPoints="1" noAdjustHandles="1" noChangeArrowheads="1" noChangeShapeType="1" noTextEdit="1"/>
              </p:cNvSpPr>
              <p:nvPr/>
            </p:nvSpPr>
            <p:spPr bwMode="gray">
              <a:xfrm>
                <a:off x="1090709" y="2565658"/>
                <a:ext cx="8825658" cy="3383587"/>
              </a:xfrm>
              <a:prstGeom prst="rect">
                <a:avLst/>
              </a:prstGeo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184182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0E97-9F66-3145-A7B5-3E1135D2E3F8}"/>
              </a:ext>
            </a:extLst>
          </p:cNvPr>
          <p:cNvSpPr>
            <a:spLocks noGrp="1"/>
          </p:cNvSpPr>
          <p:nvPr>
            <p:ph type="title"/>
          </p:nvPr>
        </p:nvSpPr>
        <p:spPr/>
        <p:txBody>
          <a:bodyPr/>
          <a:lstStyle/>
          <a:p>
            <a:r>
              <a:rPr lang="en-US" dirty="0"/>
              <a:t>Q-Learning Algorithm</a:t>
            </a:r>
          </a:p>
        </p:txBody>
      </p:sp>
      <p:sp>
        <p:nvSpPr>
          <p:cNvPr id="3" name="Title 1">
            <a:extLst>
              <a:ext uri="{FF2B5EF4-FFF2-40B4-BE49-F238E27FC236}">
                <a16:creationId xmlns:a16="http://schemas.microsoft.com/office/drawing/2014/main" id="{E57F98BE-DCEC-79E7-622C-C4EFED54276B}"/>
              </a:ext>
            </a:extLst>
          </p:cNvPr>
          <p:cNvSpPr txBox="1">
            <a:spLocks/>
          </p:cNvSpPr>
          <p:nvPr/>
        </p:nvSpPr>
        <p:spPr bwMode="gray">
          <a:xfrm>
            <a:off x="1090709" y="2565658"/>
            <a:ext cx="8825658" cy="338358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endParaRPr lang="en-US" sz="1200" dirty="0">
              <a:solidFill>
                <a:schemeClr val="tx1"/>
              </a:solidFill>
            </a:endParaRPr>
          </a:p>
          <a:p>
            <a:pPr marL="342900" marR="0" lvl="0" indent="-342900" algn="just">
              <a:lnSpc>
                <a:spcPct val="150000"/>
              </a:lnSpc>
              <a:spcBef>
                <a:spcPts val="0"/>
              </a:spcBef>
              <a:spcAft>
                <a:spcPts val="0"/>
              </a:spcAft>
              <a:buFont typeface="Symbol" panose="05050102010706020507" pitchFamily="18" charset="2"/>
              <a:buChar char=""/>
              <a:tabLst>
                <a:tab pos="450215" algn="l"/>
              </a:tabLst>
            </a:pPr>
            <a:r>
              <a:rPr lang="en-US" sz="180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Initialize Q-Table values for all state S to zero</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450215" algn="l"/>
              </a:tabLst>
            </a:pPr>
            <a:r>
              <a:rPr lang="en-US" sz="180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Get Q-value and Do Policy Iteration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450215" algn="l"/>
              </a:tabLst>
            </a:pPr>
            <a:r>
              <a:rPr lang="en-US" sz="180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Get Reward and Move to New State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450215" algn="l"/>
              </a:tabLst>
            </a:pPr>
            <a:r>
              <a:rPr lang="en-US" sz="1800" dirty="0">
                <a:solidFill>
                  <a:schemeClr val="tx1"/>
                </a:solidFill>
                <a:latin typeface="Cambria" panose="02040503050406030204" pitchFamily="18" charset="0"/>
                <a:ea typeface="Calibri" panose="020F0502020204030204" pitchFamily="34" charset="0"/>
                <a:cs typeface="Times New Roman" panose="02020603050405020304" pitchFamily="18" charset="0"/>
              </a:rPr>
              <a:t>Compute and Update</a:t>
            </a:r>
            <a:r>
              <a:rPr lang="en-US" sz="180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 Q-Value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450215" algn="l"/>
              </a:tabLst>
            </a:pPr>
            <a:r>
              <a:rPr lang="en-US" sz="180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Repeat previous steps until goal is reached i.e., arrived at the destination.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solidFill>
                <a:schemeClr val="tx1"/>
              </a:solidFill>
            </a:endParaRPr>
          </a:p>
        </p:txBody>
      </p:sp>
    </p:spTree>
    <p:extLst>
      <p:ext uri="{BB962C8B-B14F-4D97-AF65-F5344CB8AC3E}">
        <p14:creationId xmlns:p14="http://schemas.microsoft.com/office/powerpoint/2010/main" val="267679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0E97-9F66-3145-A7B5-3E1135D2E3F8}"/>
              </a:ext>
            </a:extLst>
          </p:cNvPr>
          <p:cNvSpPr>
            <a:spLocks noGrp="1"/>
          </p:cNvSpPr>
          <p:nvPr>
            <p:ph type="title"/>
          </p:nvPr>
        </p:nvSpPr>
        <p:spPr/>
        <p:txBody>
          <a:bodyPr/>
          <a:lstStyle/>
          <a:p>
            <a:r>
              <a:rPr lang="en-US" dirty="0"/>
              <a:t>Azure Machine Learning Studio</a:t>
            </a:r>
          </a:p>
        </p:txBody>
      </p:sp>
      <p:sp>
        <p:nvSpPr>
          <p:cNvPr id="3" name="Title 1">
            <a:extLst>
              <a:ext uri="{FF2B5EF4-FFF2-40B4-BE49-F238E27FC236}">
                <a16:creationId xmlns:a16="http://schemas.microsoft.com/office/drawing/2014/main" id="{E57F98BE-DCEC-79E7-622C-C4EFED54276B}"/>
              </a:ext>
            </a:extLst>
          </p:cNvPr>
          <p:cNvSpPr txBox="1">
            <a:spLocks/>
          </p:cNvSpPr>
          <p:nvPr/>
        </p:nvSpPr>
        <p:spPr bwMode="gray">
          <a:xfrm>
            <a:off x="1090709" y="2565658"/>
            <a:ext cx="8825658" cy="338358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800" dirty="0">
                <a:solidFill>
                  <a:schemeClr val="tx1"/>
                </a:solidFill>
                <a:effectLst/>
                <a:ea typeface="Calibri" panose="020F0502020204030204" pitchFamily="34" charset="0"/>
                <a:cs typeface="Times New Roman" panose="02020603050405020304" pitchFamily="18" charset="0"/>
              </a:rPr>
              <a:t>Azure Machine Learning Studio is a GUI based integrated development environment used for developing and operationalizing AI and Machine Learning (ML) workflows on Microsoft Azure. </a:t>
            </a:r>
          </a:p>
          <a:p>
            <a:pPr marL="171450" indent="-171450">
              <a:buFont typeface="Arial" panose="020B0604020202020204" pitchFamily="34" charset="0"/>
              <a:buChar char="•"/>
            </a:pPr>
            <a:endParaRPr lang="en-US" sz="1800" dirty="0">
              <a:solidFill>
                <a:schemeClr val="tx1"/>
              </a:solidFill>
              <a:ea typeface="Calibri" panose="020F0502020204030204" pitchFamily="34" charset="0"/>
              <a:cs typeface="Times New Roman" panose="02020603050405020304" pitchFamily="18" charset="0"/>
            </a:endParaRPr>
          </a:p>
          <a:p>
            <a:endParaRPr lang="en-US" sz="1800" dirty="0">
              <a:solidFill>
                <a:schemeClr val="tx1"/>
              </a:solidFill>
              <a:effectLst/>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800" dirty="0">
                <a:solidFill>
                  <a:schemeClr val="tx1"/>
                </a:solidFill>
                <a:ea typeface="Calibri" panose="020F0502020204030204" pitchFamily="34" charset="0"/>
                <a:cs typeface="Times New Roman" panose="02020603050405020304" pitchFamily="18" charset="0"/>
              </a:rPr>
              <a:t>Setting up Cloud Environment for Implementation</a:t>
            </a:r>
          </a:p>
          <a:p>
            <a:pPr marL="628650" lvl="1" indent="-171450">
              <a:buFont typeface="Arial" panose="020B0604020202020204" pitchFamily="34" charset="0"/>
              <a:buChar char="•"/>
            </a:pPr>
            <a:endParaRPr lang="en-US" sz="100" dirty="0">
              <a:solidFill>
                <a:schemeClr val="tx1"/>
              </a:solidFill>
              <a:effectLst/>
              <a:ea typeface="Calibri" panose="020F0502020204030204" pitchFamily="34" charset="0"/>
              <a:cs typeface="Times New Roman" panose="02020603050405020304" pitchFamily="18" charset="0"/>
            </a:endParaRPr>
          </a:p>
          <a:p>
            <a:pPr marL="628650" lvl="1" indent="-171450">
              <a:buFont typeface="Arial" panose="020B0604020202020204" pitchFamily="34" charset="0"/>
              <a:buChar char="•"/>
            </a:pPr>
            <a:endParaRPr lang="en-US" sz="10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endParaRPr lang="en-US" sz="1200" dirty="0">
              <a:solidFill>
                <a:schemeClr val="tx1"/>
              </a:solidFill>
            </a:endParaRPr>
          </a:p>
        </p:txBody>
      </p:sp>
    </p:spTree>
    <p:extLst>
      <p:ext uri="{BB962C8B-B14F-4D97-AF65-F5344CB8AC3E}">
        <p14:creationId xmlns:p14="http://schemas.microsoft.com/office/powerpoint/2010/main" val="4070719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555</TotalTime>
  <Words>1146</Words>
  <Application>Microsoft Office PowerPoint</Application>
  <PresentationFormat>Widescreen</PresentationFormat>
  <Paragraphs>183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Cambria Math</vt:lpstr>
      <vt:lpstr>Century Gothic</vt:lpstr>
      <vt:lpstr>Symbol</vt:lpstr>
      <vt:lpstr>Times New Roman</vt:lpstr>
      <vt:lpstr>Wingdings 3</vt:lpstr>
      <vt:lpstr>Ion Boardroom</vt:lpstr>
      <vt:lpstr>Ebuka John  26044631   Project Work Presentation </vt:lpstr>
      <vt:lpstr>An improved Q- Learning Cloud Based Solution for Time Dependent Vehicle Routing Problem using Markov Decision Process </vt:lpstr>
      <vt:lpstr>Outline</vt:lpstr>
      <vt:lpstr>Abstract</vt:lpstr>
      <vt:lpstr>Definition of terms</vt:lpstr>
      <vt:lpstr>Markov Decision Process(MDP)</vt:lpstr>
      <vt:lpstr>Q-Learning (Definition &amp; Formula)</vt:lpstr>
      <vt:lpstr>Q-Learning Algorithm</vt:lpstr>
      <vt:lpstr>Azure Machine Learning Studio</vt:lpstr>
      <vt:lpstr>Azure Machine Learning Studio (contd)</vt:lpstr>
      <vt:lpstr>Jupyter Notebook</vt:lpstr>
      <vt:lpstr>Interpretation of Results (1)</vt:lpstr>
      <vt:lpstr>Interpretation of Results (2)</vt:lpstr>
      <vt:lpstr>Interpretation of Results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Ebuka John  26044631   Project Work Presentation </dc:title>
  <dc:creator>Oluwole Olojede</dc:creator>
  <cp:lastModifiedBy>Oluwole Olojede</cp:lastModifiedBy>
  <cp:revision>15</cp:revision>
  <dcterms:created xsi:type="dcterms:W3CDTF">2022-09-29T18:53:38Z</dcterms:created>
  <dcterms:modified xsi:type="dcterms:W3CDTF">2022-09-30T04:09:36Z</dcterms:modified>
</cp:coreProperties>
</file>