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27432000" cy="19202400"/>
  <p:notesSz cx="6881813" cy="10015538"/>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600" autoAdjust="0"/>
    <p:restoredTop sz="94707" autoAdjust="0"/>
  </p:normalViewPr>
  <p:slideViewPr>
    <p:cSldViewPr snapToGrid="0" snapToObjects="1" showGuides="1">
      <p:cViewPr>
        <p:scale>
          <a:sx n="91" d="100"/>
          <a:sy n="91" d="100"/>
        </p:scale>
        <p:origin x="-1272" y="6810"/>
      </p:cViewPr>
      <p:guideLst>
        <p:guide orient="horz" pos="1981"/>
        <p:guide orient="horz" pos="168"/>
        <p:guide orient="horz" pos="11821"/>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Kitap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numFmt formatCode="General" sourceLinked="0"/>
              <c:spPr/>
              <c:txPr>
                <a:bodyPr/>
                <a:lstStyle/>
                <a:p>
                  <a:pPr>
                    <a:defRPr sz="1100" baseline="0"/>
                  </a:pPr>
                  <a:endParaRPr lang="tr-TR"/>
                </a:p>
              </c:txPr>
              <c:dLblPos val="outEnd"/>
              <c:showLegendKey val="0"/>
              <c:showVal val="1"/>
              <c:showCatName val="0"/>
              <c:showSerName val="0"/>
              <c:showPercent val="0"/>
              <c:showBubbleSize val="0"/>
            </c:dLbl>
            <c:txPr>
              <a:bodyPr/>
              <a:lstStyle/>
              <a:p>
                <a:pPr>
                  <a:defRPr sz="1100" baseline="0"/>
                </a:pPr>
                <a:endParaRPr lang="tr-TR"/>
              </a:p>
            </c:txPr>
            <c:showLegendKey val="0"/>
            <c:showVal val="1"/>
            <c:showCatName val="0"/>
            <c:showSerName val="0"/>
            <c:showPercent val="0"/>
            <c:showBubbleSize val="0"/>
            <c:showLeaderLines val="0"/>
          </c:dLbls>
          <c:cat>
            <c:strRef>
              <c:f>Sayfa1!$A$1:$A$4</c:f>
              <c:strCache>
                <c:ptCount val="4"/>
                <c:pt idx="0">
                  <c:v>Numerical Integration</c:v>
                </c:pt>
                <c:pt idx="1">
                  <c:v>Combined New Supertight</c:v>
                </c:pt>
                <c:pt idx="2">
                  <c:v>Jensen-Cotes</c:v>
                </c:pt>
                <c:pt idx="3">
                  <c:v>Exponantial for N=2</c:v>
                </c:pt>
              </c:strCache>
            </c:strRef>
          </c:cat>
          <c:val>
            <c:numRef>
              <c:f>Sayfa1!$B$1:$B$4</c:f>
              <c:numCache>
                <c:formatCode>0.00000000</c:formatCode>
                <c:ptCount val="4"/>
                <c:pt idx="0">
                  <c:v>8.6384000000000007</c:v>
                </c:pt>
                <c:pt idx="1">
                  <c:v>1.8492999999999999</c:v>
                </c:pt>
                <c:pt idx="2">
                  <c:v>3.7856000000000001</c:v>
                </c:pt>
                <c:pt idx="3">
                  <c:v>1.7294</c:v>
                </c:pt>
              </c:numCache>
            </c:numRef>
          </c:val>
        </c:ser>
        <c:dLbls>
          <c:showLegendKey val="0"/>
          <c:showVal val="1"/>
          <c:showCatName val="0"/>
          <c:showSerName val="0"/>
          <c:showPercent val="0"/>
          <c:showBubbleSize val="0"/>
        </c:dLbls>
        <c:gapWidth val="75"/>
        <c:axId val="35289088"/>
        <c:axId val="84613312"/>
      </c:barChart>
      <c:catAx>
        <c:axId val="35289088"/>
        <c:scaling>
          <c:orientation val="minMax"/>
        </c:scaling>
        <c:delete val="0"/>
        <c:axPos val="b"/>
        <c:majorTickMark val="none"/>
        <c:minorTickMark val="none"/>
        <c:tickLblPos val="nextTo"/>
        <c:crossAx val="84613312"/>
        <c:crosses val="autoZero"/>
        <c:auto val="1"/>
        <c:lblAlgn val="ctr"/>
        <c:lblOffset val="100"/>
        <c:noMultiLvlLbl val="0"/>
      </c:catAx>
      <c:valAx>
        <c:axId val="84613312"/>
        <c:scaling>
          <c:orientation val="minMax"/>
        </c:scaling>
        <c:delete val="0"/>
        <c:axPos val="l"/>
        <c:numFmt formatCode="0.000" sourceLinked="0"/>
        <c:majorTickMark val="none"/>
        <c:minorTickMark val="none"/>
        <c:tickLblPos val="nextTo"/>
        <c:crossAx val="35289088"/>
        <c:crosses val="autoZero"/>
        <c:crossBetween val="between"/>
      </c:valAx>
    </c:plotArea>
    <c:plotVisOnly val="1"/>
    <c:dispBlanksAs val="gap"/>
    <c:showDLblsOverMax val="0"/>
  </c:chart>
  <c:spPr>
    <a:solidFill>
      <a:schemeClr val="bg1"/>
    </a:solidFill>
    <a:ln w="0">
      <a:solidFill>
        <a:schemeClr val="tx1"/>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n-US" dirty="0"/>
          </a:p>
        </p:txBody>
      </p:sp>
      <p:sp>
        <p:nvSpPr>
          <p:cNvPr id="3" name="Date Placeholder 2"/>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E6CC2317-6751-4CD4-9995-8782DD78E936}" type="datetimeFigureOut">
              <a:rPr lang="en-US" smtClean="0"/>
              <a:pPr/>
              <a:t>12/24/2012</a:t>
            </a:fld>
            <a:endParaRPr lang="en-US" dirty="0"/>
          </a:p>
        </p:txBody>
      </p:sp>
      <p:sp>
        <p:nvSpPr>
          <p:cNvPr id="4" name="Slide Image Placeholder 3"/>
          <p:cNvSpPr>
            <a:spLocks noGrp="1" noRot="1" noChangeAspect="1"/>
          </p:cNvSpPr>
          <p:nvPr>
            <p:ph type="sldImg" idx="2"/>
          </p:nvPr>
        </p:nvSpPr>
        <p:spPr>
          <a:xfrm>
            <a:off x="758825" y="750888"/>
            <a:ext cx="5364163" cy="3756025"/>
          </a:xfrm>
          <a:prstGeom prst="rect">
            <a:avLst/>
          </a:prstGeom>
          <a:noFill/>
          <a:ln w="12700">
            <a:solidFill>
              <a:prstClr val="black"/>
            </a:solidFill>
          </a:ln>
        </p:spPr>
        <p:txBody>
          <a:bodyPr vert="horz" lIns="96551" tIns="48276" rIns="96551" bIns="48276" rtlCol="0" anchor="ctr"/>
          <a:lstStyle/>
          <a:p>
            <a:endParaRPr lang="en-US" dirty="0"/>
          </a:p>
        </p:txBody>
      </p:sp>
      <p:sp>
        <p:nvSpPr>
          <p:cNvPr id="5" name="Notes Placeholder 4"/>
          <p:cNvSpPr>
            <a:spLocks noGrp="1"/>
          </p:cNvSpPr>
          <p:nvPr>
            <p:ph type="body" sz="quarter" idx="3"/>
          </p:nvPr>
        </p:nvSpPr>
        <p:spPr>
          <a:xfrm>
            <a:off x="688182" y="4757381"/>
            <a:ext cx="5505450" cy="4506992"/>
          </a:xfrm>
          <a:prstGeom prst="rect">
            <a:avLst/>
          </a:prstGeom>
        </p:spPr>
        <p:txBody>
          <a:bodyPr vert="horz" lIns="96551" tIns="48276" rIns="96551" bIns="48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1844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409825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ACKNOWLEDGEMENTS</a:t>
            </a:r>
            <a:endParaRPr lang="en-US" dirty="0"/>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574758"/>
            <a:ext cx="8494548"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89179" y="3143870"/>
            <a:ext cx="8483204"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589179" y="10521359"/>
            <a:ext cx="8495540"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589179" y="10058401"/>
            <a:ext cx="8483203"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471423" y="12427411"/>
            <a:ext cx="8482209"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471423" y="12001154"/>
            <a:ext cx="848220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9476384" y="3579388"/>
            <a:ext cx="8482209"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471422" y="3143870"/>
            <a:ext cx="8487172"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372338" y="3143870"/>
            <a:ext cx="8485018"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372338" y="3574758"/>
            <a:ext cx="8485018"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372338" y="10039671"/>
            <a:ext cx="8485018"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370766" y="10470559"/>
            <a:ext cx="8488163"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372338" y="14979650"/>
            <a:ext cx="8485018"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18370766" y="15410538"/>
            <a:ext cx="8488163" cy="448461"/>
          </a:xfrm>
          <a:prstGeom prst="rect">
            <a:avLst/>
          </a:prstGeom>
        </p:spPr>
        <p:txBody>
          <a:bodyPr wrap="square" lIns="130622" tIns="130622" rIns="130622" bIns="130622">
            <a:spAutoFit/>
          </a:bodyPr>
          <a:lstStyle>
            <a:lvl1pPr marL="195933" indent="-195933">
              <a:buNone/>
              <a:defRPr sz="12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0" name="Text Placeholder 5"/>
          <p:cNvSpPr>
            <a:spLocks noGrp="1"/>
          </p:cNvSpPr>
          <p:nvPr>
            <p:ph type="body" sz="quarter" idx="95"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6"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18"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2" name="Text Placeholder 3"/>
          <p:cNvSpPr>
            <a:spLocks noGrp="1"/>
          </p:cNvSpPr>
          <p:nvPr>
            <p:ph type="body" sz="quarter" idx="119"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20"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1"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2"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3"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4"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5" hasCustomPrompt="1"/>
          </p:nvPr>
        </p:nvSpPr>
        <p:spPr>
          <a:xfrm>
            <a:off x="-6498158" y="13769163"/>
            <a:ext cx="6285508" cy="448461"/>
          </a:xfrm>
          <a:prstGeom prst="rect">
            <a:avLst/>
          </a:prstGeom>
        </p:spPr>
        <p:txBody>
          <a:bodyPr wrap="square" lIns="130622" tIns="130622" rIns="130622" bIns="130622">
            <a:spAutoFit/>
          </a:bodyPr>
          <a:lstStyle>
            <a:lvl1pPr marL="0" indent="0">
              <a:buNone/>
              <a:defRPr sz="12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2"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3" name="Text Placeholder 5"/>
          <p:cNvSpPr>
            <a:spLocks noGrp="1"/>
          </p:cNvSpPr>
          <p:nvPr>
            <p:ph type="body" sz="quarter" idx="136"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4" name="Text Placeholder 5"/>
          <p:cNvSpPr>
            <a:spLocks noGrp="1"/>
          </p:cNvSpPr>
          <p:nvPr>
            <p:ph type="body" sz="quarter" idx="137"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8"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9"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40"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1"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2"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3"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4"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5"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6"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7"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2" name="Text Placeholder 5"/>
          <p:cNvSpPr>
            <a:spLocks noGrp="1"/>
          </p:cNvSpPr>
          <p:nvPr>
            <p:ph type="body" sz="quarter" idx="148"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3" name="Text Placeholder 5"/>
          <p:cNvSpPr>
            <a:spLocks noGrp="1"/>
          </p:cNvSpPr>
          <p:nvPr>
            <p:ph type="body" sz="quarter" idx="149"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67"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68" name="Picture Placeholder 13"/>
          <p:cNvSpPr>
            <a:spLocks noGrp="1"/>
          </p:cNvSpPr>
          <p:nvPr>
            <p:ph type="pic" sz="quarter" idx="18" hasCustomPrompt="1"/>
          </p:nvPr>
        </p:nvSpPr>
        <p:spPr>
          <a:xfrm>
            <a:off x="2409825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70"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3"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502569"/>
            <a:ext cx="6285508"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2" y="3071681"/>
            <a:ext cx="6280547" cy="428684"/>
          </a:xfrm>
          <a:prstGeom prst="rect">
            <a:avLst/>
          </a:prstGeom>
          <a:noFill/>
        </p:spPr>
        <p:txBody>
          <a:bodyPr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564124" y="8702790"/>
            <a:ext cx="6286500"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1" y="8290632"/>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3497938"/>
            <a:ext cx="12950030"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307168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8" y="12724489"/>
            <a:ext cx="12950031"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7" y="1229360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4412" y="3071681"/>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4412" y="3502569"/>
            <a:ext cx="6279386"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4412" y="8325763"/>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74412" y="8756651"/>
            <a:ext cx="6282531"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4412" y="14979650"/>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0574412" y="15410538"/>
            <a:ext cx="6282531" cy="479239"/>
          </a:xfrm>
          <a:prstGeom prst="rect">
            <a:avLst/>
          </a:prstGeom>
        </p:spPr>
        <p:txBody>
          <a:bodyPr wrap="square" lIns="130622" tIns="130622" rIns="130622" bIns="130622">
            <a:spAutoFit/>
          </a:bodyPr>
          <a:lstStyle>
            <a:lvl1pPr marL="195933" indent="-195933">
              <a:buNone/>
              <a:defRPr sz="14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58" name="Text Placeholder 5"/>
          <p:cNvSpPr>
            <a:spLocks noGrp="1"/>
          </p:cNvSpPr>
          <p:nvPr>
            <p:ph type="body" sz="quarter" idx="95"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16"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1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18"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Text Placeholder 3"/>
          <p:cNvSpPr>
            <a:spLocks noGrp="1"/>
          </p:cNvSpPr>
          <p:nvPr>
            <p:ph type="body" sz="quarter" idx="119"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4" name="Text Placeholder 3"/>
          <p:cNvSpPr>
            <a:spLocks noGrp="1"/>
          </p:cNvSpPr>
          <p:nvPr>
            <p:ph type="body" sz="quarter" idx="120"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5" name="Text Placeholder 3"/>
          <p:cNvSpPr>
            <a:spLocks noGrp="1"/>
          </p:cNvSpPr>
          <p:nvPr>
            <p:ph type="body" sz="quarter" idx="121"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6" name="Text Placeholder 3"/>
          <p:cNvSpPr>
            <a:spLocks noGrp="1"/>
          </p:cNvSpPr>
          <p:nvPr>
            <p:ph type="body" sz="quarter" idx="122"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7" name="Text Placeholder 3"/>
          <p:cNvSpPr>
            <a:spLocks noGrp="1"/>
          </p:cNvSpPr>
          <p:nvPr>
            <p:ph type="body" sz="quarter" idx="123"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8" name="Text Placeholder 3"/>
          <p:cNvSpPr>
            <a:spLocks noGrp="1"/>
          </p:cNvSpPr>
          <p:nvPr>
            <p:ph type="body" sz="quarter" idx="124"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9" name="Text Placeholder 3"/>
          <p:cNvSpPr>
            <a:spLocks noGrp="1"/>
          </p:cNvSpPr>
          <p:nvPr>
            <p:ph type="body" sz="quarter" idx="125"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90"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2"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3"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5"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6"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7"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8"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9"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0"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Text Placeholder 5"/>
          <p:cNvSpPr>
            <a:spLocks noGrp="1"/>
          </p:cNvSpPr>
          <p:nvPr>
            <p:ph type="body" sz="quarter" idx="136"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3" name="Text Placeholder 5"/>
          <p:cNvSpPr>
            <a:spLocks noGrp="1"/>
          </p:cNvSpPr>
          <p:nvPr>
            <p:ph type="body" sz="quarter" idx="137"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4" name="Text Placeholder 5"/>
          <p:cNvSpPr>
            <a:spLocks noGrp="1"/>
          </p:cNvSpPr>
          <p:nvPr>
            <p:ph type="body" sz="quarter" idx="138"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5" name="Text Placeholder 5"/>
          <p:cNvSpPr>
            <a:spLocks noGrp="1"/>
          </p:cNvSpPr>
          <p:nvPr>
            <p:ph type="body" sz="quarter" idx="139"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6" name="Text Placeholder 5"/>
          <p:cNvSpPr>
            <a:spLocks noGrp="1"/>
          </p:cNvSpPr>
          <p:nvPr>
            <p:ph type="body" sz="quarter" idx="140"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7" name="Text Placeholder 5"/>
          <p:cNvSpPr>
            <a:spLocks noGrp="1"/>
          </p:cNvSpPr>
          <p:nvPr>
            <p:ph type="body" sz="quarter" idx="141"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8" name="Text Placeholder 5"/>
          <p:cNvSpPr>
            <a:spLocks noGrp="1"/>
          </p:cNvSpPr>
          <p:nvPr>
            <p:ph type="body" sz="quarter" idx="142"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19" name="Text Placeholder 5"/>
          <p:cNvSpPr>
            <a:spLocks noGrp="1"/>
          </p:cNvSpPr>
          <p:nvPr>
            <p:ph type="body" sz="quarter" idx="143"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4"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5"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6"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7"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8"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9" hasCustomPrompt="1"/>
          </p:nvPr>
        </p:nvSpPr>
        <p:spPr>
          <a:xfrm>
            <a:off x="-6494189" y="11796713"/>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smtClean="0"/>
              <a:t>SECTION HEADER PLACEHOLDER</a:t>
            </a:r>
            <a:endParaRPr lang="en-US" dirty="0"/>
          </a:p>
        </p:txBody>
      </p:sp>
      <p:sp>
        <p:nvSpPr>
          <p:cNvPr id="65"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66" name="Picture Placeholder 13"/>
          <p:cNvSpPr>
            <a:spLocks noGrp="1"/>
          </p:cNvSpPr>
          <p:nvPr>
            <p:ph type="pic" sz="quarter" idx="18" hasCustomPrompt="1"/>
          </p:nvPr>
        </p:nvSpPr>
        <p:spPr>
          <a:xfrm>
            <a:off x="2409825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67"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8"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9"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409825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(click to edit)  ACKNOWLEDGEMENTS</a:t>
            </a:r>
            <a:endParaRPr lang="en-US" dirty="0"/>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6498158" y="13817289"/>
            <a:ext cx="6285508" cy="448461"/>
          </a:xfrm>
          <a:prstGeom prst="rect">
            <a:avLst/>
          </a:prstGeom>
        </p:spPr>
        <p:txBody>
          <a:bodyPr wrap="square" lIns="130622" tIns="130622" rIns="130622" bIns="130622">
            <a:spAutoFit/>
          </a:bodyPr>
          <a:lstStyle>
            <a:lvl1pPr marL="0" indent="0">
              <a:buNone/>
              <a:defRPr sz="1200" baseline="0">
                <a:solidFill>
                  <a:schemeClr val="accent5">
                    <a:lumMod val="50000"/>
                  </a:schemeClr>
                </a:solidFill>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6494189" y="11804407"/>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976188" y="18828233"/>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2012</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576461" y="3139239"/>
            <a:ext cx="6286500" cy="1560195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0" name="Rectangle 19"/>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34" name="Rectangle 33"/>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44" name="TextBox 43"/>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7" name="Group 26"/>
          <p:cNvGrpSpPr/>
          <p:nvPr/>
        </p:nvGrpSpPr>
        <p:grpSpPr>
          <a:xfrm>
            <a:off x="-6223790" y="18171108"/>
            <a:ext cx="5771525" cy="751545"/>
            <a:chOff x="44242388" y="28054064"/>
            <a:chExt cx="9771400"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dirty="0"/>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Facebook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1" name="Straight Connector 40"/>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7241249" y="3139239"/>
            <a:ext cx="6286500" cy="1560195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3" name="Rectangle 33"/>
          <p:cNvSpPr>
            <a:spLocks noChangeArrowheads="1"/>
          </p:cNvSpPr>
          <p:nvPr userDrawn="1"/>
        </p:nvSpPr>
        <p:spPr bwMode="auto">
          <a:xfrm>
            <a:off x="13906037" y="3139239"/>
            <a:ext cx="6286500" cy="1560195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6" name="Rectangle 33"/>
          <p:cNvSpPr>
            <a:spLocks noChangeArrowheads="1"/>
          </p:cNvSpPr>
          <p:nvPr userDrawn="1"/>
        </p:nvSpPr>
        <p:spPr bwMode="auto">
          <a:xfrm>
            <a:off x="20570825" y="3139239"/>
            <a:ext cx="6286500" cy="1560195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30" name="Rectangle 29"/>
          <p:cNvSpPr/>
          <p:nvPr userDrawn="1"/>
        </p:nvSpPr>
        <p:spPr>
          <a:xfrm>
            <a:off x="-6452979" y="1172265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8" name="Rectangle 33"/>
          <p:cNvSpPr>
            <a:spLocks noChangeArrowheads="1"/>
          </p:cNvSpPr>
          <p:nvPr/>
        </p:nvSpPr>
        <p:spPr bwMode="auto">
          <a:xfrm>
            <a:off x="571501" y="3144838"/>
            <a:ext cx="8490857" cy="1560195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848853" y="1880235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2012</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21" name="Rectangle 20"/>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22" name="Rectangle 21"/>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23" name="Rectangle 22"/>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pic>
        <p:nvPicPr>
          <p:cNvPr id="24"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26" name="TextBox 25"/>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38" name="Group 37"/>
          <p:cNvGrpSpPr/>
          <p:nvPr/>
        </p:nvGrpSpPr>
        <p:grpSpPr>
          <a:xfrm>
            <a:off x="-6223790" y="18171108"/>
            <a:ext cx="5771525" cy="751545"/>
            <a:chOff x="44242388" y="28054064"/>
            <a:chExt cx="9771400" cy="1090621"/>
          </a:xfrm>
        </p:grpSpPr>
        <p:sp>
          <p:nvSpPr>
            <p:cNvPr id="40" name="Rounded Rectangle 3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dirty="0"/>
            </a:p>
          </p:txBody>
        </p:sp>
        <p:pic>
          <p:nvPicPr>
            <p:cNvPr id="41" name="Picture 40"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42"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Facebook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4" name="Straight Connector 43"/>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9468985" y="3144838"/>
            <a:ext cx="8490857" cy="1560195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8" name="Rectangle 33"/>
          <p:cNvSpPr>
            <a:spLocks noChangeArrowheads="1"/>
          </p:cNvSpPr>
          <p:nvPr userDrawn="1"/>
        </p:nvSpPr>
        <p:spPr bwMode="auto">
          <a:xfrm>
            <a:off x="18366468" y="3144838"/>
            <a:ext cx="8490857" cy="1560195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9" name="Rectangle 28"/>
          <p:cNvSpPr/>
          <p:nvPr userDrawn="1"/>
        </p:nvSpPr>
        <p:spPr>
          <a:xfrm>
            <a:off x="-6491524" y="11785229"/>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8" name="Rectangle 33"/>
          <p:cNvSpPr>
            <a:spLocks noChangeArrowheads="1"/>
          </p:cNvSpPr>
          <p:nvPr/>
        </p:nvSpPr>
        <p:spPr bwMode="auto">
          <a:xfrm>
            <a:off x="571500" y="3067050"/>
            <a:ext cx="6286500" cy="1560195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888208" y="18763267"/>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2012</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7237908" y="3067050"/>
            <a:ext cx="12953008" cy="15601950"/>
          </a:xfrm>
          <a:prstGeom prst="roundRect">
            <a:avLst>
              <a:gd name="adj" fmla="val 273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1" name="Rectangle 20"/>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22" name="Rectangle 21"/>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23" name="Rectangle 22"/>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pic>
        <p:nvPicPr>
          <p:cNvPr id="24" name="Picture 2"/>
          <p:cNvPicPr>
            <a:picLocks noChangeAspect="1" noChangeArrowheads="1"/>
          </p:cNvPicPr>
          <p:nvPr/>
        </p:nvPicPr>
        <p:blipFill>
          <a:blip r:embed="rId4"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25" name="Picture 2"/>
          <p:cNvPicPr>
            <a:picLocks noChangeAspect="1" noChangeArrowheads="1"/>
          </p:cNvPicPr>
          <p:nvPr/>
        </p:nvPicPr>
        <p:blipFill>
          <a:blip r:embed="rId5"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26" name="TextBox 25"/>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9" name="Group 28"/>
          <p:cNvGrpSpPr/>
          <p:nvPr/>
        </p:nvGrpSpPr>
        <p:grpSpPr>
          <a:xfrm>
            <a:off x="-6223790" y="18171108"/>
            <a:ext cx="5771525" cy="751545"/>
            <a:chOff x="44242388" y="28054064"/>
            <a:chExt cx="9771400" cy="1090621"/>
          </a:xfrm>
        </p:grpSpPr>
        <p:sp>
          <p:nvSpPr>
            <p:cNvPr id="31" name="Rounded Rectangle 3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dirty="0"/>
            </a:p>
          </p:txBody>
        </p:sp>
        <p:pic>
          <p:nvPicPr>
            <p:cNvPr id="32" name="Picture 31" descr="http://t2.gstatic.com/images?q=tbn:ANd9GcR4APHC6TT9w54M2zn_pvCiBxUNcspYPoVxirLRphBoJabfSvu7zw">
              <a:hlinkClick r:id="rId6"/>
            </p:cNvPr>
            <p:cNvPicPr>
              <a:picLocks noChangeAspect="1" noChangeArrowheads="1"/>
            </p:cNvPicPr>
            <p:nvPr userDrawn="1"/>
          </p:nvPicPr>
          <p:blipFill>
            <a:blip r:embed="rId7"/>
            <a:srcRect/>
            <a:stretch>
              <a:fillRect/>
            </a:stretch>
          </p:blipFill>
          <p:spPr bwMode="auto">
            <a:xfrm>
              <a:off x="44341112" y="28126638"/>
              <a:ext cx="914400" cy="914400"/>
            </a:xfrm>
            <a:prstGeom prst="rect">
              <a:avLst/>
            </a:prstGeom>
            <a:noFill/>
          </p:spPr>
        </p:pic>
        <p:sp>
          <p:nvSpPr>
            <p:cNvPr id="33"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Facebook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4" name="Straight Connector 43"/>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20570825" y="3067050"/>
            <a:ext cx="6286500" cy="1560195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8" name="Rectangle 27"/>
          <p:cNvSpPr/>
          <p:nvPr userDrawn="1"/>
        </p:nvSpPr>
        <p:spPr>
          <a:xfrm>
            <a:off x="-6468829" y="11785230"/>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chart" Target="../charts/chart1.xml"/><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5116" y="4237429"/>
            <a:ext cx="6285508" cy="4775800"/>
          </a:xfrm>
        </p:spPr>
        <p:txBody>
          <a:bodyPr/>
          <a:lstStyle/>
          <a:p>
            <a:pPr algn="just"/>
            <a:r>
              <a:rPr lang="tr-TR" sz="1400" b="1" dirty="0" smtClean="0">
                <a:solidFill>
                  <a:schemeClr val="tx1"/>
                </a:solidFill>
              </a:rPr>
              <a:t>Q-function which is used for error analysis in communication systems over fading channels  is an integral function.  It is very important  for communication systems because of that  error probability of communication channels  is calculated  by  the help  of this function. It is needed to determine error behavior of channel to achieve  better quality in communication. However, it takes a long time to calculate  Q-function  because of  integral form of the function. So that, we focused on how to calculate Q-function having better performance and more speedy.</a:t>
            </a:r>
          </a:p>
          <a:p>
            <a:pPr algn="just"/>
            <a:r>
              <a:rPr lang="tr-TR" sz="1400" b="1" dirty="0" smtClean="0">
                <a:solidFill>
                  <a:schemeClr val="tx1"/>
                </a:solidFill>
              </a:rPr>
              <a:t>In this study, </a:t>
            </a:r>
            <a:r>
              <a:rPr lang="en-US" sz="1400" b="1" dirty="0">
                <a:solidFill>
                  <a:schemeClr val="tx1"/>
                </a:solidFill>
              </a:rPr>
              <a:t>new lower and upper bounds on </a:t>
            </a:r>
            <a:r>
              <a:rPr lang="en-US" sz="1400" b="1" dirty="0" smtClean="0">
                <a:solidFill>
                  <a:schemeClr val="tx1"/>
                </a:solidFill>
              </a:rPr>
              <a:t>the</a:t>
            </a:r>
            <a:r>
              <a:rPr lang="tr-TR" sz="1400" b="1" dirty="0" smtClean="0">
                <a:solidFill>
                  <a:schemeClr val="tx1"/>
                </a:solidFill>
              </a:rPr>
              <a:t> Gaussian </a:t>
            </a:r>
            <a:r>
              <a:rPr lang="tr-TR" sz="1400" b="1" i="1" dirty="0" smtClean="0">
                <a:solidFill>
                  <a:schemeClr val="tx1"/>
                </a:solidFill>
              </a:rPr>
              <a:t>Q</a:t>
            </a:r>
            <a:r>
              <a:rPr lang="tr-TR" sz="1400" b="1" dirty="0" smtClean="0">
                <a:solidFill>
                  <a:schemeClr val="tx1"/>
                </a:solidFill>
              </a:rPr>
              <a:t>-function  are obtained on Matlab. As  part of the project, new bounds of Q function is calculated with new method </a:t>
            </a:r>
            <a:r>
              <a:rPr lang="en-US" sz="1400" b="1" dirty="0">
                <a:solidFill>
                  <a:schemeClr val="tx1"/>
                </a:solidFill>
              </a:rPr>
              <a:t>which contains only two exponential terms with a </a:t>
            </a:r>
            <a:r>
              <a:rPr lang="en-US" sz="1400" b="1" dirty="0" smtClean="0">
                <a:solidFill>
                  <a:schemeClr val="tx1"/>
                </a:solidFill>
              </a:rPr>
              <a:t>constant</a:t>
            </a:r>
            <a:r>
              <a:rPr lang="tr-TR" sz="1400" b="1" dirty="0" smtClean="0">
                <a:solidFill>
                  <a:schemeClr val="tx1"/>
                </a:solidFill>
              </a:rPr>
              <a:t> </a:t>
            </a:r>
            <a:r>
              <a:rPr lang="en-US" sz="1400" b="1" dirty="0" smtClean="0">
                <a:solidFill>
                  <a:schemeClr val="tx1"/>
                </a:solidFill>
              </a:rPr>
              <a:t>and </a:t>
            </a:r>
            <a:r>
              <a:rPr lang="en-US" sz="1400" b="1" dirty="0">
                <a:solidFill>
                  <a:schemeClr val="tx1"/>
                </a:solidFill>
              </a:rPr>
              <a:t>a rational </a:t>
            </a:r>
            <a:r>
              <a:rPr lang="en-US" sz="1400" b="1" dirty="0" smtClean="0">
                <a:solidFill>
                  <a:schemeClr val="tx1"/>
                </a:solidFill>
              </a:rPr>
              <a:t>coefficient</a:t>
            </a:r>
            <a:r>
              <a:rPr lang="tr-TR" sz="1400" b="1" dirty="0" smtClean="0">
                <a:solidFill>
                  <a:schemeClr val="tx1"/>
                </a:solidFill>
              </a:rPr>
              <a:t>. The  curve of obtained Q-function and  the other methods  such as   Jensen Cotes, exponential, numeric integration are  plotted  to present correctness of new method. At the second step of the study, bit error rate </a:t>
            </a:r>
            <a:r>
              <a:rPr lang="tr-TR" sz="1400" b="1" dirty="0">
                <a:solidFill>
                  <a:schemeClr val="tx1"/>
                </a:solidFill>
              </a:rPr>
              <a:t>(BER) </a:t>
            </a:r>
            <a:r>
              <a:rPr lang="tr-TR" sz="1400" b="1" dirty="0" smtClean="0">
                <a:solidFill>
                  <a:schemeClr val="tx1"/>
                </a:solidFill>
              </a:rPr>
              <a:t>of  QPSK modulation  on AWGN channel  is calculated  by  </a:t>
            </a:r>
            <a:r>
              <a:rPr lang="tr-TR" sz="1400" b="1" dirty="0">
                <a:solidFill>
                  <a:schemeClr val="tx1"/>
                </a:solidFill>
              </a:rPr>
              <a:t>the help of new  Gaussian Q-function </a:t>
            </a:r>
            <a:r>
              <a:rPr lang="tr-TR" sz="1400" b="1" dirty="0" smtClean="0">
                <a:solidFill>
                  <a:schemeClr val="tx1"/>
                </a:solidFill>
              </a:rPr>
              <a:t>. Results are compared with  the theoretical bit error rate curve  and  Monte Carlo simulation curve of QPSK modulation</a:t>
            </a:r>
            <a:r>
              <a:rPr lang="tr-TR" sz="1400" dirty="0" smtClean="0">
                <a:solidFill>
                  <a:schemeClr val="tx1"/>
                </a:solidFill>
              </a:rPr>
              <a:t>. </a:t>
            </a:r>
            <a:endParaRPr lang="en-US" sz="1400" dirty="0">
              <a:solidFill>
                <a:schemeClr val="tx1"/>
              </a:solidFill>
            </a:endParaRPr>
          </a:p>
        </p:txBody>
      </p:sp>
      <p:sp>
        <p:nvSpPr>
          <p:cNvPr id="3" name="Text Placeholder 2"/>
          <p:cNvSpPr>
            <a:spLocks noGrp="1"/>
          </p:cNvSpPr>
          <p:nvPr>
            <p:ph type="body" sz="quarter" idx="11"/>
          </p:nvPr>
        </p:nvSpPr>
        <p:spPr>
          <a:xfrm>
            <a:off x="814028" y="3247102"/>
            <a:ext cx="5784933" cy="904106"/>
          </a:xfr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a:lstStyle/>
          <a:p>
            <a:r>
              <a:rPr lang="tr-TR" dirty="0" smtClean="0"/>
              <a:t>INTRODUCTION</a:t>
            </a:r>
            <a:endParaRPr lang="en-US" dirty="0"/>
          </a:p>
        </p:txBody>
      </p:sp>
      <p:sp>
        <p:nvSpPr>
          <p:cNvPr id="68" name="Text Placeholder 67"/>
          <p:cNvSpPr>
            <a:spLocks noGrp="1"/>
          </p:cNvSpPr>
          <p:nvPr>
            <p:ph type="body" sz="quarter" idx="20"/>
          </p:nvPr>
        </p:nvSpPr>
        <p:spPr>
          <a:xfrm>
            <a:off x="1069574" y="9087461"/>
            <a:ext cx="5361364" cy="413295"/>
          </a:xfr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a:lstStyle/>
          <a:p>
            <a:r>
              <a:rPr lang="tr-TR" i="1" smtClean="0">
                <a:latin typeface="Times New Roman" pitchFamily="18" charset="0"/>
                <a:cs typeface="Times New Roman" pitchFamily="18" charset="0"/>
              </a:rPr>
              <a:t>THE ORIGINAL </a:t>
            </a:r>
            <a:r>
              <a:rPr lang="tr-TR" i="1" dirty="0">
                <a:latin typeface="Times New Roman" pitchFamily="18" charset="0"/>
                <a:cs typeface="Times New Roman" pitchFamily="18" charset="0"/>
              </a:rPr>
              <a:t>FORM OF </a:t>
            </a:r>
            <a:r>
              <a:rPr lang="tr-TR" i="1" dirty="0" smtClean="0">
                <a:latin typeface="Times New Roman" pitchFamily="18" charset="0"/>
                <a:cs typeface="Times New Roman" pitchFamily="18" charset="0"/>
              </a:rPr>
              <a:t>Q-FUNCTION</a:t>
            </a:r>
            <a:endParaRPr lang="tr-TR" i="1" dirty="0">
              <a:latin typeface="Times New Roman" pitchFamily="18" charset="0"/>
              <a:cs typeface="Times New Roman" pitchFamily="18" charset="0"/>
            </a:endParaRPr>
          </a:p>
        </p:txBody>
      </p:sp>
      <p:sp>
        <p:nvSpPr>
          <p:cNvPr id="86" name="Text Placeholder 67"/>
          <p:cNvSpPr>
            <a:spLocks noGrp="1"/>
          </p:cNvSpPr>
          <p:nvPr>
            <p:ph type="body" sz="quarter" idx="21"/>
          </p:nvPr>
        </p:nvSpPr>
        <p:spPr>
          <a:xfrm>
            <a:off x="1168198" y="11700007"/>
            <a:ext cx="4988327" cy="644948"/>
          </a:xfr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a:lstStyle/>
          <a:p>
            <a:pPr algn="ctr"/>
            <a:r>
              <a:rPr lang="tr-TR" sz="2000" b="1" i="1" u="sng" dirty="0" smtClean="0">
                <a:latin typeface="Times New Roman" pitchFamily="18" charset="0"/>
                <a:cs typeface="Times New Roman" pitchFamily="18" charset="0"/>
              </a:rPr>
              <a:t>THE NEW BOUNDS ON Q(X)</a:t>
            </a:r>
          </a:p>
        </p:txBody>
      </p:sp>
      <p:sp>
        <p:nvSpPr>
          <p:cNvPr id="8" name="Text Placeholder 7"/>
          <p:cNvSpPr>
            <a:spLocks noGrp="1"/>
          </p:cNvSpPr>
          <p:nvPr>
            <p:ph type="body" sz="quarter" idx="22"/>
          </p:nvPr>
        </p:nvSpPr>
        <p:spPr>
          <a:xfrm>
            <a:off x="7562850" y="3236456"/>
            <a:ext cx="11936603" cy="413295"/>
          </a:xfr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a:lstStyle/>
          <a:p>
            <a:r>
              <a:rPr lang="tr-TR" dirty="0" smtClean="0"/>
              <a:t>ANALYSIS  OF SUPERTIGHT NEW BOUNDS</a:t>
            </a:r>
            <a:endParaRPr lang="en-US" dirty="0"/>
          </a:p>
        </p:txBody>
      </p:sp>
      <p:sp>
        <p:nvSpPr>
          <p:cNvPr id="11" name="Text Placeholder 10"/>
          <p:cNvSpPr>
            <a:spLocks noGrp="1"/>
          </p:cNvSpPr>
          <p:nvPr>
            <p:ph type="body" sz="quarter" idx="23"/>
          </p:nvPr>
        </p:nvSpPr>
        <p:spPr>
          <a:xfrm>
            <a:off x="21037451" y="3555766"/>
            <a:ext cx="5464373" cy="633127"/>
          </a:xfr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a:lstStyle/>
          <a:p>
            <a:pPr algn="ctr"/>
            <a:r>
              <a:rPr lang="tr-TR" sz="2400" b="1" i="1" dirty="0" smtClean="0"/>
              <a:t>RESULTS</a:t>
            </a:r>
            <a:endParaRPr lang="en-US" sz="2400" b="1" i="1" dirty="0"/>
          </a:p>
        </p:txBody>
      </p:sp>
      <p:sp>
        <p:nvSpPr>
          <p:cNvPr id="12" name="Text Placeholder 11"/>
          <p:cNvSpPr>
            <a:spLocks noGrp="1"/>
          </p:cNvSpPr>
          <p:nvPr>
            <p:ph type="body" sz="quarter" idx="24"/>
          </p:nvPr>
        </p:nvSpPr>
        <p:spPr>
          <a:xfrm>
            <a:off x="20045520" y="4678443"/>
            <a:ext cx="6594803" cy="5276165"/>
          </a:xfrm>
        </p:spPr>
        <p:txBody>
          <a:bodyPr/>
          <a:lstStyle/>
          <a:p>
            <a:pPr algn="just"/>
            <a:r>
              <a:rPr lang="tr-TR" u="none" dirty="0" smtClean="0"/>
              <a:t>                 In this study, new and simple bounds of Q-function are calculated and compared with other methods such as Jensen-Cotes</a:t>
            </a:r>
            <a:r>
              <a:rPr lang="tr-TR" u="none" dirty="0"/>
              <a:t>, exponantial </a:t>
            </a:r>
            <a:r>
              <a:rPr lang="tr-TR" u="none" dirty="0" smtClean="0"/>
              <a:t>form ,numerical integration. </a:t>
            </a:r>
          </a:p>
          <a:p>
            <a:pPr algn="just"/>
            <a:r>
              <a:rPr lang="tr-TR" u="none" dirty="0" smtClean="0"/>
              <a:t>                 Because of the fact that Q-function has an integral form, calculating Q-function takes a long time and shows worse performance. The </a:t>
            </a:r>
            <a:r>
              <a:rPr lang="tr-TR" u="none" dirty="0"/>
              <a:t>New </a:t>
            </a:r>
            <a:r>
              <a:rPr lang="tr-TR" u="none" dirty="0" smtClean="0"/>
              <a:t>Supertight bounded Q-function has  an exponantial  form so it represents  better performance. Mathematical operations  take shorter time than other methods.</a:t>
            </a:r>
          </a:p>
          <a:p>
            <a:pPr algn="just"/>
            <a:r>
              <a:rPr lang="tr-TR" u="none" dirty="0" smtClean="0"/>
              <a:t>                 The curves of </a:t>
            </a:r>
            <a:r>
              <a:rPr lang="tr-TR" u="none" dirty="0"/>
              <a:t>New Supertight Lower </a:t>
            </a:r>
            <a:r>
              <a:rPr lang="tr-TR" u="none" dirty="0" smtClean="0"/>
              <a:t>Bound and </a:t>
            </a:r>
            <a:r>
              <a:rPr lang="tr-TR" u="none" dirty="0"/>
              <a:t>New Supertight </a:t>
            </a:r>
            <a:r>
              <a:rPr lang="tr-TR" u="none" dirty="0" smtClean="0"/>
              <a:t>Upper Bound are plotted and checked against other methods. The curve of new Supertight Bounds Q-function is similar to others  in addition to this, speed performance is much better .</a:t>
            </a:r>
            <a:endParaRPr lang="tr-TR" u="none" dirty="0"/>
          </a:p>
          <a:p>
            <a:pPr algn="just"/>
            <a:endParaRPr lang="tr-TR" dirty="0" smtClean="0"/>
          </a:p>
          <a:p>
            <a:pPr algn="just"/>
            <a:endParaRPr lang="en-US" dirty="0"/>
          </a:p>
        </p:txBody>
      </p:sp>
      <p:sp>
        <p:nvSpPr>
          <p:cNvPr id="13" name="Text Placeholder 12"/>
          <p:cNvSpPr>
            <a:spLocks noGrp="1"/>
          </p:cNvSpPr>
          <p:nvPr>
            <p:ph type="body" sz="quarter" idx="25"/>
          </p:nvPr>
        </p:nvSpPr>
        <p:spPr>
          <a:xfrm>
            <a:off x="20821650" y="10424956"/>
            <a:ext cx="5745429" cy="413295"/>
          </a:xfrm>
          <a:solidFill>
            <a:schemeClr val="accent3">
              <a:lumMod val="60000"/>
              <a:lumOff val="40000"/>
            </a:schemeClr>
          </a:solidFill>
        </p:spPr>
        <p:style>
          <a:lnRef idx="2">
            <a:schemeClr val="accent5"/>
          </a:lnRef>
          <a:fillRef idx="1">
            <a:schemeClr val="lt1"/>
          </a:fillRef>
          <a:effectRef idx="0">
            <a:schemeClr val="accent5"/>
          </a:effectRef>
          <a:fontRef idx="minor">
            <a:schemeClr val="dk1"/>
          </a:fontRef>
        </p:style>
        <p:txBody>
          <a:bodyPr/>
          <a:lstStyle/>
          <a:p>
            <a:r>
              <a:rPr lang="tr-TR" i="1" dirty="0" smtClean="0"/>
              <a:t>REFERENCES</a:t>
            </a:r>
            <a:endParaRPr lang="en-US" i="1" dirty="0"/>
          </a:p>
        </p:txBody>
      </p:sp>
      <p:sp>
        <p:nvSpPr>
          <p:cNvPr id="14" name="Text Placeholder 13"/>
          <p:cNvSpPr>
            <a:spLocks noGrp="1"/>
          </p:cNvSpPr>
          <p:nvPr>
            <p:ph type="body" sz="quarter" idx="26"/>
          </p:nvPr>
        </p:nvSpPr>
        <p:spPr>
          <a:xfrm>
            <a:off x="20628372" y="11251547"/>
            <a:ext cx="6282531" cy="3476983"/>
          </a:xfrm>
        </p:spPr>
        <p:txBody>
          <a:bodyPr/>
          <a:lstStyle/>
          <a:p>
            <a:pPr algn="just"/>
            <a:r>
              <a:rPr lang="en-US" dirty="0"/>
              <a:t>[1] Giuseppe Abreu, “Very Simple Tight Bounds on the Q-Function”, IEEE Transactions On Communications, vol. 60, no. 9, September 2012.</a:t>
            </a:r>
            <a:endParaRPr lang="tr-TR" dirty="0"/>
          </a:p>
          <a:p>
            <a:pPr algn="just"/>
            <a:r>
              <a:rPr lang="tr-TR" dirty="0" smtClean="0"/>
              <a:t>[2]Giuseppe </a:t>
            </a:r>
            <a:r>
              <a:rPr lang="tr-TR" dirty="0"/>
              <a:t>Thadeu Freitas de Abreu, “Jensen-Cotes Upper and Lower Bounds on the Gaussian </a:t>
            </a:r>
            <a:r>
              <a:rPr lang="tr-TR" i="1" dirty="0"/>
              <a:t>Q</a:t>
            </a:r>
            <a:r>
              <a:rPr lang="tr-TR" dirty="0"/>
              <a:t>-Function and Related Functions</a:t>
            </a:r>
            <a:r>
              <a:rPr lang="en-US" dirty="0"/>
              <a:t> “IEEE Transactions On Communications</a:t>
            </a:r>
            <a:r>
              <a:rPr lang="tr-TR" dirty="0"/>
              <a:t>, vol.57, no.11, November </a:t>
            </a:r>
            <a:r>
              <a:rPr lang="tr-TR" dirty="0" smtClean="0"/>
              <a:t>2009</a:t>
            </a:r>
          </a:p>
          <a:p>
            <a:pPr algn="just"/>
            <a:r>
              <a:rPr lang="tr-TR" dirty="0" smtClean="0"/>
              <a:t>[3] </a:t>
            </a:r>
            <a:r>
              <a:rPr lang="tr-TR" dirty="0"/>
              <a:t>Marco </a:t>
            </a:r>
            <a:r>
              <a:rPr lang="tr-TR" dirty="0" smtClean="0"/>
              <a:t>Chiani,Davide Dardari,</a:t>
            </a:r>
            <a:r>
              <a:rPr lang="tr-TR" dirty="0"/>
              <a:t> Marvin K. </a:t>
            </a:r>
            <a:r>
              <a:rPr lang="tr-TR" dirty="0" smtClean="0"/>
              <a:t>Simon,»</a:t>
            </a:r>
            <a:r>
              <a:rPr lang="en-US" dirty="0"/>
              <a:t> New Exponential Bounds and </a:t>
            </a:r>
            <a:r>
              <a:rPr lang="en-US" dirty="0" smtClean="0"/>
              <a:t>Approximations</a:t>
            </a:r>
            <a:r>
              <a:rPr lang="tr-TR" dirty="0" smtClean="0"/>
              <a:t> </a:t>
            </a:r>
            <a:r>
              <a:rPr lang="en-US" dirty="0" smtClean="0"/>
              <a:t>for </a:t>
            </a:r>
            <a:r>
              <a:rPr lang="en-US" dirty="0"/>
              <a:t>the Computation of Error Probability </a:t>
            </a:r>
            <a:r>
              <a:rPr lang="en-US" dirty="0" smtClean="0"/>
              <a:t>in</a:t>
            </a:r>
            <a:r>
              <a:rPr lang="tr-TR" dirty="0" smtClean="0"/>
              <a:t> Fading Channels»,</a:t>
            </a:r>
            <a:r>
              <a:rPr lang="en-US" dirty="0"/>
              <a:t> IEEE Transactions </a:t>
            </a:r>
            <a:r>
              <a:rPr lang="en-US" dirty="0" smtClean="0"/>
              <a:t>On</a:t>
            </a:r>
            <a:r>
              <a:rPr lang="tr-TR" dirty="0" smtClean="0"/>
              <a:t> Wireless</a:t>
            </a:r>
            <a:r>
              <a:rPr lang="en-US" dirty="0" smtClean="0"/>
              <a:t> </a:t>
            </a:r>
            <a:r>
              <a:rPr lang="en-US" dirty="0"/>
              <a:t>Communications</a:t>
            </a:r>
            <a:r>
              <a:rPr lang="en-US" dirty="0" smtClean="0"/>
              <a:t>, </a:t>
            </a:r>
            <a:r>
              <a:rPr lang="en-US" dirty="0"/>
              <a:t>VOL. 2, NO. 4, JULY 2003</a:t>
            </a:r>
            <a:endParaRPr lang="tr-TR" dirty="0" smtClean="0"/>
          </a:p>
          <a:p>
            <a:pPr algn="just"/>
            <a:r>
              <a:rPr lang="tr-TR" dirty="0" smtClean="0"/>
              <a:t>[4</a:t>
            </a:r>
            <a:r>
              <a:rPr lang="en-US" dirty="0" smtClean="0"/>
              <a:t>]</a:t>
            </a:r>
            <a:r>
              <a:rPr lang="tr-TR" dirty="0" smtClean="0"/>
              <a:t> </a:t>
            </a:r>
            <a:r>
              <a:rPr lang="tr-TR" dirty="0"/>
              <a:t>Won Mee Jang, “A Simple Upper Bound of the</a:t>
            </a:r>
          </a:p>
          <a:p>
            <a:pPr algn="just"/>
            <a:r>
              <a:rPr lang="tr-TR" dirty="0"/>
              <a:t>Gaussian </a:t>
            </a:r>
            <a:r>
              <a:rPr lang="tr-TR" i="1" dirty="0"/>
              <a:t>𝑄</a:t>
            </a:r>
            <a:r>
              <a:rPr lang="tr-TR" dirty="0"/>
              <a:t>-Function with Closed-Form Error Bound”  IEEE Communications Letters, vol. 15, vo. 2, February </a:t>
            </a:r>
            <a:r>
              <a:rPr lang="tr-TR" dirty="0" smtClean="0"/>
              <a:t>2011</a:t>
            </a:r>
          </a:p>
          <a:p>
            <a:pPr algn="just"/>
            <a:r>
              <a:rPr lang="tr-TR" dirty="0" smtClean="0"/>
              <a:t> [5] </a:t>
            </a:r>
            <a:r>
              <a:rPr lang="tr-TR" dirty="0"/>
              <a:t>Marco Chiani, “Improved Exponential Bounds and Approximation for the Q-function with Application to Average Error Probability Computation”,   DEIS, CSITE-CNR, CNIT University of Bologna, V.le Risorgimento 2,40136 Bologna, ITALY</a:t>
            </a:r>
          </a:p>
          <a:p>
            <a:endParaRPr lang="tr-TR" dirty="0"/>
          </a:p>
          <a:p>
            <a:endParaRPr lang="en-US" dirty="0"/>
          </a:p>
        </p:txBody>
      </p:sp>
      <mc:AlternateContent xmlns:mc="http://schemas.openxmlformats.org/markup-compatibility/2006" xmlns:a14="http://schemas.microsoft.com/office/drawing/2010/main">
        <mc:Choice Requires="a14">
          <p:sp>
            <p:nvSpPr>
              <p:cNvPr id="18" name="Text Placeholder 17"/>
              <p:cNvSpPr>
                <a:spLocks noGrp="1"/>
              </p:cNvSpPr>
              <p:nvPr>
                <p:ph type="body" sz="quarter" idx="30"/>
              </p:nvPr>
            </p:nvSpPr>
            <p:spPr>
              <a:xfrm>
                <a:off x="933831" y="9975724"/>
                <a:ext cx="5665129" cy="1517856"/>
              </a:xfrm>
              <a:solidFill>
                <a:schemeClr val="accent3">
                  <a:lumMod val="20000"/>
                  <a:lumOff val="80000"/>
                </a:schemeClr>
              </a:solidFill>
            </p:spPr>
            <p:style>
              <a:lnRef idx="1">
                <a:schemeClr val="accent5"/>
              </a:lnRef>
              <a:fillRef idx="2">
                <a:schemeClr val="accent5"/>
              </a:fillRef>
              <a:effectRef idx="1">
                <a:schemeClr val="accent5"/>
              </a:effectRef>
              <a:fontRef idx="minor">
                <a:schemeClr val="dk1"/>
              </a:fontRef>
            </p:style>
            <p:txBody>
              <a:bodyPr/>
              <a:lstStyle/>
              <a:p>
                <a:pPr algn="just"/>
                <a:r>
                  <a:rPr lang="en-US" dirty="0" smtClean="0">
                    <a:solidFill>
                      <a:schemeClr val="tx1"/>
                    </a:solidFill>
                  </a:rPr>
                  <a:t>The</a:t>
                </a:r>
                <a:r>
                  <a:rPr lang="en-US" dirty="0">
                    <a:solidFill>
                      <a:schemeClr val="tx1"/>
                    </a:solidFill>
                  </a:rPr>
                  <a:t> </a:t>
                </a:r>
                <a:r>
                  <a:rPr lang="en-US" i="1" dirty="0">
                    <a:solidFill>
                      <a:schemeClr val="tx1"/>
                    </a:solidFill>
                  </a:rPr>
                  <a:t>Q</a:t>
                </a:r>
                <a:r>
                  <a:rPr lang="en-US" dirty="0">
                    <a:solidFill>
                      <a:schemeClr val="tx1"/>
                    </a:solidFill>
                  </a:rPr>
                  <a:t>-function is a convenient way to express </a:t>
                </a:r>
                <a:r>
                  <a:rPr lang="en-US" dirty="0" smtClean="0">
                    <a:solidFill>
                      <a:schemeClr val="tx1"/>
                    </a:solidFill>
                  </a:rPr>
                  <a:t> </a:t>
                </a:r>
                <a:r>
                  <a:rPr lang="en-US" dirty="0">
                    <a:solidFill>
                      <a:schemeClr val="tx1"/>
                    </a:solidFill>
                  </a:rPr>
                  <a:t>probabilities for </a:t>
                </a:r>
                <a:r>
                  <a:rPr lang="en-US" dirty="0" smtClean="0">
                    <a:solidFill>
                      <a:schemeClr val="tx1"/>
                    </a:solidFill>
                  </a:rPr>
                  <a:t>Gaussian </a:t>
                </a:r>
                <a:r>
                  <a:rPr lang="en-US" dirty="0">
                    <a:solidFill>
                      <a:schemeClr val="tx1"/>
                    </a:solidFill>
                  </a:rPr>
                  <a:t>random variables.</a:t>
                </a:r>
                <a:endParaRPr lang="tr-TR" b="1" dirty="0" smtClean="0">
                  <a:solidFill>
                    <a:schemeClr val="tx1"/>
                  </a:solidFill>
                </a:endParaRPr>
              </a:p>
              <a:p>
                <a:r>
                  <a:rPr lang="tr-TR" b="1" dirty="0" smtClean="0">
                    <a:solidFill>
                      <a:schemeClr val="tx1"/>
                    </a:solidFill>
                  </a:rPr>
                  <a:t>The formula of Q-function;</a:t>
                </a:r>
              </a:p>
              <a:p>
                <a:pPr algn="ctr"/>
                <a14:m>
                  <m:oMath xmlns:m="http://schemas.openxmlformats.org/officeDocument/2006/math">
                    <m:r>
                      <a:rPr lang="tr-TR" b="1" i="1" smtClean="0">
                        <a:solidFill>
                          <a:schemeClr val="tx1"/>
                        </a:solidFill>
                        <a:latin typeface="Cambria Math"/>
                      </a:rPr>
                      <m:t>𝑸</m:t>
                    </m:r>
                    <m:r>
                      <a:rPr lang="tr-TR" b="1" i="1" smtClean="0">
                        <a:solidFill>
                          <a:schemeClr val="tx1"/>
                        </a:solidFill>
                        <a:latin typeface="Cambria Math"/>
                      </a:rPr>
                      <m:t>(</m:t>
                    </m:r>
                    <m:r>
                      <a:rPr lang="tr-TR" b="1" i="1" smtClean="0">
                        <a:solidFill>
                          <a:schemeClr val="tx1"/>
                        </a:solidFill>
                        <a:latin typeface="Cambria Math"/>
                      </a:rPr>
                      <m:t>𝒙</m:t>
                    </m:r>
                    <m:r>
                      <a:rPr lang="tr-TR" b="1" i="1" smtClean="0">
                        <a:solidFill>
                          <a:schemeClr val="tx1"/>
                        </a:solidFill>
                        <a:latin typeface="Cambria Math"/>
                      </a:rPr>
                      <m:t>)≅</m:t>
                    </m:r>
                    <m:f>
                      <m:fPr>
                        <m:ctrlPr>
                          <a:rPr lang="tr-TR" b="1" i="1">
                            <a:solidFill>
                              <a:schemeClr val="tx1"/>
                            </a:solidFill>
                            <a:latin typeface="Cambria Math"/>
                            <a:ea typeface="Cambria Math"/>
                          </a:rPr>
                        </m:ctrlPr>
                      </m:fPr>
                      <m:num>
                        <m:r>
                          <a:rPr lang="tr-TR" b="1" i="1">
                            <a:solidFill>
                              <a:schemeClr val="tx1"/>
                            </a:solidFill>
                            <a:latin typeface="Cambria Math"/>
                            <a:ea typeface="Cambria Math"/>
                          </a:rPr>
                          <m:t>𝟏</m:t>
                        </m:r>
                      </m:num>
                      <m:den>
                        <m:rad>
                          <m:radPr>
                            <m:degHide m:val="on"/>
                            <m:ctrlPr>
                              <a:rPr lang="tr-TR" b="1" i="1">
                                <a:solidFill>
                                  <a:schemeClr val="tx1"/>
                                </a:solidFill>
                                <a:latin typeface="Cambria Math"/>
                                <a:ea typeface="Cambria Math"/>
                              </a:rPr>
                            </m:ctrlPr>
                          </m:radPr>
                          <m:deg/>
                          <m:e>
                            <m:r>
                              <a:rPr lang="tr-TR" b="1" i="1">
                                <a:solidFill>
                                  <a:schemeClr val="tx1"/>
                                </a:solidFill>
                                <a:latin typeface="Cambria Math"/>
                                <a:ea typeface="Cambria Math"/>
                              </a:rPr>
                              <m:t>𝟐</m:t>
                            </m:r>
                            <m:r>
                              <a:rPr lang="tr-TR" b="1" i="1">
                                <a:solidFill>
                                  <a:schemeClr val="tx1"/>
                                </a:solidFill>
                                <a:latin typeface="Cambria Math"/>
                                <a:ea typeface="Cambria Math"/>
                              </a:rPr>
                              <m:t>𝝅</m:t>
                            </m:r>
                          </m:e>
                        </m:rad>
                      </m:den>
                    </m:f>
                    <m:r>
                      <a:rPr lang="tr-TR" b="1" i="1" smtClean="0">
                        <a:solidFill>
                          <a:schemeClr val="tx1"/>
                        </a:solidFill>
                        <a:latin typeface="Cambria Math"/>
                        <a:ea typeface="Cambria Math"/>
                      </a:rPr>
                      <m:t>𝒆𝒓𝒇𝒄</m:t>
                    </m:r>
                    <m:r>
                      <a:rPr lang="tr-TR" b="1" i="1" smtClean="0">
                        <a:solidFill>
                          <a:schemeClr val="tx1"/>
                        </a:solidFill>
                        <a:latin typeface="Cambria Math"/>
                        <a:ea typeface="Cambria Math"/>
                      </a:rPr>
                      <m:t>(</m:t>
                    </m:r>
                    <m:f>
                      <m:fPr>
                        <m:ctrlPr>
                          <a:rPr lang="tr-TR" b="1" i="1" smtClean="0">
                            <a:solidFill>
                              <a:schemeClr val="tx1"/>
                            </a:solidFill>
                            <a:latin typeface="Cambria Math"/>
                            <a:ea typeface="Cambria Math"/>
                          </a:rPr>
                        </m:ctrlPr>
                      </m:fPr>
                      <m:num>
                        <m:r>
                          <a:rPr lang="tr-TR" b="1" i="1" smtClean="0">
                            <a:solidFill>
                              <a:schemeClr val="tx1"/>
                            </a:solidFill>
                            <a:latin typeface="Cambria Math"/>
                            <a:ea typeface="Cambria Math"/>
                          </a:rPr>
                          <m:t>𝒙</m:t>
                        </m:r>
                      </m:num>
                      <m:den>
                        <m:rad>
                          <m:radPr>
                            <m:degHide m:val="on"/>
                            <m:ctrlPr>
                              <a:rPr lang="tr-TR" b="1" i="1" smtClean="0">
                                <a:solidFill>
                                  <a:schemeClr val="tx1"/>
                                </a:solidFill>
                                <a:latin typeface="Cambria Math"/>
                                <a:ea typeface="Cambria Math"/>
                              </a:rPr>
                            </m:ctrlPr>
                          </m:radPr>
                          <m:deg/>
                          <m:e>
                            <m:r>
                              <a:rPr lang="tr-TR" b="1" i="1" smtClean="0">
                                <a:solidFill>
                                  <a:schemeClr val="tx1"/>
                                </a:solidFill>
                                <a:latin typeface="Cambria Math"/>
                                <a:ea typeface="Cambria Math"/>
                              </a:rPr>
                              <m:t>𝟐</m:t>
                            </m:r>
                          </m:e>
                        </m:rad>
                      </m:den>
                    </m:f>
                    <m:r>
                      <a:rPr lang="tr-TR" b="1" i="1" smtClean="0">
                        <a:solidFill>
                          <a:schemeClr val="tx1"/>
                        </a:solidFill>
                        <a:latin typeface="Cambria Math"/>
                        <a:ea typeface="Cambria Math"/>
                      </a:rPr>
                      <m:t>)=</m:t>
                    </m:r>
                    <m:f>
                      <m:fPr>
                        <m:ctrlPr>
                          <a:rPr lang="tr-TR" b="1" i="1" smtClean="0">
                            <a:solidFill>
                              <a:schemeClr val="tx1"/>
                            </a:solidFill>
                            <a:latin typeface="Cambria Math"/>
                            <a:ea typeface="Cambria Math"/>
                          </a:rPr>
                        </m:ctrlPr>
                      </m:fPr>
                      <m:num>
                        <m:r>
                          <a:rPr lang="tr-TR" b="1" i="1" smtClean="0">
                            <a:solidFill>
                              <a:schemeClr val="tx1"/>
                            </a:solidFill>
                            <a:latin typeface="Cambria Math"/>
                            <a:ea typeface="Cambria Math"/>
                          </a:rPr>
                          <m:t>𝟏</m:t>
                        </m:r>
                      </m:num>
                      <m:den>
                        <m:rad>
                          <m:radPr>
                            <m:degHide m:val="on"/>
                            <m:ctrlPr>
                              <a:rPr lang="tr-TR" b="1" i="1" smtClean="0">
                                <a:solidFill>
                                  <a:schemeClr val="tx1"/>
                                </a:solidFill>
                                <a:latin typeface="Cambria Math"/>
                                <a:ea typeface="Cambria Math"/>
                              </a:rPr>
                            </m:ctrlPr>
                          </m:radPr>
                          <m:deg/>
                          <m:e>
                            <m:r>
                              <a:rPr lang="tr-TR" b="1" i="1" smtClean="0">
                                <a:solidFill>
                                  <a:schemeClr val="tx1"/>
                                </a:solidFill>
                                <a:latin typeface="Cambria Math"/>
                                <a:ea typeface="Cambria Math"/>
                              </a:rPr>
                              <m:t>𝟐</m:t>
                            </m:r>
                            <m:r>
                              <a:rPr lang="tr-TR" b="1" i="1" smtClean="0">
                                <a:solidFill>
                                  <a:schemeClr val="tx1"/>
                                </a:solidFill>
                                <a:latin typeface="Cambria Math"/>
                                <a:ea typeface="Cambria Math"/>
                              </a:rPr>
                              <m:t>𝝅</m:t>
                            </m:r>
                          </m:e>
                        </m:rad>
                      </m:den>
                    </m:f>
                    <m:nary>
                      <m:naryPr>
                        <m:limLoc m:val="undOvr"/>
                        <m:ctrlPr>
                          <a:rPr lang="tr-TR" b="1" i="1" smtClean="0">
                            <a:solidFill>
                              <a:schemeClr val="tx1"/>
                            </a:solidFill>
                            <a:latin typeface="Cambria Math"/>
                          </a:rPr>
                        </m:ctrlPr>
                      </m:naryPr>
                      <m:sub>
                        <m:r>
                          <m:rPr>
                            <m:brk m:alnAt="24"/>
                          </m:rPr>
                          <a:rPr lang="tr-TR" b="1" i="1" smtClean="0">
                            <a:solidFill>
                              <a:schemeClr val="tx1"/>
                            </a:solidFill>
                            <a:latin typeface="Cambria Math"/>
                          </a:rPr>
                          <m:t>𝒙</m:t>
                        </m:r>
                      </m:sub>
                      <m:sup>
                        <m:r>
                          <a:rPr lang="tr-TR" b="1" i="1" smtClean="0">
                            <a:solidFill>
                              <a:schemeClr val="tx1"/>
                            </a:solidFill>
                            <a:latin typeface="Cambria Math"/>
                            <a:ea typeface="Cambria Math"/>
                          </a:rPr>
                          <m:t>∝</m:t>
                        </m:r>
                      </m:sup>
                      <m:e>
                        <m:sSup>
                          <m:sSupPr>
                            <m:ctrlPr>
                              <a:rPr lang="tr-TR" b="1" i="1" smtClean="0">
                                <a:solidFill>
                                  <a:schemeClr val="tx1"/>
                                </a:solidFill>
                                <a:latin typeface="Cambria Math"/>
                              </a:rPr>
                            </m:ctrlPr>
                          </m:sSupPr>
                          <m:e>
                            <m:r>
                              <a:rPr lang="tr-TR" b="1" i="1" smtClean="0">
                                <a:solidFill>
                                  <a:schemeClr val="tx1"/>
                                </a:solidFill>
                                <a:latin typeface="Cambria Math"/>
                              </a:rPr>
                              <m:t>𝒆</m:t>
                            </m:r>
                          </m:e>
                          <m:sup>
                            <m:r>
                              <a:rPr lang="tr-TR" b="1" i="1" smtClean="0">
                                <a:solidFill>
                                  <a:schemeClr val="tx1"/>
                                </a:solidFill>
                                <a:latin typeface="Cambria Math"/>
                              </a:rPr>
                              <m:t>−</m:t>
                            </m:r>
                            <m:d>
                              <m:dPr>
                                <m:ctrlPr>
                                  <a:rPr lang="tr-TR" b="1" i="1" smtClean="0">
                                    <a:solidFill>
                                      <a:schemeClr val="tx1"/>
                                    </a:solidFill>
                                    <a:latin typeface="Cambria Math"/>
                                  </a:rPr>
                                </m:ctrlPr>
                              </m:dPr>
                              <m:e>
                                <m:f>
                                  <m:fPr>
                                    <m:ctrlPr>
                                      <a:rPr lang="tr-TR" b="1" i="1" smtClean="0">
                                        <a:solidFill>
                                          <a:schemeClr val="tx1"/>
                                        </a:solidFill>
                                        <a:latin typeface="Cambria Math"/>
                                      </a:rPr>
                                    </m:ctrlPr>
                                  </m:fPr>
                                  <m:num>
                                    <m:sSup>
                                      <m:sSupPr>
                                        <m:ctrlPr>
                                          <a:rPr lang="tr-TR" b="1" i="1" smtClean="0">
                                            <a:solidFill>
                                              <a:schemeClr val="tx1"/>
                                            </a:solidFill>
                                            <a:latin typeface="Cambria Math"/>
                                          </a:rPr>
                                        </m:ctrlPr>
                                      </m:sSupPr>
                                      <m:e>
                                        <m:r>
                                          <a:rPr lang="tr-TR" b="1" i="1" smtClean="0">
                                            <a:solidFill>
                                              <a:schemeClr val="tx1"/>
                                            </a:solidFill>
                                            <a:latin typeface="Cambria Math"/>
                                          </a:rPr>
                                          <m:t>𝒕</m:t>
                                        </m:r>
                                      </m:e>
                                      <m:sup>
                                        <m:r>
                                          <a:rPr lang="tr-TR" b="1" i="1" smtClean="0">
                                            <a:solidFill>
                                              <a:schemeClr val="tx1"/>
                                            </a:solidFill>
                                            <a:latin typeface="Cambria Math"/>
                                          </a:rPr>
                                          <m:t>𝟐</m:t>
                                        </m:r>
                                      </m:sup>
                                    </m:sSup>
                                  </m:num>
                                  <m:den>
                                    <m:r>
                                      <a:rPr lang="tr-TR" b="1" i="1" smtClean="0">
                                        <a:solidFill>
                                          <a:schemeClr val="tx1"/>
                                        </a:solidFill>
                                        <a:latin typeface="Cambria Math"/>
                                      </a:rPr>
                                      <m:t>𝟐</m:t>
                                    </m:r>
                                  </m:den>
                                </m:f>
                              </m:e>
                            </m:d>
                            <m:r>
                              <a:rPr lang="tr-TR" b="1" i="1" smtClean="0">
                                <a:solidFill>
                                  <a:schemeClr val="tx1"/>
                                </a:solidFill>
                                <a:latin typeface="Cambria Math"/>
                              </a:rPr>
                              <m:t>  </m:t>
                            </m:r>
                          </m:sup>
                        </m:sSup>
                      </m:e>
                    </m:nary>
                  </m:oMath>
                </a14:m>
                <a:r>
                  <a:rPr lang="tr-TR" b="1" dirty="0" smtClean="0">
                    <a:solidFill>
                      <a:schemeClr val="tx1"/>
                    </a:solidFill>
                  </a:rPr>
                  <a:t>dt      (1)</a:t>
                </a:r>
              </a:p>
              <a:p>
                <a:endParaRPr lang="tr-TR" b="1" dirty="0" smtClean="0"/>
              </a:p>
            </p:txBody>
          </p:sp>
        </mc:Choice>
        <mc:Fallback xmlns="">
          <p:sp>
            <p:nvSpPr>
              <p:cNvPr id="18" name="Text Placeholder 17"/>
              <p:cNvSpPr>
                <a:spLocks noGrp="1" noRot="1" noChangeAspect="1" noMove="1" noResize="1" noEditPoints="1" noAdjustHandles="1" noChangeArrowheads="1" noChangeShapeType="1" noTextEdit="1"/>
              </p:cNvSpPr>
              <p:nvPr>
                <p:ph type="body" sz="quarter" idx="30"/>
              </p:nvPr>
            </p:nvSpPr>
            <p:spPr>
              <a:xfrm>
                <a:off x="933831" y="9975724"/>
                <a:ext cx="5665129" cy="1517856"/>
              </a:xfrm>
              <a:blipFill rotWithShape="1">
                <a:blip r:embed="rId3"/>
                <a:stretch>
                  <a:fillRect/>
                </a:stretch>
              </a:blipFill>
            </p:spPr>
            <p:txBody>
              <a:bodyPr/>
              <a:lstStyle/>
              <a:p>
                <a:r>
                  <a:rPr lang="tr-TR">
                    <a:noFill/>
                  </a:rPr>
                  <a:t> </a:t>
                </a:r>
              </a:p>
            </p:txBody>
          </p:sp>
        </mc:Fallback>
      </mc:AlternateContent>
      <p:sp>
        <p:nvSpPr>
          <p:cNvPr id="19" name="Text Placeholder 18"/>
          <p:cNvSpPr>
            <a:spLocks noGrp="1"/>
          </p:cNvSpPr>
          <p:nvPr>
            <p:ph type="body" sz="quarter" idx="95"/>
          </p:nvPr>
        </p:nvSpPr>
        <p:spPr/>
        <p:txBody>
          <a:bodyPr/>
          <a:lstStyle/>
          <a:p>
            <a:endParaRPr lang="en-US" dirty="0"/>
          </a:p>
        </p:txBody>
      </p:sp>
      <p:sp>
        <p:nvSpPr>
          <p:cNvPr id="21" name="Text Placeholder 20"/>
          <p:cNvSpPr>
            <a:spLocks noGrp="1"/>
          </p:cNvSpPr>
          <p:nvPr>
            <p:ph type="body" sz="quarter" idx="107"/>
          </p:nvPr>
        </p:nvSpPr>
        <p:spPr/>
        <p:txBody>
          <a:bodyPr/>
          <a:lstStyle/>
          <a:p>
            <a:endParaRPr lang="en-US" dirty="0"/>
          </a:p>
        </p:txBody>
      </p:sp>
      <p:sp>
        <p:nvSpPr>
          <p:cNvPr id="22" name="Text Placeholder 21"/>
          <p:cNvSpPr>
            <a:spLocks noGrp="1"/>
          </p:cNvSpPr>
          <p:nvPr>
            <p:ph type="body" sz="quarter" idx="116"/>
          </p:nvPr>
        </p:nvSpPr>
        <p:spPr/>
        <p:txBody>
          <a:bodyPr/>
          <a:lstStyle/>
          <a:p>
            <a:endParaRPr lang="en-US" dirty="0"/>
          </a:p>
        </p:txBody>
      </p:sp>
      <p:sp>
        <p:nvSpPr>
          <p:cNvPr id="23" name="Text Placeholder 22"/>
          <p:cNvSpPr>
            <a:spLocks noGrp="1"/>
          </p:cNvSpPr>
          <p:nvPr>
            <p:ph type="body" sz="quarter" idx="117"/>
          </p:nvPr>
        </p:nvSpPr>
        <p:spPr/>
        <p:txBody>
          <a:bodyPr/>
          <a:lstStyle/>
          <a:p>
            <a:endParaRPr lang="en-US" dirty="0"/>
          </a:p>
        </p:txBody>
      </p:sp>
      <p:sp>
        <p:nvSpPr>
          <p:cNvPr id="24" name="Text Placeholder 23"/>
          <p:cNvSpPr>
            <a:spLocks noGrp="1"/>
          </p:cNvSpPr>
          <p:nvPr>
            <p:ph type="body" sz="quarter" idx="118"/>
          </p:nvPr>
        </p:nvSpPr>
        <p:spPr/>
        <p:txBody>
          <a:bodyPr/>
          <a:lstStyle/>
          <a:p>
            <a:endParaRPr lang="en-US" dirty="0"/>
          </a:p>
        </p:txBody>
      </p:sp>
      <p:sp>
        <p:nvSpPr>
          <p:cNvPr id="25" name="Text Placeholder 24"/>
          <p:cNvSpPr>
            <a:spLocks noGrp="1"/>
          </p:cNvSpPr>
          <p:nvPr>
            <p:ph type="body" sz="quarter" idx="119"/>
          </p:nvPr>
        </p:nvSpPr>
        <p:spPr/>
        <p:txBody>
          <a:bodyPr/>
          <a:lstStyle/>
          <a:p>
            <a:endParaRPr lang="en-US" dirty="0"/>
          </a:p>
        </p:txBody>
      </p:sp>
      <p:sp>
        <p:nvSpPr>
          <p:cNvPr id="26" name="Text Placeholder 25"/>
          <p:cNvSpPr>
            <a:spLocks noGrp="1"/>
          </p:cNvSpPr>
          <p:nvPr>
            <p:ph type="body" sz="quarter" idx="120"/>
          </p:nvPr>
        </p:nvSpPr>
        <p:spPr/>
        <p:txBody>
          <a:bodyPr/>
          <a:lstStyle/>
          <a:p>
            <a:endParaRPr lang="en-US" dirty="0"/>
          </a:p>
        </p:txBody>
      </p:sp>
      <p:sp>
        <p:nvSpPr>
          <p:cNvPr id="27" name="Text Placeholder 26"/>
          <p:cNvSpPr>
            <a:spLocks noGrp="1"/>
          </p:cNvSpPr>
          <p:nvPr>
            <p:ph type="body" sz="quarter" idx="121"/>
          </p:nvPr>
        </p:nvSpPr>
        <p:spPr/>
        <p:txBody>
          <a:bodyPr/>
          <a:lstStyle/>
          <a:p>
            <a:endParaRPr lang="en-US" dirty="0"/>
          </a:p>
        </p:txBody>
      </p:sp>
      <p:sp>
        <p:nvSpPr>
          <p:cNvPr id="28" name="Text Placeholder 27"/>
          <p:cNvSpPr>
            <a:spLocks noGrp="1"/>
          </p:cNvSpPr>
          <p:nvPr>
            <p:ph type="body" sz="quarter" idx="122"/>
          </p:nvPr>
        </p:nvSpPr>
        <p:spPr/>
        <p:txBody>
          <a:bodyPr/>
          <a:lstStyle/>
          <a:p>
            <a:endParaRPr lang="en-US" dirty="0"/>
          </a:p>
        </p:txBody>
      </p:sp>
      <p:sp>
        <p:nvSpPr>
          <p:cNvPr id="29" name="Text Placeholder 28"/>
          <p:cNvSpPr>
            <a:spLocks noGrp="1"/>
          </p:cNvSpPr>
          <p:nvPr>
            <p:ph type="body" sz="quarter" idx="123"/>
          </p:nvPr>
        </p:nvSpPr>
        <p:spPr/>
        <p:txBody>
          <a:bodyPr/>
          <a:lstStyle/>
          <a:p>
            <a:endParaRPr lang="en-US" dirty="0"/>
          </a:p>
        </p:txBody>
      </p:sp>
      <p:sp>
        <p:nvSpPr>
          <p:cNvPr id="41" name="Text Placeholder 40"/>
          <p:cNvSpPr>
            <a:spLocks noGrp="1"/>
          </p:cNvSpPr>
          <p:nvPr>
            <p:ph type="body" sz="quarter" idx="124"/>
          </p:nvPr>
        </p:nvSpPr>
        <p:spPr/>
        <p:txBody>
          <a:bodyPr/>
          <a:lstStyle/>
          <a:p>
            <a:endParaRPr lang="en-US" dirty="0"/>
          </a:p>
        </p:txBody>
      </p:sp>
      <p:sp>
        <p:nvSpPr>
          <p:cNvPr id="42" name="Text Placeholder 41"/>
          <p:cNvSpPr>
            <a:spLocks noGrp="1"/>
          </p:cNvSpPr>
          <p:nvPr>
            <p:ph type="body" sz="quarter" idx="125"/>
          </p:nvPr>
        </p:nvSpPr>
        <p:spPr/>
        <p:txBody>
          <a:bodyPr/>
          <a:lstStyle/>
          <a:p>
            <a:endParaRPr lang="en-US" dirty="0"/>
          </a:p>
        </p:txBody>
      </p:sp>
      <p:sp>
        <p:nvSpPr>
          <p:cNvPr id="32" name="Picture Placeholder 31"/>
          <p:cNvSpPr>
            <a:spLocks noGrp="1"/>
          </p:cNvSpPr>
          <p:nvPr>
            <p:ph type="pic" sz="quarter" idx="115"/>
          </p:nvPr>
        </p:nvSpPr>
        <p:spPr/>
      </p:sp>
      <p:sp>
        <p:nvSpPr>
          <p:cNvPr id="33" name="Picture Placeholder 32"/>
          <p:cNvSpPr>
            <a:spLocks noGrp="1"/>
          </p:cNvSpPr>
          <p:nvPr>
            <p:ph type="pic" sz="quarter" idx="126"/>
          </p:nvPr>
        </p:nvSpPr>
        <p:spPr/>
      </p:sp>
      <p:sp>
        <p:nvSpPr>
          <p:cNvPr id="34" name="Picture Placeholder 33"/>
          <p:cNvSpPr>
            <a:spLocks noGrp="1"/>
          </p:cNvSpPr>
          <p:nvPr>
            <p:ph type="pic" sz="quarter" idx="127"/>
          </p:nvPr>
        </p:nvSpPr>
        <p:spPr/>
      </p:sp>
      <p:sp>
        <p:nvSpPr>
          <p:cNvPr id="35" name="Picture Placeholder 34"/>
          <p:cNvSpPr>
            <a:spLocks noGrp="1"/>
          </p:cNvSpPr>
          <p:nvPr>
            <p:ph type="pic" sz="quarter" idx="128"/>
          </p:nvPr>
        </p:nvSpPr>
        <p:spPr/>
      </p:sp>
      <p:sp>
        <p:nvSpPr>
          <p:cNvPr id="36" name="Picture Placeholder 35"/>
          <p:cNvSpPr>
            <a:spLocks noGrp="1"/>
          </p:cNvSpPr>
          <p:nvPr>
            <p:ph type="pic" sz="quarter" idx="129"/>
          </p:nvPr>
        </p:nvSpPr>
        <p:spPr/>
      </p:sp>
      <p:sp>
        <p:nvSpPr>
          <p:cNvPr id="37" name="Picture Placeholder 36"/>
          <p:cNvSpPr>
            <a:spLocks noGrp="1"/>
          </p:cNvSpPr>
          <p:nvPr>
            <p:ph type="pic" sz="quarter" idx="130"/>
          </p:nvPr>
        </p:nvSpPr>
        <p:spPr/>
      </p:sp>
      <p:sp>
        <p:nvSpPr>
          <p:cNvPr id="38" name="Picture Placeholder 37"/>
          <p:cNvSpPr>
            <a:spLocks noGrp="1"/>
          </p:cNvSpPr>
          <p:nvPr>
            <p:ph type="pic" sz="quarter" idx="131"/>
          </p:nvPr>
        </p:nvSpPr>
        <p:spPr/>
      </p:sp>
      <p:sp>
        <p:nvSpPr>
          <p:cNvPr id="39" name="Picture Placeholder 38"/>
          <p:cNvSpPr>
            <a:spLocks noGrp="1"/>
          </p:cNvSpPr>
          <p:nvPr>
            <p:ph type="pic" sz="quarter" idx="132"/>
          </p:nvPr>
        </p:nvSpPr>
        <p:spPr/>
      </p:sp>
      <p:sp>
        <p:nvSpPr>
          <p:cNvPr id="40" name="Picture Placeholder 39"/>
          <p:cNvSpPr>
            <a:spLocks noGrp="1"/>
          </p:cNvSpPr>
          <p:nvPr>
            <p:ph type="pic" sz="quarter" idx="133"/>
          </p:nvPr>
        </p:nvSpPr>
        <p:spPr/>
      </p:sp>
      <p:sp>
        <p:nvSpPr>
          <p:cNvPr id="43" name="Text Placeholder 42"/>
          <p:cNvSpPr>
            <a:spLocks noGrp="1"/>
          </p:cNvSpPr>
          <p:nvPr>
            <p:ph type="body" sz="quarter" idx="136"/>
          </p:nvPr>
        </p:nvSpPr>
        <p:spPr/>
        <p:txBody>
          <a:bodyPr/>
          <a:lstStyle/>
          <a:p>
            <a:endParaRPr lang="en-US" dirty="0"/>
          </a:p>
        </p:txBody>
      </p:sp>
      <p:sp>
        <p:nvSpPr>
          <p:cNvPr id="44" name="Text Placeholder 43"/>
          <p:cNvSpPr>
            <a:spLocks noGrp="1"/>
          </p:cNvSpPr>
          <p:nvPr>
            <p:ph type="body" sz="quarter" idx="137"/>
          </p:nvPr>
        </p:nvSpPr>
        <p:spPr/>
        <p:txBody>
          <a:bodyPr/>
          <a:lstStyle/>
          <a:p>
            <a:endParaRPr lang="en-US" dirty="0"/>
          </a:p>
        </p:txBody>
      </p:sp>
      <p:sp>
        <p:nvSpPr>
          <p:cNvPr id="45" name="Text Placeholder 44"/>
          <p:cNvSpPr>
            <a:spLocks noGrp="1"/>
          </p:cNvSpPr>
          <p:nvPr>
            <p:ph type="body" sz="quarter" idx="138"/>
          </p:nvPr>
        </p:nvSpPr>
        <p:spPr/>
        <p:txBody>
          <a:bodyPr/>
          <a:lstStyle/>
          <a:p>
            <a:endParaRPr lang="en-US" dirty="0"/>
          </a:p>
        </p:txBody>
      </p:sp>
      <p:sp>
        <p:nvSpPr>
          <p:cNvPr id="46" name="Text Placeholder 45"/>
          <p:cNvSpPr>
            <a:spLocks noGrp="1"/>
          </p:cNvSpPr>
          <p:nvPr>
            <p:ph type="body" sz="quarter" idx="139"/>
          </p:nvPr>
        </p:nvSpPr>
        <p:spPr/>
        <p:txBody>
          <a:bodyPr/>
          <a:lstStyle/>
          <a:p>
            <a:endParaRPr lang="en-US" dirty="0"/>
          </a:p>
        </p:txBody>
      </p:sp>
      <p:sp>
        <p:nvSpPr>
          <p:cNvPr id="47" name="Text Placeholder 46"/>
          <p:cNvSpPr>
            <a:spLocks noGrp="1"/>
          </p:cNvSpPr>
          <p:nvPr>
            <p:ph type="body" sz="quarter" idx="140"/>
          </p:nvPr>
        </p:nvSpPr>
        <p:spPr/>
        <p:txBody>
          <a:bodyPr/>
          <a:lstStyle/>
          <a:p>
            <a:endParaRPr lang="en-US" dirty="0"/>
          </a:p>
        </p:txBody>
      </p:sp>
      <p:sp>
        <p:nvSpPr>
          <p:cNvPr id="48" name="Text Placeholder 47"/>
          <p:cNvSpPr>
            <a:spLocks noGrp="1"/>
          </p:cNvSpPr>
          <p:nvPr>
            <p:ph type="body" sz="quarter" idx="141"/>
          </p:nvPr>
        </p:nvSpPr>
        <p:spPr/>
        <p:txBody>
          <a:bodyPr/>
          <a:lstStyle/>
          <a:p>
            <a:endParaRPr lang="en-US" dirty="0"/>
          </a:p>
        </p:txBody>
      </p:sp>
      <p:sp>
        <p:nvSpPr>
          <p:cNvPr id="49" name="Text Placeholder 48"/>
          <p:cNvSpPr>
            <a:spLocks noGrp="1"/>
          </p:cNvSpPr>
          <p:nvPr>
            <p:ph type="body" sz="quarter" idx="142"/>
          </p:nvPr>
        </p:nvSpPr>
        <p:spPr/>
        <p:txBody>
          <a:bodyPr/>
          <a:lstStyle/>
          <a:p>
            <a:endParaRPr lang="en-US" dirty="0"/>
          </a:p>
        </p:txBody>
      </p:sp>
      <p:sp>
        <p:nvSpPr>
          <p:cNvPr id="50" name="Text Placeholder 49"/>
          <p:cNvSpPr>
            <a:spLocks noGrp="1"/>
          </p:cNvSpPr>
          <p:nvPr>
            <p:ph type="body" sz="quarter" idx="143"/>
          </p:nvPr>
        </p:nvSpPr>
        <p:spPr/>
        <p:txBody>
          <a:bodyPr/>
          <a:lstStyle/>
          <a:p>
            <a:endParaRPr lang="en-US" dirty="0"/>
          </a:p>
        </p:txBody>
      </p:sp>
      <p:sp>
        <p:nvSpPr>
          <p:cNvPr id="51" name="Text Placeholder 50"/>
          <p:cNvSpPr>
            <a:spLocks noGrp="1"/>
          </p:cNvSpPr>
          <p:nvPr>
            <p:ph type="body" sz="quarter" idx="144"/>
          </p:nvPr>
        </p:nvSpPr>
        <p:spPr/>
        <p:txBody>
          <a:bodyPr/>
          <a:lstStyle/>
          <a:p>
            <a:endParaRPr lang="en-US" dirty="0"/>
          </a:p>
        </p:txBody>
      </p:sp>
      <p:sp>
        <p:nvSpPr>
          <p:cNvPr id="52" name="Text Placeholder 51"/>
          <p:cNvSpPr>
            <a:spLocks noGrp="1"/>
          </p:cNvSpPr>
          <p:nvPr>
            <p:ph type="body" sz="quarter" idx="145"/>
          </p:nvPr>
        </p:nvSpPr>
        <p:spPr/>
        <p:txBody>
          <a:bodyPr/>
          <a:lstStyle/>
          <a:p>
            <a:endParaRPr lang="en-US" dirty="0"/>
          </a:p>
        </p:txBody>
      </p:sp>
      <p:sp>
        <p:nvSpPr>
          <p:cNvPr id="53" name="Text Placeholder 52"/>
          <p:cNvSpPr>
            <a:spLocks noGrp="1"/>
          </p:cNvSpPr>
          <p:nvPr>
            <p:ph type="body" sz="quarter" idx="146"/>
          </p:nvPr>
        </p:nvSpPr>
        <p:spPr/>
        <p:txBody>
          <a:bodyPr/>
          <a:lstStyle/>
          <a:p>
            <a:endParaRPr lang="en-US" dirty="0"/>
          </a:p>
        </p:txBody>
      </p:sp>
      <p:sp>
        <p:nvSpPr>
          <p:cNvPr id="54" name="Text Placeholder 53"/>
          <p:cNvSpPr>
            <a:spLocks noGrp="1"/>
          </p:cNvSpPr>
          <p:nvPr>
            <p:ph type="body" sz="quarter" idx="147"/>
          </p:nvPr>
        </p:nvSpPr>
        <p:spPr/>
        <p:txBody>
          <a:bodyPr/>
          <a:lstStyle/>
          <a:p>
            <a:endParaRPr lang="en-US" dirty="0"/>
          </a:p>
        </p:txBody>
      </p:sp>
      <p:sp>
        <p:nvSpPr>
          <p:cNvPr id="55" name="Text Placeholder 54"/>
          <p:cNvSpPr>
            <a:spLocks noGrp="1"/>
          </p:cNvSpPr>
          <p:nvPr>
            <p:ph type="body" sz="quarter" idx="148"/>
          </p:nvPr>
        </p:nvSpPr>
        <p:spPr/>
        <p:txBody>
          <a:bodyPr>
            <a:normAutofit fontScale="62500" lnSpcReduction="20000"/>
          </a:bodyPr>
          <a:lstStyle/>
          <a:p>
            <a:r>
              <a:rPr lang="tr-TR" i="1" dirty="0" smtClean="0"/>
              <a:t>BURAK COREKCIOGLU(040080498),ILKNUR ATES(040080456),BURAK KURT(040080486)</a:t>
            </a:r>
            <a:endParaRPr lang="en-US" i="1" dirty="0"/>
          </a:p>
        </p:txBody>
      </p:sp>
      <p:sp>
        <p:nvSpPr>
          <p:cNvPr id="56" name="Text Placeholder 55"/>
          <p:cNvSpPr>
            <a:spLocks noGrp="1"/>
          </p:cNvSpPr>
          <p:nvPr>
            <p:ph type="body" sz="quarter" idx="149"/>
          </p:nvPr>
        </p:nvSpPr>
        <p:spPr/>
        <p:txBody>
          <a:bodyPr/>
          <a:lstStyle/>
          <a:p>
            <a:r>
              <a:rPr lang="tr-TR" i="1" dirty="0" smtClean="0"/>
              <a:t>ADVISOR: GUNES ZEYNEP KARABULUT KURT</a:t>
            </a:r>
            <a:endParaRPr lang="en-US" i="1" dirty="0"/>
          </a:p>
        </p:txBody>
      </p:sp>
      <p:sp>
        <p:nvSpPr>
          <p:cNvPr id="57" name="Text Placeholder 56"/>
          <p:cNvSpPr>
            <a:spLocks noGrp="1"/>
          </p:cNvSpPr>
          <p:nvPr>
            <p:ph type="body" sz="quarter" idx="150"/>
          </p:nvPr>
        </p:nvSpPr>
        <p:spPr>
          <a:xfrm>
            <a:off x="3662362" y="371465"/>
            <a:ext cx="20107276" cy="2222203"/>
          </a:xfrm>
        </p:spPr>
        <p:txBody>
          <a:bodyPr>
            <a:normAutofit fontScale="77500" lnSpcReduction="20000"/>
          </a:bodyPr>
          <a:lstStyle/>
          <a:p>
            <a:r>
              <a:rPr lang="tr-TR" sz="7100" dirty="0">
                <a:solidFill>
                  <a:schemeClr val="bg1">
                    <a:lumMod val="85000"/>
                  </a:schemeClr>
                </a:solidFill>
              </a:rPr>
              <a:t>ANALYSIS OF NEW SIMPLE TIGHT BOUNDS ON THE Q-FUNCTION </a:t>
            </a:r>
            <a:endParaRPr lang="en-US" sz="7100" dirty="0">
              <a:solidFill>
                <a:schemeClr val="bg1">
                  <a:lumMod val="85000"/>
                </a:schemeClr>
              </a:solidFill>
            </a:endParaRPr>
          </a:p>
          <a:p>
            <a:r>
              <a:rPr lang="tr-TR" i="1" dirty="0"/>
              <a:t>BURAK COREKCIOGLU(040080498),ILKNUR ATES(040080456),BURAK KURT(040080486)</a:t>
            </a:r>
            <a:endParaRPr lang="en-US" i="1" dirty="0"/>
          </a:p>
          <a:p>
            <a:r>
              <a:rPr lang="tr-TR" i="1" dirty="0"/>
              <a:t>ADVISOR: GUNES ZEYNEP KARABULUT </a:t>
            </a:r>
            <a:r>
              <a:rPr lang="tr-TR" i="1" dirty="0" smtClean="0"/>
              <a:t>KURT</a:t>
            </a:r>
          </a:p>
          <a:p>
            <a:r>
              <a:rPr lang="tr-TR" i="1" dirty="0" smtClean="0"/>
              <a:t>ISTANBUL TECHNICAL UNIVERSITY, ELECTRONICS AND COMMUNICATION ENGINEEERING DEPARTMENT</a:t>
            </a:r>
          </a:p>
          <a:p>
            <a:endParaRPr lang="tr-TR" i="1" dirty="0"/>
          </a:p>
        </p:txBody>
      </p:sp>
      <p:sp>
        <p:nvSpPr>
          <p:cNvPr id="61" name="TextBox 60"/>
          <p:cNvSpPr txBox="1"/>
          <p:nvPr/>
        </p:nvSpPr>
        <p:spPr>
          <a:xfrm>
            <a:off x="7715250" y="13032185"/>
            <a:ext cx="11891453" cy="707886"/>
          </a:xfrm>
          <a:prstGeom prst="rect">
            <a:avLst/>
          </a:prstGeo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tr-TR" sz="2000" i="1" dirty="0" smtClean="0"/>
              <a:t>IMPLEMENTATION PART OF  THE  STUDY  ON BPSK MODULATION              </a:t>
            </a:r>
          </a:p>
          <a:p>
            <a:pPr algn="ctr"/>
            <a:r>
              <a:rPr lang="tr-TR" sz="2000" i="1" dirty="0" smtClean="0"/>
              <a:t>WITH  AWGN CHANNEL </a:t>
            </a:r>
            <a:endParaRPr lang="tr-TR" sz="2000" i="1" dirty="0"/>
          </a:p>
        </p:txBody>
      </p:sp>
      <p:pic>
        <p:nvPicPr>
          <p:cNvPr id="65"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154504" y="404857"/>
            <a:ext cx="2261156" cy="227453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8278028" y="17314721"/>
            <a:ext cx="11557909" cy="830997"/>
          </a:xfrm>
          <a:prstGeom prst="rect">
            <a:avLst/>
          </a:prstGeom>
          <a:noFill/>
        </p:spPr>
        <p:txBody>
          <a:bodyPr wrap="square" rtlCol="0">
            <a:spAutoFit/>
          </a:bodyPr>
          <a:lstStyle/>
          <a:p>
            <a:pPr algn="ctr"/>
            <a:r>
              <a:rPr lang="tr-TR" sz="1600" dirty="0" smtClean="0"/>
              <a:t>Bit </a:t>
            </a:r>
            <a:r>
              <a:rPr lang="tr-TR" sz="1600" dirty="0"/>
              <a:t>e</a:t>
            </a:r>
            <a:r>
              <a:rPr lang="tr-TR" sz="1600" dirty="0" smtClean="0"/>
              <a:t>rror rate of BPSK modulation  is calculated with combined New Supertight Bounds Q-function to present reliability of it. BER  curves  which are plotted with  New Super Tight Bounds, Theoratical and Monte Carlo Simulation  are compared. It has seen that, the curves are   at the same line.</a:t>
            </a:r>
          </a:p>
        </p:txBody>
      </p:sp>
      <p:sp>
        <p:nvSpPr>
          <p:cNvPr id="67" name="TextBox 66"/>
          <p:cNvSpPr txBox="1"/>
          <p:nvPr/>
        </p:nvSpPr>
        <p:spPr>
          <a:xfrm>
            <a:off x="8678995" y="16865529"/>
            <a:ext cx="4685012" cy="276999"/>
          </a:xfrm>
          <a:prstGeom prst="rect">
            <a:avLst/>
          </a:prstGeom>
          <a:noFill/>
        </p:spPr>
        <p:txBody>
          <a:bodyPr wrap="square" rtlCol="0">
            <a:spAutoFit/>
          </a:bodyPr>
          <a:lstStyle/>
          <a:p>
            <a:r>
              <a:rPr lang="tr-TR" sz="1200" dirty="0" smtClean="0"/>
              <a:t>Figure 4: Block Diagram of BPSK modulation on Matlab-Simulink</a:t>
            </a:r>
            <a:endParaRPr lang="tr-TR" sz="1200" dirty="0"/>
          </a:p>
        </p:txBody>
      </p:sp>
      <p:sp>
        <p:nvSpPr>
          <p:cNvPr id="72" name="TextBox 71"/>
          <p:cNvSpPr txBox="1"/>
          <p:nvPr/>
        </p:nvSpPr>
        <p:spPr>
          <a:xfrm>
            <a:off x="14496767" y="16907050"/>
            <a:ext cx="5109936" cy="276999"/>
          </a:xfrm>
          <a:prstGeom prst="rect">
            <a:avLst/>
          </a:prstGeom>
          <a:noFill/>
        </p:spPr>
        <p:txBody>
          <a:bodyPr wrap="square" rtlCol="0">
            <a:spAutoFit/>
          </a:bodyPr>
          <a:lstStyle/>
          <a:p>
            <a:r>
              <a:rPr lang="tr-TR" sz="1200" dirty="0" smtClean="0"/>
              <a:t>Figure 5: Comparison  of BER curves  are obtained with using different methods</a:t>
            </a:r>
            <a:endParaRPr lang="tr-TR" sz="1200" dirty="0"/>
          </a:p>
        </p:txBody>
      </p:sp>
      <p:pic>
        <p:nvPicPr>
          <p:cNvPr id="73"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25314" y="345298"/>
            <a:ext cx="1635953" cy="222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70" name="TextBox 69"/>
              <p:cNvSpPr txBox="1"/>
              <p:nvPr/>
            </p:nvSpPr>
            <p:spPr>
              <a:xfrm>
                <a:off x="933832" y="12489578"/>
                <a:ext cx="5665129" cy="5841920"/>
              </a:xfrm>
              <a:prstGeom prst="rect">
                <a:avLst/>
              </a:prstGeom>
              <a:solidFill>
                <a:schemeClr val="accent3">
                  <a:lumMod val="40000"/>
                  <a:lumOff val="6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tr-TR" sz="1200" b="1" i="1" dirty="0" smtClean="0"/>
              </a:p>
              <a:p>
                <a:r>
                  <a:rPr lang="tr-TR" sz="1200" i="1" dirty="0" smtClean="0"/>
                  <a:t>Define </a:t>
                </a:r>
                <a:r>
                  <a:rPr lang="tr-TR" sz="1200" i="1" dirty="0"/>
                  <a:t>the fuctions on x≥0</a:t>
                </a:r>
              </a:p>
              <a:p>
                <a:pPr algn="ctr"/>
                <a14:m>
                  <m:oMath xmlns:m="http://schemas.openxmlformats.org/officeDocument/2006/math">
                    <m:sSub>
                      <m:sSubPr>
                        <m:ctrlPr>
                          <a:rPr lang="tr-TR" sz="1200" i="1" dirty="0" smtClean="0">
                            <a:solidFill>
                              <a:schemeClr val="tx1"/>
                            </a:solidFill>
                            <a:latin typeface="Cambria Math"/>
                          </a:rPr>
                        </m:ctrlPr>
                      </m:sSubPr>
                      <m:e>
                        <m:r>
                          <a:rPr lang="tr-TR" sz="1200" b="0" i="1" dirty="0">
                            <a:solidFill>
                              <a:schemeClr val="tx1"/>
                            </a:solidFill>
                            <a:latin typeface="Cambria Math"/>
                          </a:rPr>
                          <m:t>𝑄</m:t>
                        </m:r>
                      </m:e>
                      <m:sub>
                        <m:r>
                          <a:rPr lang="tr-TR" sz="1200" b="0" i="1" dirty="0">
                            <a:solidFill>
                              <a:schemeClr val="tx1"/>
                            </a:solidFill>
                            <a:latin typeface="Cambria Math"/>
                          </a:rPr>
                          <m:t>𝐵</m:t>
                        </m:r>
                      </m:sub>
                    </m:sSub>
                    <m:r>
                      <a:rPr lang="tr-TR" sz="1200" b="0" i="1" dirty="0">
                        <a:solidFill>
                          <a:schemeClr val="tx1"/>
                        </a:solidFill>
                        <a:latin typeface="Cambria Math"/>
                      </a:rPr>
                      <m:t>(</m:t>
                    </m:r>
                    <m:r>
                      <a:rPr lang="tr-TR" sz="1200" b="0" i="1" dirty="0">
                        <a:solidFill>
                          <a:schemeClr val="tx1"/>
                        </a:solidFill>
                        <a:latin typeface="Cambria Math"/>
                      </a:rPr>
                      <m:t>𝑥</m:t>
                    </m:r>
                    <m:r>
                      <a:rPr lang="tr-TR" sz="1200" b="0" i="1" dirty="0">
                        <a:solidFill>
                          <a:schemeClr val="tx1"/>
                        </a:solidFill>
                        <a:latin typeface="Cambria Math"/>
                      </a:rPr>
                      <m:t>;</m:t>
                    </m:r>
                    <m:r>
                      <a:rPr lang="tr-TR" sz="1200" b="0" i="1" dirty="0">
                        <a:solidFill>
                          <a:schemeClr val="tx1"/>
                        </a:solidFill>
                        <a:latin typeface="Cambria Math"/>
                      </a:rPr>
                      <m:t>𝑎</m:t>
                    </m:r>
                    <m:r>
                      <a:rPr lang="tr-TR" sz="1200" b="0" i="1" dirty="0">
                        <a:solidFill>
                          <a:schemeClr val="tx1"/>
                        </a:solidFill>
                        <a:latin typeface="Cambria Math"/>
                      </a:rPr>
                      <m:t>,</m:t>
                    </m:r>
                    <m:r>
                      <a:rPr lang="tr-TR" sz="1200" b="0" i="1" dirty="0">
                        <a:solidFill>
                          <a:schemeClr val="tx1"/>
                        </a:solidFill>
                        <a:latin typeface="Cambria Math"/>
                      </a:rPr>
                      <m:t>𝑏</m:t>
                    </m:r>
                    <m:r>
                      <a:rPr lang="tr-TR" sz="1200" b="0" i="1" dirty="0">
                        <a:solidFill>
                          <a:schemeClr val="tx1"/>
                        </a:solidFill>
                        <a:latin typeface="Cambria Math"/>
                      </a:rPr>
                      <m:t>,</m:t>
                    </m:r>
                    <m:r>
                      <a:rPr lang="tr-TR" sz="1200" b="0" i="1" dirty="0">
                        <a:solidFill>
                          <a:schemeClr val="tx1"/>
                        </a:solidFill>
                        <a:latin typeface="Cambria Math"/>
                      </a:rPr>
                      <m:t>𝑛</m:t>
                    </m:r>
                    <m:r>
                      <a:rPr lang="tr-TR" sz="1200" b="0" i="1" dirty="0">
                        <a:solidFill>
                          <a:schemeClr val="tx1"/>
                        </a:solidFill>
                        <a:latin typeface="Cambria Math"/>
                      </a:rPr>
                      <m:t>)≅</m:t>
                    </m:r>
                    <m:sSubSup>
                      <m:sSubSupPr>
                        <m:ctrlPr>
                          <a:rPr lang="tr-TR" sz="1200" i="1" dirty="0">
                            <a:solidFill>
                              <a:schemeClr val="tx1"/>
                            </a:solidFill>
                            <a:latin typeface="Cambria Math"/>
                            <a:ea typeface="Cambria Math"/>
                          </a:rPr>
                        </m:ctrlPr>
                      </m:sSubSupPr>
                      <m:e>
                        <m:sSubSup>
                          <m:sSubSupPr>
                            <m:ctrlPr>
                              <a:rPr lang="tr-TR" sz="1200" i="1" dirty="0">
                                <a:solidFill>
                                  <a:schemeClr val="tx1"/>
                                </a:solidFill>
                                <a:latin typeface="Cambria Math"/>
                                <a:ea typeface="Cambria Math"/>
                              </a:rPr>
                            </m:ctrlPr>
                          </m:sSubSupPr>
                          <m:e>
                            <m:r>
                              <a:rPr lang="tr-TR" sz="1200" b="0" i="1" dirty="0">
                                <a:solidFill>
                                  <a:schemeClr val="tx1"/>
                                </a:solidFill>
                                <a:latin typeface="Cambria Math"/>
                                <a:ea typeface="Cambria Math"/>
                              </a:rPr>
                              <m:t>𝑄</m:t>
                            </m:r>
                          </m:e>
                          <m:sub/>
                          <m:sup>
                            <m:r>
                              <a:rPr lang="tr-TR" sz="1200" b="0" i="1" dirty="0">
                                <a:solidFill>
                                  <a:schemeClr val="tx1"/>
                                </a:solidFill>
                                <a:latin typeface="Cambria Math"/>
                                <a:ea typeface="Cambria Math"/>
                              </a:rPr>
                              <m:t>𝑛</m:t>
                            </m:r>
                          </m:sup>
                        </m:sSubSup>
                      </m:e>
                      <m:sub>
                        <m:r>
                          <a:rPr lang="tr-TR" sz="1200" b="0" i="1" dirty="0">
                            <a:solidFill>
                              <a:schemeClr val="tx1"/>
                            </a:solidFill>
                            <a:latin typeface="Cambria Math"/>
                            <a:ea typeface="Cambria Math"/>
                          </a:rPr>
                          <m:t>𝐵</m:t>
                        </m:r>
                      </m:sub>
                      <m:sup/>
                    </m:sSubSup>
                  </m:oMath>
                </a14:m>
                <a:r>
                  <a:rPr lang="tr-TR" sz="1200" dirty="0">
                    <a:solidFill>
                      <a:schemeClr val="tx1"/>
                    </a:solidFill>
                  </a:rPr>
                  <a:t>(x;a,b) 		(2a)</a:t>
                </a:r>
              </a:p>
              <a:p>
                <a:pPr algn="ctr"/>
                <a14:m>
                  <m:oMath xmlns:m="http://schemas.openxmlformats.org/officeDocument/2006/math">
                    <m:r>
                      <a:rPr lang="pt-BR" sz="1200" b="0" i="1">
                        <a:solidFill>
                          <a:schemeClr val="tx1"/>
                        </a:solidFill>
                        <a:latin typeface="Cambria Math"/>
                      </a:rPr>
                      <m:t>=</m:t>
                    </m:r>
                    <m:nary>
                      <m:naryPr>
                        <m:chr m:val="∑"/>
                        <m:ctrlPr>
                          <a:rPr lang="pt-BR" sz="1200" i="1">
                            <a:solidFill>
                              <a:schemeClr val="tx1"/>
                            </a:solidFill>
                            <a:latin typeface="Cambria Math"/>
                          </a:rPr>
                        </m:ctrlPr>
                      </m:naryPr>
                      <m:sub>
                        <m:r>
                          <a:rPr lang="pt-BR" sz="1200" b="0" i="1">
                            <a:solidFill>
                              <a:schemeClr val="tx1"/>
                            </a:solidFill>
                            <a:latin typeface="Cambria Math"/>
                          </a:rPr>
                          <m:t>𝑘</m:t>
                        </m:r>
                        <m:r>
                          <a:rPr lang="pt-BR" sz="1200" b="0" i="1">
                            <a:solidFill>
                              <a:schemeClr val="tx1"/>
                            </a:solidFill>
                            <a:latin typeface="Cambria Math"/>
                          </a:rPr>
                          <m:t>=0</m:t>
                        </m:r>
                      </m:sub>
                      <m:sup>
                        <m:r>
                          <a:rPr lang="pt-BR" sz="1200" b="0" i="1">
                            <a:solidFill>
                              <a:schemeClr val="tx1"/>
                            </a:solidFill>
                            <a:latin typeface="Cambria Math"/>
                          </a:rPr>
                          <m:t>𝑛</m:t>
                        </m:r>
                      </m:sup>
                      <m:e>
                        <m:d>
                          <m:dPr>
                            <m:ctrlPr>
                              <a:rPr lang="pt-BR" sz="1200" i="1">
                                <a:solidFill>
                                  <a:schemeClr val="tx1"/>
                                </a:solidFill>
                                <a:latin typeface="Cambria Math"/>
                              </a:rPr>
                            </m:ctrlPr>
                          </m:dPr>
                          <m:e>
                            <m:f>
                              <m:fPr>
                                <m:type m:val="noBar"/>
                                <m:ctrlPr>
                                  <a:rPr lang="pt-BR" sz="1200" i="1">
                                    <a:solidFill>
                                      <a:schemeClr val="tx1"/>
                                    </a:solidFill>
                                    <a:latin typeface="Cambria Math"/>
                                  </a:rPr>
                                </m:ctrlPr>
                              </m:fPr>
                              <m:num>
                                <m:r>
                                  <a:rPr lang="pt-BR" sz="1200" b="0" i="1">
                                    <a:solidFill>
                                      <a:schemeClr val="tx1"/>
                                    </a:solidFill>
                                    <a:latin typeface="Cambria Math"/>
                                  </a:rPr>
                                  <m:t>𝑛</m:t>
                                </m:r>
                              </m:num>
                              <m:den>
                                <m:r>
                                  <a:rPr lang="pt-BR" sz="1200" b="0" i="1">
                                    <a:solidFill>
                                      <a:schemeClr val="tx1"/>
                                    </a:solidFill>
                                    <a:latin typeface="Cambria Math"/>
                                  </a:rPr>
                                  <m:t>𝑘</m:t>
                                </m:r>
                              </m:den>
                            </m:f>
                          </m:e>
                        </m:d>
                        <m:sSup>
                          <m:sSupPr>
                            <m:ctrlPr>
                              <a:rPr lang="pt-BR" sz="1200" i="1">
                                <a:solidFill>
                                  <a:schemeClr val="tx1"/>
                                </a:solidFill>
                                <a:latin typeface="Cambria Math"/>
                              </a:rPr>
                            </m:ctrlPr>
                          </m:sSupPr>
                          <m:e>
                            <m:r>
                              <a:rPr lang="pt-BR" sz="1200" b="0" i="1">
                                <a:solidFill>
                                  <a:schemeClr val="tx1"/>
                                </a:solidFill>
                                <a:latin typeface="Cambria Math"/>
                              </a:rPr>
                              <m:t>𝑥</m:t>
                            </m:r>
                          </m:e>
                          <m:sup>
                            <m:r>
                              <a:rPr lang="pt-BR" sz="1200" b="0" i="1">
                                <a:solidFill>
                                  <a:schemeClr val="tx1"/>
                                </a:solidFill>
                                <a:latin typeface="Cambria Math"/>
                              </a:rPr>
                              <m:t>𝑘</m:t>
                            </m:r>
                          </m:sup>
                        </m:sSup>
                        <m:sSup>
                          <m:sSupPr>
                            <m:ctrlPr>
                              <a:rPr lang="pt-BR" sz="1200" i="1">
                                <a:solidFill>
                                  <a:schemeClr val="tx1"/>
                                </a:solidFill>
                                <a:latin typeface="Cambria Math"/>
                              </a:rPr>
                            </m:ctrlPr>
                          </m:sSupPr>
                          <m:e>
                            <m:r>
                              <a:rPr lang="tr-TR" sz="1200" b="0" i="1">
                                <a:solidFill>
                                  <a:schemeClr val="tx1"/>
                                </a:solidFill>
                                <a:latin typeface="Cambria Math"/>
                              </a:rPr>
                              <m:t>𝑒</m:t>
                            </m:r>
                          </m:e>
                          <m:sup>
                            <m:r>
                              <a:rPr lang="tr-TR" sz="1200" b="0" i="1">
                                <a:solidFill>
                                  <a:schemeClr val="tx1"/>
                                </a:solidFill>
                                <a:latin typeface="Cambria Math"/>
                              </a:rPr>
                              <m:t>(−</m:t>
                            </m:r>
                            <m:d>
                              <m:dPr>
                                <m:ctrlPr>
                                  <a:rPr lang="tr-TR" sz="1200" i="1">
                                    <a:solidFill>
                                      <a:schemeClr val="tx1"/>
                                    </a:solidFill>
                                    <a:latin typeface="Cambria Math"/>
                                  </a:rPr>
                                </m:ctrlPr>
                              </m:dPr>
                              <m:e>
                                <m:r>
                                  <a:rPr lang="pt-BR" sz="1200" b="0" i="1">
                                    <a:solidFill>
                                      <a:schemeClr val="tx1"/>
                                    </a:solidFill>
                                    <a:latin typeface="Cambria Math"/>
                                  </a:rPr>
                                  <m:t>𝑛</m:t>
                                </m:r>
                                <m:r>
                                  <a:rPr lang="pt-BR" sz="1200" b="0" i="1">
                                    <a:solidFill>
                                      <a:schemeClr val="tx1"/>
                                    </a:solidFill>
                                    <a:latin typeface="Cambria Math"/>
                                  </a:rPr>
                                  <m:t>−</m:t>
                                </m:r>
                                <m:f>
                                  <m:fPr>
                                    <m:ctrlPr>
                                      <a:rPr lang="tr-TR" sz="1200" i="1">
                                        <a:solidFill>
                                          <a:schemeClr val="tx1"/>
                                        </a:solidFill>
                                        <a:latin typeface="Cambria Math"/>
                                      </a:rPr>
                                    </m:ctrlPr>
                                  </m:fPr>
                                  <m:num>
                                    <m:r>
                                      <a:rPr lang="pt-BR" sz="1200" b="0" i="1">
                                        <a:solidFill>
                                          <a:schemeClr val="tx1"/>
                                        </a:solidFill>
                                        <a:latin typeface="Cambria Math"/>
                                      </a:rPr>
                                      <m:t>𝑘</m:t>
                                    </m:r>
                                  </m:num>
                                  <m:den>
                                    <m:r>
                                      <a:rPr lang="tr-TR" sz="1200" b="0" i="1">
                                        <a:solidFill>
                                          <a:schemeClr val="tx1"/>
                                        </a:solidFill>
                                        <a:latin typeface="Cambria Math"/>
                                      </a:rPr>
                                      <m:t>2</m:t>
                                    </m:r>
                                  </m:den>
                                </m:f>
                              </m:e>
                            </m:d>
                            <m:sSup>
                              <m:sSupPr>
                                <m:ctrlPr>
                                  <a:rPr lang="tr-TR" sz="1200" i="1">
                                    <a:solidFill>
                                      <a:schemeClr val="tx1"/>
                                    </a:solidFill>
                                    <a:latin typeface="Cambria Math"/>
                                  </a:rPr>
                                </m:ctrlPr>
                              </m:sSupPr>
                              <m:e>
                                <m:r>
                                  <a:rPr lang="tr-TR" sz="1200" b="0" i="1">
                                    <a:solidFill>
                                      <a:schemeClr val="tx1"/>
                                    </a:solidFill>
                                    <a:latin typeface="Cambria Math"/>
                                  </a:rPr>
                                  <m:t>𝑥</m:t>
                                </m:r>
                              </m:e>
                              <m:sup>
                                <m:r>
                                  <a:rPr lang="tr-TR" sz="1200" b="0" i="1">
                                    <a:solidFill>
                                      <a:schemeClr val="tx1"/>
                                    </a:solidFill>
                                    <a:latin typeface="Cambria Math"/>
                                  </a:rPr>
                                  <m:t>2</m:t>
                                </m:r>
                              </m:sup>
                            </m:sSup>
                            <m:r>
                              <a:rPr lang="tr-TR" sz="1200" b="0" i="1">
                                <a:solidFill>
                                  <a:schemeClr val="tx1"/>
                                </a:solidFill>
                                <a:latin typeface="Cambria Math"/>
                              </a:rPr>
                              <m:t>)</m:t>
                            </m:r>
                          </m:sup>
                        </m:sSup>
                      </m:e>
                    </m:nary>
                  </m:oMath>
                </a14:m>
                <a:r>
                  <a:rPr lang="tr-TR" sz="1200" dirty="0">
                    <a:solidFill>
                      <a:schemeClr val="tx1"/>
                    </a:solidFill>
                  </a:rPr>
                  <a:t>/</a:t>
                </a:r>
                <a14:m>
                  <m:oMath xmlns:m="http://schemas.openxmlformats.org/officeDocument/2006/math">
                    <m:sSup>
                      <m:sSupPr>
                        <m:ctrlPr>
                          <a:rPr lang="tr-TR" sz="1200" i="1" dirty="0">
                            <a:solidFill>
                              <a:schemeClr val="tx1"/>
                            </a:solidFill>
                            <a:latin typeface="Cambria Math"/>
                          </a:rPr>
                        </m:ctrlPr>
                      </m:sSupPr>
                      <m:e>
                        <m:r>
                          <a:rPr lang="tr-TR" sz="1200" b="0" i="1" dirty="0">
                            <a:solidFill>
                              <a:schemeClr val="tx1"/>
                            </a:solidFill>
                            <a:latin typeface="Cambria Math"/>
                          </a:rPr>
                          <m:t>𝑎</m:t>
                        </m:r>
                      </m:e>
                      <m:sup>
                        <m:r>
                          <a:rPr lang="tr-TR" sz="1200" b="0" i="1" dirty="0">
                            <a:solidFill>
                              <a:schemeClr val="tx1"/>
                            </a:solidFill>
                            <a:latin typeface="Cambria Math"/>
                          </a:rPr>
                          <m:t>(</m:t>
                        </m:r>
                        <m:r>
                          <a:rPr lang="tr-TR" sz="1200" b="0" i="1" dirty="0">
                            <a:solidFill>
                              <a:schemeClr val="tx1"/>
                            </a:solidFill>
                            <a:latin typeface="Cambria Math"/>
                          </a:rPr>
                          <m:t>𝑛</m:t>
                        </m:r>
                        <m:r>
                          <a:rPr lang="tr-TR" sz="1200" b="0" i="1" dirty="0">
                            <a:solidFill>
                              <a:schemeClr val="tx1"/>
                            </a:solidFill>
                            <a:latin typeface="Cambria Math"/>
                          </a:rPr>
                          <m:t>−</m:t>
                        </m:r>
                        <m:r>
                          <a:rPr lang="tr-TR" sz="1200" b="0" i="1" dirty="0">
                            <a:solidFill>
                              <a:schemeClr val="tx1"/>
                            </a:solidFill>
                            <a:latin typeface="Cambria Math"/>
                          </a:rPr>
                          <m:t>𝑘</m:t>
                        </m:r>
                        <m:r>
                          <a:rPr lang="tr-TR" sz="1200" b="0" i="1" dirty="0">
                            <a:solidFill>
                              <a:schemeClr val="tx1"/>
                            </a:solidFill>
                            <a:latin typeface="Cambria Math"/>
                          </a:rPr>
                          <m:t>)</m:t>
                        </m:r>
                      </m:sup>
                    </m:sSup>
                    <m:sSup>
                      <m:sSupPr>
                        <m:ctrlPr>
                          <a:rPr lang="tr-TR" sz="1200" i="1" dirty="0">
                            <a:solidFill>
                              <a:schemeClr val="tx1"/>
                            </a:solidFill>
                            <a:latin typeface="Cambria Math"/>
                          </a:rPr>
                        </m:ctrlPr>
                      </m:sSupPr>
                      <m:e>
                        <m:r>
                          <a:rPr lang="tr-TR" sz="1200" b="0" i="1" dirty="0">
                            <a:solidFill>
                              <a:schemeClr val="tx1"/>
                            </a:solidFill>
                            <a:latin typeface="Cambria Math"/>
                          </a:rPr>
                          <m:t>𝑏</m:t>
                        </m:r>
                      </m:e>
                      <m:sup>
                        <m:r>
                          <a:rPr lang="tr-TR" sz="1200" b="0" i="1" dirty="0">
                            <a:solidFill>
                              <a:schemeClr val="tx1"/>
                            </a:solidFill>
                            <a:latin typeface="Cambria Math"/>
                          </a:rPr>
                          <m:t>𝑘</m:t>
                        </m:r>
                      </m:sup>
                    </m:sSup>
                    <m:sSup>
                      <m:sSupPr>
                        <m:ctrlPr>
                          <a:rPr lang="tr-TR" sz="1200" i="1" dirty="0">
                            <a:solidFill>
                              <a:schemeClr val="tx1"/>
                            </a:solidFill>
                            <a:latin typeface="Cambria Math"/>
                          </a:rPr>
                        </m:ctrlPr>
                      </m:sSupPr>
                      <m:e>
                        <m:r>
                          <a:rPr lang="tr-TR" sz="1200" b="0" i="1" dirty="0">
                            <a:solidFill>
                              <a:schemeClr val="tx1"/>
                            </a:solidFill>
                            <a:latin typeface="Cambria Math"/>
                          </a:rPr>
                          <m:t>(</m:t>
                        </m:r>
                        <m:r>
                          <a:rPr lang="tr-TR" sz="1200" b="0" i="1" dirty="0">
                            <a:solidFill>
                              <a:schemeClr val="tx1"/>
                            </a:solidFill>
                            <a:latin typeface="Cambria Math"/>
                          </a:rPr>
                          <m:t>𝑥</m:t>
                        </m:r>
                        <m:r>
                          <a:rPr lang="tr-TR" sz="1200" b="0" i="1" dirty="0">
                            <a:solidFill>
                              <a:schemeClr val="tx1"/>
                            </a:solidFill>
                            <a:latin typeface="Cambria Math"/>
                          </a:rPr>
                          <m:t>+1)</m:t>
                        </m:r>
                      </m:e>
                      <m:sup>
                        <m:r>
                          <a:rPr lang="tr-TR" sz="1200" b="0" i="1" dirty="0">
                            <a:solidFill>
                              <a:schemeClr val="tx1"/>
                            </a:solidFill>
                            <a:latin typeface="Cambria Math"/>
                          </a:rPr>
                          <m:t>𝑘</m:t>
                        </m:r>
                      </m:sup>
                    </m:sSup>
                  </m:oMath>
                </a14:m>
                <a:r>
                  <a:rPr lang="tr-TR" sz="1200" dirty="0">
                    <a:solidFill>
                      <a:schemeClr val="tx1"/>
                    </a:solidFill>
                  </a:rPr>
                  <a:t> 	(2b)</a:t>
                </a:r>
              </a:p>
              <a:p>
                <a:pPr algn="ct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𝑄</m:t>
                        </m:r>
                      </m:e>
                      <m:sub>
                        <m:r>
                          <a:rPr lang="tr-TR" sz="1200" b="0" i="1" dirty="0">
                            <a:solidFill>
                              <a:schemeClr val="tx1"/>
                            </a:solidFill>
                            <a:latin typeface="Cambria Math"/>
                          </a:rPr>
                          <m:t>𝐵</m:t>
                        </m:r>
                      </m:sub>
                    </m:sSub>
                    <m:r>
                      <a:rPr lang="tr-TR" sz="1200" b="0" i="1" dirty="0">
                        <a:solidFill>
                          <a:schemeClr val="tx1"/>
                        </a:solidFill>
                        <a:latin typeface="Cambria Math"/>
                      </a:rPr>
                      <m:t>(</m:t>
                    </m:r>
                    <m:r>
                      <a:rPr lang="tr-TR" sz="1200" b="0" i="1" dirty="0">
                        <a:solidFill>
                          <a:schemeClr val="tx1"/>
                        </a:solidFill>
                        <a:latin typeface="Cambria Math"/>
                      </a:rPr>
                      <m:t>𝑥</m:t>
                    </m:r>
                    <m:r>
                      <a:rPr lang="tr-TR" sz="1200" b="0" i="1" dirty="0">
                        <a:solidFill>
                          <a:schemeClr val="tx1"/>
                        </a:solidFill>
                        <a:latin typeface="Cambria Math"/>
                      </a:rPr>
                      <m:t>;</m:t>
                    </m:r>
                    <m:r>
                      <a:rPr lang="tr-TR" sz="1200" b="0" i="1" dirty="0">
                        <a:solidFill>
                          <a:schemeClr val="tx1"/>
                        </a:solidFill>
                        <a:latin typeface="Cambria Math"/>
                      </a:rPr>
                      <m:t>𝑎</m:t>
                    </m:r>
                    <m:r>
                      <a:rPr lang="tr-TR" sz="1200" b="0" i="1" dirty="0">
                        <a:solidFill>
                          <a:schemeClr val="tx1"/>
                        </a:solidFill>
                        <a:latin typeface="Cambria Math"/>
                      </a:rPr>
                      <m:t>,</m:t>
                    </m:r>
                    <m:r>
                      <a:rPr lang="tr-TR" sz="1200" b="0" i="1" dirty="0">
                        <a:solidFill>
                          <a:schemeClr val="tx1"/>
                        </a:solidFill>
                        <a:latin typeface="Cambria Math"/>
                      </a:rPr>
                      <m:t>𝑏</m:t>
                    </m:r>
                    <m:r>
                      <a:rPr lang="tr-TR" sz="1200" b="0" i="1" dirty="0">
                        <a:solidFill>
                          <a:schemeClr val="tx1"/>
                        </a:solidFill>
                        <a:latin typeface="Cambria Math"/>
                      </a:rPr>
                      <m:t>)≅</m:t>
                    </m:r>
                    <m:f>
                      <m:fPr>
                        <m:ctrlPr>
                          <a:rPr lang="tr-TR" sz="1200" i="1" dirty="0">
                            <a:solidFill>
                              <a:schemeClr val="tx1"/>
                            </a:solidFill>
                            <a:latin typeface="Cambria Math"/>
                            <a:ea typeface="Cambria Math"/>
                          </a:rPr>
                        </m:ctrlPr>
                      </m:fPr>
                      <m:num>
                        <m:sSup>
                          <m:sSupPr>
                            <m:ctrlPr>
                              <a:rPr lang="tr-TR" sz="1200" i="1" dirty="0">
                                <a:solidFill>
                                  <a:schemeClr val="tx1"/>
                                </a:solidFill>
                                <a:latin typeface="Cambria Math"/>
                                <a:ea typeface="Cambria Math"/>
                              </a:rPr>
                            </m:ctrlPr>
                          </m:sSupPr>
                          <m:e>
                            <m:r>
                              <a:rPr lang="tr-TR" sz="1200" b="0" i="1" dirty="0">
                                <a:solidFill>
                                  <a:schemeClr val="tx1"/>
                                </a:solidFill>
                                <a:latin typeface="Cambria Math"/>
                                <a:ea typeface="Cambria Math"/>
                              </a:rPr>
                              <m:t>𝑒</m:t>
                            </m:r>
                          </m:e>
                          <m:sup>
                            <m:d>
                              <m:dPr>
                                <m:ctrlPr>
                                  <a:rPr lang="tr-TR" sz="1200" i="1" dirty="0">
                                    <a:solidFill>
                                      <a:schemeClr val="tx1"/>
                                    </a:solidFill>
                                    <a:latin typeface="Cambria Math"/>
                                    <a:ea typeface="Cambria Math"/>
                                  </a:rPr>
                                </m:ctrlPr>
                              </m:dPr>
                              <m:e>
                                <m:r>
                                  <a:rPr lang="tr-TR" sz="1200" b="0" i="1" dirty="0">
                                    <a:solidFill>
                                      <a:schemeClr val="tx1"/>
                                    </a:solidFill>
                                    <a:latin typeface="Cambria Math"/>
                                    <a:ea typeface="Cambria Math"/>
                                  </a:rPr>
                                  <m:t>−</m:t>
                                </m:r>
                                <m:sSup>
                                  <m:sSupPr>
                                    <m:ctrlPr>
                                      <a:rPr lang="tr-TR" sz="1200" i="1" dirty="0">
                                        <a:solidFill>
                                          <a:schemeClr val="tx1"/>
                                        </a:solidFill>
                                        <a:latin typeface="Cambria Math"/>
                                        <a:ea typeface="Cambria Math"/>
                                      </a:rPr>
                                    </m:ctrlPr>
                                  </m:sSupPr>
                                  <m:e>
                                    <m:r>
                                      <a:rPr lang="tr-TR" sz="1200" b="0" i="1" dirty="0">
                                        <a:solidFill>
                                          <a:schemeClr val="tx1"/>
                                        </a:solidFill>
                                        <a:latin typeface="Cambria Math"/>
                                        <a:ea typeface="Cambria Math"/>
                                      </a:rPr>
                                      <m:t>𝑥</m:t>
                                    </m:r>
                                  </m:e>
                                  <m:sup>
                                    <m:r>
                                      <a:rPr lang="tr-TR" sz="1200" b="0" i="1" dirty="0">
                                        <a:solidFill>
                                          <a:schemeClr val="tx1"/>
                                        </a:solidFill>
                                        <a:latin typeface="Cambria Math"/>
                                        <a:ea typeface="Cambria Math"/>
                                      </a:rPr>
                                      <m:t>2</m:t>
                                    </m:r>
                                  </m:sup>
                                </m:sSup>
                              </m:e>
                            </m:d>
                          </m:sup>
                        </m:sSup>
                      </m:num>
                      <m:den>
                        <m:r>
                          <a:rPr lang="tr-TR" sz="1200" b="0" i="1" dirty="0">
                            <a:solidFill>
                              <a:schemeClr val="tx1"/>
                            </a:solidFill>
                            <a:latin typeface="Cambria Math"/>
                            <a:ea typeface="Cambria Math"/>
                          </a:rPr>
                          <m:t>𝑎</m:t>
                        </m:r>
                      </m:den>
                    </m:f>
                  </m:oMath>
                </a14:m>
                <a:r>
                  <a:rPr lang="tr-TR" sz="1200" dirty="0">
                    <a:solidFill>
                      <a:schemeClr val="tx1"/>
                    </a:solidFill>
                  </a:rPr>
                  <a:t>+</a:t>
                </a:r>
                <a14:m>
                  <m:oMath xmlns:m="http://schemas.openxmlformats.org/officeDocument/2006/math">
                    <m:f>
                      <m:fPr>
                        <m:ctrlPr>
                          <a:rPr lang="tr-TR" sz="1200" i="1" dirty="0">
                            <a:solidFill>
                              <a:schemeClr val="tx1"/>
                            </a:solidFill>
                            <a:latin typeface="Cambria Math"/>
                            <a:ea typeface="Cambria Math"/>
                          </a:rPr>
                        </m:ctrlPr>
                      </m:fPr>
                      <m:num>
                        <m:sSup>
                          <m:sSupPr>
                            <m:ctrlPr>
                              <a:rPr lang="tr-TR" sz="1200" i="1" dirty="0">
                                <a:solidFill>
                                  <a:schemeClr val="tx1"/>
                                </a:solidFill>
                                <a:latin typeface="Cambria Math"/>
                                <a:ea typeface="Cambria Math"/>
                              </a:rPr>
                            </m:ctrlPr>
                          </m:sSupPr>
                          <m:e>
                            <m:r>
                              <a:rPr lang="tr-TR" sz="1200" b="0" i="1" dirty="0">
                                <a:solidFill>
                                  <a:schemeClr val="tx1"/>
                                </a:solidFill>
                                <a:latin typeface="Cambria Math"/>
                                <a:ea typeface="Cambria Math"/>
                              </a:rPr>
                              <m:t>𝑒</m:t>
                            </m:r>
                          </m:e>
                          <m:sup>
                            <m:d>
                              <m:dPr>
                                <m:ctrlPr>
                                  <a:rPr lang="tr-TR" sz="1200" i="1" dirty="0">
                                    <a:solidFill>
                                      <a:schemeClr val="tx1"/>
                                    </a:solidFill>
                                    <a:latin typeface="Cambria Math"/>
                                    <a:ea typeface="Cambria Math"/>
                                  </a:rPr>
                                </m:ctrlPr>
                              </m:dPr>
                              <m:e>
                                <m:r>
                                  <a:rPr lang="tr-TR" sz="1200" b="0" i="1" dirty="0">
                                    <a:solidFill>
                                      <a:schemeClr val="tx1"/>
                                    </a:solidFill>
                                    <a:latin typeface="Cambria Math"/>
                                    <a:ea typeface="Cambria Math"/>
                                  </a:rPr>
                                  <m:t>−</m:t>
                                </m:r>
                                <m:sSup>
                                  <m:sSupPr>
                                    <m:ctrlPr>
                                      <a:rPr lang="tr-TR" sz="1200" i="1" dirty="0">
                                        <a:solidFill>
                                          <a:schemeClr val="tx1"/>
                                        </a:solidFill>
                                        <a:latin typeface="Cambria Math"/>
                                        <a:ea typeface="Cambria Math"/>
                                      </a:rPr>
                                    </m:ctrlPr>
                                  </m:sSupPr>
                                  <m:e>
                                    <m:r>
                                      <a:rPr lang="tr-TR" sz="1200" b="0" i="1" dirty="0">
                                        <a:solidFill>
                                          <a:schemeClr val="tx1"/>
                                        </a:solidFill>
                                        <a:latin typeface="Cambria Math"/>
                                        <a:ea typeface="Cambria Math"/>
                                      </a:rPr>
                                      <m:t>𝑥</m:t>
                                    </m:r>
                                  </m:e>
                                  <m:sup>
                                    <m:r>
                                      <a:rPr lang="tr-TR" sz="1200" b="0" i="1" dirty="0">
                                        <a:solidFill>
                                          <a:schemeClr val="tx1"/>
                                        </a:solidFill>
                                        <a:latin typeface="Cambria Math"/>
                                        <a:ea typeface="Cambria Math"/>
                                      </a:rPr>
                                      <m:t>2</m:t>
                                    </m:r>
                                  </m:sup>
                                </m:sSup>
                                <m:r>
                                  <a:rPr lang="tr-TR" sz="1200" b="0" i="1" dirty="0">
                                    <a:solidFill>
                                      <a:schemeClr val="tx1"/>
                                    </a:solidFill>
                                    <a:latin typeface="Cambria Math"/>
                                    <a:ea typeface="Cambria Math"/>
                                  </a:rPr>
                                  <m:t>/2</m:t>
                                </m:r>
                              </m:e>
                            </m:d>
                          </m:sup>
                        </m:sSup>
                      </m:num>
                      <m:den>
                        <m:r>
                          <a:rPr lang="tr-TR" sz="1200" b="0" i="1" dirty="0">
                            <a:solidFill>
                              <a:schemeClr val="tx1"/>
                            </a:solidFill>
                            <a:latin typeface="Cambria Math"/>
                            <a:ea typeface="Cambria Math"/>
                          </a:rPr>
                          <m:t>𝑏</m:t>
                        </m:r>
                        <m:r>
                          <a:rPr lang="tr-TR" sz="1200" b="0" i="1" dirty="0">
                            <a:solidFill>
                              <a:schemeClr val="tx1"/>
                            </a:solidFill>
                            <a:latin typeface="Cambria Math"/>
                            <a:ea typeface="Cambria Math"/>
                          </a:rPr>
                          <m:t>(</m:t>
                        </m:r>
                        <m:r>
                          <a:rPr lang="tr-TR" sz="1200" b="0" i="1" dirty="0">
                            <a:solidFill>
                              <a:schemeClr val="tx1"/>
                            </a:solidFill>
                            <a:latin typeface="Cambria Math"/>
                            <a:ea typeface="Cambria Math"/>
                          </a:rPr>
                          <m:t>𝑥</m:t>
                        </m:r>
                        <m:r>
                          <a:rPr lang="tr-TR" sz="1200" b="0" i="1" dirty="0">
                            <a:solidFill>
                              <a:schemeClr val="tx1"/>
                            </a:solidFill>
                            <a:latin typeface="Cambria Math"/>
                            <a:ea typeface="Cambria Math"/>
                          </a:rPr>
                          <m:t>+1)</m:t>
                        </m:r>
                      </m:den>
                    </m:f>
                  </m:oMath>
                </a14:m>
                <a:r>
                  <a:rPr lang="tr-TR" sz="1200" dirty="0">
                    <a:solidFill>
                      <a:schemeClr val="tx1"/>
                    </a:solidFill>
                    <a:ea typeface="Cambria Math"/>
                  </a:rPr>
                  <a:t>  		 (3)</a:t>
                </a:r>
              </a:p>
              <a:p>
                <a:pPr algn="ctr"/>
                <a:endParaRPr lang="tr-TR" sz="1200" dirty="0">
                  <a:solidFill>
                    <a:schemeClr val="tx1"/>
                  </a:solidFill>
                  <a:ea typeface="Cambria Math"/>
                </a:endParaRPr>
              </a:p>
              <a:p>
                <a:pPr algn="ctr"/>
                <a:r>
                  <a:rPr lang="tr-TR" sz="1200" dirty="0">
                    <a:solidFill>
                      <a:schemeClr val="tx1"/>
                    </a:solidFill>
                    <a:ea typeface="Cambria Math"/>
                  </a:rPr>
                  <a:t>For all x≥0 and n€N</a:t>
                </a:r>
              </a:p>
              <a:p>
                <a:pPr algn="ct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𝑄</m:t>
                        </m:r>
                      </m:e>
                      <m:sub>
                        <m:r>
                          <a:rPr lang="tr-TR" sz="1200" b="0" i="1" dirty="0">
                            <a:solidFill>
                              <a:schemeClr val="tx1"/>
                            </a:solidFill>
                            <a:latin typeface="Cambria Math"/>
                          </a:rPr>
                          <m:t>𝐵</m:t>
                        </m:r>
                      </m:sub>
                    </m:sSub>
                    <m:r>
                      <a:rPr lang="tr-TR" sz="1200" b="0" i="1" dirty="0">
                        <a:solidFill>
                          <a:schemeClr val="tx1"/>
                        </a:solidFill>
                        <a:latin typeface="Cambria Math"/>
                      </a:rPr>
                      <m:t>(</m:t>
                    </m:r>
                    <m:r>
                      <a:rPr lang="tr-TR" sz="1200" b="0" i="1" dirty="0">
                        <a:solidFill>
                          <a:schemeClr val="tx1"/>
                        </a:solidFill>
                        <a:latin typeface="Cambria Math"/>
                      </a:rPr>
                      <m:t>𝑥</m:t>
                    </m:r>
                    <m:r>
                      <a:rPr lang="tr-TR" sz="1200" b="0" i="1" dirty="0">
                        <a:solidFill>
                          <a:schemeClr val="tx1"/>
                        </a:solidFill>
                        <a:latin typeface="Cambria Math"/>
                      </a:rPr>
                      <m:t>,;</m:t>
                    </m:r>
                    <m:sSub>
                      <m:sSubPr>
                        <m:ctrlPr>
                          <a:rPr lang="tr-TR" sz="1200" i="1" dirty="0" smtClean="0">
                            <a:solidFill>
                              <a:schemeClr val="tx1"/>
                            </a:solidFill>
                            <a:latin typeface="Cambria Math"/>
                          </a:rPr>
                        </m:ctrlPr>
                      </m:sSubPr>
                      <m:e>
                        <m:r>
                          <a:rPr lang="tr-TR" sz="1200" b="0" i="1" dirty="0">
                            <a:solidFill>
                              <a:schemeClr val="tx1"/>
                            </a:solidFill>
                            <a:latin typeface="Cambria Math"/>
                          </a:rPr>
                          <m:t>𝑎</m:t>
                        </m:r>
                      </m:e>
                      <m:sub>
                        <m:r>
                          <a:rPr lang="tr-TR" sz="1200" b="0" i="1" dirty="0">
                            <a:solidFill>
                              <a:schemeClr val="tx1"/>
                            </a:solidFill>
                            <a:latin typeface="Cambria Math"/>
                          </a:rPr>
                          <m:t>𝐿</m:t>
                        </m:r>
                      </m:sub>
                    </m:sSub>
                    <m:r>
                      <a:rPr lang="tr-TR" sz="1200" b="0" i="1" dirty="0">
                        <a:solidFill>
                          <a:schemeClr val="tx1"/>
                        </a:solidFill>
                        <a:latin typeface="Cambria Math"/>
                      </a:rPr>
                      <m:t>;;</m:t>
                    </m:r>
                    <m:sSub>
                      <m:sSubPr>
                        <m:ctrlPr>
                          <a:rPr lang="tr-TR" sz="1200" i="1" dirty="0">
                            <a:solidFill>
                              <a:schemeClr val="tx1"/>
                            </a:solidFill>
                            <a:latin typeface="Cambria Math"/>
                          </a:rPr>
                        </m:ctrlPr>
                      </m:sSubPr>
                      <m:e>
                        <m:r>
                          <a:rPr lang="tr-TR" sz="1200" b="0" i="1" dirty="0">
                            <a:solidFill>
                              <a:schemeClr val="tx1"/>
                            </a:solidFill>
                            <a:latin typeface="Cambria Math"/>
                          </a:rPr>
                          <m:t>𝑏</m:t>
                        </m:r>
                      </m:e>
                      <m:sub>
                        <m:r>
                          <a:rPr lang="tr-TR" sz="1200" b="0" i="1" dirty="0">
                            <a:solidFill>
                              <a:schemeClr val="tx1"/>
                            </a:solidFill>
                            <a:latin typeface="Cambria Math"/>
                          </a:rPr>
                          <m:t>𝐿</m:t>
                        </m:r>
                      </m:sub>
                    </m:sSub>
                    <m:r>
                      <a:rPr lang="tr-TR" sz="1200" b="0" i="1" dirty="0">
                        <a:solidFill>
                          <a:schemeClr val="tx1"/>
                        </a:solidFill>
                        <a:latin typeface="Cambria Math"/>
                      </a:rPr>
                      <m:t>,</m:t>
                    </m:r>
                    <m:r>
                      <a:rPr lang="tr-TR" sz="1200" b="0" i="1" dirty="0">
                        <a:solidFill>
                          <a:schemeClr val="tx1"/>
                        </a:solidFill>
                        <a:latin typeface="Cambria Math"/>
                      </a:rPr>
                      <m:t>𝑛</m:t>
                    </m:r>
                    <m:r>
                      <a:rPr lang="tr-TR" sz="1200" b="0" i="1" dirty="0">
                        <a:solidFill>
                          <a:schemeClr val="tx1"/>
                        </a:solidFill>
                        <a:latin typeface="Cambria Math"/>
                      </a:rPr>
                      <m:t>)</m:t>
                    </m:r>
                  </m:oMath>
                </a14:m>
                <a:r>
                  <a:rPr lang="tr-TR" sz="1200" dirty="0">
                    <a:solidFill>
                      <a:schemeClr val="tx1"/>
                    </a:solidFill>
                    <a:ea typeface="Cambria Math"/>
                  </a:rPr>
                  <a:t>&lt;</a:t>
                </a:r>
                <a14:m>
                  <m:oMath xmlns:m="http://schemas.openxmlformats.org/officeDocument/2006/math">
                    <m:sSubSup>
                      <m:sSubSupPr>
                        <m:ctrlPr>
                          <a:rPr lang="tr-TR" sz="1200" i="1" dirty="0">
                            <a:solidFill>
                              <a:schemeClr val="tx1"/>
                            </a:solidFill>
                            <a:latin typeface="Cambria Math"/>
                            <a:ea typeface="Cambria Math"/>
                          </a:rPr>
                        </m:ctrlPr>
                      </m:sSubSupPr>
                      <m:e>
                        <m:r>
                          <a:rPr lang="tr-TR" sz="1200" b="0" i="1" dirty="0">
                            <a:solidFill>
                              <a:schemeClr val="tx1"/>
                            </a:solidFill>
                            <a:latin typeface="Cambria Math"/>
                            <a:ea typeface="Cambria Math"/>
                          </a:rPr>
                          <m:t>𝑄</m:t>
                        </m:r>
                      </m:e>
                      <m:sub/>
                      <m:sup>
                        <m:r>
                          <a:rPr lang="tr-TR" sz="1200" b="0" i="1" dirty="0">
                            <a:solidFill>
                              <a:schemeClr val="tx1"/>
                            </a:solidFill>
                            <a:latin typeface="Cambria Math"/>
                            <a:ea typeface="Cambria Math"/>
                          </a:rPr>
                          <m:t>𝑛</m:t>
                        </m:r>
                      </m:sup>
                    </m:sSubSup>
                  </m:oMath>
                </a14:m>
                <a:r>
                  <a:rPr lang="tr-TR" sz="1200" dirty="0">
                    <a:solidFill>
                      <a:schemeClr val="tx1"/>
                    </a:solidFill>
                    <a:ea typeface="Cambria Math"/>
                  </a:rPr>
                  <a:t>(x)&lt;</a:t>
                </a:r>
                <a:r>
                  <a:rPr lang="tr-TR" sz="1200" dirty="0">
                    <a:solidFill>
                      <a:schemeClr val="tx1"/>
                    </a:solidFill>
                  </a:rPr>
                  <a:t> </a:t>
                </a: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𝑄</m:t>
                        </m:r>
                      </m:e>
                      <m:sub>
                        <m:r>
                          <a:rPr lang="tr-TR" sz="1200" b="0" i="1" dirty="0">
                            <a:solidFill>
                              <a:schemeClr val="tx1"/>
                            </a:solidFill>
                            <a:latin typeface="Cambria Math"/>
                          </a:rPr>
                          <m:t>𝐵</m:t>
                        </m:r>
                      </m:sub>
                    </m:sSub>
                    <m:r>
                      <a:rPr lang="tr-TR" sz="1200" b="0" i="1" dirty="0">
                        <a:solidFill>
                          <a:schemeClr val="tx1"/>
                        </a:solidFill>
                        <a:latin typeface="Cambria Math"/>
                      </a:rPr>
                      <m:t>(</m:t>
                    </m:r>
                    <m:r>
                      <a:rPr lang="tr-TR" sz="1200" b="0" i="1" dirty="0">
                        <a:solidFill>
                          <a:schemeClr val="tx1"/>
                        </a:solidFill>
                        <a:latin typeface="Cambria Math"/>
                      </a:rPr>
                      <m:t>𝑥</m:t>
                    </m:r>
                    <m:r>
                      <a:rPr lang="tr-TR" sz="1200" b="0" i="1" dirty="0">
                        <a:solidFill>
                          <a:schemeClr val="tx1"/>
                        </a:solidFill>
                        <a:latin typeface="Cambria Math"/>
                      </a:rPr>
                      <m:t>,;</m:t>
                    </m:r>
                    <m:sSub>
                      <m:sSubPr>
                        <m:ctrlPr>
                          <a:rPr lang="tr-TR" sz="1200" i="1" dirty="0">
                            <a:solidFill>
                              <a:schemeClr val="tx1"/>
                            </a:solidFill>
                            <a:latin typeface="Cambria Math"/>
                          </a:rPr>
                        </m:ctrlPr>
                      </m:sSubPr>
                      <m:e>
                        <m:r>
                          <a:rPr lang="tr-TR" sz="1200" b="0" i="1" dirty="0">
                            <a:solidFill>
                              <a:schemeClr val="tx1"/>
                            </a:solidFill>
                            <a:latin typeface="Cambria Math"/>
                          </a:rPr>
                          <m:t>𝑎</m:t>
                        </m:r>
                      </m:e>
                      <m:sub>
                        <m:r>
                          <a:rPr lang="tr-TR" sz="1200" b="0" i="1" dirty="0">
                            <a:solidFill>
                              <a:schemeClr val="tx1"/>
                            </a:solidFill>
                            <a:latin typeface="Cambria Math"/>
                          </a:rPr>
                          <m:t>𝑢</m:t>
                        </m:r>
                      </m:sub>
                    </m:sSub>
                    <m:r>
                      <a:rPr lang="tr-TR" sz="1200" b="0" i="1" dirty="0">
                        <a:solidFill>
                          <a:schemeClr val="tx1"/>
                        </a:solidFill>
                        <a:latin typeface="Cambria Math"/>
                      </a:rPr>
                      <m:t>;</m:t>
                    </m:r>
                    <m:sSub>
                      <m:sSubPr>
                        <m:ctrlPr>
                          <a:rPr lang="tr-TR" sz="1200" i="1" dirty="0">
                            <a:solidFill>
                              <a:schemeClr val="tx1"/>
                            </a:solidFill>
                            <a:latin typeface="Cambria Math"/>
                          </a:rPr>
                        </m:ctrlPr>
                      </m:sSubPr>
                      <m:e>
                        <m:r>
                          <a:rPr lang="tr-TR" sz="1200" b="0" i="1" dirty="0">
                            <a:solidFill>
                              <a:schemeClr val="tx1"/>
                            </a:solidFill>
                            <a:latin typeface="Cambria Math"/>
                          </a:rPr>
                          <m:t>𝑏</m:t>
                        </m:r>
                      </m:e>
                      <m:sub>
                        <m:r>
                          <a:rPr lang="tr-TR" sz="1200" b="0" i="1" dirty="0">
                            <a:solidFill>
                              <a:schemeClr val="tx1"/>
                            </a:solidFill>
                            <a:latin typeface="Cambria Math"/>
                          </a:rPr>
                          <m:t>𝑢</m:t>
                        </m:r>
                      </m:sub>
                    </m:sSub>
                    <m:r>
                      <a:rPr lang="tr-TR" sz="1200" b="0" i="1" dirty="0">
                        <a:solidFill>
                          <a:schemeClr val="tx1"/>
                        </a:solidFill>
                        <a:latin typeface="Cambria Math"/>
                      </a:rPr>
                      <m:t>,</m:t>
                    </m:r>
                    <m:r>
                      <a:rPr lang="tr-TR" sz="1200" b="0" i="1" dirty="0">
                        <a:solidFill>
                          <a:schemeClr val="tx1"/>
                        </a:solidFill>
                        <a:latin typeface="Cambria Math"/>
                      </a:rPr>
                      <m:t>𝑛</m:t>
                    </m:r>
                  </m:oMath>
                </a14:m>
                <a:r>
                  <a:rPr lang="tr-TR" sz="1200" dirty="0">
                    <a:solidFill>
                      <a:schemeClr val="tx1"/>
                    </a:solidFill>
                    <a:ea typeface="Cambria Math"/>
                  </a:rPr>
                  <a:t>) 	(4)</a:t>
                </a:r>
              </a:p>
              <a:p>
                <a:pPr algn="ctr"/>
                <a:r>
                  <a:rPr lang="tr-TR" sz="1200" dirty="0">
                    <a:solidFill>
                      <a:schemeClr val="tx1"/>
                    </a:solidFill>
                    <a:ea typeface="Cambria Math"/>
                  </a:rPr>
                  <a:t>Where</a:t>
                </a: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 </m:t>
                        </m:r>
                        <m:r>
                          <a:rPr lang="tr-TR" sz="1200" b="0" i="1" dirty="0">
                            <a:solidFill>
                              <a:schemeClr val="tx1"/>
                            </a:solidFill>
                            <a:latin typeface="Cambria Math"/>
                          </a:rPr>
                          <m:t>𝑎</m:t>
                        </m:r>
                      </m:e>
                      <m:sub>
                        <m:r>
                          <a:rPr lang="tr-TR" sz="1200" b="0" i="1" dirty="0">
                            <a:solidFill>
                              <a:schemeClr val="tx1"/>
                            </a:solidFill>
                            <a:latin typeface="Cambria Math"/>
                          </a:rPr>
                          <m:t>𝑢</m:t>
                        </m:r>
                      </m:sub>
                    </m:sSub>
                  </m:oMath>
                </a14:m>
                <a:r>
                  <a:rPr lang="tr-TR" sz="1200" dirty="0">
                    <a:solidFill>
                      <a:schemeClr val="tx1"/>
                    </a:solidFill>
                    <a:ea typeface="Cambria Math"/>
                  </a:rPr>
                  <a:t> and </a:t>
                </a: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𝑏</m:t>
                        </m:r>
                      </m:e>
                      <m:sub>
                        <m:r>
                          <a:rPr lang="tr-TR" sz="1200" b="0" i="1" dirty="0">
                            <a:solidFill>
                              <a:schemeClr val="tx1"/>
                            </a:solidFill>
                            <a:latin typeface="Cambria Math"/>
                          </a:rPr>
                          <m:t>𝑢</m:t>
                        </m:r>
                      </m:sub>
                    </m:sSub>
                  </m:oMath>
                </a14:m>
                <a:r>
                  <a:rPr lang="tr-TR" sz="1200" dirty="0">
                    <a:solidFill>
                      <a:schemeClr val="tx1"/>
                    </a:solidFill>
                    <a:ea typeface="Cambria Math"/>
                  </a:rPr>
                  <a:t> satisfy</a:t>
                </a:r>
              </a:p>
              <a:p>
                <a:pPr algn="ctr"/>
                <a14:m>
                  <m:oMath xmlns:m="http://schemas.openxmlformats.org/officeDocument/2006/math">
                    <m:sSub>
                      <m:sSubPr>
                        <m:ctrlPr>
                          <a:rPr lang="tr-TR" sz="1200" i="1" dirty="0">
                            <a:solidFill>
                              <a:schemeClr val="tx1"/>
                            </a:solidFill>
                            <a:latin typeface="Cambria Math"/>
                          </a:rPr>
                        </m:ctrlPr>
                      </m:sSubPr>
                      <m:e>
                        <m:r>
                          <a:rPr lang="tr-TR" sz="1200" b="0" i="1" dirty="0">
                            <a:solidFill>
                              <a:schemeClr val="tx1"/>
                            </a:solidFill>
                            <a:latin typeface="Cambria Math"/>
                          </a:rPr>
                          <m:t> </m:t>
                        </m:r>
                        <m:r>
                          <a:rPr lang="tr-TR" sz="1200" b="0" i="1" dirty="0">
                            <a:solidFill>
                              <a:schemeClr val="tx1"/>
                            </a:solidFill>
                            <a:latin typeface="Cambria Math"/>
                          </a:rPr>
                          <m:t>𝑎</m:t>
                        </m:r>
                      </m:e>
                      <m:sub>
                        <m:r>
                          <a:rPr lang="tr-TR" sz="1200" b="0" i="1" dirty="0">
                            <a:solidFill>
                              <a:schemeClr val="tx1"/>
                            </a:solidFill>
                            <a:latin typeface="Cambria Math"/>
                          </a:rPr>
                          <m:t>𝑢</m:t>
                        </m:r>
                        <m:r>
                          <a:rPr lang="tr-TR" sz="1200" b="0" i="1" dirty="0">
                            <a:solidFill>
                              <a:schemeClr val="tx1"/>
                            </a:solidFill>
                            <a:latin typeface="Cambria Math"/>
                          </a:rPr>
                          <m:t>  </m:t>
                        </m:r>
                      </m:sub>
                    </m:sSub>
                  </m:oMath>
                </a14:m>
                <a:r>
                  <a:rPr lang="tr-TR" sz="1200" dirty="0">
                    <a:solidFill>
                      <a:schemeClr val="tx1"/>
                    </a:solidFill>
                    <a:ea typeface="Cambria Math"/>
                  </a:rPr>
                  <a:t> &gt; (98+18</a:t>
                </a:r>
                <a14:m>
                  <m:oMath xmlns:m="http://schemas.openxmlformats.org/officeDocument/2006/math">
                    <m:rad>
                      <m:radPr>
                        <m:degHide m:val="on"/>
                        <m:ctrlPr>
                          <a:rPr lang="tr-TR" sz="1200" i="1">
                            <a:solidFill>
                              <a:schemeClr val="tx1"/>
                            </a:solidFill>
                            <a:latin typeface="Cambria Math"/>
                            <a:ea typeface="Cambria Math"/>
                          </a:rPr>
                        </m:ctrlPr>
                      </m:radPr>
                      <m:deg/>
                      <m:e>
                        <m:r>
                          <a:rPr lang="tr-TR" sz="1200" b="0" i="1">
                            <a:solidFill>
                              <a:schemeClr val="tx1"/>
                            </a:solidFill>
                            <a:latin typeface="Cambria Math"/>
                            <a:ea typeface="Cambria Math"/>
                          </a:rPr>
                          <m:t>17</m:t>
                        </m:r>
                      </m:e>
                    </m:rad>
                  </m:oMath>
                </a14:m>
                <a:r>
                  <a:rPr lang="tr-TR" sz="1200" dirty="0">
                    <a:solidFill>
                      <a:schemeClr val="tx1"/>
                    </a:solidFill>
                    <a:ea typeface="Cambria Math"/>
                  </a:rPr>
                  <a:t>)</a:t>
                </a:r>
                <a:r>
                  <a:rPr lang="pt-BR" sz="1200" dirty="0">
                    <a:solidFill>
                      <a:schemeClr val="tx1"/>
                    </a:solidFill>
                  </a:rPr>
                  <a:t> </a:t>
                </a:r>
                <a14:m>
                  <m:oMath xmlns:m="http://schemas.openxmlformats.org/officeDocument/2006/math">
                    <m:sSup>
                      <m:sSupPr>
                        <m:ctrlPr>
                          <a:rPr lang="pt-BR" sz="1200" i="1">
                            <a:solidFill>
                              <a:schemeClr val="tx1"/>
                            </a:solidFill>
                            <a:latin typeface="Cambria Math"/>
                          </a:rPr>
                        </m:ctrlPr>
                      </m:sSupPr>
                      <m:e>
                        <m:r>
                          <a:rPr lang="tr-TR" sz="1200" b="0" i="1">
                            <a:solidFill>
                              <a:schemeClr val="tx1"/>
                            </a:solidFill>
                            <a:latin typeface="Cambria Math"/>
                          </a:rPr>
                          <m:t>𝑒</m:t>
                        </m:r>
                      </m:e>
                      <m:sup>
                        <m:r>
                          <a:rPr lang="tr-TR" sz="1200" b="0" i="1">
                            <a:solidFill>
                              <a:schemeClr val="tx1"/>
                            </a:solidFill>
                            <a:latin typeface="Cambria Math"/>
                          </a:rPr>
                          <m:t>(−</m:t>
                        </m:r>
                        <m:d>
                          <m:dPr>
                            <m:ctrlPr>
                              <a:rPr lang="tr-TR" sz="1200" i="1">
                                <a:solidFill>
                                  <a:schemeClr val="tx1"/>
                                </a:solidFill>
                                <a:latin typeface="Cambria Math"/>
                              </a:rPr>
                            </m:ctrlPr>
                          </m:dPr>
                          <m:e>
                            <m:rad>
                              <m:radPr>
                                <m:degHide m:val="on"/>
                                <m:ctrlPr>
                                  <a:rPr lang="tr-TR" sz="1200" i="1">
                                    <a:solidFill>
                                      <a:schemeClr val="tx1"/>
                                    </a:solidFill>
                                    <a:latin typeface="Cambria Math"/>
                                  </a:rPr>
                                </m:ctrlPr>
                              </m:radPr>
                              <m:deg/>
                              <m:e>
                                <m:r>
                                  <a:rPr lang="tr-TR" sz="1200" b="0" i="1">
                                    <a:solidFill>
                                      <a:schemeClr val="tx1"/>
                                    </a:solidFill>
                                    <a:latin typeface="Cambria Math"/>
                                  </a:rPr>
                                  <m:t>17</m:t>
                                </m:r>
                              </m:e>
                            </m:rad>
                            <m:r>
                              <a:rPr lang="tr-TR" sz="1200" b="0" i="1">
                                <a:solidFill>
                                  <a:schemeClr val="tx1"/>
                                </a:solidFill>
                                <a:latin typeface="Cambria Math"/>
                              </a:rPr>
                              <m:t>−9)/4</m:t>
                            </m:r>
                          </m:e>
                        </m:d>
                        <m:r>
                          <a:rPr lang="tr-TR" sz="1200" b="0" i="1">
                            <a:solidFill>
                              <a:schemeClr val="tx1"/>
                            </a:solidFill>
                            <a:latin typeface="Cambria Math"/>
                          </a:rPr>
                          <m:t>)</m:t>
                        </m:r>
                      </m:sup>
                    </m:sSup>
                  </m:oMath>
                </a14:m>
                <a:r>
                  <a:rPr lang="tr-TR" sz="1200" dirty="0">
                    <a:solidFill>
                      <a:schemeClr val="tx1"/>
                    </a:solidFill>
                    <a:ea typeface="Cambria Math"/>
                  </a:rPr>
                  <a:t>-2≈48.8828  	(5)</a:t>
                </a:r>
              </a:p>
              <a:p>
                <a:pPr algn="ctr"/>
                <a:endParaRPr lang="tr-TR" sz="1200" i="1" dirty="0">
                  <a:solidFill>
                    <a:schemeClr val="tx1"/>
                  </a:solidFill>
                </a:endParaRPr>
              </a:p>
              <a:p>
                <a:pPr algn="ctr"/>
                <a14:m>
                  <m:oMath xmlns:m="http://schemas.openxmlformats.org/officeDocument/2006/math">
                    <m:r>
                      <a:rPr lang="tr-TR" sz="1200" b="0" i="1">
                        <a:solidFill>
                          <a:schemeClr val="tx1"/>
                        </a:solidFill>
                        <a:latin typeface="Cambria Math"/>
                      </a:rPr>
                      <m:t>0&lt; </m:t>
                    </m:r>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𝑢</m:t>
                        </m:r>
                      </m:sub>
                    </m:sSub>
                    <m:r>
                      <a:rPr lang="tr-TR" sz="1200" b="0" i="1">
                        <a:solidFill>
                          <a:schemeClr val="tx1"/>
                        </a:solidFill>
                        <a:latin typeface="Cambria Math"/>
                      </a:rPr>
                      <m:t> ≤ </m:t>
                    </m:r>
                    <m:f>
                      <m:fPr>
                        <m:ctrlPr>
                          <a:rPr lang="tr-TR" sz="1200" i="1">
                            <a:solidFill>
                              <a:schemeClr val="tx1"/>
                            </a:solidFill>
                            <a:latin typeface="Cambria Math"/>
                          </a:rPr>
                        </m:ctrlPr>
                      </m:fPr>
                      <m:num>
                        <m:r>
                          <a:rPr lang="tr-TR" sz="1200" b="0" i="1">
                            <a:solidFill>
                              <a:schemeClr val="tx1"/>
                            </a:solidFill>
                            <a:latin typeface="Cambria Math"/>
                          </a:rPr>
                          <m:t>3</m:t>
                        </m:r>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𝑈</m:t>
                            </m:r>
                          </m:sub>
                        </m:sSub>
                        <m:rad>
                          <m:radPr>
                            <m:degHide m:val="on"/>
                            <m:ctrlPr>
                              <a:rPr lang="tr-TR" sz="1200" i="1">
                                <a:solidFill>
                                  <a:schemeClr val="tx1"/>
                                </a:solidFill>
                                <a:latin typeface="Cambria Math"/>
                              </a:rPr>
                            </m:ctrlPr>
                          </m:radPr>
                          <m:deg/>
                          <m:e>
                            <m:r>
                              <a:rPr lang="tr-TR" sz="1200" b="0" i="1">
                                <a:solidFill>
                                  <a:schemeClr val="tx1"/>
                                </a:solidFill>
                                <a:latin typeface="Cambria Math"/>
                              </a:rPr>
                              <m:t>2</m:t>
                            </m:r>
                            <m:r>
                              <a:rPr lang="tr-TR" sz="1200" b="0" i="1">
                                <a:solidFill>
                                  <a:schemeClr val="tx1"/>
                                </a:solidFill>
                                <a:latin typeface="Cambria Math"/>
                              </a:rPr>
                              <m:t>𝜋</m:t>
                            </m:r>
                          </m:e>
                        </m:rad>
                      </m:num>
                      <m:den>
                        <m:r>
                          <a:rPr lang="tr-TR" sz="1200" b="0" i="1">
                            <a:solidFill>
                              <a:schemeClr val="tx1"/>
                            </a:solidFill>
                            <a:latin typeface="Cambria Math"/>
                          </a:rPr>
                          <m:t>4</m:t>
                        </m:r>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𝑈</m:t>
                            </m:r>
                          </m:sub>
                        </m:sSub>
                        <m:r>
                          <a:rPr lang="tr-TR" sz="1200" b="0" i="1">
                            <a:solidFill>
                              <a:schemeClr val="tx1"/>
                            </a:solidFill>
                            <a:latin typeface="Cambria Math"/>
                          </a:rPr>
                          <m:t>−8</m:t>
                        </m:r>
                        <m:rad>
                          <m:radPr>
                            <m:degHide m:val="on"/>
                            <m:ctrlPr>
                              <a:rPr lang="tr-TR" sz="1200" i="1">
                                <a:solidFill>
                                  <a:schemeClr val="tx1"/>
                                </a:solidFill>
                                <a:latin typeface="Cambria Math"/>
                              </a:rPr>
                            </m:ctrlPr>
                          </m:radPr>
                          <m:deg/>
                          <m:e>
                            <m:r>
                              <a:rPr lang="tr-TR" sz="1200" b="0" i="1">
                                <a:solidFill>
                                  <a:schemeClr val="tx1"/>
                                </a:solidFill>
                                <a:latin typeface="Cambria Math"/>
                              </a:rPr>
                              <m:t>2</m:t>
                            </m:r>
                            <m:r>
                              <a:rPr lang="tr-TR" sz="1200" b="0" i="1">
                                <a:solidFill>
                                  <a:schemeClr val="tx1"/>
                                </a:solidFill>
                                <a:latin typeface="Cambria Math"/>
                              </a:rPr>
                              <m:t>𝜋</m:t>
                            </m:r>
                          </m:e>
                        </m:rad>
                        <m:r>
                          <a:rPr lang="tr-TR" sz="1200" b="0" i="1">
                            <a:solidFill>
                              <a:schemeClr val="tx1"/>
                            </a:solidFill>
                            <a:latin typeface="Cambria Math"/>
                          </a:rPr>
                          <m:t> </m:t>
                        </m:r>
                        <m:r>
                          <a:rPr lang="tr-TR" sz="1200" b="0" i="1">
                            <a:solidFill>
                              <a:schemeClr val="tx1"/>
                            </a:solidFill>
                            <a:latin typeface="Cambria Math"/>
                          </a:rPr>
                          <m:t>𝑒𝑥𝑝</m:t>
                        </m:r>
                        <m:r>
                          <a:rPr lang="tr-TR" sz="1200" b="0" i="1">
                            <a:solidFill>
                              <a:schemeClr val="tx1"/>
                            </a:solidFill>
                            <a:latin typeface="Cambria Math"/>
                          </a:rPr>
                          <m:t>(0.5)</m:t>
                        </m:r>
                      </m:den>
                    </m:f>
                    <m:r>
                      <a:rPr lang="tr-TR" sz="1200" b="0" i="1">
                        <a:solidFill>
                          <a:schemeClr val="tx1"/>
                        </a:solidFill>
                        <a:latin typeface="Cambria Math"/>
                      </a:rPr>
                      <m:t>≈2.0047</m:t>
                    </m:r>
                  </m:oMath>
                </a14:m>
                <a:r>
                  <a:rPr lang="tr-TR" sz="1200" dirty="0">
                    <a:solidFill>
                      <a:schemeClr val="tx1"/>
                    </a:solidFill>
                    <a:ea typeface="Cambria Math"/>
                  </a:rPr>
                  <a:t> 		(6)</a:t>
                </a:r>
                <a:endParaRPr lang="tr-TR" sz="1200" dirty="0">
                  <a:solidFill>
                    <a:schemeClr val="tx1"/>
                  </a:solidFill>
                </a:endParaRPr>
              </a:p>
              <a:p>
                <a:pPr algn="ctr"/>
                <a:r>
                  <a:rPr lang="tr-TR" sz="1200" dirty="0">
                    <a:solidFill>
                      <a:schemeClr val="tx1"/>
                    </a:solidFill>
                  </a:rPr>
                  <a:t> </a:t>
                </a:r>
              </a:p>
              <a:p>
                <a:pPr algn="ctr"/>
                <a14:m>
                  <m:oMath xmlns:m="http://schemas.openxmlformats.org/officeDocument/2006/math">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𝐿</m:t>
                        </m:r>
                      </m:sub>
                    </m:sSub>
                    <m:r>
                      <a:rPr lang="tr-TR" sz="1200" b="0" i="1">
                        <a:solidFill>
                          <a:schemeClr val="tx1"/>
                        </a:solidFill>
                        <a:latin typeface="Cambria Math"/>
                      </a:rPr>
                      <m:t>≥</m:t>
                    </m:r>
                    <m:rad>
                      <m:radPr>
                        <m:degHide m:val="on"/>
                        <m:ctrlPr>
                          <a:rPr lang="tr-TR" sz="1200" i="1">
                            <a:solidFill>
                              <a:schemeClr val="tx1"/>
                            </a:solidFill>
                            <a:latin typeface="Cambria Math"/>
                          </a:rPr>
                        </m:ctrlPr>
                      </m:radPr>
                      <m:deg/>
                      <m:e>
                        <m:r>
                          <a:rPr lang="tr-TR" sz="1200" b="0" i="1">
                            <a:solidFill>
                              <a:schemeClr val="tx1"/>
                            </a:solidFill>
                            <a:latin typeface="Cambria Math"/>
                          </a:rPr>
                          <m:t>2</m:t>
                        </m:r>
                        <m:r>
                          <a:rPr lang="tr-TR" sz="1200" b="0" i="1">
                            <a:solidFill>
                              <a:schemeClr val="tx1"/>
                            </a:solidFill>
                            <a:latin typeface="Cambria Math"/>
                          </a:rPr>
                          <m:t>𝜋</m:t>
                        </m:r>
                      </m:e>
                    </m:rad>
                    <m:r>
                      <a:rPr lang="tr-TR" sz="1200" b="0" i="1">
                        <a:solidFill>
                          <a:schemeClr val="tx1"/>
                        </a:solidFill>
                        <a:latin typeface="Cambria Math"/>
                      </a:rPr>
                      <m:t>≈2.5066</m:t>
                    </m:r>
                  </m:oMath>
                </a14:m>
                <a:r>
                  <a:rPr lang="tr-TR" sz="1200" dirty="0">
                    <a:solidFill>
                      <a:schemeClr val="tx1"/>
                    </a:solidFill>
                    <a:ea typeface="Cambria Math"/>
                  </a:rPr>
                  <a:t>		 (7)</a:t>
                </a:r>
                <a:endParaRPr lang="tr-TR" sz="1200" dirty="0">
                  <a:solidFill>
                    <a:schemeClr val="tx1"/>
                  </a:solidFill>
                </a:endParaRPr>
              </a:p>
              <a:p>
                <a:pPr algn="ctr"/>
                <a:endParaRPr lang="tr-TR" sz="1200" i="1" dirty="0">
                  <a:solidFill>
                    <a:schemeClr val="tx1"/>
                  </a:solidFill>
                </a:endParaRPr>
              </a:p>
              <a:p>
                <a:pPr algn="ctr"/>
                <a14:m>
                  <m:oMath xmlns:m="http://schemas.openxmlformats.org/officeDocument/2006/math">
                    <m:r>
                      <a:rPr lang="tr-TR" sz="1200" b="0" i="1">
                        <a:solidFill>
                          <a:schemeClr val="tx1"/>
                        </a:solidFill>
                        <a:latin typeface="Cambria Math"/>
                      </a:rPr>
                      <m:t>0&lt; </m:t>
                    </m:r>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𝐿</m:t>
                        </m:r>
                      </m:sub>
                    </m:sSub>
                    <m:r>
                      <a:rPr lang="tr-TR" sz="1200" b="0" i="1">
                        <a:solidFill>
                          <a:schemeClr val="tx1"/>
                        </a:solidFill>
                        <a:latin typeface="Cambria Math"/>
                      </a:rPr>
                      <m:t> ≤ </m:t>
                    </m:r>
                    <m:f>
                      <m:fPr>
                        <m:ctrlPr>
                          <a:rPr lang="tr-TR" sz="1200" i="1">
                            <a:solidFill>
                              <a:schemeClr val="tx1"/>
                            </a:solidFill>
                            <a:latin typeface="Cambria Math"/>
                          </a:rPr>
                        </m:ctrlPr>
                      </m:fPr>
                      <m:num>
                        <m:r>
                          <a:rPr lang="tr-TR" sz="1200" b="0" i="1">
                            <a:solidFill>
                              <a:schemeClr val="tx1"/>
                            </a:solidFill>
                            <a:latin typeface="Cambria Math"/>
                          </a:rPr>
                          <m:t>8</m:t>
                        </m:r>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𝐿</m:t>
                            </m:r>
                          </m:sub>
                        </m:sSub>
                        <m:rad>
                          <m:radPr>
                            <m:degHide m:val="on"/>
                            <m:ctrlPr>
                              <a:rPr lang="tr-TR" sz="1200" i="1">
                                <a:solidFill>
                                  <a:schemeClr val="tx1"/>
                                </a:solidFill>
                                <a:latin typeface="Cambria Math"/>
                              </a:rPr>
                            </m:ctrlPr>
                          </m:radPr>
                          <m:deg/>
                          <m:e>
                            <m:r>
                              <a:rPr lang="tr-TR" sz="1200" b="0" i="1">
                                <a:solidFill>
                                  <a:schemeClr val="tx1"/>
                                </a:solidFill>
                                <a:latin typeface="Cambria Math"/>
                              </a:rPr>
                              <m:t>2</m:t>
                            </m:r>
                            <m:r>
                              <a:rPr lang="tr-TR" sz="1200" b="0" i="1">
                                <a:solidFill>
                                  <a:schemeClr val="tx1"/>
                                </a:solidFill>
                                <a:latin typeface="Cambria Math"/>
                              </a:rPr>
                              <m:t>𝜋</m:t>
                            </m:r>
                          </m:e>
                        </m:rad>
                        <m:r>
                          <a:rPr lang="tr-TR" sz="1200" b="0" i="1">
                            <a:solidFill>
                              <a:schemeClr val="tx1"/>
                            </a:solidFill>
                            <a:latin typeface="Cambria Math"/>
                          </a:rPr>
                          <m:t> </m:t>
                        </m:r>
                        <m:r>
                          <a:rPr lang="tr-TR" sz="1200" b="0" i="1">
                            <a:solidFill>
                              <a:schemeClr val="tx1"/>
                            </a:solidFill>
                            <a:latin typeface="Cambria Math"/>
                          </a:rPr>
                          <m:t>𝑒𝑥𝑝</m:t>
                        </m:r>
                        <m:r>
                          <a:rPr lang="tr-TR" sz="1200" b="0" i="1">
                            <a:solidFill>
                              <a:schemeClr val="tx1"/>
                            </a:solidFill>
                            <a:latin typeface="Cambria Math"/>
                          </a:rPr>
                          <m:t>(−0.5)</m:t>
                        </m:r>
                      </m:num>
                      <m:den>
                        <m:r>
                          <a:rPr lang="tr-TR" sz="1200" b="0" i="1">
                            <a:solidFill>
                              <a:schemeClr val="tx1"/>
                            </a:solidFill>
                            <a:latin typeface="Cambria Math"/>
                          </a:rPr>
                          <m:t>4</m:t>
                        </m:r>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𝐿</m:t>
                            </m:r>
                          </m:sub>
                        </m:sSub>
                        <m:r>
                          <a:rPr lang="tr-TR" sz="1200" b="0" i="1">
                            <a:solidFill>
                              <a:schemeClr val="tx1"/>
                            </a:solidFill>
                            <a:latin typeface="Cambria Math"/>
                          </a:rPr>
                          <m:t>−3</m:t>
                        </m:r>
                        <m:rad>
                          <m:radPr>
                            <m:degHide m:val="on"/>
                            <m:ctrlPr>
                              <a:rPr lang="tr-TR" sz="1200" i="1">
                                <a:solidFill>
                                  <a:schemeClr val="tx1"/>
                                </a:solidFill>
                                <a:latin typeface="Cambria Math"/>
                              </a:rPr>
                            </m:ctrlPr>
                          </m:radPr>
                          <m:deg/>
                          <m:e>
                            <m:r>
                              <a:rPr lang="tr-TR" sz="1200" b="0" i="1">
                                <a:solidFill>
                                  <a:schemeClr val="tx1"/>
                                </a:solidFill>
                                <a:latin typeface="Cambria Math"/>
                              </a:rPr>
                              <m:t>2</m:t>
                            </m:r>
                            <m:r>
                              <a:rPr lang="tr-TR" sz="1200" b="0" i="1">
                                <a:solidFill>
                                  <a:schemeClr val="tx1"/>
                                </a:solidFill>
                                <a:latin typeface="Cambria Math"/>
                              </a:rPr>
                              <m:t>𝜋</m:t>
                            </m:r>
                          </m:e>
                        </m:rad>
                      </m:den>
                    </m:f>
                    <m:r>
                      <a:rPr lang="tr-TR" sz="1200" b="0" i="1">
                        <a:solidFill>
                          <a:schemeClr val="tx1"/>
                        </a:solidFill>
                        <a:latin typeface="Cambria Math"/>
                      </a:rPr>
                      <m:t>≈12.1628</m:t>
                    </m:r>
                  </m:oMath>
                </a14:m>
                <a:r>
                  <a:rPr lang="tr-TR" sz="1200" dirty="0">
                    <a:solidFill>
                      <a:schemeClr val="tx1"/>
                    </a:solidFill>
                  </a:rPr>
                  <a:t> 		(8)</a:t>
                </a:r>
              </a:p>
              <a:p>
                <a:pPr algn="ctr"/>
                <a:endParaRPr lang="tr-TR" sz="1200" dirty="0">
                  <a:solidFill>
                    <a:schemeClr val="tx1"/>
                  </a:solidFill>
                </a:endParaRPr>
              </a:p>
              <a:p>
                <a:pPr algn="ctr"/>
                <a:endParaRPr lang="tr-TR" sz="1200" i="1" dirty="0">
                  <a:solidFill>
                    <a:schemeClr val="tx1"/>
                  </a:solidFill>
                </a:endParaRPr>
              </a:p>
              <a:p>
                <a:pPr algn="ctr"/>
                <a14:m>
                  <m:oMath xmlns:m="http://schemas.openxmlformats.org/officeDocument/2006/math">
                    <m:r>
                      <a:rPr lang="tr-TR" sz="1200" b="0" i="1">
                        <a:solidFill>
                          <a:schemeClr val="tx1"/>
                        </a:solidFill>
                        <a:latin typeface="Cambria Math"/>
                      </a:rPr>
                      <m:t>𝑄</m:t>
                    </m:r>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m:t>
                    </m:r>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𝐿</m:t>
                        </m:r>
                      </m:sub>
                    </m:sSub>
                    <m:r>
                      <a:rPr lang="tr-TR" sz="1200" b="0" i="1">
                        <a:solidFill>
                          <a:schemeClr val="tx1"/>
                        </a:solidFill>
                        <a:latin typeface="Cambria Math"/>
                      </a:rPr>
                      <m:t>,</m:t>
                    </m:r>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𝐿</m:t>
                        </m:r>
                      </m:sub>
                    </m:sSub>
                    <m:r>
                      <a:rPr lang="tr-TR" sz="1200" b="0" i="1">
                        <a:solidFill>
                          <a:schemeClr val="tx1"/>
                        </a:solidFill>
                        <a:latin typeface="Cambria Math"/>
                      </a:rPr>
                      <m:t>)≤</m:t>
                    </m:r>
                    <m:r>
                      <a:rPr lang="tr-TR" sz="1200" b="0" i="1">
                        <a:solidFill>
                          <a:schemeClr val="tx1"/>
                        </a:solidFill>
                        <a:latin typeface="Cambria Math"/>
                      </a:rPr>
                      <m:t>𝑄</m:t>
                    </m:r>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m:t>
                    </m:r>
                    <m:r>
                      <a:rPr lang="tr-TR" sz="1200" b="0" i="1">
                        <a:solidFill>
                          <a:schemeClr val="tx1"/>
                        </a:solidFill>
                        <a:latin typeface="Cambria Math"/>
                      </a:rPr>
                      <m:t>𝑄</m:t>
                    </m:r>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m:t>
                    </m:r>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smtClean="0">
                            <a:solidFill>
                              <a:schemeClr val="tx1"/>
                            </a:solidFill>
                            <a:latin typeface="Cambria Math"/>
                          </a:rPr>
                          <m:t>𝑈</m:t>
                        </m:r>
                      </m:sub>
                    </m:sSub>
                    <m:r>
                      <a:rPr lang="tr-TR" sz="1200" b="0" i="1">
                        <a:solidFill>
                          <a:schemeClr val="tx1"/>
                        </a:solidFill>
                        <a:latin typeface="Cambria Math"/>
                      </a:rPr>
                      <m:t>,</m:t>
                    </m:r>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smtClean="0">
                            <a:solidFill>
                              <a:schemeClr val="tx1"/>
                            </a:solidFill>
                            <a:latin typeface="Cambria Math"/>
                          </a:rPr>
                          <m:t>𝑈</m:t>
                        </m:r>
                      </m:sub>
                    </m:sSub>
                    <m:r>
                      <a:rPr lang="tr-TR" sz="1200" b="0" i="1">
                        <a:solidFill>
                          <a:schemeClr val="tx1"/>
                        </a:solidFill>
                        <a:latin typeface="Cambria Math"/>
                      </a:rPr>
                      <m:t>)</m:t>
                    </m:r>
                  </m:oMath>
                </a14:m>
                <a:r>
                  <a:rPr lang="tr-TR" sz="1200" dirty="0">
                    <a:solidFill>
                      <a:schemeClr val="tx1"/>
                    </a:solidFill>
                  </a:rPr>
                  <a:t> 		(9)</a:t>
                </a:r>
              </a:p>
              <a:p>
                <a:pPr algn="ctr"/>
                <a:endParaRPr lang="tr-TR" sz="1200" i="1" dirty="0">
                  <a:solidFill>
                    <a:schemeClr val="tx1"/>
                  </a:solidFill>
                </a:endParaRPr>
              </a:p>
              <a:p>
                <a:pPr algn="ctr"/>
                <a14:m>
                  <m:oMath xmlns:m="http://schemas.openxmlformats.org/officeDocument/2006/math">
                    <m:f>
                      <m:fPr>
                        <m:ctrlPr>
                          <a:rPr lang="tr-TR" sz="1200" i="1">
                            <a:solidFill>
                              <a:schemeClr val="tx1"/>
                            </a:solidFill>
                            <a:latin typeface="Cambria Math"/>
                          </a:rPr>
                        </m:ctrlPr>
                      </m:fPr>
                      <m:num>
                        <m:r>
                          <a:rPr lang="tr-TR" sz="1200" b="0" i="1">
                            <a:solidFill>
                              <a:schemeClr val="tx1"/>
                            </a:solidFill>
                            <a:latin typeface="Cambria Math"/>
                          </a:rPr>
                          <m:t>𝑒𝑥𝑝</m:t>
                        </m:r>
                        <m:r>
                          <a:rPr lang="tr-TR" sz="1200" b="0" i="1">
                            <a:solidFill>
                              <a:schemeClr val="tx1"/>
                            </a:solidFill>
                            <a:latin typeface="Cambria Math"/>
                          </a:rPr>
                          <m:t>(−</m:t>
                        </m:r>
                        <m:sSup>
                          <m:sSupPr>
                            <m:ctrlPr>
                              <a:rPr lang="tr-TR" sz="1200" i="1">
                                <a:solidFill>
                                  <a:schemeClr val="tx1"/>
                                </a:solidFill>
                                <a:latin typeface="Cambria Math"/>
                              </a:rPr>
                            </m:ctrlPr>
                          </m:sSupPr>
                          <m:e>
                            <m:r>
                              <a:rPr lang="tr-TR" sz="1200" b="0" i="1">
                                <a:solidFill>
                                  <a:schemeClr val="tx1"/>
                                </a:solidFill>
                                <a:latin typeface="Cambria Math"/>
                              </a:rPr>
                              <m:t>𝑥</m:t>
                            </m:r>
                          </m:e>
                          <m:sup>
                            <m:r>
                              <a:rPr lang="tr-TR" sz="1200" b="0" i="1">
                                <a:solidFill>
                                  <a:schemeClr val="tx1"/>
                                </a:solidFill>
                                <a:latin typeface="Cambria Math"/>
                              </a:rPr>
                              <m:t>2</m:t>
                            </m:r>
                          </m:sup>
                        </m:sSup>
                        <m:r>
                          <a:rPr lang="tr-TR" sz="1200" b="0" i="1">
                            <a:solidFill>
                              <a:schemeClr val="tx1"/>
                            </a:solidFill>
                            <a:latin typeface="Cambria Math"/>
                          </a:rPr>
                          <m:t>)</m:t>
                        </m:r>
                      </m:num>
                      <m:den>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𝐿</m:t>
                            </m:r>
                          </m:sub>
                        </m:sSub>
                      </m:den>
                    </m:f>
                    <m:r>
                      <a:rPr lang="tr-TR" sz="1200" b="0" i="1">
                        <a:solidFill>
                          <a:schemeClr val="tx1"/>
                        </a:solidFill>
                        <a:latin typeface="Cambria Math"/>
                      </a:rPr>
                      <m:t>+</m:t>
                    </m:r>
                    <m:f>
                      <m:fPr>
                        <m:ctrlPr>
                          <a:rPr lang="tr-TR" sz="1200" i="1">
                            <a:solidFill>
                              <a:schemeClr val="tx1"/>
                            </a:solidFill>
                            <a:latin typeface="Cambria Math"/>
                          </a:rPr>
                        </m:ctrlPr>
                      </m:fPr>
                      <m:num>
                        <m:r>
                          <a:rPr lang="tr-TR" sz="1200" b="0" i="1">
                            <a:solidFill>
                              <a:schemeClr val="tx1"/>
                            </a:solidFill>
                            <a:latin typeface="Cambria Math"/>
                          </a:rPr>
                          <m:t>𝑒𝑥𝑝</m:t>
                        </m:r>
                        <m:r>
                          <a:rPr lang="tr-TR" sz="1200" b="0" i="1">
                            <a:solidFill>
                              <a:schemeClr val="tx1"/>
                            </a:solidFill>
                            <a:latin typeface="Cambria Math"/>
                          </a:rPr>
                          <m:t>(−</m:t>
                        </m:r>
                        <m:sSup>
                          <m:sSupPr>
                            <m:ctrlPr>
                              <a:rPr lang="tr-TR" sz="1200" i="1">
                                <a:solidFill>
                                  <a:schemeClr val="tx1"/>
                                </a:solidFill>
                                <a:latin typeface="Cambria Math"/>
                              </a:rPr>
                            </m:ctrlPr>
                          </m:sSupPr>
                          <m:e>
                            <m:r>
                              <a:rPr lang="tr-TR" sz="1200" b="0" i="1">
                                <a:solidFill>
                                  <a:schemeClr val="tx1"/>
                                </a:solidFill>
                                <a:latin typeface="Cambria Math"/>
                              </a:rPr>
                              <m:t>𝑥</m:t>
                            </m:r>
                          </m:e>
                          <m:sup>
                            <m:r>
                              <a:rPr lang="tr-TR" sz="1200" b="0" i="1">
                                <a:solidFill>
                                  <a:schemeClr val="tx1"/>
                                </a:solidFill>
                                <a:latin typeface="Cambria Math"/>
                              </a:rPr>
                              <m:t>2</m:t>
                            </m:r>
                          </m:sup>
                        </m:sSup>
                        <m:r>
                          <a:rPr lang="tr-TR" sz="1200" b="0" i="1">
                            <a:solidFill>
                              <a:schemeClr val="tx1"/>
                            </a:solidFill>
                            <a:latin typeface="Cambria Math"/>
                          </a:rPr>
                          <m:t>/2)</m:t>
                        </m:r>
                      </m:num>
                      <m:den>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𝐿</m:t>
                            </m:r>
                          </m:sub>
                        </m:sSub>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+1)</m:t>
                        </m:r>
                      </m:den>
                    </m:f>
                    <m:r>
                      <a:rPr lang="tr-TR" sz="1200" b="0" i="1">
                        <a:solidFill>
                          <a:schemeClr val="tx1"/>
                        </a:solidFill>
                        <a:latin typeface="Cambria Math"/>
                      </a:rPr>
                      <m:t>≤</m:t>
                    </m:r>
                    <m:r>
                      <a:rPr lang="tr-TR" sz="1200" b="0" i="1">
                        <a:solidFill>
                          <a:schemeClr val="tx1"/>
                        </a:solidFill>
                        <a:latin typeface="Cambria Math"/>
                      </a:rPr>
                      <m:t>𝑄</m:t>
                    </m:r>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m:t>
                    </m:r>
                    <m:f>
                      <m:fPr>
                        <m:ctrlPr>
                          <a:rPr lang="tr-TR" sz="1200" i="1">
                            <a:solidFill>
                              <a:schemeClr val="tx1"/>
                            </a:solidFill>
                            <a:latin typeface="Cambria Math"/>
                          </a:rPr>
                        </m:ctrlPr>
                      </m:fPr>
                      <m:num>
                        <m:r>
                          <a:rPr lang="tr-TR" sz="1200" b="0" i="1">
                            <a:solidFill>
                              <a:schemeClr val="tx1"/>
                            </a:solidFill>
                            <a:latin typeface="Cambria Math"/>
                          </a:rPr>
                          <m:t>𝑒𝑥𝑝</m:t>
                        </m:r>
                        <m:r>
                          <a:rPr lang="tr-TR" sz="1200" b="0" i="1">
                            <a:solidFill>
                              <a:schemeClr val="tx1"/>
                            </a:solidFill>
                            <a:latin typeface="Cambria Math"/>
                          </a:rPr>
                          <m:t>(−</m:t>
                        </m:r>
                        <m:sSup>
                          <m:sSupPr>
                            <m:ctrlPr>
                              <a:rPr lang="tr-TR" sz="1200" i="1">
                                <a:solidFill>
                                  <a:schemeClr val="tx1"/>
                                </a:solidFill>
                                <a:latin typeface="Cambria Math"/>
                              </a:rPr>
                            </m:ctrlPr>
                          </m:sSupPr>
                          <m:e>
                            <m:r>
                              <a:rPr lang="tr-TR" sz="1200" b="0" i="1">
                                <a:solidFill>
                                  <a:schemeClr val="tx1"/>
                                </a:solidFill>
                                <a:latin typeface="Cambria Math"/>
                              </a:rPr>
                              <m:t>𝑥</m:t>
                            </m:r>
                          </m:e>
                          <m:sup>
                            <m:r>
                              <a:rPr lang="tr-TR" sz="1200" b="0" i="1">
                                <a:solidFill>
                                  <a:schemeClr val="tx1"/>
                                </a:solidFill>
                                <a:latin typeface="Cambria Math"/>
                              </a:rPr>
                              <m:t>2</m:t>
                            </m:r>
                          </m:sup>
                        </m:sSup>
                        <m:r>
                          <a:rPr lang="tr-TR" sz="1200" b="0" i="1">
                            <a:solidFill>
                              <a:schemeClr val="tx1"/>
                            </a:solidFill>
                            <a:latin typeface="Cambria Math"/>
                          </a:rPr>
                          <m:t>)</m:t>
                        </m:r>
                      </m:num>
                      <m:den>
                        <m:sSub>
                          <m:sSubPr>
                            <m:ctrlPr>
                              <a:rPr lang="tr-TR" sz="1200" i="1">
                                <a:solidFill>
                                  <a:schemeClr val="tx1"/>
                                </a:solidFill>
                                <a:latin typeface="Cambria Math"/>
                              </a:rPr>
                            </m:ctrlPr>
                          </m:sSubPr>
                          <m:e>
                            <m:r>
                              <a:rPr lang="tr-TR" sz="1200" b="0" i="1">
                                <a:solidFill>
                                  <a:schemeClr val="tx1"/>
                                </a:solidFill>
                                <a:latin typeface="Cambria Math"/>
                              </a:rPr>
                              <m:t>𝑎</m:t>
                            </m:r>
                          </m:e>
                          <m:sub>
                            <m:r>
                              <a:rPr lang="tr-TR" sz="1200" b="0" i="1">
                                <a:solidFill>
                                  <a:schemeClr val="tx1"/>
                                </a:solidFill>
                                <a:latin typeface="Cambria Math"/>
                              </a:rPr>
                              <m:t>𝑈</m:t>
                            </m:r>
                          </m:sub>
                        </m:sSub>
                      </m:den>
                    </m:f>
                    <m:r>
                      <a:rPr lang="tr-TR" sz="1200" b="0" i="1">
                        <a:solidFill>
                          <a:schemeClr val="tx1"/>
                        </a:solidFill>
                        <a:latin typeface="Cambria Math"/>
                      </a:rPr>
                      <m:t>+</m:t>
                    </m:r>
                    <m:f>
                      <m:fPr>
                        <m:ctrlPr>
                          <a:rPr lang="tr-TR" sz="1200" i="1">
                            <a:solidFill>
                              <a:schemeClr val="tx1"/>
                            </a:solidFill>
                            <a:latin typeface="Cambria Math"/>
                          </a:rPr>
                        </m:ctrlPr>
                      </m:fPr>
                      <m:num>
                        <m:r>
                          <a:rPr lang="tr-TR" sz="1200" b="0" i="1">
                            <a:solidFill>
                              <a:schemeClr val="tx1"/>
                            </a:solidFill>
                            <a:latin typeface="Cambria Math"/>
                          </a:rPr>
                          <m:t>𝑒𝑥𝑝</m:t>
                        </m:r>
                        <m:r>
                          <a:rPr lang="tr-TR" sz="1200" b="0" i="1">
                            <a:solidFill>
                              <a:schemeClr val="tx1"/>
                            </a:solidFill>
                            <a:latin typeface="Cambria Math"/>
                          </a:rPr>
                          <m:t>(−</m:t>
                        </m:r>
                        <m:sSup>
                          <m:sSupPr>
                            <m:ctrlPr>
                              <a:rPr lang="tr-TR" sz="1200" i="1">
                                <a:solidFill>
                                  <a:schemeClr val="tx1"/>
                                </a:solidFill>
                                <a:latin typeface="Cambria Math"/>
                              </a:rPr>
                            </m:ctrlPr>
                          </m:sSupPr>
                          <m:e>
                            <m:r>
                              <a:rPr lang="tr-TR" sz="1200" b="0" i="1">
                                <a:solidFill>
                                  <a:schemeClr val="tx1"/>
                                </a:solidFill>
                                <a:latin typeface="Cambria Math"/>
                              </a:rPr>
                              <m:t>𝑥</m:t>
                            </m:r>
                          </m:e>
                          <m:sup>
                            <m:r>
                              <a:rPr lang="tr-TR" sz="1200" b="0" i="1">
                                <a:solidFill>
                                  <a:schemeClr val="tx1"/>
                                </a:solidFill>
                                <a:latin typeface="Cambria Math"/>
                              </a:rPr>
                              <m:t>2</m:t>
                            </m:r>
                          </m:sup>
                        </m:sSup>
                        <m:r>
                          <a:rPr lang="tr-TR" sz="1200" b="0" i="1">
                            <a:solidFill>
                              <a:schemeClr val="tx1"/>
                            </a:solidFill>
                            <a:latin typeface="Cambria Math"/>
                          </a:rPr>
                          <m:t>/2)</m:t>
                        </m:r>
                      </m:num>
                      <m:den>
                        <m:sSub>
                          <m:sSubPr>
                            <m:ctrlPr>
                              <a:rPr lang="tr-TR" sz="1200" i="1">
                                <a:solidFill>
                                  <a:schemeClr val="tx1"/>
                                </a:solidFill>
                                <a:latin typeface="Cambria Math"/>
                              </a:rPr>
                            </m:ctrlPr>
                          </m:sSubPr>
                          <m:e>
                            <m:r>
                              <a:rPr lang="tr-TR" sz="1200" b="0" i="1">
                                <a:solidFill>
                                  <a:schemeClr val="tx1"/>
                                </a:solidFill>
                                <a:latin typeface="Cambria Math"/>
                              </a:rPr>
                              <m:t>𝑏</m:t>
                            </m:r>
                          </m:e>
                          <m:sub>
                            <m:r>
                              <a:rPr lang="tr-TR" sz="1200" b="0" i="1">
                                <a:solidFill>
                                  <a:schemeClr val="tx1"/>
                                </a:solidFill>
                                <a:latin typeface="Cambria Math"/>
                              </a:rPr>
                              <m:t>𝑈</m:t>
                            </m:r>
                          </m:sub>
                        </m:sSub>
                        <m:r>
                          <a:rPr lang="tr-TR" sz="1200" b="0" i="1">
                            <a:solidFill>
                              <a:schemeClr val="tx1"/>
                            </a:solidFill>
                            <a:latin typeface="Cambria Math"/>
                          </a:rPr>
                          <m:t>(</m:t>
                        </m:r>
                        <m:r>
                          <a:rPr lang="tr-TR" sz="1200" b="0" i="1">
                            <a:solidFill>
                              <a:schemeClr val="tx1"/>
                            </a:solidFill>
                            <a:latin typeface="Cambria Math"/>
                          </a:rPr>
                          <m:t>𝑥</m:t>
                        </m:r>
                        <m:r>
                          <a:rPr lang="tr-TR" sz="1200" b="0" i="1">
                            <a:solidFill>
                              <a:schemeClr val="tx1"/>
                            </a:solidFill>
                            <a:latin typeface="Cambria Math"/>
                          </a:rPr>
                          <m:t>+1)</m:t>
                        </m:r>
                      </m:den>
                    </m:f>
                  </m:oMath>
                </a14:m>
                <a:r>
                  <a:rPr lang="tr-TR" sz="1200" dirty="0">
                    <a:solidFill>
                      <a:schemeClr val="tx1"/>
                    </a:solidFill>
                  </a:rPr>
                  <a:t> 	(10)</a:t>
                </a:r>
              </a:p>
              <a:p>
                <a:pPr algn="ctr"/>
                <a:endParaRPr lang="tr-TR" sz="1200" dirty="0">
                  <a:solidFill>
                    <a:schemeClr val="tx1"/>
                  </a:solidFill>
                </a:endParaRPr>
              </a:p>
              <a:p>
                <a:r>
                  <a:rPr lang="tr-TR" sz="1200" dirty="0">
                    <a:solidFill>
                      <a:schemeClr val="tx1"/>
                    </a:solidFill>
                  </a:rPr>
                  <a:t>The  new Q-function equation which can be seen on equation (10) is represented by only two exponantial components. It is easily said that the simple form of Q-function  is  calculated  faster than  the original form</a:t>
                </a:r>
                <a:r>
                  <a:rPr lang="tr-TR" sz="1200" dirty="0" smtClean="0">
                    <a:solidFill>
                      <a:schemeClr val="tx1"/>
                    </a:solidFill>
                  </a:rPr>
                  <a:t>.</a:t>
                </a:r>
              </a:p>
              <a:p>
                <a:endParaRPr lang="tr-TR" sz="1200" b="1" dirty="0">
                  <a:solidFill>
                    <a:schemeClr val="tx1"/>
                  </a:solidFill>
                </a:endParaRPr>
              </a:p>
              <a:p>
                <a:endParaRPr lang="tr-TR" sz="1200" dirty="0"/>
              </a:p>
            </p:txBody>
          </p:sp>
        </mc:Choice>
        <mc:Fallback>
          <p:sp>
            <p:nvSpPr>
              <p:cNvPr id="70" name="TextBox 69"/>
              <p:cNvSpPr txBox="1">
                <a:spLocks noRot="1" noChangeAspect="1" noMove="1" noResize="1" noEditPoints="1" noAdjustHandles="1" noChangeArrowheads="1" noChangeShapeType="1" noTextEdit="1"/>
              </p:cNvSpPr>
              <p:nvPr/>
            </p:nvSpPr>
            <p:spPr>
              <a:xfrm>
                <a:off x="933832" y="12489578"/>
                <a:ext cx="5665129" cy="5841920"/>
              </a:xfrm>
              <a:prstGeom prst="rect">
                <a:avLst/>
              </a:prstGeom>
              <a:blipFill rotWithShape="1">
                <a:blip r:embed="rId6"/>
                <a:stretch>
                  <a:fillRect/>
                </a:stretch>
              </a:blipFill>
            </p:spPr>
            <p:txBody>
              <a:bodyPr/>
              <a:lstStyle/>
              <a:p>
                <a:r>
                  <a:rPr lang="tr-TR">
                    <a:noFill/>
                  </a:rPr>
                  <a:t> </a:t>
                </a:r>
              </a:p>
            </p:txBody>
          </p:sp>
        </mc:Fallback>
      </mc:AlternateContent>
      <p:pic>
        <p:nvPicPr>
          <p:cNvPr id="7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13888022"/>
            <a:ext cx="5486946" cy="289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İlknur\Desktop\proje data com\bercompare.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9891" y="13868415"/>
            <a:ext cx="5450711" cy="2912724"/>
          </a:xfrm>
          <a:prstGeom prst="rect">
            <a:avLst/>
          </a:prstGeom>
          <a:extLst/>
        </p:spPr>
        <p:style>
          <a:lnRef idx="2">
            <a:schemeClr val="dk1"/>
          </a:lnRef>
          <a:fillRef idx="1">
            <a:schemeClr val="lt1"/>
          </a:fillRef>
          <a:effectRef idx="0">
            <a:schemeClr val="dk1"/>
          </a:effectRef>
          <a:fontRef idx="minor">
            <a:schemeClr val="dk1"/>
          </a:fontRef>
        </p:style>
      </p:pic>
      <mc:AlternateContent xmlns:mc="http://schemas.openxmlformats.org/markup-compatibility/2006" xmlns:a14="http://schemas.microsoft.com/office/drawing/2010/main">
        <mc:Choice Requires="a14">
          <p:sp>
            <p:nvSpPr>
              <p:cNvPr id="69" name="Text Placeholder 6"/>
              <p:cNvSpPr txBox="1">
                <a:spLocks/>
              </p:cNvSpPr>
              <p:nvPr/>
            </p:nvSpPr>
            <p:spPr>
              <a:xfrm>
                <a:off x="7562850" y="3850207"/>
                <a:ext cx="5959674" cy="332617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en-US" dirty="0" smtClean="0"/>
                  <a:t>In the </a:t>
                </a:r>
                <a:r>
                  <a:rPr lang="tr-TR" dirty="0" err="1"/>
                  <a:t>F</a:t>
                </a:r>
                <a:r>
                  <a:rPr lang="tr-TR" dirty="0" err="1" smtClean="0"/>
                  <a:t>igure</a:t>
                </a:r>
                <a:r>
                  <a:rPr lang="tr-TR" dirty="0" smtClean="0"/>
                  <a:t> 1</a:t>
                </a:r>
                <a:r>
                  <a:rPr lang="en-US" dirty="0" smtClean="0"/>
                  <a:t>, it can be observed comparison of some methods which is used to calculate Q-function. The Q-fun</a:t>
                </a:r>
                <a:r>
                  <a:rPr lang="tr-TR" dirty="0" smtClean="0"/>
                  <a:t>c</a:t>
                </a:r>
                <a:r>
                  <a:rPr lang="en-US" dirty="0" err="1" smtClean="0"/>
                  <a:t>tion</a:t>
                </a:r>
                <a:r>
                  <a:rPr lang="en-US" dirty="0" smtClean="0"/>
                  <a:t> which is calculated using numerical integration is always between upper and lower bounds of New Supertight Methods. Com</a:t>
                </a:r>
                <a:r>
                  <a:rPr lang="tr-TR" dirty="0" smtClean="0"/>
                  <a:t>b</a:t>
                </a:r>
                <a:r>
                  <a:rPr lang="en-US" dirty="0" err="1" smtClean="0"/>
                  <a:t>ined</a:t>
                </a:r>
                <a:r>
                  <a:rPr lang="en-US" dirty="0" smtClean="0"/>
                  <a:t> Supertight </a:t>
                </a:r>
                <a:r>
                  <a:rPr lang="tr-TR" dirty="0" smtClean="0"/>
                  <a:t>Model </a:t>
                </a:r>
                <a:r>
                  <a:rPr lang="tr-TR" dirty="0" err="1" smtClean="0"/>
                  <a:t>which</a:t>
                </a:r>
                <a:r>
                  <a:rPr lang="tr-TR" dirty="0" smtClean="0"/>
                  <a:t> is </a:t>
                </a:r>
                <a:r>
                  <a:rPr lang="tr-TR" dirty="0" err="1" smtClean="0"/>
                  <a:t>raised</a:t>
                </a:r>
                <a:r>
                  <a:rPr lang="tr-TR" dirty="0" smtClean="0"/>
                  <a:t> </a:t>
                </a:r>
                <a:r>
                  <a:rPr lang="tr-TR" dirty="0" err="1" smtClean="0"/>
                  <a:t>by</a:t>
                </a:r>
                <a:r>
                  <a:rPr lang="tr-TR" dirty="0" smtClean="0"/>
                  <a:t> </a:t>
                </a:r>
                <a:r>
                  <a:rPr lang="tr-TR" dirty="0" err="1" smtClean="0"/>
                  <a:t>our</a:t>
                </a:r>
                <a:r>
                  <a:rPr lang="tr-TR" dirty="0" smtClean="0"/>
                  <a:t> </a:t>
                </a:r>
                <a:r>
                  <a:rPr lang="tr-TR" dirty="0" err="1" smtClean="0"/>
                  <a:t>project</a:t>
                </a:r>
                <a:r>
                  <a:rPr lang="tr-TR" dirty="0" smtClean="0"/>
                  <a:t> </a:t>
                </a:r>
                <a:r>
                  <a:rPr lang="tr-TR" dirty="0" err="1" smtClean="0"/>
                  <a:t>group</a:t>
                </a:r>
                <a:r>
                  <a:rPr lang="tr-TR" dirty="0" smtClean="0"/>
                  <a:t> </a:t>
                </a:r>
                <a:r>
                  <a:rPr lang="en-US" dirty="0" smtClean="0"/>
                  <a:t>is composition of New Supertight Bounds via an exponential term</a:t>
                </a:r>
                <a:r>
                  <a:rPr lang="tr-TR" dirty="0" smtClean="0"/>
                  <a:t>. </a:t>
                </a:r>
                <a:r>
                  <a:rPr lang="tr-TR" dirty="0" err="1" smtClean="0"/>
                  <a:t>The</a:t>
                </a:r>
                <a:r>
                  <a:rPr lang="tr-TR" dirty="0" smtClean="0"/>
                  <a:t> </a:t>
                </a:r>
                <a:r>
                  <a:rPr lang="tr-TR" dirty="0" err="1" smtClean="0"/>
                  <a:t>equation</a:t>
                </a:r>
                <a:r>
                  <a:rPr lang="tr-TR" dirty="0" smtClean="0"/>
                  <a:t> of </a:t>
                </a:r>
                <a:r>
                  <a:rPr lang="tr-TR" dirty="0" err="1" smtClean="0"/>
                  <a:t>Combined</a:t>
                </a:r>
                <a:r>
                  <a:rPr lang="tr-TR" dirty="0" smtClean="0"/>
                  <a:t> Supertight Model is </a:t>
                </a:r>
                <a:r>
                  <a:rPr lang="tr-TR" dirty="0" err="1" smtClean="0"/>
                  <a:t>given</a:t>
                </a:r>
                <a:r>
                  <a:rPr lang="tr-TR" dirty="0" smtClean="0"/>
                  <a:t> in </a:t>
                </a:r>
                <a:r>
                  <a:rPr lang="tr-TR" dirty="0" err="1" smtClean="0"/>
                  <a:t>equation</a:t>
                </a:r>
                <a:r>
                  <a:rPr lang="tr-TR" dirty="0" smtClean="0"/>
                  <a:t> (12).</a:t>
                </a:r>
              </a:p>
              <a:p>
                <a:pPr algn="ctr"/>
                <a14:m>
                  <m:oMath xmlns:m="http://schemas.openxmlformats.org/officeDocument/2006/math">
                    <m:sSub>
                      <m:sSubPr>
                        <m:ctrlPr>
                          <a:rPr lang="tr-TR" sz="1300" i="1" smtClean="0">
                            <a:latin typeface="Cambria Math"/>
                          </a:rPr>
                        </m:ctrlPr>
                      </m:sSubPr>
                      <m:e>
                        <m:r>
                          <a:rPr lang="tr-TR" sz="1300" b="0" i="1" smtClean="0">
                            <a:latin typeface="Cambria Math"/>
                          </a:rPr>
                          <m:t>𝑄</m:t>
                        </m:r>
                      </m:e>
                      <m:sub>
                        <m:r>
                          <a:rPr lang="tr-TR" sz="1300" b="0" i="1" smtClean="0">
                            <a:latin typeface="Cambria Math"/>
                          </a:rPr>
                          <m:t>𝐿</m:t>
                        </m:r>
                      </m:sub>
                    </m:sSub>
                    <m:d>
                      <m:dPr>
                        <m:ctrlPr>
                          <a:rPr lang="tr-TR" sz="1300" i="1">
                            <a:latin typeface="Cambria Math"/>
                          </a:rPr>
                        </m:ctrlPr>
                      </m:dPr>
                      <m:e>
                        <m:r>
                          <a:rPr lang="tr-TR" sz="1300" i="1">
                            <a:latin typeface="Cambria Math"/>
                          </a:rPr>
                          <m:t>𝑥</m:t>
                        </m:r>
                        <m:r>
                          <a:rPr lang="tr-TR" sz="1300" i="1">
                            <a:latin typeface="Cambria Math"/>
                          </a:rPr>
                          <m:t>;</m:t>
                        </m:r>
                        <m:sSub>
                          <m:sSubPr>
                            <m:ctrlPr>
                              <a:rPr lang="tr-TR" sz="1300" i="1">
                                <a:latin typeface="Cambria Math"/>
                              </a:rPr>
                            </m:ctrlPr>
                          </m:sSubPr>
                          <m:e>
                            <m:r>
                              <a:rPr lang="tr-TR" sz="1300" i="1">
                                <a:latin typeface="Cambria Math"/>
                              </a:rPr>
                              <m:t>𝑎</m:t>
                            </m:r>
                          </m:e>
                          <m:sub>
                            <m:r>
                              <a:rPr lang="tr-TR" sz="1300" i="1">
                                <a:latin typeface="Cambria Math"/>
                              </a:rPr>
                              <m:t>𝐿</m:t>
                            </m:r>
                          </m:sub>
                        </m:sSub>
                        <m:r>
                          <a:rPr lang="tr-TR" sz="1300" i="1">
                            <a:latin typeface="Cambria Math"/>
                          </a:rPr>
                          <m:t>;</m:t>
                        </m:r>
                        <m:sSub>
                          <m:sSubPr>
                            <m:ctrlPr>
                              <a:rPr lang="tr-TR" sz="1300" i="1">
                                <a:latin typeface="Cambria Math"/>
                              </a:rPr>
                            </m:ctrlPr>
                          </m:sSubPr>
                          <m:e>
                            <m:r>
                              <a:rPr lang="tr-TR" sz="1300" i="1">
                                <a:latin typeface="Cambria Math"/>
                              </a:rPr>
                              <m:t>𝑏</m:t>
                            </m:r>
                          </m:e>
                          <m:sub>
                            <m:r>
                              <a:rPr lang="tr-TR" sz="1300" i="1">
                                <a:latin typeface="Cambria Math"/>
                              </a:rPr>
                              <m:t>𝐿</m:t>
                            </m:r>
                          </m:sub>
                        </m:sSub>
                        <m:r>
                          <a:rPr lang="tr-TR" sz="1300" i="1" smtClean="0">
                            <a:latin typeface="Cambria Math"/>
                          </a:rPr>
                          <m:t> </m:t>
                        </m:r>
                      </m:e>
                    </m:d>
                    <m:r>
                      <a:rPr lang="tr-TR" sz="1300" i="1">
                        <a:latin typeface="Cambria Math"/>
                      </a:rPr>
                      <m:t>=</m:t>
                    </m:r>
                    <m:f>
                      <m:fPr>
                        <m:ctrlPr>
                          <a:rPr lang="tr-TR" sz="1300" i="1">
                            <a:latin typeface="Cambria Math"/>
                          </a:rPr>
                        </m:ctrlPr>
                      </m:fPr>
                      <m:num>
                        <m:func>
                          <m:funcPr>
                            <m:ctrlPr>
                              <a:rPr lang="tr-TR" sz="1300" i="1">
                                <a:latin typeface="Cambria Math"/>
                              </a:rPr>
                            </m:ctrlPr>
                          </m:funcPr>
                          <m:fName>
                            <m:r>
                              <m:rPr>
                                <m:sty m:val="p"/>
                              </m:rPr>
                              <a:rPr lang="tr-TR" sz="1300">
                                <a:latin typeface="Cambria Math"/>
                              </a:rPr>
                              <m:t>exp</m:t>
                            </m:r>
                          </m:fName>
                          <m:e>
                            <m:d>
                              <m:dPr>
                                <m:ctrlPr>
                                  <a:rPr lang="tr-TR" sz="1300" i="1">
                                    <a:latin typeface="Cambria Math"/>
                                  </a:rPr>
                                </m:ctrlPr>
                              </m:dPr>
                              <m:e>
                                <m:r>
                                  <a:rPr lang="tr-TR" sz="1300" i="1">
                                    <a:latin typeface="Cambria Math"/>
                                  </a:rPr>
                                  <m:t>−</m:t>
                                </m:r>
                                <m:sSup>
                                  <m:sSupPr>
                                    <m:ctrlPr>
                                      <a:rPr lang="tr-TR" sz="1300" i="1">
                                        <a:latin typeface="Cambria Math"/>
                                      </a:rPr>
                                    </m:ctrlPr>
                                  </m:sSupPr>
                                  <m:e>
                                    <m:r>
                                      <a:rPr lang="tr-TR" sz="1300" i="1">
                                        <a:latin typeface="Cambria Math"/>
                                      </a:rPr>
                                      <m:t>𝑥</m:t>
                                    </m:r>
                                  </m:e>
                                  <m:sup>
                                    <m:r>
                                      <a:rPr lang="tr-TR" sz="1300" i="1">
                                        <a:latin typeface="Cambria Math"/>
                                      </a:rPr>
                                      <m:t>2</m:t>
                                    </m:r>
                                  </m:sup>
                                </m:sSup>
                              </m:e>
                            </m:d>
                          </m:e>
                        </m:func>
                      </m:num>
                      <m:den>
                        <m:sSub>
                          <m:sSubPr>
                            <m:ctrlPr>
                              <a:rPr lang="tr-TR" sz="1300" i="1">
                                <a:latin typeface="Cambria Math"/>
                              </a:rPr>
                            </m:ctrlPr>
                          </m:sSubPr>
                          <m:e>
                            <m:r>
                              <a:rPr lang="tr-TR" sz="1300" i="1">
                                <a:latin typeface="Cambria Math"/>
                              </a:rPr>
                              <m:t>𝑎</m:t>
                            </m:r>
                          </m:e>
                          <m:sub>
                            <m:r>
                              <a:rPr lang="tr-TR" sz="1300" i="1">
                                <a:latin typeface="Cambria Math"/>
                              </a:rPr>
                              <m:t>𝐿</m:t>
                            </m:r>
                          </m:sub>
                        </m:sSub>
                      </m:den>
                    </m:f>
                    <m:r>
                      <a:rPr lang="tr-TR" sz="1300" i="1">
                        <a:latin typeface="Cambria Math"/>
                      </a:rPr>
                      <m:t>+</m:t>
                    </m:r>
                    <m:f>
                      <m:fPr>
                        <m:ctrlPr>
                          <a:rPr lang="tr-TR" sz="1300" i="1">
                            <a:latin typeface="Cambria Math"/>
                          </a:rPr>
                        </m:ctrlPr>
                      </m:fPr>
                      <m:num>
                        <m:func>
                          <m:funcPr>
                            <m:ctrlPr>
                              <a:rPr lang="tr-TR" sz="1300" i="1">
                                <a:latin typeface="Cambria Math"/>
                              </a:rPr>
                            </m:ctrlPr>
                          </m:funcPr>
                          <m:fName>
                            <m:r>
                              <m:rPr>
                                <m:sty m:val="p"/>
                              </m:rPr>
                              <a:rPr lang="tr-TR" sz="1300">
                                <a:latin typeface="Cambria Math"/>
                              </a:rPr>
                              <m:t>exp</m:t>
                            </m:r>
                          </m:fName>
                          <m:e>
                            <m:d>
                              <m:dPr>
                                <m:ctrlPr>
                                  <a:rPr lang="tr-TR" sz="1300" i="1">
                                    <a:latin typeface="Cambria Math"/>
                                  </a:rPr>
                                </m:ctrlPr>
                              </m:dPr>
                              <m:e>
                                <m:r>
                                  <a:rPr lang="tr-TR" sz="1300" i="1">
                                    <a:latin typeface="Cambria Math"/>
                                  </a:rPr>
                                  <m:t>−</m:t>
                                </m:r>
                                <m:f>
                                  <m:fPr>
                                    <m:ctrlPr>
                                      <a:rPr lang="tr-TR" sz="1300" i="1">
                                        <a:latin typeface="Cambria Math"/>
                                      </a:rPr>
                                    </m:ctrlPr>
                                  </m:fPr>
                                  <m:num>
                                    <m:sSup>
                                      <m:sSupPr>
                                        <m:ctrlPr>
                                          <a:rPr lang="tr-TR" sz="1300" i="1">
                                            <a:latin typeface="Cambria Math"/>
                                          </a:rPr>
                                        </m:ctrlPr>
                                      </m:sSupPr>
                                      <m:e>
                                        <m:r>
                                          <a:rPr lang="tr-TR" sz="1300" i="1">
                                            <a:latin typeface="Cambria Math"/>
                                          </a:rPr>
                                          <m:t>𝑥</m:t>
                                        </m:r>
                                      </m:e>
                                      <m:sup>
                                        <m:r>
                                          <a:rPr lang="tr-TR" sz="1300" i="1">
                                            <a:latin typeface="Cambria Math"/>
                                          </a:rPr>
                                          <m:t>2</m:t>
                                        </m:r>
                                      </m:sup>
                                    </m:sSup>
                                  </m:num>
                                  <m:den>
                                    <m:r>
                                      <a:rPr lang="tr-TR" sz="1300" i="1">
                                        <a:latin typeface="Cambria Math"/>
                                      </a:rPr>
                                      <m:t>2</m:t>
                                    </m:r>
                                  </m:den>
                                </m:f>
                              </m:e>
                            </m:d>
                          </m:e>
                        </m:func>
                      </m:num>
                      <m:den>
                        <m:sSub>
                          <m:sSubPr>
                            <m:ctrlPr>
                              <a:rPr lang="tr-TR" sz="1300" i="1">
                                <a:latin typeface="Cambria Math"/>
                              </a:rPr>
                            </m:ctrlPr>
                          </m:sSubPr>
                          <m:e>
                            <m:r>
                              <a:rPr lang="tr-TR" sz="1300" i="1">
                                <a:latin typeface="Cambria Math"/>
                              </a:rPr>
                              <m:t>𝑏</m:t>
                            </m:r>
                          </m:e>
                          <m:sub>
                            <m:r>
                              <a:rPr lang="tr-TR" sz="1300" i="1">
                                <a:latin typeface="Cambria Math"/>
                              </a:rPr>
                              <m:t>𝐿</m:t>
                            </m:r>
                          </m:sub>
                        </m:sSub>
                        <m:d>
                          <m:dPr>
                            <m:ctrlPr>
                              <a:rPr lang="tr-TR" sz="1300" i="1">
                                <a:latin typeface="Cambria Math"/>
                              </a:rPr>
                            </m:ctrlPr>
                          </m:dPr>
                          <m:e>
                            <m:r>
                              <a:rPr lang="tr-TR" sz="1300" i="1">
                                <a:latin typeface="Cambria Math"/>
                              </a:rPr>
                              <m:t>𝑥</m:t>
                            </m:r>
                            <m:r>
                              <a:rPr lang="tr-TR" sz="1300" i="1">
                                <a:latin typeface="Cambria Math"/>
                              </a:rPr>
                              <m:t>+1</m:t>
                            </m:r>
                          </m:e>
                        </m:d>
                      </m:den>
                    </m:f>
                  </m:oMath>
                </a14:m>
                <a:r>
                  <a:rPr lang="tr-TR" sz="1300" i="1" dirty="0" smtClean="0">
                    <a:latin typeface="Cambria Math"/>
                  </a:rPr>
                  <a:t> </a:t>
                </a:r>
                <a:r>
                  <a:rPr lang="tr-TR" sz="1300" b="1" dirty="0"/>
                  <a:t>	</a:t>
                </a:r>
                <a:r>
                  <a:rPr lang="tr-TR" b="1" dirty="0" smtClean="0"/>
                  <a:t>(11a)</a:t>
                </a:r>
                <a:endParaRPr lang="tr-TR" i="1" dirty="0" smtClean="0">
                  <a:latin typeface="Cambria Math"/>
                </a:endParaRPr>
              </a:p>
              <a:p>
                <a:pPr algn="ctr"/>
                <a14:m>
                  <m:oMath xmlns:m="http://schemas.openxmlformats.org/officeDocument/2006/math">
                    <m:sSub>
                      <m:sSubPr>
                        <m:ctrlPr>
                          <a:rPr lang="tr-TR" sz="1300" i="1" smtClean="0">
                            <a:latin typeface="Cambria Math"/>
                          </a:rPr>
                        </m:ctrlPr>
                      </m:sSubPr>
                      <m:e>
                        <m:r>
                          <a:rPr lang="tr-TR" sz="1300" b="0" i="1" smtClean="0">
                            <a:latin typeface="Cambria Math"/>
                          </a:rPr>
                          <m:t>𝑄</m:t>
                        </m:r>
                      </m:e>
                      <m:sub>
                        <m:r>
                          <a:rPr lang="tr-TR" sz="1300" b="0" i="1" smtClean="0">
                            <a:latin typeface="Cambria Math"/>
                          </a:rPr>
                          <m:t>𝑈</m:t>
                        </m:r>
                      </m:sub>
                    </m:sSub>
                    <m:d>
                      <m:dPr>
                        <m:ctrlPr>
                          <a:rPr lang="tr-TR" sz="1300" i="1">
                            <a:latin typeface="Cambria Math"/>
                          </a:rPr>
                        </m:ctrlPr>
                      </m:dPr>
                      <m:e>
                        <m:r>
                          <a:rPr lang="tr-TR" sz="1300" i="1">
                            <a:latin typeface="Cambria Math"/>
                          </a:rPr>
                          <m:t>𝑥</m:t>
                        </m:r>
                        <m:r>
                          <a:rPr lang="tr-TR" sz="1300" i="1">
                            <a:latin typeface="Cambria Math"/>
                          </a:rPr>
                          <m:t>;</m:t>
                        </m:r>
                        <m:sSub>
                          <m:sSubPr>
                            <m:ctrlPr>
                              <a:rPr lang="tr-TR" sz="1300" i="1">
                                <a:latin typeface="Cambria Math"/>
                              </a:rPr>
                            </m:ctrlPr>
                          </m:sSubPr>
                          <m:e>
                            <m:r>
                              <a:rPr lang="tr-TR" sz="1300" i="1">
                                <a:latin typeface="Cambria Math"/>
                              </a:rPr>
                              <m:t>𝑎</m:t>
                            </m:r>
                          </m:e>
                          <m:sub>
                            <m:r>
                              <a:rPr lang="tr-TR" sz="1300" b="0" i="1" smtClean="0">
                                <a:latin typeface="Cambria Math"/>
                              </a:rPr>
                              <m:t>𝑈</m:t>
                            </m:r>
                          </m:sub>
                        </m:sSub>
                        <m:r>
                          <a:rPr lang="tr-TR" sz="1300" i="1">
                            <a:latin typeface="Cambria Math"/>
                          </a:rPr>
                          <m:t>;</m:t>
                        </m:r>
                        <m:sSub>
                          <m:sSubPr>
                            <m:ctrlPr>
                              <a:rPr lang="tr-TR" sz="1300" i="1">
                                <a:latin typeface="Cambria Math"/>
                              </a:rPr>
                            </m:ctrlPr>
                          </m:sSubPr>
                          <m:e>
                            <m:r>
                              <a:rPr lang="tr-TR" sz="1300" i="1">
                                <a:latin typeface="Cambria Math"/>
                              </a:rPr>
                              <m:t>𝑏</m:t>
                            </m:r>
                          </m:e>
                          <m:sub>
                            <m:r>
                              <a:rPr lang="tr-TR" sz="1300" b="0" i="1" smtClean="0">
                                <a:latin typeface="Cambria Math"/>
                              </a:rPr>
                              <m:t>𝑈</m:t>
                            </m:r>
                          </m:sub>
                        </m:sSub>
                        <m:r>
                          <a:rPr lang="tr-TR" sz="1300" i="1">
                            <a:latin typeface="Cambria Math"/>
                          </a:rPr>
                          <m:t> </m:t>
                        </m:r>
                      </m:e>
                    </m:d>
                    <m:r>
                      <a:rPr lang="tr-TR" sz="1300" i="1">
                        <a:latin typeface="Cambria Math"/>
                      </a:rPr>
                      <m:t>=</m:t>
                    </m:r>
                    <m:f>
                      <m:fPr>
                        <m:ctrlPr>
                          <a:rPr lang="tr-TR" sz="1300" i="1">
                            <a:latin typeface="Cambria Math"/>
                          </a:rPr>
                        </m:ctrlPr>
                      </m:fPr>
                      <m:num>
                        <m:func>
                          <m:funcPr>
                            <m:ctrlPr>
                              <a:rPr lang="tr-TR" sz="1300" i="1">
                                <a:latin typeface="Cambria Math"/>
                              </a:rPr>
                            </m:ctrlPr>
                          </m:funcPr>
                          <m:fName>
                            <m:r>
                              <m:rPr>
                                <m:sty m:val="p"/>
                              </m:rPr>
                              <a:rPr lang="tr-TR" sz="1300">
                                <a:latin typeface="Cambria Math"/>
                              </a:rPr>
                              <m:t>exp</m:t>
                            </m:r>
                          </m:fName>
                          <m:e>
                            <m:d>
                              <m:dPr>
                                <m:ctrlPr>
                                  <a:rPr lang="tr-TR" sz="1300" i="1">
                                    <a:latin typeface="Cambria Math"/>
                                  </a:rPr>
                                </m:ctrlPr>
                              </m:dPr>
                              <m:e>
                                <m:r>
                                  <a:rPr lang="tr-TR" sz="1300" i="1">
                                    <a:latin typeface="Cambria Math"/>
                                  </a:rPr>
                                  <m:t>−</m:t>
                                </m:r>
                                <m:sSup>
                                  <m:sSupPr>
                                    <m:ctrlPr>
                                      <a:rPr lang="tr-TR" sz="1300" i="1">
                                        <a:latin typeface="Cambria Math"/>
                                      </a:rPr>
                                    </m:ctrlPr>
                                  </m:sSupPr>
                                  <m:e>
                                    <m:r>
                                      <a:rPr lang="tr-TR" sz="1300" i="1">
                                        <a:latin typeface="Cambria Math"/>
                                      </a:rPr>
                                      <m:t>𝑥</m:t>
                                    </m:r>
                                  </m:e>
                                  <m:sup>
                                    <m:r>
                                      <a:rPr lang="tr-TR" sz="1300" i="1">
                                        <a:latin typeface="Cambria Math"/>
                                      </a:rPr>
                                      <m:t>2</m:t>
                                    </m:r>
                                  </m:sup>
                                </m:sSup>
                              </m:e>
                            </m:d>
                          </m:e>
                        </m:func>
                      </m:num>
                      <m:den>
                        <m:sSub>
                          <m:sSubPr>
                            <m:ctrlPr>
                              <a:rPr lang="tr-TR" sz="1300" i="1">
                                <a:latin typeface="Cambria Math"/>
                              </a:rPr>
                            </m:ctrlPr>
                          </m:sSubPr>
                          <m:e>
                            <m:r>
                              <a:rPr lang="tr-TR" sz="1300" i="1">
                                <a:latin typeface="Cambria Math"/>
                              </a:rPr>
                              <m:t>𝑎</m:t>
                            </m:r>
                          </m:e>
                          <m:sub>
                            <m:r>
                              <a:rPr lang="tr-TR" sz="1300" b="0" i="1" smtClean="0">
                                <a:latin typeface="Cambria Math"/>
                              </a:rPr>
                              <m:t>𝑈</m:t>
                            </m:r>
                          </m:sub>
                        </m:sSub>
                      </m:den>
                    </m:f>
                    <m:r>
                      <a:rPr lang="tr-TR" sz="1300" i="1">
                        <a:latin typeface="Cambria Math"/>
                      </a:rPr>
                      <m:t>+</m:t>
                    </m:r>
                    <m:f>
                      <m:fPr>
                        <m:ctrlPr>
                          <a:rPr lang="tr-TR" sz="1300" i="1">
                            <a:latin typeface="Cambria Math"/>
                          </a:rPr>
                        </m:ctrlPr>
                      </m:fPr>
                      <m:num>
                        <m:func>
                          <m:funcPr>
                            <m:ctrlPr>
                              <a:rPr lang="tr-TR" sz="1300" i="1">
                                <a:latin typeface="Cambria Math"/>
                              </a:rPr>
                            </m:ctrlPr>
                          </m:funcPr>
                          <m:fName>
                            <m:r>
                              <m:rPr>
                                <m:sty m:val="p"/>
                              </m:rPr>
                              <a:rPr lang="tr-TR" sz="1300">
                                <a:latin typeface="Cambria Math"/>
                              </a:rPr>
                              <m:t>exp</m:t>
                            </m:r>
                          </m:fName>
                          <m:e>
                            <m:d>
                              <m:dPr>
                                <m:ctrlPr>
                                  <a:rPr lang="tr-TR" sz="1300" i="1">
                                    <a:latin typeface="Cambria Math"/>
                                  </a:rPr>
                                </m:ctrlPr>
                              </m:dPr>
                              <m:e>
                                <m:r>
                                  <a:rPr lang="tr-TR" sz="1300" i="1">
                                    <a:latin typeface="Cambria Math"/>
                                  </a:rPr>
                                  <m:t>−</m:t>
                                </m:r>
                                <m:f>
                                  <m:fPr>
                                    <m:ctrlPr>
                                      <a:rPr lang="tr-TR" sz="1300" i="1">
                                        <a:latin typeface="Cambria Math"/>
                                      </a:rPr>
                                    </m:ctrlPr>
                                  </m:fPr>
                                  <m:num>
                                    <m:sSup>
                                      <m:sSupPr>
                                        <m:ctrlPr>
                                          <a:rPr lang="tr-TR" sz="1300" i="1">
                                            <a:latin typeface="Cambria Math"/>
                                          </a:rPr>
                                        </m:ctrlPr>
                                      </m:sSupPr>
                                      <m:e>
                                        <m:r>
                                          <a:rPr lang="tr-TR" sz="1300" i="1">
                                            <a:latin typeface="Cambria Math"/>
                                          </a:rPr>
                                          <m:t>𝑥</m:t>
                                        </m:r>
                                      </m:e>
                                      <m:sup>
                                        <m:r>
                                          <a:rPr lang="tr-TR" sz="1300" i="1">
                                            <a:latin typeface="Cambria Math"/>
                                          </a:rPr>
                                          <m:t>2</m:t>
                                        </m:r>
                                      </m:sup>
                                    </m:sSup>
                                  </m:num>
                                  <m:den>
                                    <m:r>
                                      <a:rPr lang="tr-TR" sz="1300" i="1">
                                        <a:latin typeface="Cambria Math"/>
                                      </a:rPr>
                                      <m:t>2</m:t>
                                    </m:r>
                                  </m:den>
                                </m:f>
                              </m:e>
                            </m:d>
                          </m:e>
                        </m:func>
                      </m:num>
                      <m:den>
                        <m:sSub>
                          <m:sSubPr>
                            <m:ctrlPr>
                              <a:rPr lang="tr-TR" sz="1300" i="1">
                                <a:latin typeface="Cambria Math"/>
                              </a:rPr>
                            </m:ctrlPr>
                          </m:sSubPr>
                          <m:e>
                            <m:r>
                              <a:rPr lang="tr-TR" sz="1300" i="1">
                                <a:latin typeface="Cambria Math"/>
                              </a:rPr>
                              <m:t>𝑏</m:t>
                            </m:r>
                          </m:e>
                          <m:sub>
                            <m:r>
                              <a:rPr lang="tr-TR" sz="1300" b="0" i="1" smtClean="0">
                                <a:latin typeface="Cambria Math"/>
                              </a:rPr>
                              <m:t>𝑈</m:t>
                            </m:r>
                          </m:sub>
                        </m:sSub>
                        <m:d>
                          <m:dPr>
                            <m:ctrlPr>
                              <a:rPr lang="tr-TR" sz="1300" i="1">
                                <a:latin typeface="Cambria Math"/>
                              </a:rPr>
                            </m:ctrlPr>
                          </m:dPr>
                          <m:e>
                            <m:r>
                              <a:rPr lang="tr-TR" sz="1300" i="1">
                                <a:latin typeface="Cambria Math"/>
                              </a:rPr>
                              <m:t>𝑥</m:t>
                            </m:r>
                            <m:r>
                              <a:rPr lang="tr-TR" sz="1300" i="1">
                                <a:latin typeface="Cambria Math"/>
                              </a:rPr>
                              <m:t>+1</m:t>
                            </m:r>
                          </m:e>
                        </m:d>
                      </m:den>
                    </m:f>
                  </m:oMath>
                </a14:m>
                <a:r>
                  <a:rPr lang="tr-TR" sz="1300" i="1" dirty="0">
                    <a:latin typeface="Cambria Math"/>
                  </a:rPr>
                  <a:t> </a:t>
                </a:r>
                <a:r>
                  <a:rPr lang="tr-TR" i="1" dirty="0">
                    <a:latin typeface="Cambria Math"/>
                  </a:rPr>
                  <a:t> </a:t>
                </a:r>
                <a:r>
                  <a:rPr lang="tr-TR" b="1" dirty="0" smtClean="0"/>
                  <a:t>(11b)</a:t>
                </a:r>
                <a:endParaRPr lang="tr-TR" b="1" dirty="0"/>
              </a:p>
              <a:p>
                <a:pPr algn="ctr"/>
                <a:endParaRPr lang="tr-TR" dirty="0" smtClean="0">
                  <a:latin typeface="Cambria Math"/>
                </a:endParaRPr>
              </a:p>
              <a:p>
                <a:pPr algn="ctr"/>
                <a14:m>
                  <m:oMath xmlns:m="http://schemas.openxmlformats.org/officeDocument/2006/math">
                    <m:sSub>
                      <m:sSubPr>
                        <m:ctrlPr>
                          <a:rPr lang="tr-TR" i="1" smtClean="0">
                            <a:latin typeface="Cambria Math"/>
                          </a:rPr>
                        </m:ctrlPr>
                      </m:sSubPr>
                      <m:e>
                        <m:r>
                          <a:rPr lang="tr-TR" b="0" i="1" smtClean="0">
                            <a:latin typeface="Cambria Math"/>
                          </a:rPr>
                          <m:t>𝑄</m:t>
                        </m:r>
                      </m:e>
                      <m:sub>
                        <m:r>
                          <a:rPr lang="tr-TR" b="0" i="1" smtClean="0">
                            <a:latin typeface="Cambria Math"/>
                          </a:rPr>
                          <m:t>𝑐</m:t>
                        </m:r>
                      </m:sub>
                    </m:sSub>
                    <m:d>
                      <m:dPr>
                        <m:ctrlPr>
                          <a:rPr lang="tr-TR" i="1">
                            <a:latin typeface="Cambria Math"/>
                          </a:rPr>
                        </m:ctrlPr>
                      </m:dPr>
                      <m:e>
                        <m:r>
                          <a:rPr lang="tr-TR" i="1">
                            <a:latin typeface="Cambria Math"/>
                          </a:rPr>
                          <m:t>𝑥</m:t>
                        </m:r>
                        <m:r>
                          <a:rPr lang="tr-TR" i="1">
                            <a:latin typeface="Cambria Math"/>
                          </a:rPr>
                          <m:t>;</m:t>
                        </m:r>
                        <m:r>
                          <a:rPr lang="tr-TR" b="0" i="1" smtClean="0">
                            <a:latin typeface="Cambria Math"/>
                          </a:rPr>
                          <m:t>𝑑</m:t>
                        </m:r>
                        <m:r>
                          <a:rPr lang="tr-TR" b="0" i="1" smtClean="0">
                            <a:latin typeface="Cambria Math"/>
                          </a:rPr>
                          <m:t>;</m:t>
                        </m:r>
                        <m:sSub>
                          <m:sSubPr>
                            <m:ctrlPr>
                              <a:rPr lang="tr-TR" i="1">
                                <a:latin typeface="Cambria Math"/>
                              </a:rPr>
                            </m:ctrlPr>
                          </m:sSubPr>
                          <m:e>
                            <m:r>
                              <a:rPr lang="tr-TR" i="1">
                                <a:latin typeface="Cambria Math"/>
                              </a:rPr>
                              <m:t>𝑎</m:t>
                            </m:r>
                          </m:e>
                          <m:sub>
                            <m:r>
                              <a:rPr lang="tr-TR" i="1">
                                <a:latin typeface="Cambria Math"/>
                              </a:rPr>
                              <m:t>𝐿</m:t>
                            </m:r>
                          </m:sub>
                        </m:sSub>
                        <m:r>
                          <a:rPr lang="tr-TR" i="1">
                            <a:latin typeface="Cambria Math"/>
                          </a:rPr>
                          <m:t>;</m:t>
                        </m:r>
                        <m:sSub>
                          <m:sSubPr>
                            <m:ctrlPr>
                              <a:rPr lang="tr-TR" i="1">
                                <a:latin typeface="Cambria Math"/>
                              </a:rPr>
                            </m:ctrlPr>
                          </m:sSubPr>
                          <m:e>
                            <m:r>
                              <a:rPr lang="tr-TR" i="1">
                                <a:latin typeface="Cambria Math"/>
                              </a:rPr>
                              <m:t>𝑏</m:t>
                            </m:r>
                          </m:e>
                          <m:sub>
                            <m:r>
                              <a:rPr lang="tr-TR" i="1">
                                <a:latin typeface="Cambria Math"/>
                              </a:rPr>
                              <m:t>𝐿</m:t>
                            </m:r>
                          </m:sub>
                        </m:sSub>
                        <m:r>
                          <a:rPr lang="tr-TR" b="0" i="1" smtClean="0">
                            <a:latin typeface="Cambria Math"/>
                          </a:rPr>
                          <m:t>;</m:t>
                        </m:r>
                        <m:sSub>
                          <m:sSubPr>
                            <m:ctrlPr>
                              <a:rPr lang="tr-TR" i="1">
                                <a:latin typeface="Cambria Math"/>
                              </a:rPr>
                            </m:ctrlPr>
                          </m:sSubPr>
                          <m:e>
                            <m:r>
                              <a:rPr lang="tr-TR" i="1">
                                <a:latin typeface="Cambria Math"/>
                              </a:rPr>
                              <m:t>𝑎</m:t>
                            </m:r>
                          </m:e>
                          <m:sub>
                            <m:r>
                              <a:rPr lang="tr-TR" i="1">
                                <a:latin typeface="Cambria Math"/>
                              </a:rPr>
                              <m:t>𝑈</m:t>
                            </m:r>
                          </m:sub>
                        </m:sSub>
                        <m:r>
                          <a:rPr lang="tr-TR" i="1">
                            <a:latin typeface="Cambria Math"/>
                          </a:rPr>
                          <m:t>;</m:t>
                        </m:r>
                        <m:sSub>
                          <m:sSubPr>
                            <m:ctrlPr>
                              <a:rPr lang="tr-TR" i="1">
                                <a:latin typeface="Cambria Math"/>
                              </a:rPr>
                            </m:ctrlPr>
                          </m:sSubPr>
                          <m:e>
                            <m:r>
                              <a:rPr lang="tr-TR" i="1">
                                <a:latin typeface="Cambria Math"/>
                              </a:rPr>
                              <m:t>𝑏</m:t>
                            </m:r>
                          </m:e>
                          <m:sub>
                            <m:r>
                              <a:rPr lang="tr-TR" i="1">
                                <a:latin typeface="Cambria Math"/>
                              </a:rPr>
                              <m:t>𝑈</m:t>
                            </m:r>
                          </m:sub>
                        </m:sSub>
                      </m:e>
                    </m:d>
                    <m:r>
                      <a:rPr lang="tr-TR" i="1">
                        <a:latin typeface="Cambria Math"/>
                      </a:rPr>
                      <m:t>=0.5</m:t>
                    </m:r>
                    <m:sSup>
                      <m:sSupPr>
                        <m:ctrlPr>
                          <a:rPr lang="tr-TR" i="1">
                            <a:latin typeface="Cambria Math"/>
                          </a:rPr>
                        </m:ctrlPr>
                      </m:sSupPr>
                      <m:e>
                        <m:r>
                          <a:rPr lang="tr-TR" i="1">
                            <a:latin typeface="Cambria Math"/>
                          </a:rPr>
                          <m:t>𝑒</m:t>
                        </m:r>
                      </m:e>
                      <m:sup>
                        <m:r>
                          <a:rPr lang="tr-TR" i="1">
                            <a:latin typeface="Cambria Math"/>
                          </a:rPr>
                          <m:t>−</m:t>
                        </m:r>
                        <m:r>
                          <a:rPr lang="tr-TR" b="0" i="1" smtClean="0">
                            <a:latin typeface="Cambria Math"/>
                          </a:rPr>
                          <m:t>𝑑</m:t>
                        </m:r>
                        <m:r>
                          <a:rPr lang="tr-TR" i="1">
                            <a:latin typeface="Cambria Math"/>
                          </a:rPr>
                          <m:t>𝑥</m:t>
                        </m:r>
                      </m:sup>
                    </m:sSup>
                    <m:sSub>
                      <m:sSubPr>
                        <m:ctrlPr>
                          <a:rPr lang="tr-TR" i="1" smtClean="0">
                            <a:latin typeface="Cambria Math"/>
                          </a:rPr>
                        </m:ctrlPr>
                      </m:sSubPr>
                      <m:e>
                        <m:r>
                          <a:rPr lang="tr-TR" b="0" i="1" smtClean="0">
                            <a:latin typeface="Cambria Math"/>
                          </a:rPr>
                          <m:t>𝑄</m:t>
                        </m:r>
                      </m:e>
                      <m:sub>
                        <m:r>
                          <a:rPr lang="tr-TR" b="0" i="1" smtClean="0">
                            <a:latin typeface="Cambria Math"/>
                          </a:rPr>
                          <m:t>𝐿</m:t>
                        </m:r>
                      </m:sub>
                    </m:sSub>
                    <m:d>
                      <m:dPr>
                        <m:ctrlPr>
                          <a:rPr lang="tr-TR" i="1">
                            <a:latin typeface="Cambria Math"/>
                          </a:rPr>
                        </m:ctrlPr>
                      </m:dPr>
                      <m:e>
                        <m:r>
                          <a:rPr lang="tr-TR" i="1">
                            <a:latin typeface="Cambria Math"/>
                          </a:rPr>
                          <m:t>𝑥</m:t>
                        </m:r>
                        <m:r>
                          <a:rPr lang="tr-TR" i="1">
                            <a:latin typeface="Cambria Math"/>
                          </a:rPr>
                          <m:t>;</m:t>
                        </m:r>
                        <m:sSub>
                          <m:sSubPr>
                            <m:ctrlPr>
                              <a:rPr lang="tr-TR" i="1">
                                <a:latin typeface="Cambria Math"/>
                              </a:rPr>
                            </m:ctrlPr>
                          </m:sSubPr>
                          <m:e>
                            <m:r>
                              <a:rPr lang="tr-TR" i="1">
                                <a:latin typeface="Cambria Math"/>
                              </a:rPr>
                              <m:t>𝑎</m:t>
                            </m:r>
                          </m:e>
                          <m:sub>
                            <m:r>
                              <a:rPr lang="tr-TR" i="1">
                                <a:latin typeface="Cambria Math"/>
                              </a:rPr>
                              <m:t>𝐿</m:t>
                            </m:r>
                          </m:sub>
                        </m:sSub>
                        <m:r>
                          <a:rPr lang="tr-TR" i="1">
                            <a:latin typeface="Cambria Math"/>
                          </a:rPr>
                          <m:t>;</m:t>
                        </m:r>
                        <m:sSub>
                          <m:sSubPr>
                            <m:ctrlPr>
                              <a:rPr lang="tr-TR" i="1">
                                <a:latin typeface="Cambria Math"/>
                              </a:rPr>
                            </m:ctrlPr>
                          </m:sSubPr>
                          <m:e>
                            <m:r>
                              <a:rPr lang="tr-TR" i="1">
                                <a:latin typeface="Cambria Math"/>
                              </a:rPr>
                              <m:t>𝑏</m:t>
                            </m:r>
                          </m:e>
                          <m:sub>
                            <m:r>
                              <a:rPr lang="tr-TR" i="1">
                                <a:latin typeface="Cambria Math"/>
                              </a:rPr>
                              <m:t>𝐿</m:t>
                            </m:r>
                          </m:sub>
                        </m:sSub>
                      </m:e>
                    </m:d>
                    <m:r>
                      <a:rPr lang="tr-TR" i="1">
                        <a:latin typeface="Cambria Math"/>
                      </a:rPr>
                      <m:t>+</m:t>
                    </m:r>
                    <m:r>
                      <a:rPr lang="tr-TR" b="0" i="1" smtClean="0">
                        <a:latin typeface="Cambria Math"/>
                      </a:rPr>
                      <m:t>(1−</m:t>
                    </m:r>
                    <m:r>
                      <a:rPr lang="tr-TR" i="1">
                        <a:latin typeface="Cambria Math"/>
                      </a:rPr>
                      <m:t>0.5</m:t>
                    </m:r>
                    <m:sSup>
                      <m:sSupPr>
                        <m:ctrlPr>
                          <a:rPr lang="tr-TR" i="1">
                            <a:latin typeface="Cambria Math"/>
                          </a:rPr>
                        </m:ctrlPr>
                      </m:sSupPr>
                      <m:e>
                        <m:r>
                          <a:rPr lang="tr-TR" i="1">
                            <a:latin typeface="Cambria Math"/>
                          </a:rPr>
                          <m:t>𝑒</m:t>
                        </m:r>
                      </m:e>
                      <m:sup>
                        <m:r>
                          <a:rPr lang="tr-TR" i="1">
                            <a:latin typeface="Cambria Math"/>
                          </a:rPr>
                          <m:t>−</m:t>
                        </m:r>
                        <m:r>
                          <a:rPr lang="tr-TR" b="0" i="1" smtClean="0">
                            <a:latin typeface="Cambria Math"/>
                          </a:rPr>
                          <m:t>𝑑</m:t>
                        </m:r>
                        <m:r>
                          <a:rPr lang="tr-TR" i="1">
                            <a:latin typeface="Cambria Math"/>
                          </a:rPr>
                          <m:t>𝑥</m:t>
                        </m:r>
                      </m:sup>
                    </m:sSup>
                    <m:r>
                      <a:rPr lang="tr-TR" b="0" i="1" smtClean="0">
                        <a:latin typeface="Cambria Math"/>
                      </a:rPr>
                      <m:t>)</m:t>
                    </m:r>
                    <m:sSub>
                      <m:sSubPr>
                        <m:ctrlPr>
                          <a:rPr lang="tr-TR" i="1" smtClean="0">
                            <a:latin typeface="Cambria Math"/>
                          </a:rPr>
                        </m:ctrlPr>
                      </m:sSubPr>
                      <m:e>
                        <m:r>
                          <a:rPr lang="tr-TR" b="0" i="1" smtClean="0">
                            <a:latin typeface="Cambria Math"/>
                          </a:rPr>
                          <m:t>𝑄</m:t>
                        </m:r>
                      </m:e>
                      <m:sub>
                        <m:r>
                          <a:rPr lang="tr-TR" b="0" i="1" smtClean="0">
                            <a:latin typeface="Cambria Math"/>
                          </a:rPr>
                          <m:t>𝑈</m:t>
                        </m:r>
                      </m:sub>
                    </m:sSub>
                    <m:d>
                      <m:dPr>
                        <m:ctrlPr>
                          <a:rPr lang="tr-TR" i="1">
                            <a:latin typeface="Cambria Math"/>
                          </a:rPr>
                        </m:ctrlPr>
                      </m:dPr>
                      <m:e>
                        <m:r>
                          <a:rPr lang="tr-TR" i="1">
                            <a:latin typeface="Cambria Math"/>
                          </a:rPr>
                          <m:t>𝑥</m:t>
                        </m:r>
                        <m:r>
                          <a:rPr lang="tr-TR" i="1">
                            <a:latin typeface="Cambria Math"/>
                          </a:rPr>
                          <m:t>;</m:t>
                        </m:r>
                        <m:sSub>
                          <m:sSubPr>
                            <m:ctrlPr>
                              <a:rPr lang="tr-TR" i="1">
                                <a:latin typeface="Cambria Math"/>
                              </a:rPr>
                            </m:ctrlPr>
                          </m:sSubPr>
                          <m:e>
                            <m:r>
                              <a:rPr lang="tr-TR" i="1">
                                <a:latin typeface="Cambria Math"/>
                              </a:rPr>
                              <m:t>𝑎</m:t>
                            </m:r>
                          </m:e>
                          <m:sub>
                            <m:r>
                              <a:rPr lang="tr-TR" i="1">
                                <a:latin typeface="Cambria Math"/>
                              </a:rPr>
                              <m:t>𝑈</m:t>
                            </m:r>
                          </m:sub>
                        </m:sSub>
                        <m:r>
                          <a:rPr lang="tr-TR" i="1">
                            <a:latin typeface="Cambria Math"/>
                          </a:rPr>
                          <m:t>;</m:t>
                        </m:r>
                        <m:sSub>
                          <m:sSubPr>
                            <m:ctrlPr>
                              <a:rPr lang="tr-TR" i="1">
                                <a:latin typeface="Cambria Math"/>
                              </a:rPr>
                            </m:ctrlPr>
                          </m:sSubPr>
                          <m:e>
                            <m:r>
                              <a:rPr lang="tr-TR" i="1">
                                <a:latin typeface="Cambria Math"/>
                              </a:rPr>
                              <m:t>𝑏</m:t>
                            </m:r>
                          </m:e>
                          <m:sub>
                            <m:r>
                              <a:rPr lang="tr-TR" i="1">
                                <a:latin typeface="Cambria Math"/>
                              </a:rPr>
                              <m:t>𝑈</m:t>
                            </m:r>
                          </m:sub>
                        </m:sSub>
                      </m:e>
                    </m:d>
                  </m:oMath>
                </a14:m>
                <a:r>
                  <a:rPr lang="tr-TR" dirty="0" smtClean="0"/>
                  <a:t> </a:t>
                </a:r>
                <a:r>
                  <a:rPr lang="tr-TR" b="1" dirty="0" smtClean="0"/>
                  <a:t>(12)</a:t>
                </a:r>
                <a:endParaRPr lang="tr-TR" dirty="0"/>
              </a:p>
              <a:p>
                <a:pPr algn="ctr"/>
                <a:endParaRPr lang="tr-TR" dirty="0" smtClean="0"/>
              </a:p>
              <a:p>
                <a:r>
                  <a:rPr lang="tr-TR" dirty="0" smtClean="0"/>
                  <a:t>	</a:t>
                </a:r>
                <a14:m>
                  <m:oMath xmlns:m="http://schemas.openxmlformats.org/officeDocument/2006/math">
                    <m:r>
                      <m:rPr>
                        <m:sty m:val="p"/>
                      </m:rPr>
                      <a:rPr lang="tr-TR" b="0" i="0" smtClean="0">
                        <a:latin typeface="Cambria Math"/>
                      </a:rPr>
                      <m:t>d</m:t>
                    </m:r>
                    <m:r>
                      <a:rPr lang="tr-TR" i="1">
                        <a:latin typeface="Cambria Math"/>
                      </a:rPr>
                      <m:t>=1</m:t>
                    </m:r>
                    <m:r>
                      <a:rPr lang="tr-TR" b="0" i="1" smtClean="0">
                        <a:latin typeface="Cambria Math"/>
                      </a:rPr>
                      <m:t>1</m:t>
                    </m:r>
                  </m:oMath>
                </a14:m>
                <a:r>
                  <a:rPr lang="tr-TR" b="1" dirty="0" smtClean="0"/>
                  <a:t> (13)</a:t>
                </a:r>
                <a:endParaRPr lang="tr-TR" dirty="0"/>
              </a:p>
            </p:txBody>
          </p:sp>
        </mc:Choice>
        <mc:Fallback xmlns="">
          <p:sp>
            <p:nvSpPr>
              <p:cNvPr id="69" name="Text Placeholder 6"/>
              <p:cNvSpPr txBox="1">
                <a:spLocks noRot="1" noChangeAspect="1" noMove="1" noResize="1" noEditPoints="1" noAdjustHandles="1" noChangeArrowheads="1" noChangeShapeType="1" noTextEdit="1"/>
              </p:cNvSpPr>
              <p:nvPr/>
            </p:nvSpPr>
            <p:spPr>
              <a:xfrm>
                <a:off x="7562850" y="3850207"/>
                <a:ext cx="5959674" cy="3326172"/>
              </a:xfrm>
              <a:prstGeom prst="rect">
                <a:avLst/>
              </a:prstGeom>
              <a:blipFill rotWithShape="1">
                <a:blip r:embed="rId9"/>
                <a:stretch>
                  <a:fillRect/>
                </a:stretch>
              </a:blipFill>
            </p:spPr>
            <p:txBody>
              <a:bodyPr/>
              <a:lstStyle/>
              <a:p>
                <a:r>
                  <a:rPr lang="tr-TR">
                    <a:noFill/>
                  </a:rPr>
                  <a:t> </a:t>
                </a:r>
              </a:p>
            </p:txBody>
          </p:sp>
        </mc:Fallback>
      </mc:AlternateContent>
      <p:pic>
        <p:nvPicPr>
          <p:cNvPr id="71" name="Picture 3" descr="E:\Dersler\TEL415E - Data Communication\Proje\screenshot\Q-Functions.bmp"/>
          <p:cNvPicPr>
            <a:picLocks noChangeAspect="1" noChangeArrowheads="1"/>
          </p:cNvPicPr>
          <p:nvPr/>
        </p:nvPicPr>
        <p:blipFill>
          <a:blip r:embed="rId10" cstate="print"/>
          <a:srcRect/>
          <a:stretch>
            <a:fillRect/>
          </a:stretch>
        </p:blipFill>
        <p:spPr bwMode="auto">
          <a:xfrm>
            <a:off x="7987822" y="7422381"/>
            <a:ext cx="5085979" cy="3853562"/>
          </a:xfrm>
          <a:prstGeom prst="rect">
            <a:avLst/>
          </a:prstGeom>
          <a:ln/>
        </p:spPr>
        <p:style>
          <a:lnRef idx="2">
            <a:schemeClr val="dk1"/>
          </a:lnRef>
          <a:fillRef idx="1">
            <a:schemeClr val="lt1"/>
          </a:fillRef>
          <a:effectRef idx="0">
            <a:schemeClr val="dk1"/>
          </a:effectRef>
          <a:fontRef idx="minor">
            <a:schemeClr val="dk1"/>
          </a:fontRef>
        </p:style>
      </p:pic>
      <p:sp>
        <p:nvSpPr>
          <p:cNvPr id="74" name="Text Placeholder 8"/>
          <p:cNvSpPr txBox="1">
            <a:spLocks/>
          </p:cNvSpPr>
          <p:nvPr/>
        </p:nvSpPr>
        <p:spPr>
          <a:xfrm>
            <a:off x="7232897" y="11251546"/>
            <a:ext cx="6280546" cy="448461"/>
          </a:xfrm>
          <a:prstGeom prst="rect">
            <a:avLst/>
          </a:prstGeom>
        </p:spPr>
        <p:txBody>
          <a:bodyPr wrap="square" lIns="130622" tIns="130622" rIns="130622" bIns="130622">
            <a:spAutoFit/>
          </a:bodyPr>
          <a:lstStyle/>
          <a:p>
            <a:pPr marL="0" marR="0" lvl="0" indent="0" algn="ctr" defTabSz="2507943" rtl="0" eaLnBrk="1" fontAlgn="auto" latinLnBrk="0" hangingPunct="1">
              <a:lnSpc>
                <a:spcPct val="100000"/>
              </a:lnSpc>
              <a:spcBef>
                <a:spcPct val="20000"/>
              </a:spcBef>
              <a:spcAft>
                <a:spcPts val="0"/>
              </a:spcAft>
              <a:buClrTx/>
              <a:buSzTx/>
              <a:buFont typeface="Arial" pitchFamily="34" charset="0"/>
              <a:buNone/>
              <a:tabLst/>
              <a:defRPr/>
            </a:pPr>
            <a:r>
              <a:rPr kumimoji="0" lang="tr-TR" sz="1200" b="0" i="0" u="none" strike="noStrike" kern="1200" cap="none" spc="0" normalizeH="0" baseline="0" noProof="0" dirty="0" err="1" smtClean="0">
                <a:ln>
                  <a:noFill/>
                </a:ln>
                <a:solidFill>
                  <a:schemeClr val="accent5">
                    <a:lumMod val="50000"/>
                  </a:schemeClr>
                </a:solidFill>
                <a:effectLst/>
                <a:uLnTx/>
                <a:uFillTx/>
                <a:latin typeface="Trebuchet MS" pitchFamily="34" charset="0"/>
                <a:ea typeface="+mn-ea"/>
                <a:cs typeface="+mn-cs"/>
              </a:rPr>
              <a:t>Figure</a:t>
            </a:r>
            <a:r>
              <a:rPr kumimoji="0" lang="tr-TR" sz="1200" b="0" i="0" u="none" strike="noStrike" kern="1200" cap="none" spc="0" normalizeH="0" baseline="0" noProof="0" dirty="0" smtClean="0">
                <a:ln>
                  <a:noFill/>
                </a:ln>
                <a:solidFill>
                  <a:schemeClr val="accent5">
                    <a:lumMod val="50000"/>
                  </a:schemeClr>
                </a:solidFill>
                <a:effectLst/>
                <a:uLnTx/>
                <a:uFillTx/>
                <a:latin typeface="Trebuchet MS" pitchFamily="34" charset="0"/>
                <a:ea typeface="+mn-ea"/>
                <a:cs typeface="+mn-cs"/>
              </a:rPr>
              <a:t> 1: </a:t>
            </a:r>
            <a:r>
              <a:rPr kumimoji="0" lang="tr-TR" sz="1200" b="0" i="0" u="none" strike="noStrike" kern="1200" cap="none" spc="0" normalizeH="0" baseline="0" noProof="0" dirty="0" err="1" smtClean="0">
                <a:ln>
                  <a:noFill/>
                </a:ln>
                <a:solidFill>
                  <a:schemeClr val="accent5">
                    <a:lumMod val="50000"/>
                  </a:schemeClr>
                </a:solidFill>
                <a:effectLst/>
                <a:uLnTx/>
                <a:uFillTx/>
                <a:latin typeface="Trebuchet MS" pitchFamily="34" charset="0"/>
                <a:ea typeface="+mn-ea"/>
                <a:cs typeface="+mn-cs"/>
              </a:rPr>
              <a:t>Comparison</a:t>
            </a:r>
            <a:r>
              <a:rPr kumimoji="0" lang="tr-TR" sz="1200" b="0" i="0" u="none" strike="noStrike" kern="1200" cap="none" spc="0" normalizeH="0" baseline="0" noProof="0" dirty="0" smtClean="0">
                <a:ln>
                  <a:noFill/>
                </a:ln>
                <a:solidFill>
                  <a:schemeClr val="accent5">
                    <a:lumMod val="50000"/>
                  </a:schemeClr>
                </a:solidFill>
                <a:effectLst/>
                <a:uLnTx/>
                <a:uFillTx/>
                <a:latin typeface="Trebuchet MS" pitchFamily="34" charset="0"/>
                <a:ea typeface="+mn-ea"/>
                <a:cs typeface="+mn-cs"/>
              </a:rPr>
              <a:t> of</a:t>
            </a:r>
            <a:r>
              <a:rPr kumimoji="0" lang="tr-TR" sz="1200" b="0" i="0" u="none" strike="noStrike" kern="1200" cap="none" spc="0" normalizeH="0" noProof="0" dirty="0" smtClean="0">
                <a:ln>
                  <a:noFill/>
                </a:ln>
                <a:solidFill>
                  <a:schemeClr val="accent5">
                    <a:lumMod val="50000"/>
                  </a:schemeClr>
                </a:solidFill>
                <a:effectLst/>
                <a:uLnTx/>
                <a:uFillTx/>
                <a:latin typeface="Trebuchet MS" pitchFamily="34" charset="0"/>
                <a:ea typeface="+mn-ea"/>
                <a:cs typeface="+mn-cs"/>
              </a:rPr>
              <a:t> Q-</a:t>
            </a:r>
            <a:r>
              <a:rPr kumimoji="0" lang="tr-TR" sz="1200" b="0" i="0" u="none" strike="noStrike" kern="1200" cap="none" spc="0" normalizeH="0" noProof="0" dirty="0" err="1" smtClean="0">
                <a:ln>
                  <a:noFill/>
                </a:ln>
                <a:solidFill>
                  <a:schemeClr val="accent5">
                    <a:lumMod val="50000"/>
                  </a:schemeClr>
                </a:solidFill>
                <a:effectLst/>
                <a:uLnTx/>
                <a:uFillTx/>
                <a:latin typeface="Trebuchet MS" pitchFamily="34" charset="0"/>
                <a:ea typeface="+mn-ea"/>
                <a:cs typeface="+mn-cs"/>
              </a:rPr>
              <a:t>Functions</a:t>
            </a:r>
            <a:endParaRPr kumimoji="0" lang="en-US" sz="1200" b="0" i="0" u="none" strike="noStrike" kern="1200" cap="none" spc="0" normalizeH="0" baseline="0" noProof="0" dirty="0">
              <a:ln>
                <a:noFill/>
              </a:ln>
              <a:solidFill>
                <a:schemeClr val="accent5">
                  <a:lumMod val="50000"/>
                </a:schemeClr>
              </a:solidFill>
              <a:effectLst/>
              <a:uLnTx/>
              <a:uFillTx/>
              <a:latin typeface="Trebuchet MS" pitchFamily="34" charset="0"/>
              <a:ea typeface="+mn-ea"/>
              <a:cs typeface="+mn-cs"/>
            </a:endParaRPr>
          </a:p>
        </p:txBody>
      </p:sp>
      <p:sp>
        <p:nvSpPr>
          <p:cNvPr id="75" name="Text Placeholder 8"/>
          <p:cNvSpPr txBox="1">
            <a:spLocks/>
          </p:cNvSpPr>
          <p:nvPr/>
        </p:nvSpPr>
        <p:spPr>
          <a:xfrm>
            <a:off x="7562850" y="11845060"/>
            <a:ext cx="5801157" cy="1187125"/>
          </a:xfrm>
          <a:prstGeom prst="rect">
            <a:avLst/>
          </a:prstGeom>
        </p:spPr>
        <p:txBody>
          <a:bodyPr wrap="square" lIns="130622" tIns="130622" rIns="130622" bIns="130622">
            <a:spAutoFit/>
          </a:bodyPr>
          <a:lstStyle/>
          <a:p>
            <a:pPr algn="just">
              <a:spcBef>
                <a:spcPct val="20000"/>
              </a:spcBef>
            </a:pPr>
            <a:r>
              <a:rPr lang="en-US" sz="1200" dirty="0" smtClean="0">
                <a:solidFill>
                  <a:schemeClr val="accent5">
                    <a:lumMod val="50000"/>
                  </a:schemeClr>
                </a:solidFill>
                <a:latin typeface="Trebuchet MS" pitchFamily="34" charset="0"/>
              </a:rPr>
              <a:t> </a:t>
            </a:r>
            <a:r>
              <a:rPr lang="en-US" sz="1200" noProof="0" dirty="0" smtClean="0">
                <a:solidFill>
                  <a:schemeClr val="accent5">
                    <a:lumMod val="50000"/>
                  </a:schemeClr>
                </a:solidFill>
                <a:latin typeface="Trebuchet MS" pitchFamily="34" charset="0"/>
              </a:rPr>
              <a:t>Figure 2  show</a:t>
            </a:r>
            <a:r>
              <a:rPr lang="en-US" sz="1200" dirty="0" smtClean="0">
                <a:solidFill>
                  <a:schemeClr val="accent5">
                    <a:lumMod val="50000"/>
                  </a:schemeClr>
                </a:solidFill>
                <a:latin typeface="Trebuchet MS" pitchFamily="34" charset="0"/>
              </a:rPr>
              <a:t>s approaches of Numerical Integration, </a:t>
            </a:r>
            <a:r>
              <a:rPr lang="en-US" sz="1200" dirty="0" err="1" smtClean="0">
                <a:solidFill>
                  <a:schemeClr val="accent5">
                    <a:lumMod val="50000"/>
                  </a:schemeClr>
                </a:solidFill>
                <a:latin typeface="Trebuchet MS" pitchFamily="34" charset="0"/>
              </a:rPr>
              <a:t>Expon</a:t>
            </a:r>
            <a:r>
              <a:rPr lang="tr-TR" sz="1200" dirty="0" smtClean="0">
                <a:solidFill>
                  <a:schemeClr val="accent5">
                    <a:lumMod val="50000"/>
                  </a:schemeClr>
                </a:solidFill>
                <a:latin typeface="Trebuchet MS" pitchFamily="34" charset="0"/>
              </a:rPr>
              <a:t>e</a:t>
            </a:r>
            <a:r>
              <a:rPr lang="en-US" sz="1200" dirty="0" err="1" smtClean="0">
                <a:solidFill>
                  <a:schemeClr val="accent5">
                    <a:lumMod val="50000"/>
                  </a:schemeClr>
                </a:solidFill>
                <a:latin typeface="Trebuchet MS" pitchFamily="34" charset="0"/>
              </a:rPr>
              <a:t>ntial</a:t>
            </a:r>
            <a:r>
              <a:rPr lang="tr-TR" sz="1200" dirty="0" smtClean="0">
                <a:solidFill>
                  <a:schemeClr val="accent5">
                    <a:lumMod val="50000"/>
                  </a:schemeClr>
                </a:solidFill>
                <a:latin typeface="Trebuchet MS" pitchFamily="34" charset="0"/>
              </a:rPr>
              <a:t> [3]</a:t>
            </a:r>
            <a:r>
              <a:rPr lang="en-US" sz="1200" dirty="0" smtClean="0">
                <a:solidFill>
                  <a:schemeClr val="accent5">
                    <a:lumMod val="50000"/>
                  </a:schemeClr>
                </a:solidFill>
                <a:latin typeface="Trebuchet MS" pitchFamily="34" charset="0"/>
              </a:rPr>
              <a:t>, Jensen-Cotes</a:t>
            </a:r>
            <a:r>
              <a:rPr lang="tr-TR" sz="1200" dirty="0" smtClean="0">
                <a:solidFill>
                  <a:schemeClr val="accent5">
                    <a:lumMod val="50000"/>
                  </a:schemeClr>
                </a:solidFill>
                <a:latin typeface="Trebuchet MS" pitchFamily="34" charset="0"/>
              </a:rPr>
              <a:t> [2]</a:t>
            </a:r>
            <a:r>
              <a:rPr lang="en-US" sz="1200" dirty="0" smtClean="0">
                <a:solidFill>
                  <a:schemeClr val="accent5">
                    <a:lumMod val="50000"/>
                  </a:schemeClr>
                </a:solidFill>
                <a:latin typeface="Trebuchet MS" pitchFamily="34" charset="0"/>
              </a:rPr>
              <a:t> and New Supertight Bounds Methods</a:t>
            </a:r>
            <a:r>
              <a:rPr lang="tr-TR" sz="1200" dirty="0" smtClean="0">
                <a:solidFill>
                  <a:schemeClr val="accent5">
                    <a:lumMod val="50000"/>
                  </a:schemeClr>
                </a:solidFill>
                <a:latin typeface="Trebuchet MS" pitchFamily="34" charset="0"/>
              </a:rPr>
              <a:t> [1]</a:t>
            </a:r>
            <a:r>
              <a:rPr lang="en-US" sz="1200" dirty="0" smtClean="0">
                <a:solidFill>
                  <a:schemeClr val="accent5">
                    <a:lumMod val="50000"/>
                  </a:schemeClr>
                </a:solidFill>
                <a:latin typeface="Trebuchet MS" pitchFamily="34" charset="0"/>
              </a:rPr>
              <a:t>. In the </a:t>
            </a:r>
            <a:r>
              <a:rPr lang="tr-TR" sz="1200" dirty="0" err="1">
                <a:solidFill>
                  <a:schemeClr val="accent5">
                    <a:lumMod val="50000"/>
                  </a:schemeClr>
                </a:solidFill>
                <a:latin typeface="Trebuchet MS" pitchFamily="34" charset="0"/>
              </a:rPr>
              <a:t>i</a:t>
            </a:r>
            <a:r>
              <a:rPr lang="en-US" sz="1200" dirty="0" err="1" smtClean="0">
                <a:solidFill>
                  <a:schemeClr val="accent5">
                    <a:lumMod val="50000"/>
                  </a:schemeClr>
                </a:solidFill>
                <a:latin typeface="Trebuchet MS" pitchFamily="34" charset="0"/>
              </a:rPr>
              <a:t>nterval</a:t>
            </a:r>
            <a:r>
              <a:rPr lang="en-US" sz="1200" dirty="0" smtClean="0">
                <a:solidFill>
                  <a:schemeClr val="accent5">
                    <a:lumMod val="50000"/>
                  </a:schemeClr>
                </a:solidFill>
                <a:latin typeface="Trebuchet MS" pitchFamily="34" charset="0"/>
              </a:rPr>
              <a:t> of x between two and four, the </a:t>
            </a:r>
            <a:r>
              <a:rPr lang="en-US" sz="1200" dirty="0" err="1" smtClean="0">
                <a:solidFill>
                  <a:schemeClr val="accent5">
                    <a:lumMod val="50000"/>
                  </a:schemeClr>
                </a:solidFill>
                <a:latin typeface="Trebuchet MS" pitchFamily="34" charset="0"/>
              </a:rPr>
              <a:t>supertight</a:t>
            </a:r>
            <a:r>
              <a:rPr lang="en-US" sz="1200" dirty="0" smtClean="0">
                <a:solidFill>
                  <a:schemeClr val="accent5">
                    <a:lumMod val="50000"/>
                  </a:schemeClr>
                </a:solidFill>
                <a:latin typeface="Trebuchet MS" pitchFamily="34" charset="0"/>
              </a:rPr>
              <a:t> upper bound is on the numerical integration bound and the </a:t>
            </a:r>
            <a:r>
              <a:rPr lang="en-US" sz="1200" dirty="0" err="1" smtClean="0">
                <a:solidFill>
                  <a:schemeClr val="accent5">
                    <a:lumMod val="50000"/>
                  </a:schemeClr>
                </a:solidFill>
                <a:latin typeface="Trebuchet MS" pitchFamily="34" charset="0"/>
              </a:rPr>
              <a:t>supertight</a:t>
            </a:r>
            <a:r>
              <a:rPr lang="en-US" sz="1200" dirty="0" smtClean="0">
                <a:solidFill>
                  <a:schemeClr val="accent5">
                    <a:lumMod val="50000"/>
                  </a:schemeClr>
                </a:solidFill>
                <a:latin typeface="Trebuchet MS" pitchFamily="34" charset="0"/>
              </a:rPr>
              <a:t> lower bound is very close to it.</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It</a:t>
            </a:r>
            <a:r>
              <a:rPr lang="tr-TR" sz="1200" dirty="0" smtClean="0">
                <a:solidFill>
                  <a:schemeClr val="accent5">
                    <a:lumMod val="50000"/>
                  </a:schemeClr>
                </a:solidFill>
                <a:latin typeface="Trebuchet MS" pitchFamily="34" charset="0"/>
              </a:rPr>
              <a:t> is </a:t>
            </a:r>
            <a:r>
              <a:rPr lang="tr-TR" sz="1200" dirty="0" err="1" smtClean="0">
                <a:solidFill>
                  <a:schemeClr val="accent5">
                    <a:lumMod val="50000"/>
                  </a:schemeClr>
                </a:solidFill>
                <a:latin typeface="Trebuchet MS" pitchFamily="34" charset="0"/>
              </a:rPr>
              <a:t>easly</a:t>
            </a:r>
            <a:r>
              <a:rPr lang="tr-TR" sz="1200" dirty="0" smtClean="0">
                <a:solidFill>
                  <a:schemeClr val="accent5">
                    <a:lumMod val="50000"/>
                  </a:schemeClr>
                </a:solidFill>
                <a:latin typeface="Trebuchet MS" pitchFamily="34" charset="0"/>
              </a:rPr>
              <a:t> can be </a:t>
            </a:r>
            <a:r>
              <a:rPr lang="tr-TR" sz="1200" dirty="0" err="1" smtClean="0">
                <a:solidFill>
                  <a:schemeClr val="accent5">
                    <a:lumMod val="50000"/>
                  </a:schemeClr>
                </a:solidFill>
                <a:latin typeface="Trebuchet MS" pitchFamily="34" charset="0"/>
              </a:rPr>
              <a:t>said</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that</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the</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most</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closest</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bounds</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are</a:t>
            </a:r>
            <a:r>
              <a:rPr lang="tr-TR" sz="1200" dirty="0" smtClean="0">
                <a:solidFill>
                  <a:schemeClr val="accent5">
                    <a:lumMod val="50000"/>
                  </a:schemeClr>
                </a:solidFill>
                <a:latin typeface="Trebuchet MS" pitchFamily="34" charset="0"/>
              </a:rPr>
              <a:t> New Supertight </a:t>
            </a:r>
            <a:r>
              <a:rPr lang="tr-TR" sz="1200" dirty="0" err="1" smtClean="0">
                <a:solidFill>
                  <a:schemeClr val="accent5">
                    <a:lumMod val="50000"/>
                  </a:schemeClr>
                </a:solidFill>
                <a:latin typeface="Trebuchet MS" pitchFamily="34" charset="0"/>
              </a:rPr>
              <a:t>Bounds</a:t>
            </a:r>
            <a:r>
              <a:rPr lang="tr-TR" sz="1200" dirty="0" smtClean="0">
                <a:solidFill>
                  <a:schemeClr val="accent5">
                    <a:lumMod val="50000"/>
                  </a:schemeClr>
                </a:solidFill>
                <a:latin typeface="Trebuchet MS" pitchFamily="34" charset="0"/>
              </a:rPr>
              <a:t> in </a:t>
            </a:r>
            <a:r>
              <a:rPr lang="tr-TR" sz="1200" dirty="0" err="1" smtClean="0">
                <a:solidFill>
                  <a:schemeClr val="accent5">
                    <a:lumMod val="50000"/>
                  </a:schemeClr>
                </a:solidFill>
                <a:latin typeface="Trebuchet MS" pitchFamily="34" charset="0"/>
              </a:rPr>
              <a:t>this</a:t>
            </a:r>
            <a:r>
              <a:rPr lang="tr-TR" sz="1200" dirty="0" smtClean="0">
                <a:solidFill>
                  <a:schemeClr val="accent5">
                    <a:lumMod val="50000"/>
                  </a:schemeClr>
                </a:solidFill>
                <a:latin typeface="Trebuchet MS" pitchFamily="34" charset="0"/>
              </a:rPr>
              <a:t> </a:t>
            </a:r>
            <a:r>
              <a:rPr lang="tr-TR" sz="1200" dirty="0" err="1" smtClean="0">
                <a:solidFill>
                  <a:schemeClr val="accent5">
                    <a:lumMod val="50000"/>
                  </a:schemeClr>
                </a:solidFill>
                <a:latin typeface="Trebuchet MS" pitchFamily="34" charset="0"/>
              </a:rPr>
              <a:t>interval</a:t>
            </a:r>
            <a:r>
              <a:rPr lang="tr-TR" sz="1200" dirty="0" smtClean="0">
                <a:solidFill>
                  <a:schemeClr val="accent5">
                    <a:lumMod val="50000"/>
                  </a:schemeClr>
                </a:solidFill>
                <a:latin typeface="Trebuchet MS" pitchFamily="34" charset="0"/>
              </a:rPr>
              <a:t>.</a:t>
            </a:r>
            <a:endParaRPr kumimoji="0" lang="en-US" sz="1200" b="0" i="0" u="none" strike="noStrike" kern="1200" cap="none" spc="0" normalizeH="0" baseline="0" noProof="0" dirty="0">
              <a:ln>
                <a:noFill/>
              </a:ln>
              <a:solidFill>
                <a:schemeClr val="accent5">
                  <a:lumMod val="50000"/>
                </a:schemeClr>
              </a:solidFill>
              <a:effectLst/>
              <a:uLnTx/>
              <a:uFillTx/>
              <a:latin typeface="Trebuchet MS" pitchFamily="34" charset="0"/>
              <a:ea typeface="+mn-ea"/>
              <a:cs typeface="+mn-cs"/>
            </a:endParaRPr>
          </a:p>
        </p:txBody>
      </p:sp>
      <p:sp>
        <p:nvSpPr>
          <p:cNvPr id="79" name="Text Placeholder 8"/>
          <p:cNvSpPr txBox="1">
            <a:spLocks/>
          </p:cNvSpPr>
          <p:nvPr/>
        </p:nvSpPr>
        <p:spPr>
          <a:xfrm>
            <a:off x="13768962" y="7090901"/>
            <a:ext cx="6280546" cy="448461"/>
          </a:xfrm>
          <a:prstGeom prst="rect">
            <a:avLst/>
          </a:prstGeom>
        </p:spPr>
        <p:txBody>
          <a:bodyPr wrap="square" lIns="130622" tIns="130622" rIns="130622" bIns="130622">
            <a:spAutoFit/>
          </a:bodyPr>
          <a:lstStyle/>
          <a:p>
            <a:pPr marL="0" marR="0" lvl="0" indent="0" algn="ctr" defTabSz="2507943" rtl="0" eaLnBrk="1" fontAlgn="auto" latinLnBrk="0" hangingPunct="1">
              <a:lnSpc>
                <a:spcPct val="100000"/>
              </a:lnSpc>
              <a:spcBef>
                <a:spcPct val="20000"/>
              </a:spcBef>
              <a:spcAft>
                <a:spcPts val="0"/>
              </a:spcAft>
              <a:buClrTx/>
              <a:buSzTx/>
              <a:buFont typeface="Arial" pitchFamily="34" charset="0"/>
              <a:buNone/>
              <a:tabLst/>
              <a:defRPr/>
            </a:pPr>
            <a:r>
              <a:rPr kumimoji="0" lang="tr-TR" sz="1200" b="0" i="0" u="none" strike="noStrike" kern="1200" cap="none" spc="0" normalizeH="0" baseline="0" noProof="0" dirty="0" err="1" smtClean="0">
                <a:ln>
                  <a:noFill/>
                </a:ln>
                <a:solidFill>
                  <a:schemeClr val="accent5">
                    <a:lumMod val="50000"/>
                  </a:schemeClr>
                </a:solidFill>
                <a:effectLst/>
                <a:uLnTx/>
                <a:uFillTx/>
                <a:latin typeface="Trebuchet MS" pitchFamily="34" charset="0"/>
                <a:ea typeface="+mn-ea"/>
                <a:cs typeface="+mn-cs"/>
              </a:rPr>
              <a:t>Figure</a:t>
            </a:r>
            <a:r>
              <a:rPr kumimoji="0" lang="tr-TR" sz="1200" b="0" i="0" u="none" strike="noStrike" kern="1200" cap="none" spc="0" normalizeH="0" baseline="0" noProof="0" dirty="0" smtClean="0">
                <a:ln>
                  <a:noFill/>
                </a:ln>
                <a:solidFill>
                  <a:schemeClr val="accent5">
                    <a:lumMod val="50000"/>
                  </a:schemeClr>
                </a:solidFill>
                <a:effectLst/>
                <a:uLnTx/>
                <a:uFillTx/>
                <a:latin typeface="Trebuchet MS" pitchFamily="34" charset="0"/>
                <a:ea typeface="+mn-ea"/>
                <a:cs typeface="+mn-cs"/>
              </a:rPr>
              <a:t> 2: </a:t>
            </a:r>
            <a:r>
              <a:rPr kumimoji="0" lang="tr-TR" sz="1200" b="0" i="0" u="none" strike="noStrike" kern="1200" cap="none" spc="0" normalizeH="0" baseline="0" noProof="0" dirty="0" err="1" smtClean="0">
                <a:ln>
                  <a:noFill/>
                </a:ln>
                <a:solidFill>
                  <a:schemeClr val="accent5">
                    <a:lumMod val="50000"/>
                  </a:schemeClr>
                </a:solidFill>
                <a:effectLst/>
                <a:uLnTx/>
                <a:uFillTx/>
                <a:latin typeface="Trebuchet MS" pitchFamily="34" charset="0"/>
                <a:ea typeface="+mn-ea"/>
                <a:cs typeface="+mn-cs"/>
              </a:rPr>
              <a:t>Comparison</a:t>
            </a:r>
            <a:r>
              <a:rPr kumimoji="0" lang="tr-TR" sz="1200" b="0" i="0" u="none" strike="noStrike" kern="1200" cap="none" spc="0" normalizeH="0" baseline="0" noProof="0" dirty="0" smtClean="0">
                <a:ln>
                  <a:noFill/>
                </a:ln>
                <a:solidFill>
                  <a:schemeClr val="accent5">
                    <a:lumMod val="50000"/>
                  </a:schemeClr>
                </a:solidFill>
                <a:effectLst/>
                <a:uLnTx/>
                <a:uFillTx/>
                <a:latin typeface="Trebuchet MS" pitchFamily="34" charset="0"/>
                <a:ea typeface="+mn-ea"/>
                <a:cs typeface="+mn-cs"/>
              </a:rPr>
              <a:t> of</a:t>
            </a:r>
            <a:r>
              <a:rPr kumimoji="0" lang="tr-TR" sz="1200" b="0" i="0" u="none" strike="noStrike" kern="1200" cap="none" spc="0" normalizeH="0" noProof="0" dirty="0" smtClean="0">
                <a:ln>
                  <a:noFill/>
                </a:ln>
                <a:solidFill>
                  <a:schemeClr val="accent5">
                    <a:lumMod val="50000"/>
                  </a:schemeClr>
                </a:solidFill>
                <a:effectLst/>
                <a:uLnTx/>
                <a:uFillTx/>
                <a:latin typeface="Trebuchet MS" pitchFamily="34" charset="0"/>
                <a:ea typeface="+mn-ea"/>
                <a:cs typeface="+mn-cs"/>
              </a:rPr>
              <a:t> Q-</a:t>
            </a:r>
            <a:r>
              <a:rPr kumimoji="0" lang="tr-TR" sz="1200" b="0" i="0" u="none" strike="noStrike" kern="1200" cap="none" spc="0" normalizeH="0" noProof="0" dirty="0" err="1" smtClean="0">
                <a:ln>
                  <a:noFill/>
                </a:ln>
                <a:solidFill>
                  <a:schemeClr val="accent5">
                    <a:lumMod val="50000"/>
                  </a:schemeClr>
                </a:solidFill>
                <a:effectLst/>
                <a:uLnTx/>
                <a:uFillTx/>
                <a:latin typeface="Trebuchet MS" pitchFamily="34" charset="0"/>
                <a:ea typeface="+mn-ea"/>
                <a:cs typeface="+mn-cs"/>
              </a:rPr>
              <a:t>Functions</a:t>
            </a:r>
            <a:r>
              <a:rPr lang="tr-TR" sz="1200" dirty="0" smtClean="0">
                <a:solidFill>
                  <a:schemeClr val="accent5">
                    <a:lumMod val="50000"/>
                  </a:schemeClr>
                </a:solidFill>
                <a:latin typeface="Trebuchet MS" pitchFamily="34" charset="0"/>
              </a:rPr>
              <a:t> (x in </a:t>
            </a:r>
            <a:r>
              <a:rPr lang="tr-TR" sz="1200" dirty="0" err="1" smtClean="0">
                <a:solidFill>
                  <a:schemeClr val="accent5">
                    <a:lumMod val="50000"/>
                  </a:schemeClr>
                </a:solidFill>
                <a:latin typeface="Trebuchet MS" pitchFamily="34" charset="0"/>
              </a:rPr>
              <a:t>dB</a:t>
            </a:r>
            <a:r>
              <a:rPr lang="tr-TR" sz="1200" dirty="0" smtClean="0">
                <a:solidFill>
                  <a:schemeClr val="accent5">
                    <a:lumMod val="50000"/>
                  </a:schemeClr>
                </a:solidFill>
                <a:latin typeface="Trebuchet MS" pitchFamily="34" charset="0"/>
              </a:rPr>
              <a:t>)</a:t>
            </a:r>
            <a:endParaRPr kumimoji="0" lang="en-US" sz="1200" b="0" i="0" u="none" strike="noStrike" kern="1200" cap="none" spc="0" normalizeH="0" baseline="0" noProof="0" dirty="0">
              <a:ln>
                <a:noFill/>
              </a:ln>
              <a:solidFill>
                <a:schemeClr val="accent5">
                  <a:lumMod val="50000"/>
                </a:schemeClr>
              </a:solidFill>
              <a:effectLst/>
              <a:uLnTx/>
              <a:uFillTx/>
              <a:latin typeface="Trebuchet MS" pitchFamily="34" charset="0"/>
              <a:ea typeface="+mn-ea"/>
              <a:cs typeface="+mn-cs"/>
            </a:endParaRPr>
          </a:p>
        </p:txBody>
      </p:sp>
      <p:sp>
        <p:nvSpPr>
          <p:cNvPr id="83" name="Text Placeholder 8"/>
          <p:cNvSpPr txBox="1">
            <a:spLocks/>
          </p:cNvSpPr>
          <p:nvPr/>
        </p:nvSpPr>
        <p:spPr>
          <a:xfrm>
            <a:off x="13838218" y="7540756"/>
            <a:ext cx="6134058" cy="15933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dirty="0" smtClean="0"/>
              <a:t>Calculation time performance analysis of four methods is represented in Figure 3. Result has been brought out with running matlab codes of methods 1000 times. Every result block indicates avarage calculation time of each methods in milliseconds.</a:t>
            </a:r>
          </a:p>
          <a:p>
            <a:pPr algn="just"/>
            <a:r>
              <a:rPr lang="tr-TR" dirty="0" smtClean="0"/>
              <a:t>Although the time of Exponantial Methods is less than Supertight Methods’, approximation of it has worst result for N=2. If N parametre is increased, time performance dicreases. So that Supertight method has best time performance with better approximation result.</a:t>
            </a:r>
          </a:p>
        </p:txBody>
      </p:sp>
      <p:graphicFrame>
        <p:nvGraphicFramePr>
          <p:cNvPr id="84" name="2 Grafik"/>
          <p:cNvGraphicFramePr/>
          <p:nvPr>
            <p:extLst>
              <p:ext uri="{D42A27DB-BD31-4B8C-83A1-F6EECF244321}">
                <p14:modId xmlns:p14="http://schemas.microsoft.com/office/powerpoint/2010/main" val="1913408510"/>
              </p:ext>
            </p:extLst>
          </p:nvPr>
        </p:nvGraphicFramePr>
        <p:xfrm>
          <a:off x="14056982" y="9148322"/>
          <a:ext cx="5652803" cy="3196633"/>
        </p:xfrm>
        <a:graphic>
          <a:graphicData uri="http://schemas.openxmlformats.org/drawingml/2006/chart">
            <c:chart xmlns:c="http://schemas.openxmlformats.org/drawingml/2006/chart" xmlns:r="http://schemas.openxmlformats.org/officeDocument/2006/relationships" r:id="rId11"/>
          </a:graphicData>
        </a:graphic>
      </p:graphicFrame>
      <p:sp>
        <p:nvSpPr>
          <p:cNvPr id="85" name="Text Placeholder 8"/>
          <p:cNvSpPr txBox="1">
            <a:spLocks/>
          </p:cNvSpPr>
          <p:nvPr/>
        </p:nvSpPr>
        <p:spPr>
          <a:xfrm>
            <a:off x="13764974" y="12341613"/>
            <a:ext cx="6280546" cy="448461"/>
          </a:xfrm>
          <a:prstGeom prst="rect">
            <a:avLst/>
          </a:prstGeom>
        </p:spPr>
        <p:txBody>
          <a:bodyPr wrap="square" lIns="130622" tIns="130622" rIns="130622" bIns="130622">
            <a:spAutoFit/>
          </a:bodyPr>
          <a:lstStyle/>
          <a:p>
            <a:pPr marL="0" marR="0" lvl="0" indent="0" algn="ctr" defTabSz="2507943" rtl="0" eaLnBrk="1" fontAlgn="auto" latinLnBrk="0" hangingPunct="1">
              <a:lnSpc>
                <a:spcPct val="100000"/>
              </a:lnSpc>
              <a:spcBef>
                <a:spcPct val="20000"/>
              </a:spcBef>
              <a:spcAft>
                <a:spcPts val="0"/>
              </a:spcAft>
              <a:buClrTx/>
              <a:buSzTx/>
              <a:buFont typeface="Arial" pitchFamily="34" charset="0"/>
              <a:buNone/>
              <a:tabLst/>
              <a:defRPr/>
            </a:pPr>
            <a:r>
              <a:rPr kumimoji="0" lang="tr-TR" sz="1200" b="0" i="0" u="none" strike="noStrike" kern="1200" cap="none" spc="0" normalizeH="0" baseline="0" noProof="0" dirty="0" smtClean="0">
                <a:ln>
                  <a:noFill/>
                </a:ln>
                <a:solidFill>
                  <a:schemeClr val="accent5">
                    <a:lumMod val="50000"/>
                  </a:schemeClr>
                </a:solidFill>
                <a:effectLst/>
                <a:uLnTx/>
                <a:uFillTx/>
                <a:latin typeface="Trebuchet MS" pitchFamily="34" charset="0"/>
                <a:ea typeface="+mn-ea"/>
                <a:cs typeface="+mn-cs"/>
              </a:rPr>
              <a:t>Figure 3: Average  calculation time of methods</a:t>
            </a:r>
            <a:r>
              <a:rPr kumimoji="0" lang="tr-TR" sz="1200" b="0" i="0" u="none" strike="noStrike" kern="1200" cap="none" spc="0" normalizeH="0" noProof="0" dirty="0" smtClean="0">
                <a:ln>
                  <a:noFill/>
                </a:ln>
                <a:solidFill>
                  <a:schemeClr val="accent5">
                    <a:lumMod val="50000"/>
                  </a:schemeClr>
                </a:solidFill>
                <a:effectLst/>
                <a:uLnTx/>
                <a:uFillTx/>
                <a:latin typeface="Trebuchet MS" pitchFamily="34" charset="0"/>
                <a:ea typeface="+mn-ea"/>
                <a:cs typeface="+mn-cs"/>
              </a:rPr>
              <a:t> in milliseconds</a:t>
            </a:r>
            <a:endParaRPr kumimoji="0" lang="en-US" sz="1200" b="0" i="0" u="none" strike="noStrike" kern="1200" cap="none" spc="0" normalizeH="0" baseline="0" noProof="0" dirty="0">
              <a:ln>
                <a:noFill/>
              </a:ln>
              <a:solidFill>
                <a:schemeClr val="accent5">
                  <a:lumMod val="50000"/>
                </a:schemeClr>
              </a:solidFill>
              <a:effectLst/>
              <a:uLnTx/>
              <a:uFillTx/>
              <a:latin typeface="Trebuchet MS" pitchFamily="34" charset="0"/>
              <a:ea typeface="+mn-ea"/>
              <a:cs typeface="+mn-cs"/>
            </a:endParaRPr>
          </a:p>
        </p:txBody>
      </p:sp>
      <p:pic>
        <p:nvPicPr>
          <p:cNvPr id="76" name="Picture 2" descr="E:\Dersler\TEL415E - Data Communication\Proje\screenshot\methodsIndB.bmp"/>
          <p:cNvPicPr>
            <a:picLocks noChangeAspect="1" noChangeArrowheads="1"/>
          </p:cNvPicPr>
          <p:nvPr/>
        </p:nvPicPr>
        <p:blipFill>
          <a:blip r:embed="rId12" cstate="print"/>
          <a:srcRect/>
          <a:stretch>
            <a:fillRect/>
          </a:stretch>
        </p:blipFill>
        <p:spPr bwMode="auto">
          <a:xfrm>
            <a:off x="14056982" y="4079613"/>
            <a:ext cx="5443723" cy="3045893"/>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6896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osterPresentations.com-42x60-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811</TotalTime>
  <Words>1018</Words>
  <Application>Microsoft Office PowerPoint</Application>
  <PresentationFormat>Özel</PresentationFormat>
  <Paragraphs>69</Paragraphs>
  <Slides>1</Slides>
  <Notes>1</Notes>
  <HiddenSlides>0</HiddenSlides>
  <MMClips>0</MMClips>
  <ScaleCrop>false</ScaleCrop>
  <HeadingPairs>
    <vt:vector size="4" baseType="variant">
      <vt:variant>
        <vt:lpstr>Tema</vt:lpstr>
      </vt:variant>
      <vt:variant>
        <vt:i4>3</vt:i4>
      </vt:variant>
      <vt:variant>
        <vt:lpstr>Slayt Başlıkları</vt:lpstr>
      </vt:variant>
      <vt:variant>
        <vt:i4>1</vt:i4>
      </vt:variant>
    </vt:vector>
  </HeadingPairs>
  <TitlesOfParts>
    <vt:vector size="4" baseType="lpstr">
      <vt:lpstr>PosterPresentations.com-42x60-Template</vt:lpstr>
      <vt:lpstr>1_Classic 3 Columns</vt:lpstr>
      <vt:lpstr>Classic - Wide Center</vt:lpstr>
      <vt:lpstr>PowerPoint Sunusu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Burak</cp:lastModifiedBy>
  <cp:revision>85</cp:revision>
  <dcterms:created xsi:type="dcterms:W3CDTF">2012-02-07T00:08:52Z</dcterms:created>
  <dcterms:modified xsi:type="dcterms:W3CDTF">2012-12-24T06:37:33Z</dcterms:modified>
</cp:coreProperties>
</file>