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B48-DEB6-48B8-AB74-E4704E27F79D}" type="datetimeFigureOut">
              <a:rPr lang="de-DE" smtClean="0"/>
              <a:pPr/>
              <a:t>29.06.2011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7A57-F909-49CA-BACF-02E3DCC7795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B48-DEB6-48B8-AB74-E4704E27F79D}" type="datetimeFigureOut">
              <a:rPr lang="de-DE" smtClean="0"/>
              <a:pPr/>
              <a:t>29.06.2011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7A57-F909-49CA-BACF-02E3DCC7795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B48-DEB6-48B8-AB74-E4704E27F79D}" type="datetimeFigureOut">
              <a:rPr lang="de-DE" smtClean="0"/>
              <a:pPr/>
              <a:t>29.06.2011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7A57-F909-49CA-BACF-02E3DCC7795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B48-DEB6-48B8-AB74-E4704E27F79D}" type="datetimeFigureOut">
              <a:rPr lang="de-DE" smtClean="0"/>
              <a:pPr/>
              <a:t>29.06.2011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7A57-F909-49CA-BACF-02E3DCC7795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B48-DEB6-48B8-AB74-E4704E27F79D}" type="datetimeFigureOut">
              <a:rPr lang="de-DE" smtClean="0"/>
              <a:pPr/>
              <a:t>29.06.2011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7A57-F909-49CA-BACF-02E3DCC7795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B48-DEB6-48B8-AB74-E4704E27F79D}" type="datetimeFigureOut">
              <a:rPr lang="de-DE" smtClean="0"/>
              <a:pPr/>
              <a:t>29.06.2011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7A57-F909-49CA-BACF-02E3DCC7795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B48-DEB6-48B8-AB74-E4704E27F79D}" type="datetimeFigureOut">
              <a:rPr lang="de-DE" smtClean="0"/>
              <a:pPr/>
              <a:t>29.06.2011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7A57-F909-49CA-BACF-02E3DCC7795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B48-DEB6-48B8-AB74-E4704E27F79D}" type="datetimeFigureOut">
              <a:rPr lang="de-DE" smtClean="0"/>
              <a:pPr/>
              <a:t>29.06.2011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7A57-F909-49CA-BACF-02E3DCC7795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B48-DEB6-48B8-AB74-E4704E27F79D}" type="datetimeFigureOut">
              <a:rPr lang="de-DE" smtClean="0"/>
              <a:pPr/>
              <a:t>29.06.2011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7A57-F909-49CA-BACF-02E3DCC7795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B48-DEB6-48B8-AB74-E4704E27F79D}" type="datetimeFigureOut">
              <a:rPr lang="de-DE" smtClean="0"/>
              <a:pPr/>
              <a:t>29.06.2011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7A57-F909-49CA-BACF-02E3DCC7795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B48-DEB6-48B8-AB74-E4704E27F79D}" type="datetimeFigureOut">
              <a:rPr lang="de-DE" smtClean="0"/>
              <a:pPr/>
              <a:t>29.06.2011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7A57-F909-49CA-BACF-02E3DCC7795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1B48-DEB6-48B8-AB74-E4704E27F79D}" type="datetimeFigureOut">
              <a:rPr lang="de-DE" smtClean="0"/>
              <a:pPr/>
              <a:t>29.06.2011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7A57-F909-49CA-BACF-02E3DCC77953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1" y="116632"/>
          <a:ext cx="8712969" cy="622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323"/>
                <a:gridCol w="2904323"/>
                <a:gridCol w="2904323"/>
              </a:tblGrid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Criteria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Weld</a:t>
                      </a:r>
                      <a:r>
                        <a:rPr lang="de-DE" sz="1400" baseline="0" dirty="0" smtClean="0"/>
                        <a:t> 1.1 (CDI)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Spring 3.1</a:t>
                      </a:r>
                      <a:endParaRPr lang="de-DE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Bean definition approaches (container configuration)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Annotations (prominent examples</a:t>
                      </a:r>
                      <a:r>
                        <a:rPr lang="de-DE" sz="1400" smtClean="0"/>
                        <a:t>:</a:t>
                      </a:r>
                      <a:r>
                        <a:rPr lang="de-DE" sz="1400" baseline="0" smtClean="0"/>
                        <a:t> </a:t>
                      </a:r>
                      <a:r>
                        <a:rPr lang="de-DE" sz="1400" baseline="0" smtClean="0">
                          <a:latin typeface="Courier New" pitchFamily="49" charset="0"/>
                          <a:cs typeface="Courier New" pitchFamily="49" charset="0"/>
                        </a:rPr>
                        <a:t>@ManagedBean</a:t>
                      </a:r>
                      <a:r>
                        <a:rPr lang="de-DE" sz="1400" baseline="0" smtClean="0"/>
                        <a:t>, </a:t>
                      </a:r>
                      <a:r>
                        <a:rPr lang="de-DE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@Inject</a:t>
                      </a:r>
                      <a:r>
                        <a:rPr lang="de-DE" sz="1400" baseline="0" dirty="0" smtClean="0"/>
                        <a:t>, </a:t>
                      </a:r>
                      <a:r>
                        <a:rPr lang="de-DE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@Qualifier</a:t>
                      </a:r>
                      <a:r>
                        <a:rPr lang="de-DE" sz="1400" baseline="0" dirty="0" smtClean="0"/>
                        <a:t>, </a:t>
                      </a:r>
                      <a:r>
                        <a:rPr lang="de-DE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@Produces</a:t>
                      </a:r>
                      <a:r>
                        <a:rPr lang="de-DE" sz="1400" baseline="0" dirty="0" smtClean="0"/>
                        <a:t>)</a:t>
                      </a:r>
                    </a:p>
                    <a:p>
                      <a:r>
                        <a:rPr lang="de-DE" sz="1400" baseline="0" dirty="0" smtClean="0"/>
                        <a:t>Programmatic (Java-based/Producer)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Annotations (prominent: 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@Component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@Autowire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@Qualifier</a:t>
                      </a:r>
                      <a:r>
                        <a:rPr lang="de-DE" sz="1400" dirty="0" smtClean="0"/>
                        <a:t>)</a:t>
                      </a:r>
                    </a:p>
                    <a:p>
                      <a:r>
                        <a:rPr lang="de-DE" sz="1400" dirty="0" smtClean="0"/>
                        <a:t>XML-based (pure POJO)</a:t>
                      </a:r>
                    </a:p>
                    <a:p>
                      <a:r>
                        <a:rPr lang="de-DE" sz="1400" dirty="0" smtClean="0"/>
                        <a:t>Programmatic</a:t>
                      </a:r>
                      <a:r>
                        <a:rPr lang="de-DE" sz="1400" baseline="0" dirty="0" smtClean="0"/>
                        <a:t> (Java-based)</a:t>
                      </a:r>
                      <a:endParaRPr lang="de-DE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smtClean="0"/>
                        <a:t>Bean anatomy </a:t>
                      </a:r>
                      <a:r>
                        <a:rPr lang="de-DE" sz="1400" dirty="0" smtClean="0"/>
                        <a:t>(bean definition properties)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Package-classified bean class</a:t>
                      </a:r>
                      <a:r>
                        <a:rPr lang="de-DE" sz="1400" baseline="0" dirty="0" smtClean="0"/>
                        <a:t> name</a:t>
                      </a:r>
                    </a:p>
                    <a:p>
                      <a:r>
                        <a:rPr lang="de-DE" sz="1400" baseline="0" dirty="0" smtClean="0"/>
                        <a:t>Injection Points (dependencies)</a:t>
                      </a:r>
                    </a:p>
                    <a:p>
                      <a:r>
                        <a:rPr lang="de-DE" sz="1400" baseline="0" dirty="0" smtClean="0"/>
                        <a:t>EL bean name (logical id)</a:t>
                      </a:r>
                    </a:p>
                    <a:p>
                      <a:r>
                        <a:rPr lang="de-DE" sz="1400" baseline="0" dirty="0" smtClean="0"/>
                        <a:t>Qualifiers (type-safe identification)</a:t>
                      </a:r>
                    </a:p>
                    <a:p>
                      <a:r>
                        <a:rPr lang="de-DE" sz="1400" baseline="0" dirty="0" smtClean="0"/>
                        <a:t>Bean scope (bean lifecycle)</a:t>
                      </a:r>
                    </a:p>
                    <a:p>
                      <a:r>
                        <a:rPr lang="de-DE" sz="1400" baseline="0" dirty="0" smtClean="0"/>
                        <a:t>Stereotypes (recurring bean roles)</a:t>
                      </a:r>
                    </a:p>
                    <a:p>
                      <a:r>
                        <a:rPr lang="de-DE" sz="1400" baseline="0" dirty="0" smtClean="0"/>
                        <a:t>Bean types (primary DI id, implementing interfaces)</a:t>
                      </a:r>
                    </a:p>
                    <a:p>
                      <a:r>
                        <a:rPr lang="de-DE" sz="1400" baseline="0" dirty="0" smtClean="0"/>
                        <a:t>Alternative (environment profiles)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Package-classified bean class</a:t>
                      </a:r>
                      <a:r>
                        <a:rPr lang="de-DE" sz="1400" baseline="0" dirty="0" smtClean="0"/>
                        <a:t> name</a:t>
                      </a:r>
                    </a:p>
                    <a:p>
                      <a:r>
                        <a:rPr lang="de-DE" sz="1400" baseline="0" dirty="0" smtClean="0"/>
                        <a:t>Instantiation properties (constructor arguments, factory method)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Behavioural configuration elements (role, scope,</a:t>
                      </a:r>
                      <a:r>
                        <a:rPr lang="de-DE" sz="1400" baseline="0" dirty="0" smtClean="0"/>
                        <a:t> initialization and destruction callbacks, autowiring mode, lazy-initialization, depends-on)</a:t>
                      </a:r>
                    </a:p>
                    <a:p>
                      <a:r>
                        <a:rPr lang="de-DE" sz="1400" baseline="0" dirty="0" smtClean="0"/>
                        <a:t>References to other beans (dependencies)</a:t>
                      </a:r>
                      <a:endParaRPr lang="de-DE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IoC enablement / integration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JEE container-based (declarative)</a:t>
                      </a:r>
                    </a:p>
                    <a:p>
                      <a:r>
                        <a:rPr lang="de-DE" sz="1400" dirty="0" smtClean="0"/>
                        <a:t>Programmatic  (see 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Weld</a:t>
                      </a:r>
                      <a:r>
                        <a:rPr lang="en-US" sz="1400" dirty="0" smtClean="0"/>
                        <a:t>)</a:t>
                      </a:r>
                      <a:endParaRPr lang="de-DE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Programmatic (see 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ApplicationContext</a:t>
                      </a:r>
                      <a:r>
                        <a:rPr lang="de-DE" sz="1400" dirty="0" smtClean="0"/>
                        <a:t>)</a:t>
                      </a:r>
                    </a:p>
                    <a:p>
                      <a:r>
                        <a:rPr lang="de-DE" sz="1400" dirty="0" smtClean="0"/>
                        <a:t>Declarative (web.xml)</a:t>
                      </a:r>
                      <a:endParaRPr lang="de-DE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Bean Identification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By</a:t>
                      </a:r>
                      <a:r>
                        <a:rPr lang="de-DE" sz="1400" baseline="0" dirty="0" smtClean="0"/>
                        <a:t> name (</a:t>
                      </a:r>
                      <a:r>
                        <a:rPr lang="de-DE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@Named</a:t>
                      </a:r>
                      <a:r>
                        <a:rPr lang="de-DE" sz="1400" baseline="0" dirty="0" smtClean="0"/>
                        <a:t>)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By type (bean type or JSR330 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@Qualifier</a:t>
                      </a:r>
                      <a:r>
                        <a:rPr lang="de-DE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By name (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alias</a:t>
                      </a:r>
                      <a:r>
                        <a:rPr lang="de-DE" sz="1400" dirty="0" smtClean="0"/>
                        <a:t>)</a:t>
                      </a:r>
                    </a:p>
                    <a:p>
                      <a:r>
                        <a:rPr lang="de-DE" sz="1400" dirty="0" smtClean="0"/>
                        <a:t>By type</a:t>
                      </a:r>
                      <a:r>
                        <a:rPr lang="de-DE" sz="1400" baseline="0" dirty="0" smtClean="0"/>
                        <a:t> (bean type or Spring‘s </a:t>
                      </a:r>
                      <a:r>
                        <a:rPr lang="de-DE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@Qualifier</a:t>
                      </a:r>
                      <a:r>
                        <a:rPr lang="de-DE" sz="1400" baseline="0" dirty="0" smtClean="0"/>
                        <a:t>)</a:t>
                      </a:r>
                    </a:p>
                    <a:p>
                      <a:r>
                        <a:rPr lang="de-DE" sz="1400" baseline="0" dirty="0" smtClean="0"/>
                        <a:t>By Expressions (</a:t>
                      </a:r>
                      <a:r>
                        <a:rPr lang="de-DE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@Value</a:t>
                      </a:r>
                      <a:r>
                        <a:rPr lang="de-DE" sz="1400" baseline="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Bean Instantiation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Constructor-based</a:t>
                      </a:r>
                    </a:p>
                    <a:p>
                      <a:r>
                        <a:rPr lang="de-DE" sz="1400" dirty="0" smtClean="0"/>
                        <a:t>Producer methods and fields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Constructor-based</a:t>
                      </a:r>
                    </a:p>
                    <a:p>
                      <a:r>
                        <a:rPr lang="de-DE" sz="1400" dirty="0" smtClean="0"/>
                        <a:t>Static and instance factory </a:t>
                      </a:r>
                      <a:r>
                        <a:rPr lang="de-DE" sz="1400" dirty="0" smtClean="0"/>
                        <a:t>method</a:t>
                      </a:r>
                    </a:p>
                    <a:p>
                      <a:r>
                        <a:rPr lang="de-DE" sz="1400" dirty="0" smtClean="0"/>
                        <a:t>(Advanced: Bean Factories,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smtClean="0"/>
                        <a:t>XML namespaces)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1" y="116632"/>
          <a:ext cx="8712969" cy="574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323"/>
                <a:gridCol w="2904323"/>
                <a:gridCol w="2904323"/>
              </a:tblGrid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Criteria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Weld</a:t>
                      </a:r>
                      <a:r>
                        <a:rPr lang="de-DE" sz="1400" baseline="0" dirty="0" smtClean="0"/>
                        <a:t> 1.1 (CDI)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Spring 3.1</a:t>
                      </a:r>
                      <a:endParaRPr lang="de-DE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Dependency injection approaches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Constructor-based</a:t>
                      </a:r>
                    </a:p>
                    <a:p>
                      <a:r>
                        <a:rPr lang="de-DE" sz="1400" dirty="0" smtClean="0"/>
                        <a:t>Setter-based</a:t>
                      </a:r>
                    </a:p>
                    <a:p>
                      <a:r>
                        <a:rPr lang="de-DE" sz="1400" dirty="0" smtClean="0"/>
                        <a:t>Direct field injection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Constructor-based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Setter-based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Direct field injection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Pure POJO support (no</a:t>
                      </a:r>
                      <a:r>
                        <a:rPr lang="de-DE" sz="1400" baseline="0" dirty="0" smtClean="0"/>
                        <a:t> annotations)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No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Supported (XML, Java-based config)</a:t>
                      </a:r>
                      <a:endParaRPr lang="de-DE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Environment sensitive setups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Alternatives (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@Alternative</a:t>
                      </a:r>
                      <a:r>
                        <a:rPr lang="de-DE" sz="140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Composing XML files (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&lt;import/&gt;</a:t>
                      </a:r>
                      <a:r>
                        <a:rPr lang="de-DE" sz="1400" dirty="0" smtClean="0"/>
                        <a:t>)</a:t>
                      </a:r>
                    </a:p>
                    <a:p>
                      <a:r>
                        <a:rPr lang="de-DE" sz="1400" dirty="0" smtClean="0"/>
                        <a:t>Profiles (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profile</a:t>
                      </a:r>
                      <a:r>
                        <a:rPr lang="de-DE" sz="1400" dirty="0" smtClean="0"/>
                        <a:t> and 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@Profile</a:t>
                      </a:r>
                      <a:r>
                        <a:rPr lang="de-DE" sz="140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Primitive type injection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Supported (Producer methods/fields)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Supported (all primitives)</a:t>
                      </a:r>
                      <a:endParaRPr lang="de-DE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Injecting properties (default</a:t>
                      </a:r>
                      <a:r>
                        <a:rPr lang="de-DE" sz="1400" baseline="0" dirty="0" smtClean="0"/>
                        <a:t> values)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Not</a:t>
                      </a:r>
                      <a:r>
                        <a:rPr lang="de-DE" sz="1400" baseline="0" dirty="0" smtClean="0"/>
                        <a:t> supported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Spring Expression</a:t>
                      </a:r>
                      <a:r>
                        <a:rPr lang="de-DE" sz="1400" baseline="0" dirty="0" smtClean="0"/>
                        <a:t> Language (</a:t>
                      </a:r>
                      <a:r>
                        <a:rPr lang="de-DE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@Value</a:t>
                      </a:r>
                      <a:r>
                        <a:rPr lang="de-DE" sz="1400" baseline="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Injecting collections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Supported (</a:t>
                      </a:r>
                      <a:r>
                        <a:rPr lang="de-DE" sz="1400" smtClean="0"/>
                        <a:t>Producer methods/fields)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Supported</a:t>
                      </a:r>
                      <a:r>
                        <a:rPr lang="de-DE" sz="1400" baseline="0" dirty="0" smtClean="0"/>
                        <a:t> (includes merging and strongly typed collections)</a:t>
                      </a:r>
                      <a:endParaRPr lang="de-DE" sz="1400" dirty="0"/>
                    </a:p>
                  </a:txBody>
                  <a:tcPr/>
                </a:tc>
              </a:tr>
              <a:tr h="12991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Bean creation ordering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Not supported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Supported (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depends-on</a:t>
                      </a:r>
                      <a:r>
                        <a:rPr lang="de-DE" sz="140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</a:tr>
              <a:tr h="27392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Bean destruction ordering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Not supported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Supported (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depends-on</a:t>
                      </a:r>
                      <a:r>
                        <a:rPr lang="de-DE" sz="140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</a:tr>
              <a:tr h="12991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Lazy-initialization</a:t>
                      </a:r>
                      <a:r>
                        <a:rPr lang="de-DE" sz="1400" baseline="0" dirty="0" smtClean="0"/>
                        <a:t> of beans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Not supported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Supported (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lazy-init</a:t>
                      </a:r>
                      <a:r>
                        <a:rPr lang="de-DE" sz="140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Autowiring dependencies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Default (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@Inject</a:t>
                      </a:r>
                      <a:r>
                        <a:rPr lang="de-DE" sz="140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Supported (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@Autowired</a:t>
                      </a:r>
                      <a:r>
                        <a:rPr lang="de-DE" sz="1400" dirty="0" smtClean="0"/>
                        <a:t>)</a:t>
                      </a:r>
                      <a:r>
                        <a:rPr lang="de-DE" sz="1400" baseline="0" dirty="0" smtClean="0"/>
                        <a:t> – other options available (e.g. XML config)</a:t>
                      </a:r>
                      <a:endParaRPr lang="de-DE" sz="1400" dirty="0" smtClean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Method injection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+mj-lt"/>
                          <a:cs typeface="Courier New" pitchFamily="49" charset="0"/>
                        </a:rPr>
                        <a:t>Not supported inside the IoC-Container</a:t>
                      </a:r>
                      <a:r>
                        <a:rPr lang="de-DE" sz="1400" baseline="0" dirty="0" smtClean="0">
                          <a:latin typeface="+mj-lt"/>
                          <a:cs typeface="Courier New" pitchFamily="49" charset="0"/>
                        </a:rPr>
                        <a:t> </a:t>
                      </a:r>
                      <a:r>
                        <a:rPr lang="de-DE" sz="1400" dirty="0" smtClean="0">
                          <a:latin typeface="+mj-lt"/>
                          <a:cs typeface="Courier New" pitchFamily="49" charset="0"/>
                        </a:rPr>
                        <a:t>(workaround: 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InjectionServices</a:t>
                      </a:r>
                      <a:r>
                        <a:rPr lang="de-DE" sz="1400" dirty="0" smtClean="0">
                          <a:latin typeface="+mj-lt"/>
                          <a:cs typeface="Courier New" pitchFamily="49" charset="0"/>
                        </a:rPr>
                        <a:t>)</a:t>
                      </a:r>
                      <a:endParaRPr lang="de-DE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Lookup</a:t>
                      </a:r>
                      <a:r>
                        <a:rPr lang="de-DE" sz="1400" baseline="0" dirty="0" smtClean="0"/>
                        <a:t> method injection</a:t>
                      </a:r>
                    </a:p>
                    <a:p>
                      <a:r>
                        <a:rPr lang="de-DE" sz="1400" baseline="0" dirty="0" smtClean="0"/>
                        <a:t>Arbitrary method replacement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1" y="116632"/>
          <a:ext cx="8712969" cy="537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323"/>
                <a:gridCol w="2904323"/>
                <a:gridCol w="2904323"/>
              </a:tblGrid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Criteria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Weld</a:t>
                      </a:r>
                      <a:r>
                        <a:rPr lang="de-DE" sz="1400" baseline="0" dirty="0" smtClean="0"/>
                        <a:t> 1.1 (CDI)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Spring 3.1</a:t>
                      </a:r>
                      <a:endParaRPr lang="de-DE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Controlling bean selection process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Type</a:t>
                      </a:r>
                      <a:r>
                        <a:rPr lang="de-DE" sz="1400" baseline="0" dirty="0" smtClean="0"/>
                        <a:t> safe bean qualification </a:t>
                      </a:r>
                      <a:r>
                        <a:rPr lang="de-DE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@Qualifier(</a:t>
                      </a:r>
                      <a:r>
                        <a:rPr lang="de-DE" sz="1400" baseline="0" dirty="0" smtClean="0"/>
                        <a:t>JSR330 annotation). Applicable as „meta-annotation“ when defining an annotation to identify 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Type safe bean qualification</a:t>
                      </a:r>
                    </a:p>
                    <a:p>
                      <a:r>
                        <a:rPr lang="de-DE" sz="1400" dirty="0" smtClean="0"/>
                        <a:t>Spring‘s 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@Qualifier</a:t>
                      </a:r>
                      <a:r>
                        <a:rPr lang="de-DE" sz="1400" dirty="0" smtClean="0"/>
                        <a:t> annotation. Applicable to types, fields, methods, constructors and parameters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Qualifiers with members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Supported (custom annotation members)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+mj-lt"/>
                          <a:cs typeface="Courier New" pitchFamily="49" charset="0"/>
                        </a:rPr>
                        <a:t>Supported (string property of  @Qualifier</a:t>
                      </a:r>
                      <a:r>
                        <a:rPr lang="de-DE" sz="1400" baseline="0" dirty="0" smtClean="0">
                          <a:latin typeface="+mj-lt"/>
                          <a:cs typeface="Courier New" pitchFamily="49" charset="0"/>
                        </a:rPr>
                        <a:t> or custom annotation properties)</a:t>
                      </a:r>
                      <a:endParaRPr lang="de-DE" sz="1400" dirty="0" smtClean="0">
                        <a:latin typeface="+mj-lt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Customize bean scanning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Exclude lists (</a:t>
                      </a:r>
                      <a:r>
                        <a:rPr lang="de-DE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weld:exclude</a:t>
                      </a:r>
                      <a:r>
                        <a:rPr lang="de-DE" sz="1400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Filters (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include-filter</a:t>
                      </a:r>
                      <a:r>
                        <a:rPr lang="de-DE" sz="1400" dirty="0" smtClean="0"/>
                        <a:t> and 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exclude-filter)</a:t>
                      </a:r>
                    </a:p>
                    <a:p>
                      <a:r>
                        <a:rPr lang="de-DE" sz="1400" dirty="0" smtClean="0">
                          <a:latin typeface="+mj-lt"/>
                          <a:cs typeface="Courier New" pitchFamily="49" charset="0"/>
                        </a:rPr>
                        <a:t>Allows to include custom annotations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JSR 330 standard annotations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+mj-lt"/>
                          <a:cs typeface="Courier New" pitchFamily="49" charset="0"/>
                        </a:rPr>
                        <a:t>Supported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Lifecycle callbacks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@PostConstruct @PreDestroy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smtClean="0">
                          <a:latin typeface="Courier New" pitchFamily="49" charset="0"/>
                          <a:cs typeface="Courier New" pitchFamily="49" charset="0"/>
                        </a:rPr>
                        <a:t>InitializingBean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de-DE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DisposableBean, BeanPostProcessor, @PostConstruct, @PreDestroy</a:t>
                      </a:r>
                      <a:endParaRPr lang="de-DE" sz="1400" dirty="0" smtClean="0">
                        <a:latin typeface="+mj-lt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Programmatic</a:t>
                      </a:r>
                      <a:r>
                        <a:rPr lang="de-DE" sz="1400" baseline="0" dirty="0" smtClean="0"/>
                        <a:t> lookup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Supported (see 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Instance.get()</a:t>
                      </a:r>
                      <a:r>
                        <a:rPr lang="de-DE" sz="140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Supported (see </a:t>
                      </a:r>
                      <a:r>
                        <a:rPr lang="de-DE" sz="1400" dirty="0" smtClean="0">
                          <a:latin typeface="Courier New" pitchFamily="49" charset="0"/>
                          <a:cs typeface="Courier New" pitchFamily="49" charset="0"/>
                        </a:rPr>
                        <a:t>ApplicationContext. </a:t>
                      </a:r>
                      <a:r>
                        <a:rPr lang="de-DE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getBean()</a:t>
                      </a:r>
                      <a:r>
                        <a:rPr lang="de-DE" sz="140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1" y="116632"/>
          <a:ext cx="8712969" cy="275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323"/>
                <a:gridCol w="2904323"/>
                <a:gridCol w="2904323"/>
              </a:tblGrid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Criteria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Weld</a:t>
                      </a:r>
                      <a:r>
                        <a:rPr lang="de-DE" sz="1400" baseline="0" dirty="0" smtClean="0"/>
                        <a:t> 1.1 (CDI)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Spring 3.1</a:t>
                      </a:r>
                      <a:endParaRPr lang="de-DE" sz="1400" dirty="0"/>
                    </a:p>
                  </a:txBody>
                  <a:tcPr/>
                </a:tc>
              </a:tr>
              <a:tr h="432048">
                <a:tc gridSpan="3">
                  <a:txBody>
                    <a:bodyPr/>
                    <a:lstStyle/>
                    <a:p>
                      <a:r>
                        <a:rPr lang="de-DE" sz="1400" b="1" dirty="0" smtClean="0"/>
                        <a:t>Additional Requirements</a:t>
                      </a:r>
                      <a:endParaRPr lang="de-DE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Reference</a:t>
                      </a:r>
                      <a:r>
                        <a:rPr lang="de-DE" sz="1400" baseline="0" dirty="0" smtClean="0"/>
                        <a:t> documentation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Available, very well-arranged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Available, comprehensive, sometimes confusing</a:t>
                      </a:r>
                      <a:endParaRPr lang="de-DE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Examples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Available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Available</a:t>
                      </a:r>
                      <a:endParaRPr lang="de-DE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Maven archetypes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Available</a:t>
                      </a:r>
                    </a:p>
                    <a:p>
                      <a:r>
                        <a:rPr lang="de-DE" sz="1400" dirty="0" smtClean="0"/>
                        <a:t>(see </a:t>
                      </a:r>
                      <a:r>
                        <a:rPr lang="en-GB" sz="1400" dirty="0" smtClean="0">
                          <a:latin typeface="Courier New" pitchFamily="49" charset="0"/>
                          <a:cs typeface="Courier New" pitchFamily="49" charset="0"/>
                        </a:rPr>
                        <a:t>weld-</a:t>
                      </a:r>
                      <a:r>
                        <a:rPr lang="en-GB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jsf</a:t>
                      </a:r>
                      <a:r>
                        <a:rPr lang="en-GB" sz="14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GB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jee</a:t>
                      </a:r>
                      <a:r>
                        <a:rPr lang="en-GB" sz="14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1400" dirty="0" smtClean="0">
                          <a:latin typeface="+mj-lt"/>
                          <a:cs typeface="Courier New" pitchFamily="49" charset="0"/>
                        </a:rPr>
                        <a:t>and my blog</a:t>
                      </a:r>
                      <a:r>
                        <a:rPr lang="en-GB" sz="1400" baseline="0" dirty="0" smtClean="0">
                          <a:latin typeface="+mj-lt"/>
                          <a:cs typeface="Courier New" pitchFamily="49" charset="0"/>
                        </a:rPr>
                        <a:t> on how to set-up Java EE 6 environment</a:t>
                      </a:r>
                      <a:r>
                        <a:rPr lang="en-GB" sz="140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Available</a:t>
                      </a:r>
                    </a:p>
                    <a:p>
                      <a:r>
                        <a:rPr lang="de-DE" sz="1400" dirty="0" smtClean="0"/>
                        <a:t>(see </a:t>
                      </a:r>
                      <a:r>
                        <a:rPr lang="en-GB" sz="1400" dirty="0" smtClean="0">
                          <a:latin typeface="Courier New" pitchFamily="49" charset="0"/>
                          <a:cs typeface="Courier New" pitchFamily="49" charset="0"/>
                        </a:rPr>
                        <a:t>spring-</a:t>
                      </a:r>
                      <a:r>
                        <a:rPr lang="en-GB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mvc</a:t>
                      </a:r>
                      <a:r>
                        <a:rPr lang="en-GB" sz="14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GB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jpa</a:t>
                      </a:r>
                      <a:r>
                        <a:rPr lang="en-GB" sz="1400" dirty="0" smtClean="0">
                          <a:latin typeface="Courier New" pitchFamily="49" charset="0"/>
                          <a:cs typeface="Courier New" pitchFamily="49" charset="0"/>
                        </a:rPr>
                        <a:t>-demo-archetype</a:t>
                      </a:r>
                      <a:r>
                        <a:rPr lang="en-GB" sz="1400" dirty="0" smtClean="0"/>
                        <a:t> and my blog on how to set-up Spring environment)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On-screen Show (4:3)</PresentationFormat>
  <Paragraphs>119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nschlimm</cp:lastModifiedBy>
  <cp:revision>86</cp:revision>
  <dcterms:created xsi:type="dcterms:W3CDTF">2011-06-21T09:47:09Z</dcterms:created>
  <dcterms:modified xsi:type="dcterms:W3CDTF">2011-06-29T10:45:03Z</dcterms:modified>
</cp:coreProperties>
</file>