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32" r:id="rId3"/>
    <p:sldId id="430" r:id="rId4"/>
    <p:sldId id="510" r:id="rId5"/>
    <p:sldId id="521" r:id="rId6"/>
    <p:sldId id="548" r:id="rId7"/>
    <p:sldId id="528" r:id="rId8"/>
    <p:sldId id="529" r:id="rId9"/>
    <p:sldId id="530" r:id="rId10"/>
    <p:sldId id="531" r:id="rId11"/>
    <p:sldId id="532" r:id="rId12"/>
    <p:sldId id="551" r:id="rId13"/>
    <p:sldId id="533" r:id="rId14"/>
    <p:sldId id="536" r:id="rId15"/>
    <p:sldId id="534" r:id="rId16"/>
    <p:sldId id="535" r:id="rId17"/>
    <p:sldId id="550" r:id="rId18"/>
    <p:sldId id="537" r:id="rId19"/>
    <p:sldId id="549" r:id="rId20"/>
    <p:sldId id="540" r:id="rId21"/>
    <p:sldId id="538" r:id="rId22"/>
    <p:sldId id="539" r:id="rId23"/>
    <p:sldId id="522" r:id="rId24"/>
    <p:sldId id="552" r:id="rId25"/>
    <p:sldId id="431" r:id="rId26"/>
    <p:sldId id="397" r:id="rId27"/>
    <p:sldId id="527" r:id="rId28"/>
    <p:sldId id="543" r:id="rId29"/>
    <p:sldId id="544" r:id="rId30"/>
    <p:sldId id="546" r:id="rId31"/>
    <p:sldId id="547" r:id="rId32"/>
    <p:sldId id="354" r:id="rId33"/>
    <p:sldId id="520" r:id="rId34"/>
    <p:sldId id="506" r:id="rId35"/>
    <p:sldId id="26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EB0"/>
    <a:srgbClr val="2775B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3963" autoAdjust="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83BC-90D7-41CC-9EFA-C416C8C2683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1C7F3-9548-4AC4-AB98-EBE7433B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3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9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7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1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0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3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01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35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73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02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0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31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8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25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“</a:t>
            </a:r>
            <a:r>
              <a:rPr lang="zh-CN" altLang="en-US" sz="1200" dirty="0" smtClean="0"/>
              <a:t>在这种状态下，</a:t>
            </a:r>
            <a:r>
              <a:rPr lang="en-US" altLang="zh-CN" sz="1200" dirty="0" smtClean="0"/>
              <a:t>Link</a:t>
            </a:r>
            <a:r>
              <a:rPr lang="zh-CN" altLang="en-US" sz="1200" dirty="0" smtClean="0"/>
              <a:t>重复尽可能多的训练过程来处理问题”这句话的理解：本人暂时认为是通过</a:t>
            </a:r>
            <a:r>
              <a:rPr lang="en-US" altLang="zh-CN" sz="1200" dirty="0" err="1" smtClean="0"/>
              <a:t>idle_to_rlock_transitioned</a:t>
            </a:r>
            <a:r>
              <a:rPr lang="zh-CN" altLang="en-US" sz="1200" dirty="0" smtClean="0"/>
              <a:t>来不断进行重新训练来解决遇到的问题</a:t>
            </a:r>
            <a:endParaRPr lang="en-US" altLang="zh-CN" sz="1200" dirty="0" smtClean="0"/>
          </a:p>
          <a:p>
            <a:r>
              <a:rPr lang="zh-CN" altLang="en-US" dirty="0" smtClean="0"/>
              <a:t>这个变量计算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由于序列不工作而从这个状态转换到恢复状态的次数。问题可能是均衡没有被正确调整，或者选择的速度无法工作，而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状态将采取措施解决这些问题。这个变量限制了这些尝试的次数，以避免无限循环。如果在执行此操作</a:t>
            </a:r>
            <a:r>
              <a:rPr lang="en-US" altLang="zh-CN" dirty="0" smtClean="0"/>
              <a:t>256</a:t>
            </a:r>
            <a:r>
              <a:rPr lang="zh-CN" altLang="en-US" dirty="0" smtClean="0"/>
              <a:t>次后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当计数达到</a:t>
            </a:r>
            <a:r>
              <a:rPr lang="en-US" altLang="zh-CN" dirty="0" err="1" smtClean="0"/>
              <a:t>FFh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链接仍然不工作，则返回到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并重新开始，希望得到更好的结果。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23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94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92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64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35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08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8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“</a:t>
            </a:r>
            <a:r>
              <a:rPr lang="zh-CN" altLang="en-US" sz="1200" dirty="0" smtClean="0"/>
              <a:t>在这种状态下，</a:t>
            </a:r>
            <a:r>
              <a:rPr lang="en-US" altLang="zh-CN" sz="1200" dirty="0" smtClean="0"/>
              <a:t>Link</a:t>
            </a:r>
            <a:r>
              <a:rPr lang="zh-CN" altLang="en-US" sz="1200" dirty="0" smtClean="0"/>
              <a:t>重复尽可能多的训练过程来处理问题”这句话的理解：本人暂时认为是通过</a:t>
            </a:r>
            <a:r>
              <a:rPr lang="en-US" altLang="zh-CN" sz="1200" dirty="0" err="1" smtClean="0"/>
              <a:t>idle_to_rlock_transitioned</a:t>
            </a:r>
            <a:r>
              <a:rPr lang="zh-CN" altLang="en-US" sz="1200" dirty="0" smtClean="0"/>
              <a:t>来不断进行重新训练来解决遇到的问题</a:t>
            </a:r>
            <a:endParaRPr lang="en-US" altLang="zh-CN" sz="1200" dirty="0" smtClean="0"/>
          </a:p>
          <a:p>
            <a:r>
              <a:rPr lang="zh-CN" altLang="en-US" dirty="0" smtClean="0"/>
              <a:t>这个变量计算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由于序列不工作而从这个状态转换到恢复状态的次数。问题可能是均衡没有被正确调整，或者选择的速度无法工作，而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状态将采取措施解决这些问题。这个变量限制了这些尝试的次数，以避免无限循环。如果在执行此操作</a:t>
            </a:r>
            <a:r>
              <a:rPr lang="en-US" altLang="zh-CN" dirty="0" smtClean="0"/>
              <a:t>256</a:t>
            </a:r>
            <a:r>
              <a:rPr lang="zh-CN" altLang="en-US" dirty="0" smtClean="0"/>
              <a:t>次后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当计数达到</a:t>
            </a:r>
            <a:r>
              <a:rPr lang="en-US" altLang="zh-CN" dirty="0" err="1" smtClean="0"/>
              <a:t>FFh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链接仍然不工作，则返回到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并重新开始，希望得到更好的结果。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55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31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“</a:t>
            </a:r>
            <a:r>
              <a:rPr lang="zh-CN" altLang="en-US" sz="1200" dirty="0" smtClean="0"/>
              <a:t>在这种状态下，</a:t>
            </a:r>
            <a:r>
              <a:rPr lang="en-US" altLang="zh-CN" sz="1200" dirty="0" smtClean="0"/>
              <a:t>Link</a:t>
            </a:r>
            <a:r>
              <a:rPr lang="zh-CN" altLang="en-US" sz="1200" dirty="0" smtClean="0"/>
              <a:t>重复尽可能多的训练过程来处理问题”这句话的理解：本人暂时认为是通过</a:t>
            </a:r>
            <a:r>
              <a:rPr lang="en-US" altLang="zh-CN" sz="1200" dirty="0" err="1" smtClean="0"/>
              <a:t>idle_to_rlock_transitioned</a:t>
            </a:r>
            <a:r>
              <a:rPr lang="zh-CN" altLang="en-US" sz="1200" dirty="0" smtClean="0"/>
              <a:t>来不断进行重新训练来解决遇到的问题</a:t>
            </a:r>
            <a:endParaRPr lang="en-US" altLang="zh-CN" sz="1200" dirty="0" smtClean="0"/>
          </a:p>
          <a:p>
            <a:r>
              <a:rPr lang="zh-CN" altLang="en-US" dirty="0" smtClean="0"/>
              <a:t>这个变量计算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由于序列不工作而从这个状态转换到恢复状态的次数。问题可能是均衡没有被正确调整，或者选择的速度无法工作，而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状态将采取措施解决这些问题。这个变量限制了这些尝试的次数，以避免无限循环。如果在执行此操作</a:t>
            </a:r>
            <a:r>
              <a:rPr lang="en-US" altLang="zh-CN" dirty="0" smtClean="0"/>
              <a:t>256</a:t>
            </a:r>
            <a:r>
              <a:rPr lang="zh-CN" altLang="en-US" dirty="0" smtClean="0"/>
              <a:t>次后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当计数达到</a:t>
            </a:r>
            <a:r>
              <a:rPr lang="en-US" altLang="zh-CN" dirty="0" err="1" smtClean="0"/>
              <a:t>FFh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链接仍然不工作，则返回到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并重新开始，希望得到更好的结果。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19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“</a:t>
            </a:r>
            <a:r>
              <a:rPr lang="zh-CN" altLang="en-US" sz="1200" dirty="0" smtClean="0"/>
              <a:t>在这种状态下，</a:t>
            </a:r>
            <a:r>
              <a:rPr lang="en-US" altLang="zh-CN" sz="1200" dirty="0" smtClean="0"/>
              <a:t>Link</a:t>
            </a:r>
            <a:r>
              <a:rPr lang="zh-CN" altLang="en-US" sz="1200" dirty="0" smtClean="0"/>
              <a:t>重复尽可能多的训练过程来处理问题”这句话的理解：本人暂时认为是通过</a:t>
            </a:r>
            <a:r>
              <a:rPr lang="en-US" altLang="zh-CN" sz="1200" dirty="0" err="1" smtClean="0"/>
              <a:t>idle_to_rlock_transitioned</a:t>
            </a:r>
            <a:r>
              <a:rPr lang="zh-CN" altLang="en-US" sz="1200" dirty="0" smtClean="0"/>
              <a:t>来不断进行重新训练来解决遇到的问题</a:t>
            </a:r>
            <a:endParaRPr lang="en-US" altLang="zh-CN" sz="1200" dirty="0" smtClean="0"/>
          </a:p>
          <a:p>
            <a:r>
              <a:rPr lang="zh-CN" altLang="en-US" dirty="0" smtClean="0"/>
              <a:t>这个变量计算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由于序列不工作而从这个状态转换到恢复状态的次数。问题可能是均衡没有被正确调整，或者选择的速度无法工作，而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状态将采取措施解决这些问题。这个变量限制了这些尝试的次数，以避免无限循环。如果在执行此操作</a:t>
            </a:r>
            <a:r>
              <a:rPr lang="en-US" altLang="zh-CN" dirty="0" smtClean="0"/>
              <a:t>256</a:t>
            </a:r>
            <a:r>
              <a:rPr lang="zh-CN" altLang="en-US" dirty="0" smtClean="0"/>
              <a:t>次后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当计数达到</a:t>
            </a:r>
            <a:r>
              <a:rPr lang="en-US" altLang="zh-CN" dirty="0" err="1" smtClean="0"/>
              <a:t>FFh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链接仍然不工作，则返回到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并重新开始，希望得到更好的结果。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73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</a:t>
            </a:r>
            <a:r>
              <a:rPr lang="en-US" altLang="zh-CN" sz="1200" kern="100" dirty="0" smtClean="0">
                <a:ea typeface="+mn-ea"/>
                <a:cs typeface="Times New Roman" panose="02020603050405020304" pitchFamily="18" charset="0"/>
              </a:rPr>
              <a:t> </a:t>
            </a:r>
            <a:r>
              <a:rPr lang="zh-CN" altLang="zh-CN" sz="1200" kern="100" dirty="0" smtClean="0">
                <a:cs typeface="Times New Roman" panose="02020603050405020304" pitchFamily="18" charset="0"/>
              </a:rPr>
              <a:t>这些编号保存在</a:t>
            </a:r>
            <a:r>
              <a:rPr lang="en-US" altLang="zh-CN" sz="1200" kern="100" dirty="0" smtClean="0">
                <a:ea typeface="+mn-ea"/>
                <a:cs typeface="Times New Roman" panose="02020603050405020304" pitchFamily="18" charset="0"/>
              </a:rPr>
              <a:t> Switch </a:t>
            </a:r>
            <a:r>
              <a:rPr lang="zh-CN" altLang="zh-CN" sz="1200" kern="100" dirty="0" smtClean="0">
                <a:cs typeface="Times New Roman" panose="02020603050405020304" pitchFamily="18" charset="0"/>
              </a:rPr>
              <a:t>的硬件逻辑中，</a:t>
            </a:r>
            <a:r>
              <a:rPr lang="zh-CN" altLang="zh-CN" sz="1200" kern="100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zh-CN" sz="1200" kern="100" dirty="0" smtClean="0">
                <a:cs typeface="Times New Roman" panose="02020603050405020304" pitchFamily="18" charset="0"/>
              </a:rPr>
              <a:t>而不在</a:t>
            </a:r>
            <a:r>
              <a:rPr lang="en-US" altLang="zh-CN" sz="1200" kern="100" dirty="0" smtClean="0">
                <a:ea typeface="+mn-ea"/>
                <a:cs typeface="Times New Roman" panose="02020603050405020304" pitchFamily="18" charset="0"/>
              </a:rPr>
              <a:t> Switch </a:t>
            </a:r>
            <a:r>
              <a:rPr lang="zh-CN" altLang="zh-CN" sz="1200" kern="100" dirty="0" smtClean="0">
                <a:cs typeface="Times New Roman" panose="02020603050405020304" pitchFamily="18" charset="0"/>
              </a:rPr>
              <a:t>的配置空间中。</a:t>
            </a:r>
            <a:endParaRPr lang="zh-CN" altLang="zh-CN" sz="1200" kern="100" dirty="0" smtClean="0">
              <a:effectLst/>
              <a:ea typeface="+mn-ea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31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2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“</a:t>
            </a:r>
            <a:r>
              <a:rPr lang="zh-CN" altLang="en-US" sz="1200" dirty="0" smtClean="0"/>
              <a:t>在这种状态下，</a:t>
            </a:r>
            <a:r>
              <a:rPr lang="en-US" altLang="zh-CN" sz="1200" dirty="0" smtClean="0"/>
              <a:t>Link</a:t>
            </a:r>
            <a:r>
              <a:rPr lang="zh-CN" altLang="en-US" sz="1200" dirty="0" smtClean="0"/>
              <a:t>重复尽可能多的训练过程来处理问题”这句话的理解：本人暂时认为是通过</a:t>
            </a:r>
            <a:r>
              <a:rPr lang="en-US" altLang="zh-CN" sz="1200" dirty="0" err="1" smtClean="0"/>
              <a:t>idle_to_rlock_transitioned</a:t>
            </a:r>
            <a:r>
              <a:rPr lang="zh-CN" altLang="en-US" sz="1200" dirty="0" smtClean="0"/>
              <a:t>来不断进行重新训练来解决遇到的问题</a:t>
            </a:r>
            <a:endParaRPr lang="en-US" altLang="zh-CN" sz="1200" dirty="0" smtClean="0"/>
          </a:p>
          <a:p>
            <a:r>
              <a:rPr lang="zh-CN" altLang="en-US" dirty="0" smtClean="0"/>
              <a:t>这个变量计算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由于序列不工作而从这个状态转换到恢复状态的次数。问题可能是均衡没有被正确调整，或者选择的速度无法工作，而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状态将采取措施解决这些问题。这个变量限制了这些尝试的次数，以避免无限循环。如果在执行此操作</a:t>
            </a:r>
            <a:r>
              <a:rPr lang="en-US" altLang="zh-CN" dirty="0" smtClean="0"/>
              <a:t>256</a:t>
            </a:r>
            <a:r>
              <a:rPr lang="zh-CN" altLang="en-US" dirty="0" smtClean="0"/>
              <a:t>次后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当计数达到</a:t>
            </a:r>
            <a:r>
              <a:rPr lang="en-US" altLang="zh-CN" dirty="0" err="1" smtClean="0"/>
              <a:t>FFh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链接仍然不工作，则返回到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并重新开始，希望得到更好的结果。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3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“</a:t>
            </a:r>
            <a:r>
              <a:rPr lang="zh-CN" altLang="en-US" sz="1200" dirty="0" smtClean="0"/>
              <a:t>在这种状态下，</a:t>
            </a:r>
            <a:r>
              <a:rPr lang="en-US" altLang="zh-CN" sz="1200" dirty="0" smtClean="0"/>
              <a:t>Link</a:t>
            </a:r>
            <a:r>
              <a:rPr lang="zh-CN" altLang="en-US" sz="1200" dirty="0" smtClean="0"/>
              <a:t>重复尽可能多的训练过程来处理问题”这句话的理解：本人暂时认为是通过</a:t>
            </a:r>
            <a:r>
              <a:rPr lang="en-US" altLang="zh-CN" sz="1200" dirty="0" err="1" smtClean="0"/>
              <a:t>idle_to_rlock_transitioned</a:t>
            </a:r>
            <a:r>
              <a:rPr lang="zh-CN" altLang="en-US" sz="1200" dirty="0" smtClean="0"/>
              <a:t>来不断进行重新训练来解决遇到的问题</a:t>
            </a:r>
            <a:endParaRPr lang="en-US" altLang="zh-CN" sz="1200" dirty="0" smtClean="0"/>
          </a:p>
          <a:p>
            <a:r>
              <a:rPr lang="zh-CN" altLang="en-US" dirty="0" smtClean="0"/>
              <a:t>这个变量计算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由于序列不工作而从这个状态转换到恢复状态的次数。问题可能是均衡没有被正确调整，或者选择的速度无法工作，而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状态将采取措施解决这些问题。这个变量限制了这些尝试的次数，以避免无限循环。如果在执行此操作</a:t>
            </a:r>
            <a:r>
              <a:rPr lang="en-US" altLang="zh-CN" dirty="0" smtClean="0"/>
              <a:t>256</a:t>
            </a:r>
            <a:r>
              <a:rPr lang="zh-CN" altLang="en-US" dirty="0" smtClean="0"/>
              <a:t>次后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当计数达到</a:t>
            </a:r>
            <a:r>
              <a:rPr lang="en-US" altLang="zh-CN" dirty="0" err="1" smtClean="0"/>
              <a:t>FFh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链接仍然不工作，则返回到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并重新开始，希望得到更好的结果。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3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3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-6008" y="5998067"/>
            <a:ext cx="12192000" cy="863599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" fmla="*/ 0 w 12195175"/>
              <a:gd name="connsiteY0" fmla="*/ 8993 h 413657"/>
              <a:gd name="connsiteX1" fmla="*/ 6096000 w 12195175"/>
              <a:gd name="connsiteY1" fmla="*/ 0 h 413657"/>
              <a:gd name="connsiteX2" fmla="*/ 12195175 w 12195175"/>
              <a:gd name="connsiteY2" fmla="*/ 8993 h 413657"/>
              <a:gd name="connsiteX3" fmla="*/ 12195175 w 12195175"/>
              <a:gd name="connsiteY3" fmla="*/ 413657 h 413657"/>
              <a:gd name="connsiteX4" fmla="*/ 0 w 12195175"/>
              <a:gd name="connsiteY4" fmla="*/ 413657 h 413657"/>
              <a:gd name="connsiteX5" fmla="*/ 0 w 12195175"/>
              <a:gd name="connsiteY5" fmla="*/ 8993 h 413657"/>
              <a:gd name="connsiteX0" fmla="*/ 0 w 12195175"/>
              <a:gd name="connsiteY0" fmla="*/ 458935 h 863599"/>
              <a:gd name="connsiteX1" fmla="*/ 6052457 w 12195175"/>
              <a:gd name="connsiteY1" fmla="*/ 0 h 863599"/>
              <a:gd name="connsiteX2" fmla="*/ 12195175 w 12195175"/>
              <a:gd name="connsiteY2" fmla="*/ 458935 h 863599"/>
              <a:gd name="connsiteX3" fmla="*/ 12195175 w 12195175"/>
              <a:gd name="connsiteY3" fmla="*/ 863599 h 863599"/>
              <a:gd name="connsiteX4" fmla="*/ 0 w 12195175"/>
              <a:gd name="connsiteY4" fmla="*/ 863599 h 863599"/>
              <a:gd name="connsiteX5" fmla="*/ 0 w 12195175"/>
              <a:gd name="connsiteY5" fmla="*/ 458935 h 86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chemeClr val="bg1">
              <a:lumMod val="9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686628"/>
            <a:ext cx="10363200" cy="1182532"/>
          </a:xfrm>
        </p:spPr>
        <p:txBody>
          <a:bodyPr>
            <a:norm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869160"/>
            <a:ext cx="8534400" cy="769640"/>
          </a:xfrm>
        </p:spPr>
        <p:txBody>
          <a:bodyPr>
            <a:normAutofit/>
          </a:bodyPr>
          <a:lstStyle>
            <a:lvl1pPr marL="0" indent="0" algn="ctr">
              <a:buNone/>
              <a:defRPr sz="2799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矩形 3"/>
          <p:cNvSpPr/>
          <p:nvPr/>
        </p:nvSpPr>
        <p:spPr>
          <a:xfrm>
            <a:off x="0" y="0"/>
            <a:ext cx="12192000" cy="3686628"/>
          </a:xfrm>
          <a:custGeom>
            <a:avLst/>
            <a:gdLst>
              <a:gd name="connsiteX0" fmla="*/ 0 w 12195175"/>
              <a:gd name="connsiteY0" fmla="*/ 0 h 2060848"/>
              <a:gd name="connsiteX1" fmla="*/ 12195175 w 12195175"/>
              <a:gd name="connsiteY1" fmla="*/ 0 h 2060848"/>
              <a:gd name="connsiteX2" fmla="*/ 12195175 w 12195175"/>
              <a:gd name="connsiteY2" fmla="*/ 2060848 h 2060848"/>
              <a:gd name="connsiteX3" fmla="*/ 0 w 12195175"/>
              <a:gd name="connsiteY3" fmla="*/ 2060848 h 2060848"/>
              <a:gd name="connsiteX4" fmla="*/ 0 w 12195175"/>
              <a:gd name="connsiteY4" fmla="*/ 0 h 2060848"/>
              <a:gd name="connsiteX0" fmla="*/ 0 w 12195175"/>
              <a:gd name="connsiteY0" fmla="*/ 0 h 2060848"/>
              <a:gd name="connsiteX1" fmla="*/ 12195175 w 12195175"/>
              <a:gd name="connsiteY1" fmla="*/ 0 h 2060848"/>
              <a:gd name="connsiteX2" fmla="*/ 12195175 w 12195175"/>
              <a:gd name="connsiteY2" fmla="*/ 2060848 h 2060848"/>
              <a:gd name="connsiteX3" fmla="*/ 6096000 w 12195175"/>
              <a:gd name="connsiteY3" fmla="*/ 2046514 h 2060848"/>
              <a:gd name="connsiteX4" fmla="*/ 0 w 12195175"/>
              <a:gd name="connsiteY4" fmla="*/ 2060848 h 2060848"/>
              <a:gd name="connsiteX5" fmla="*/ 0 w 12195175"/>
              <a:gd name="connsiteY5" fmla="*/ 0 h 2060848"/>
              <a:gd name="connsiteX0" fmla="*/ 0 w 12195175"/>
              <a:gd name="connsiteY0" fmla="*/ 0 h 3686628"/>
              <a:gd name="connsiteX1" fmla="*/ 12195175 w 12195175"/>
              <a:gd name="connsiteY1" fmla="*/ 0 h 3686628"/>
              <a:gd name="connsiteX2" fmla="*/ 12195175 w 12195175"/>
              <a:gd name="connsiteY2" fmla="*/ 2060848 h 3686628"/>
              <a:gd name="connsiteX3" fmla="*/ 6081486 w 12195175"/>
              <a:gd name="connsiteY3" fmla="*/ 3686628 h 3686628"/>
              <a:gd name="connsiteX4" fmla="*/ 0 w 12195175"/>
              <a:gd name="connsiteY4" fmla="*/ 2060848 h 3686628"/>
              <a:gd name="connsiteX5" fmla="*/ 0 w 12195175"/>
              <a:gd name="connsiteY5" fmla="*/ 0 h 36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3686628">
                <a:moveTo>
                  <a:pt x="0" y="0"/>
                </a:moveTo>
                <a:lnTo>
                  <a:pt x="12195175" y="0"/>
                </a:lnTo>
                <a:lnTo>
                  <a:pt x="12195175" y="2060848"/>
                </a:lnTo>
                <a:lnTo>
                  <a:pt x="6081486" y="3686628"/>
                </a:lnTo>
                <a:lnTo>
                  <a:pt x="0" y="20608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rcRect/>
            <a:stretch>
              <a:fillRect l="-36" t="-81828" r="-36" b="-95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矩形 2"/>
          <p:cNvSpPr/>
          <p:nvPr/>
        </p:nvSpPr>
        <p:spPr>
          <a:xfrm>
            <a:off x="0" y="-27384"/>
            <a:ext cx="12192000" cy="2510972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6096000 w 12195175"/>
              <a:gd name="connsiteY3" fmla="*/ 899886 h 908720"/>
              <a:gd name="connsiteX4" fmla="*/ 0 w 12195175"/>
              <a:gd name="connsiteY4" fmla="*/ 908720 h 908720"/>
              <a:gd name="connsiteX5" fmla="*/ 0 w 12195175"/>
              <a:gd name="connsiteY5" fmla="*/ 0 h 908720"/>
              <a:gd name="connsiteX0" fmla="*/ 0 w 12195175"/>
              <a:gd name="connsiteY0" fmla="*/ 0 h 2510972"/>
              <a:gd name="connsiteX1" fmla="*/ 12195175 w 12195175"/>
              <a:gd name="connsiteY1" fmla="*/ 0 h 2510972"/>
              <a:gd name="connsiteX2" fmla="*/ 12195175 w 12195175"/>
              <a:gd name="connsiteY2" fmla="*/ 908720 h 2510972"/>
              <a:gd name="connsiteX3" fmla="*/ 6052458 w 12195175"/>
              <a:gd name="connsiteY3" fmla="*/ 2510972 h 2510972"/>
              <a:gd name="connsiteX4" fmla="*/ 0 w 12195175"/>
              <a:gd name="connsiteY4" fmla="*/ 908720 h 2510972"/>
              <a:gd name="connsiteX5" fmla="*/ 0 w 12195175"/>
              <a:gd name="connsiteY5" fmla="*/ 0 h 25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2F5EB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410992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520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>
            <a:normAutofit/>
          </a:bodyPr>
          <a:lstStyle>
            <a:lvl1pPr algn="l">
              <a:defRPr sz="3199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37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4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9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57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795" y="0"/>
            <a:ext cx="9574571" cy="836712"/>
          </a:xfrm>
        </p:spPr>
        <p:txBody>
          <a:bodyPr anchor="ctr">
            <a:normAutofit/>
          </a:bodyPr>
          <a:lstStyle>
            <a:lvl1pPr algn="l">
              <a:defRPr sz="2799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908720"/>
            <a:ext cx="6815667" cy="521744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6806" y="908720"/>
            <a:ext cx="3923879" cy="5217444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6123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7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0" y="2204864"/>
            <a:ext cx="12188826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632666" y="1124745"/>
            <a:ext cx="35994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399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4399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50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五边形 19"/>
          <p:cNvSpPr/>
          <p:nvPr/>
        </p:nvSpPr>
        <p:spPr>
          <a:xfrm rot="5400000">
            <a:off x="-124519" y="124520"/>
            <a:ext cx="824955" cy="575914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7" descr="D:\快盘\130425PPT模板与规范\标志-蓝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473" y="6309321"/>
            <a:ext cx="2393324" cy="42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-1" y="6492876"/>
            <a:ext cx="69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74" y="824955"/>
            <a:ext cx="12188826" cy="60302"/>
          </a:xfrm>
          <a:prstGeom prst="rect">
            <a:avLst/>
          </a:prstGeom>
          <a:solidFill>
            <a:srgbClr val="2F5EB0"/>
          </a:solidFill>
          <a:ln>
            <a:noFill/>
          </a:ln>
          <a:extLst/>
        </p:spPr>
        <p:txBody>
          <a:bodyPr wrap="none" lIns="8997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799" smtClean="0">
              <a:solidFill>
                <a:srgbClr val="000000"/>
              </a:solidFill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11438134" y="642144"/>
            <a:ext cx="753866" cy="215900"/>
          </a:xfrm>
          <a:custGeom>
            <a:avLst/>
            <a:gdLst>
              <a:gd name="connsiteX0" fmla="*/ 0 w 7358743"/>
              <a:gd name="connsiteY0" fmla="*/ 377371 h 1872343"/>
              <a:gd name="connsiteX1" fmla="*/ 5109029 w 7358743"/>
              <a:gd name="connsiteY1" fmla="*/ 377371 h 1872343"/>
              <a:gd name="connsiteX2" fmla="*/ 5442858 w 7358743"/>
              <a:gd name="connsiteY2" fmla="*/ 0 h 1872343"/>
              <a:gd name="connsiteX3" fmla="*/ 7358743 w 7358743"/>
              <a:gd name="connsiteY3" fmla="*/ 0 h 1872343"/>
              <a:gd name="connsiteX4" fmla="*/ 7358743 w 7358743"/>
              <a:gd name="connsiteY4" fmla="*/ 1872343 h 1872343"/>
              <a:gd name="connsiteX5" fmla="*/ 261258 w 7358743"/>
              <a:gd name="connsiteY5" fmla="*/ 1872343 h 1872343"/>
              <a:gd name="connsiteX6" fmla="*/ 0 w 7358743"/>
              <a:gd name="connsiteY6" fmla="*/ 377371 h 1872343"/>
              <a:gd name="connsiteX0" fmla="*/ 0 w 7358743"/>
              <a:gd name="connsiteY0" fmla="*/ 377371 h 1872343"/>
              <a:gd name="connsiteX1" fmla="*/ 5109029 w 7358743"/>
              <a:gd name="connsiteY1" fmla="*/ 377371 h 1872343"/>
              <a:gd name="connsiteX2" fmla="*/ 5442858 w 7358743"/>
              <a:gd name="connsiteY2" fmla="*/ 0 h 1872343"/>
              <a:gd name="connsiteX3" fmla="*/ 7358743 w 7358743"/>
              <a:gd name="connsiteY3" fmla="*/ 0 h 1872343"/>
              <a:gd name="connsiteX4" fmla="*/ 7358743 w 7358743"/>
              <a:gd name="connsiteY4" fmla="*/ 1872343 h 1872343"/>
              <a:gd name="connsiteX5" fmla="*/ 0 w 7358743"/>
              <a:gd name="connsiteY5" fmla="*/ 377371 h 1872343"/>
              <a:gd name="connsiteX0" fmla="*/ 2249714 w 2249714"/>
              <a:gd name="connsiteY0" fmla="*/ 1872343 h 1872343"/>
              <a:gd name="connsiteX1" fmla="*/ 0 w 2249714"/>
              <a:gd name="connsiteY1" fmla="*/ 377371 h 1872343"/>
              <a:gd name="connsiteX2" fmla="*/ 333829 w 2249714"/>
              <a:gd name="connsiteY2" fmla="*/ 0 h 1872343"/>
              <a:gd name="connsiteX3" fmla="*/ 2249714 w 2249714"/>
              <a:gd name="connsiteY3" fmla="*/ 0 h 1872343"/>
              <a:gd name="connsiteX4" fmla="*/ 2249714 w 2249714"/>
              <a:gd name="connsiteY4" fmla="*/ 1872343 h 1872343"/>
              <a:gd name="connsiteX0" fmla="*/ 2249714 w 2249714"/>
              <a:gd name="connsiteY0" fmla="*/ 802065 h 802065"/>
              <a:gd name="connsiteX1" fmla="*/ 0 w 2249714"/>
              <a:gd name="connsiteY1" fmla="*/ 377371 h 802065"/>
              <a:gd name="connsiteX2" fmla="*/ 333829 w 2249714"/>
              <a:gd name="connsiteY2" fmla="*/ 0 h 802065"/>
              <a:gd name="connsiteX3" fmla="*/ 2249714 w 2249714"/>
              <a:gd name="connsiteY3" fmla="*/ 0 h 802065"/>
              <a:gd name="connsiteX4" fmla="*/ 2249714 w 2249714"/>
              <a:gd name="connsiteY4" fmla="*/ 802065 h 802065"/>
              <a:gd name="connsiteX0" fmla="*/ 1915885 w 1915885"/>
              <a:gd name="connsiteY0" fmla="*/ 802065 h 802069"/>
              <a:gd name="connsiteX1" fmla="*/ 1160309 w 1915885"/>
              <a:gd name="connsiteY1" fmla="*/ 802069 h 802069"/>
              <a:gd name="connsiteX2" fmla="*/ 0 w 1915885"/>
              <a:gd name="connsiteY2" fmla="*/ 0 h 802069"/>
              <a:gd name="connsiteX3" fmla="*/ 1915885 w 1915885"/>
              <a:gd name="connsiteY3" fmla="*/ 0 h 802069"/>
              <a:gd name="connsiteX4" fmla="*/ 1915885 w 1915885"/>
              <a:gd name="connsiteY4" fmla="*/ 802065 h 802069"/>
              <a:gd name="connsiteX0" fmla="*/ 755576 w 755576"/>
              <a:gd name="connsiteY0" fmla="*/ 802065 h 802069"/>
              <a:gd name="connsiteX1" fmla="*/ 0 w 755576"/>
              <a:gd name="connsiteY1" fmla="*/ 802069 h 802069"/>
              <a:gd name="connsiteX2" fmla="*/ 144016 w 755576"/>
              <a:gd name="connsiteY2" fmla="*/ 0 h 802069"/>
              <a:gd name="connsiteX3" fmla="*/ 755576 w 755576"/>
              <a:gd name="connsiteY3" fmla="*/ 0 h 802069"/>
              <a:gd name="connsiteX4" fmla="*/ 755576 w 755576"/>
              <a:gd name="connsiteY4" fmla="*/ 802065 h 802069"/>
              <a:gd name="connsiteX0" fmla="*/ 755576 w 755576"/>
              <a:gd name="connsiteY0" fmla="*/ 802065 h 802069"/>
              <a:gd name="connsiteX1" fmla="*/ 0 w 755576"/>
              <a:gd name="connsiteY1" fmla="*/ 802069 h 802069"/>
              <a:gd name="connsiteX2" fmla="*/ 215825 w 755576"/>
              <a:gd name="connsiteY2" fmla="*/ 0 h 802069"/>
              <a:gd name="connsiteX3" fmla="*/ 755576 w 755576"/>
              <a:gd name="connsiteY3" fmla="*/ 0 h 802069"/>
              <a:gd name="connsiteX4" fmla="*/ 755576 w 755576"/>
              <a:gd name="connsiteY4" fmla="*/ 802065 h 802069"/>
              <a:gd name="connsiteX0" fmla="*/ 755576 w 1295273"/>
              <a:gd name="connsiteY0" fmla="*/ 881313 h 881317"/>
              <a:gd name="connsiteX1" fmla="*/ 0 w 1295273"/>
              <a:gd name="connsiteY1" fmla="*/ 881317 h 881317"/>
              <a:gd name="connsiteX2" fmla="*/ 215825 w 1295273"/>
              <a:gd name="connsiteY2" fmla="*/ 79248 h 881317"/>
              <a:gd name="connsiteX3" fmla="*/ 1295273 w 1295273"/>
              <a:gd name="connsiteY3" fmla="*/ 0 h 881317"/>
              <a:gd name="connsiteX4" fmla="*/ 755576 w 1295273"/>
              <a:gd name="connsiteY4" fmla="*/ 881313 h 881317"/>
              <a:gd name="connsiteX0" fmla="*/ 1295273 w 1295273"/>
              <a:gd name="connsiteY0" fmla="*/ 802161 h 881317"/>
              <a:gd name="connsiteX1" fmla="*/ 0 w 1295273"/>
              <a:gd name="connsiteY1" fmla="*/ 881317 h 881317"/>
              <a:gd name="connsiteX2" fmla="*/ 215825 w 1295273"/>
              <a:gd name="connsiteY2" fmla="*/ 79248 h 881317"/>
              <a:gd name="connsiteX3" fmla="*/ 1295273 w 1295273"/>
              <a:gd name="connsiteY3" fmla="*/ 0 h 881317"/>
              <a:gd name="connsiteX4" fmla="*/ 1295273 w 1295273"/>
              <a:gd name="connsiteY4" fmla="*/ 802161 h 881317"/>
              <a:gd name="connsiteX0" fmla="*/ 1331509 w 1331509"/>
              <a:gd name="connsiteY0" fmla="*/ 802161 h 802161"/>
              <a:gd name="connsiteX1" fmla="*/ 0 w 1331509"/>
              <a:gd name="connsiteY1" fmla="*/ 802161 h 802161"/>
              <a:gd name="connsiteX2" fmla="*/ 252061 w 1331509"/>
              <a:gd name="connsiteY2" fmla="*/ 79248 h 802161"/>
              <a:gd name="connsiteX3" fmla="*/ 1331509 w 1331509"/>
              <a:gd name="connsiteY3" fmla="*/ 0 h 802161"/>
              <a:gd name="connsiteX4" fmla="*/ 1331509 w 1331509"/>
              <a:gd name="connsiteY4" fmla="*/ 802161 h 802161"/>
              <a:gd name="connsiteX0" fmla="*/ 1331509 w 1331509"/>
              <a:gd name="connsiteY0" fmla="*/ 802161 h 802161"/>
              <a:gd name="connsiteX1" fmla="*/ 0 w 1331509"/>
              <a:gd name="connsiteY1" fmla="*/ 802161 h 802161"/>
              <a:gd name="connsiteX2" fmla="*/ 216003 w 1331509"/>
              <a:gd name="connsiteY2" fmla="*/ 97 h 802161"/>
              <a:gd name="connsiteX3" fmla="*/ 1331509 w 1331509"/>
              <a:gd name="connsiteY3" fmla="*/ 0 h 802161"/>
              <a:gd name="connsiteX4" fmla="*/ 1331509 w 1331509"/>
              <a:gd name="connsiteY4" fmla="*/ 802161 h 802161"/>
              <a:gd name="connsiteX0" fmla="*/ 1331509 w 1331509"/>
              <a:gd name="connsiteY0" fmla="*/ 802064 h 802064"/>
              <a:gd name="connsiteX1" fmla="*/ 0 w 1331509"/>
              <a:gd name="connsiteY1" fmla="*/ 802064 h 802064"/>
              <a:gd name="connsiteX2" fmla="*/ 216003 w 1331509"/>
              <a:gd name="connsiteY2" fmla="*/ 0 h 802064"/>
              <a:gd name="connsiteX3" fmla="*/ 1078998 w 1331509"/>
              <a:gd name="connsiteY3" fmla="*/ 0 h 802064"/>
              <a:gd name="connsiteX4" fmla="*/ 1331509 w 1331509"/>
              <a:gd name="connsiteY4" fmla="*/ 802064 h 802064"/>
              <a:gd name="connsiteX0" fmla="*/ 1078998 w 1078998"/>
              <a:gd name="connsiteY0" fmla="*/ 802435 h 802435"/>
              <a:gd name="connsiteX1" fmla="*/ 0 w 1078998"/>
              <a:gd name="connsiteY1" fmla="*/ 802064 h 802435"/>
              <a:gd name="connsiteX2" fmla="*/ 216003 w 1078998"/>
              <a:gd name="connsiteY2" fmla="*/ 0 h 802435"/>
              <a:gd name="connsiteX3" fmla="*/ 1078998 w 1078998"/>
              <a:gd name="connsiteY3" fmla="*/ 0 h 802435"/>
              <a:gd name="connsiteX4" fmla="*/ 1078998 w 1078998"/>
              <a:gd name="connsiteY4" fmla="*/ 802435 h 802435"/>
              <a:gd name="connsiteX0" fmla="*/ 754486 w 1078998"/>
              <a:gd name="connsiteY0" fmla="*/ 802435 h 802435"/>
              <a:gd name="connsiteX1" fmla="*/ 0 w 1078998"/>
              <a:gd name="connsiteY1" fmla="*/ 802064 h 802435"/>
              <a:gd name="connsiteX2" fmla="*/ 216003 w 1078998"/>
              <a:gd name="connsiteY2" fmla="*/ 0 h 802435"/>
              <a:gd name="connsiteX3" fmla="*/ 1078998 w 1078998"/>
              <a:gd name="connsiteY3" fmla="*/ 0 h 802435"/>
              <a:gd name="connsiteX4" fmla="*/ 754486 w 1078998"/>
              <a:gd name="connsiteY4" fmla="*/ 802435 h 802435"/>
              <a:gd name="connsiteX0" fmla="*/ 754486 w 754486"/>
              <a:gd name="connsiteY0" fmla="*/ 802435 h 802435"/>
              <a:gd name="connsiteX1" fmla="*/ 0 w 754486"/>
              <a:gd name="connsiteY1" fmla="*/ 802064 h 802435"/>
              <a:gd name="connsiteX2" fmla="*/ 216003 w 754486"/>
              <a:gd name="connsiteY2" fmla="*/ 0 h 802435"/>
              <a:gd name="connsiteX3" fmla="*/ 754486 w 754486"/>
              <a:gd name="connsiteY3" fmla="*/ 0 h 802435"/>
              <a:gd name="connsiteX4" fmla="*/ 754486 w 754486"/>
              <a:gd name="connsiteY4" fmla="*/ 802435 h 80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486" h="802435">
                <a:moveTo>
                  <a:pt x="754486" y="802435"/>
                </a:moveTo>
                <a:lnTo>
                  <a:pt x="0" y="802064"/>
                </a:lnTo>
                <a:lnTo>
                  <a:pt x="216003" y="0"/>
                </a:lnTo>
                <a:lnTo>
                  <a:pt x="754486" y="0"/>
                </a:lnTo>
                <a:lnTo>
                  <a:pt x="754486" y="802435"/>
                </a:lnTo>
                <a:close/>
              </a:path>
            </a:pathLst>
          </a:custGeom>
          <a:solidFill>
            <a:srgbClr val="2F5EB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77" anchor="ctr"/>
          <a:lstStyle/>
          <a:p>
            <a:pPr algn="ctr" eaLnBrk="1" hangingPunct="1">
              <a:defRPr/>
            </a:pPr>
            <a:endParaRPr lang="zh-CN" altLang="en-US" sz="1799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7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spcBef>
          <a:spcPct val="0"/>
        </a:spcBef>
        <a:buNone/>
        <a:defRPr sz="2799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97" indent="-342797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M</a:t>
            </a:r>
            <a:r>
              <a:rPr lang="zh-CN" altLang="en-US" dirty="0" smtClean="0"/>
              <a:t>串讲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869159"/>
            <a:ext cx="8534400" cy="1134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L2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432109" y="1392054"/>
            <a:ext cx="83927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RC</a:t>
            </a:r>
            <a:r>
              <a:rPr lang="zh-CN" altLang="en-US" sz="1600" dirty="0" smtClean="0"/>
              <a:t>广播</a:t>
            </a:r>
            <a:r>
              <a:rPr lang="en-US" altLang="zh-CN" sz="1600" dirty="0" err="1" smtClean="0"/>
              <a:t>TurnOff</a:t>
            </a:r>
            <a:r>
              <a:rPr lang="zh-CN" altLang="en-US" sz="1600" dirty="0" smtClean="0"/>
              <a:t>消息。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口作为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的下游组件，接收到</a:t>
            </a:r>
            <a:r>
              <a:rPr lang="en-US" altLang="zh-CN" sz="1600" dirty="0" err="1" smtClean="0"/>
              <a:t>TurnOff</a:t>
            </a:r>
            <a:r>
              <a:rPr lang="zh-CN" altLang="en-US" sz="1600" dirty="0" smtClean="0"/>
              <a:t>消息，状态机跳转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L2_IN0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口控制输出相关状态信号，向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口发出进入</a:t>
            </a:r>
            <a:r>
              <a:rPr lang="en-US" altLang="zh-CN" sz="1600" dirty="0" smtClean="0"/>
              <a:t>L2</a:t>
            </a:r>
            <a:r>
              <a:rPr lang="zh-CN" altLang="en-US" sz="1600" dirty="0" smtClean="0"/>
              <a:t>的请求。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口作为</a:t>
            </a:r>
            <a:r>
              <a:rPr lang="en-US" altLang="zh-CN" sz="1600" dirty="0" smtClean="0"/>
              <a:t>EP</a:t>
            </a:r>
            <a:r>
              <a:rPr lang="zh-CN" altLang="en-US" sz="1600" dirty="0" smtClean="0"/>
              <a:t>的上游端口，发送</a:t>
            </a:r>
            <a:r>
              <a:rPr lang="en-US" altLang="zh-CN" sz="1600" dirty="0" err="1" smtClean="0"/>
              <a:t>TurnOff</a:t>
            </a:r>
            <a:r>
              <a:rPr lang="zh-CN" altLang="en-US" sz="1600" dirty="0" smtClean="0"/>
              <a:t>消息。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收到</a:t>
            </a:r>
            <a:r>
              <a:rPr lang="en-US" altLang="zh-CN" sz="1600" dirty="0" err="1" smtClean="0"/>
              <a:t>TurnOff</a:t>
            </a:r>
            <a:r>
              <a:rPr lang="zh-CN" altLang="en-US" sz="1600" dirty="0" smtClean="0"/>
              <a:t>消息，应答</a:t>
            </a:r>
            <a:r>
              <a:rPr lang="en-US" altLang="zh-CN" sz="1600" dirty="0" err="1" smtClean="0"/>
              <a:t>ToAck</a:t>
            </a:r>
            <a:r>
              <a:rPr lang="zh-CN" altLang="en-US" sz="1600" dirty="0" smtClean="0"/>
              <a:t>消息。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做进入</a:t>
            </a:r>
            <a:r>
              <a:rPr lang="en-US" altLang="zh-CN" sz="1600" dirty="0" smtClean="0"/>
              <a:t>L2</a:t>
            </a:r>
            <a:r>
              <a:rPr lang="zh-CN" altLang="en-US" sz="1600" dirty="0" smtClean="0"/>
              <a:t>的准备（等待所有业务处理完成）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口收到</a:t>
            </a:r>
            <a:r>
              <a:rPr lang="en-US" altLang="zh-CN" sz="1600" dirty="0" err="1" smtClean="0"/>
              <a:t>ToAck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状态机跳转</a:t>
            </a:r>
            <a:r>
              <a:rPr lang="en-US" altLang="zh-CN" sz="1600" dirty="0"/>
              <a:t>L0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ym typeface="Wingdings" panose="05000000000000000000" pitchFamily="2" charset="2"/>
              </a:rPr>
              <a:t>L2_IN0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down</a:t>
            </a:r>
            <a:r>
              <a:rPr lang="zh-CN" altLang="en-US" sz="1600" dirty="0" smtClean="0">
                <a:sym typeface="Wingdings" panose="05000000000000000000" pitchFamily="2" charset="2"/>
              </a:rPr>
              <a:t>口控制输出相关状态信号，向</a:t>
            </a: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口汇报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ToAck</a:t>
            </a:r>
            <a:r>
              <a:rPr lang="zh-CN" altLang="en-US" sz="1600" dirty="0" smtClean="0">
                <a:sym typeface="Wingdings" panose="05000000000000000000" pitchFamily="2" charset="2"/>
              </a:rPr>
              <a:t>的接收。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口在</a:t>
            </a:r>
            <a:r>
              <a:rPr lang="en-US" altLang="zh-CN" sz="1600" dirty="0" smtClean="0">
                <a:sym typeface="Wingdings" panose="05000000000000000000" pitchFamily="2" charset="2"/>
              </a:rPr>
              <a:t>L2_IN0</a:t>
            </a:r>
            <a:r>
              <a:rPr lang="zh-CN" altLang="en-US" sz="1600" dirty="0" smtClean="0">
                <a:sym typeface="Wingdings" panose="05000000000000000000" pitchFamily="2" charset="2"/>
              </a:rPr>
              <a:t>时，等待所有活动</a:t>
            </a:r>
            <a:r>
              <a:rPr lang="en-US" altLang="zh-CN" sz="1600" dirty="0" smtClean="0">
                <a:sym typeface="Wingdings" panose="05000000000000000000" pitchFamily="2" charset="2"/>
              </a:rPr>
              <a:t>down</a:t>
            </a:r>
            <a:r>
              <a:rPr lang="zh-CN" altLang="en-US" sz="1600" dirty="0" smtClean="0">
                <a:sym typeface="Wingdings" panose="05000000000000000000" pitchFamily="2" charset="2"/>
              </a:rPr>
              <a:t>口汇报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ToAck</a:t>
            </a:r>
            <a:r>
              <a:rPr lang="zh-CN" altLang="en-US" sz="1600" dirty="0" smtClean="0">
                <a:sym typeface="Wingdings" panose="05000000000000000000" pitchFamily="2" charset="2"/>
              </a:rPr>
              <a:t>，向</a:t>
            </a: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应答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ToAck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口做进入</a:t>
            </a:r>
            <a:r>
              <a:rPr lang="en-US" altLang="zh-CN" sz="1600" dirty="0" smtClean="0">
                <a:sym typeface="Wingdings" panose="05000000000000000000" pitchFamily="2" charset="2"/>
              </a:rPr>
              <a:t>L2</a:t>
            </a:r>
            <a:r>
              <a:rPr lang="zh-CN" altLang="en-US" sz="1600" dirty="0" smtClean="0">
                <a:sym typeface="Wingdings" panose="05000000000000000000" pitchFamily="2" charset="2"/>
              </a:rPr>
              <a:t>的准备（等待所有业务处理完成）。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/>
              <a:t>状态机跳转</a:t>
            </a:r>
            <a:r>
              <a:rPr lang="en-US" altLang="zh-CN" sz="1600" dirty="0" smtClean="0"/>
              <a:t>L2_IN0</a:t>
            </a:r>
            <a:r>
              <a:rPr lang="en-US" altLang="zh-CN" sz="1600" dirty="0" smtClean="0">
                <a:sym typeface="Wingdings" panose="05000000000000000000" pitchFamily="2" charset="2"/>
              </a:rPr>
              <a:t>L2_IN1</a:t>
            </a:r>
            <a:r>
              <a:rPr lang="zh-CN" altLang="en-US" sz="1600" dirty="0" smtClean="0">
                <a:sym typeface="Wingdings" panose="05000000000000000000" pitchFamily="2" charset="2"/>
              </a:rPr>
              <a:t>，向</a:t>
            </a: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发送</a:t>
            </a:r>
            <a:r>
              <a:rPr lang="en-US" altLang="zh-CN" sz="1600" dirty="0" smtClean="0">
                <a:sym typeface="Wingdings" panose="05000000000000000000" pitchFamily="2" charset="2"/>
              </a:rPr>
              <a:t>PM_Enter_L2(DLLP)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应答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PM_Request_Ack</a:t>
            </a:r>
            <a:r>
              <a:rPr lang="en-US" altLang="zh-CN" sz="1600" dirty="0" smtClean="0">
                <a:sym typeface="Wingdings" panose="05000000000000000000" pitchFamily="2" charset="2"/>
              </a:rPr>
              <a:t>(DLLP)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口收到应答，状态机跳转</a:t>
            </a:r>
            <a:r>
              <a:rPr lang="en-US" altLang="zh-CN" sz="1600" dirty="0" smtClean="0"/>
              <a:t>L2_IN1</a:t>
            </a:r>
            <a:r>
              <a:rPr lang="en-US" altLang="zh-CN" sz="1600" dirty="0" smtClean="0">
                <a:sym typeface="Wingdings" panose="05000000000000000000" pitchFamily="2" charset="2"/>
              </a:rPr>
              <a:t>L2</a:t>
            </a:r>
            <a:r>
              <a:rPr lang="zh-CN" altLang="en-US" sz="1600" dirty="0" smtClean="0">
                <a:sym typeface="Wingdings" panose="05000000000000000000" pitchFamily="2" charset="2"/>
              </a:rPr>
              <a:t>，断言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=REQ_L2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ym typeface="Wingdings" panose="05000000000000000000" pitchFamily="2" charset="2"/>
              </a:rPr>
              <a:t>影响</a:t>
            </a:r>
            <a:r>
              <a:rPr lang="en-US" altLang="zh-CN" sz="1600" dirty="0" smtClean="0">
                <a:sym typeface="Wingdings" panose="05000000000000000000" pitchFamily="2" charset="2"/>
              </a:rPr>
              <a:t>LTSSM</a:t>
            </a:r>
            <a:r>
              <a:rPr lang="zh-CN" altLang="en-US" sz="1600" dirty="0" smtClean="0">
                <a:sym typeface="Wingdings" panose="05000000000000000000" pitchFamily="2" charset="2"/>
              </a:rPr>
              <a:t>，最终导致</a:t>
            </a: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与</a:t>
            </a: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口之间电气空闲。</a:t>
            </a:r>
            <a:endParaRPr lang="en-US" altLang="zh-CN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7767783" y="1112808"/>
          <a:ext cx="4377587" cy="521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Visio" r:id="rId4" imgW="3171771" imgH="3781515" progId="Visio.Drawing.15">
                  <p:embed/>
                </p:oleObj>
              </mc:Choice>
              <mc:Fallback>
                <p:oleObj name="Visio" r:id="rId4" imgW="3171771" imgH="3781515" progId="Visio.Drawing.15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783" y="1112808"/>
                        <a:ext cx="4377587" cy="5218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92494" y="864723"/>
            <a:ext cx="83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以</a:t>
            </a:r>
            <a:r>
              <a:rPr lang="en-US" altLang="zh-CN" sz="1600" dirty="0" smtClean="0">
                <a:solidFill>
                  <a:srgbClr val="7030A0"/>
                </a:solidFill>
              </a:rPr>
              <a:t>RC--up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--down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--EP</a:t>
            </a:r>
            <a:r>
              <a:rPr lang="zh-CN" altLang="en-US" sz="1600" dirty="0">
                <a:solidFill>
                  <a:srgbClr val="7030A0"/>
                </a:solidFill>
              </a:rPr>
              <a:t>为</a:t>
            </a:r>
            <a:r>
              <a:rPr lang="zh-CN" altLang="en-US" sz="1600" dirty="0" smtClean="0">
                <a:solidFill>
                  <a:srgbClr val="7030A0"/>
                </a:solidFill>
              </a:rPr>
              <a:t>例       </a:t>
            </a:r>
            <a:r>
              <a:rPr lang="en-US" altLang="zh-CN" sz="1600" dirty="0" smtClean="0">
                <a:solidFill>
                  <a:srgbClr val="7030A0"/>
                </a:solidFill>
              </a:rPr>
              <a:t>L2</a:t>
            </a:r>
            <a:r>
              <a:rPr lang="zh-CN" altLang="en-US" sz="1600" dirty="0" smtClean="0">
                <a:solidFill>
                  <a:srgbClr val="7030A0"/>
                </a:solidFill>
              </a:rPr>
              <a:t>进入以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TurnOff</a:t>
            </a:r>
            <a:r>
              <a:rPr lang="zh-CN" altLang="en-US" sz="1600" dirty="0" smtClean="0">
                <a:solidFill>
                  <a:srgbClr val="7030A0"/>
                </a:solidFill>
              </a:rPr>
              <a:t>消息为驱动</a:t>
            </a:r>
            <a:endParaRPr lang="en-US" altLang="zh-CN" sz="1600" dirty="0" smtClean="0">
              <a:solidFill>
                <a:srgbClr val="7030A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92494" y="2544792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92493" y="4356310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30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L2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432109" y="988879"/>
            <a:ext cx="83927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应答</a:t>
            </a:r>
            <a:r>
              <a:rPr lang="en-US" altLang="zh-CN" sz="1600" dirty="0" err="1" smtClean="0"/>
              <a:t>ToAck</a:t>
            </a:r>
            <a:r>
              <a:rPr lang="zh-CN" altLang="en-US" sz="1600" dirty="0" smtClean="0"/>
              <a:t>，且保证其业务完成，向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口发送</a:t>
            </a:r>
            <a:r>
              <a:rPr lang="en-US" altLang="zh-CN" sz="1600" dirty="0">
                <a:sym typeface="Wingdings" panose="05000000000000000000" pitchFamily="2" charset="2"/>
              </a:rPr>
              <a:t>PM_Enter_L2(DLLP)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口收到</a:t>
            </a:r>
            <a:r>
              <a:rPr lang="en-US" altLang="zh-CN" sz="1600" dirty="0" smtClean="0">
                <a:sym typeface="Wingdings" panose="05000000000000000000" pitchFamily="2" charset="2"/>
              </a:rPr>
              <a:t>PM_Enter_L2</a:t>
            </a:r>
            <a:r>
              <a:rPr lang="zh-CN" altLang="en-US" sz="1600" dirty="0" smtClean="0">
                <a:sym typeface="Wingdings" panose="05000000000000000000" pitchFamily="2" charset="2"/>
              </a:rPr>
              <a:t>，做进入</a:t>
            </a:r>
            <a:r>
              <a:rPr lang="en-US" altLang="zh-CN" sz="1600" dirty="0" smtClean="0">
                <a:sym typeface="Wingdings" panose="05000000000000000000" pitchFamily="2" charset="2"/>
              </a:rPr>
              <a:t>L2</a:t>
            </a:r>
            <a:r>
              <a:rPr lang="zh-CN" altLang="en-US" sz="1600" dirty="0" smtClean="0">
                <a:sym typeface="Wingdings" panose="05000000000000000000" pitchFamily="2" charset="2"/>
              </a:rPr>
              <a:t>准备（</a:t>
            </a:r>
            <a:r>
              <a:rPr lang="zh-CN" altLang="en-US" sz="1600" dirty="0">
                <a:sym typeface="Wingdings" panose="05000000000000000000" pitchFamily="2" charset="2"/>
              </a:rPr>
              <a:t>业务处理完成</a:t>
            </a:r>
            <a:r>
              <a:rPr lang="zh-CN" altLang="en-US" sz="1600" dirty="0" smtClean="0">
                <a:sym typeface="Wingdings" panose="05000000000000000000" pitchFamily="2" charset="2"/>
              </a:rPr>
              <a:t>）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</a:t>
            </a:r>
            <a:r>
              <a:rPr lang="zh-CN" altLang="en-US" sz="1600" dirty="0">
                <a:sym typeface="Wingdings" panose="05000000000000000000" pitchFamily="2" charset="2"/>
              </a:rPr>
              <a:t>应答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en-US" altLang="zh-CN" sz="1600" dirty="0">
                <a:sym typeface="Wingdings" panose="05000000000000000000" pitchFamily="2" charset="2"/>
              </a:rPr>
              <a:t>(DLLP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r>
              <a:rPr lang="zh-CN" altLang="en-US" sz="1600" dirty="0" smtClean="0">
                <a:sym typeface="Wingdings" panose="05000000000000000000" pitchFamily="2" charset="2"/>
              </a:rPr>
              <a:t>，</a:t>
            </a:r>
            <a:r>
              <a:rPr lang="zh-CN" altLang="en-US" sz="1600" dirty="0" smtClean="0"/>
              <a:t>状态机</a:t>
            </a:r>
            <a:r>
              <a:rPr lang="zh-CN" altLang="en-US" sz="1600" dirty="0"/>
              <a:t>跳转</a:t>
            </a:r>
            <a:r>
              <a:rPr lang="en-US" altLang="zh-CN" sz="1600" dirty="0"/>
              <a:t>L2_IN0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ym typeface="Wingdings" panose="05000000000000000000" pitchFamily="2" charset="2"/>
              </a:rPr>
              <a:t>L2_IN1</a:t>
            </a:r>
            <a:r>
              <a:rPr lang="zh-CN" altLang="en-US" sz="1600" dirty="0" smtClean="0">
                <a:sym typeface="Wingdings" panose="05000000000000000000" pitchFamily="2" charset="2"/>
              </a:rPr>
              <a:t>，断言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=REQ_L2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zh-CN" altLang="en-US" sz="1600" dirty="0">
                <a:sym typeface="Wingdings" panose="05000000000000000000" pitchFamily="2" charset="2"/>
              </a:rPr>
              <a:t>影响</a:t>
            </a:r>
            <a:r>
              <a:rPr lang="en-US" altLang="zh-CN" sz="1600" dirty="0">
                <a:sym typeface="Wingdings" panose="05000000000000000000" pitchFamily="2" charset="2"/>
              </a:rPr>
              <a:t>LTSSM</a:t>
            </a:r>
            <a:r>
              <a:rPr lang="zh-CN" altLang="en-US" sz="1600" dirty="0" smtClean="0">
                <a:sym typeface="Wingdings" panose="05000000000000000000" pitchFamily="2" charset="2"/>
              </a:rPr>
              <a:t>，导致</a:t>
            </a:r>
            <a:r>
              <a:rPr lang="en-US" altLang="zh-CN" sz="1600" dirty="0" smtClean="0">
                <a:sym typeface="Wingdings" panose="05000000000000000000" pitchFamily="2" charset="2"/>
              </a:rPr>
              <a:t>EP</a:t>
            </a:r>
            <a:r>
              <a:rPr lang="zh-CN" altLang="en-US" sz="1600" dirty="0" smtClean="0">
                <a:sym typeface="Wingdings" panose="05000000000000000000" pitchFamily="2" charset="2"/>
              </a:rPr>
              <a:t>与</a:t>
            </a:r>
            <a:r>
              <a:rPr lang="en-US" altLang="zh-CN" sz="1600" dirty="0" smtClean="0">
                <a:sym typeface="Wingdings" panose="05000000000000000000" pitchFamily="2" charset="2"/>
              </a:rPr>
              <a:t>down</a:t>
            </a:r>
            <a:r>
              <a:rPr lang="zh-CN" altLang="en-US" sz="1600" dirty="0" smtClean="0">
                <a:sym typeface="Wingdings" panose="05000000000000000000" pitchFamily="2" charset="2"/>
              </a:rPr>
              <a:t>口间进入电气空闲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口在收到</a:t>
            </a:r>
            <a:r>
              <a:rPr lang="en-US" altLang="zh-CN" sz="1600" dirty="0" smtClean="0"/>
              <a:t>EIOS</a:t>
            </a:r>
            <a:r>
              <a:rPr lang="zh-CN" altLang="en-US" sz="1600" dirty="0" smtClean="0"/>
              <a:t>序列（电气空闲），状态机跳转</a:t>
            </a:r>
            <a:r>
              <a:rPr lang="en-US" altLang="zh-CN" sz="1600" dirty="0" smtClean="0"/>
              <a:t>L2_IN1</a:t>
            </a:r>
            <a:r>
              <a:rPr lang="en-US" altLang="zh-CN" sz="1600" dirty="0" smtClean="0">
                <a:sym typeface="Wingdings" panose="05000000000000000000" pitchFamily="2" charset="2"/>
              </a:rPr>
              <a:t>L2</a:t>
            </a:r>
            <a:endParaRPr lang="en-US" altLang="zh-CN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392054"/>
            <a:ext cx="4750814" cy="478135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2109" y="3349695"/>
            <a:ext cx="83927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退出</a:t>
            </a:r>
            <a:r>
              <a:rPr lang="en-US" altLang="zh-CN" sz="1600" dirty="0" smtClean="0"/>
              <a:t>L2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需要经过</a:t>
            </a:r>
            <a:r>
              <a:rPr lang="en-US" altLang="zh-CN" sz="1600" dirty="0"/>
              <a:t>L0_IN</a:t>
            </a:r>
            <a:r>
              <a:rPr lang="zh-CN" altLang="en-US" sz="1600" dirty="0"/>
              <a:t>状态</a:t>
            </a:r>
            <a:r>
              <a:rPr lang="zh-CN" altLang="en-US" sz="1600" dirty="0" smtClean="0"/>
              <a:t>过渡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当</a:t>
            </a:r>
            <a:r>
              <a:rPr lang="en-US" altLang="zh-CN" sz="1600" dirty="0"/>
              <a:t>LTSSM</a:t>
            </a:r>
            <a:r>
              <a:rPr lang="zh-CN" altLang="en-US" sz="1600" dirty="0"/>
              <a:t>返回或处于</a:t>
            </a:r>
            <a:r>
              <a:rPr lang="en-US" altLang="zh-CN" sz="1600" dirty="0"/>
              <a:t>L0/L0s</a:t>
            </a:r>
            <a:r>
              <a:rPr lang="zh-CN" altLang="en-US" sz="1600" dirty="0"/>
              <a:t>时，状态机跳转</a:t>
            </a:r>
            <a:r>
              <a:rPr lang="en-US" altLang="zh-CN" sz="1600" dirty="0"/>
              <a:t>L0_IN</a:t>
            </a:r>
            <a:r>
              <a:rPr lang="en-US" altLang="zh-CN" sz="1600" dirty="0">
                <a:sym typeface="Wingdings" panose="05000000000000000000" pitchFamily="2" charset="2"/>
              </a:rPr>
              <a:t>L0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ym typeface="Wingdings" panose="05000000000000000000" pitchFamily="2" charset="2"/>
              </a:rPr>
              <a:t>L2</a:t>
            </a:r>
            <a:r>
              <a:rPr lang="zh-CN" altLang="en-US" sz="1600" dirty="0">
                <a:sym typeface="Wingdings" panose="05000000000000000000" pitchFamily="2" charset="2"/>
              </a:rPr>
              <a:t>退出进入</a:t>
            </a:r>
            <a:r>
              <a:rPr lang="en-US" altLang="zh-CN" sz="1600" dirty="0">
                <a:sym typeface="Wingdings" panose="05000000000000000000" pitchFamily="2" charset="2"/>
              </a:rPr>
              <a:t>L0_IN</a:t>
            </a:r>
            <a:r>
              <a:rPr lang="zh-CN" altLang="en-US" sz="1600" dirty="0">
                <a:sym typeface="Wingdings" panose="05000000000000000000" pitchFamily="2" charset="2"/>
              </a:rPr>
              <a:t>的条件如下：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ym typeface="Wingdings" panose="05000000000000000000" pitchFamily="2" charset="2"/>
              </a:rPr>
              <a:t>      ①</a:t>
            </a:r>
            <a:r>
              <a:rPr lang="en-GB" altLang="zh-CN" sz="1600" dirty="0"/>
              <a:t> LTSSM</a:t>
            </a:r>
            <a:r>
              <a:rPr lang="zh-CN" altLang="zh-CN" sz="1600" dirty="0"/>
              <a:t>状态机不在匹配状态（</a:t>
            </a:r>
            <a:r>
              <a:rPr lang="en-GB" altLang="zh-CN" sz="1600" dirty="0"/>
              <a:t>LTSSM_L0/LTSSM_L0S/LTSSM_L2__IDLE</a:t>
            </a:r>
            <a:r>
              <a:rPr lang="zh-CN" altLang="zh-CN" sz="1600" dirty="0"/>
              <a:t>）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  ② </a:t>
            </a:r>
            <a:r>
              <a:rPr lang="zh-CN" altLang="en-US" sz="1600" dirty="0"/>
              <a:t>端口退出电气空闲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  ③ down</a:t>
            </a:r>
            <a:r>
              <a:rPr lang="zh-CN" altLang="en-US" sz="1600" dirty="0"/>
              <a:t>口检测到</a:t>
            </a:r>
            <a:r>
              <a:rPr lang="en-US" altLang="zh-CN" sz="1600" dirty="0"/>
              <a:t>WAKE#</a:t>
            </a:r>
            <a:r>
              <a:rPr lang="zh-CN" altLang="en-US" sz="1600" dirty="0"/>
              <a:t>或者不需要进入</a:t>
            </a:r>
            <a:r>
              <a:rPr lang="en-US" altLang="zh-CN" sz="1600" dirty="0"/>
              <a:t>L2</a:t>
            </a:r>
            <a:r>
              <a:rPr lang="zh-CN" altLang="en-US" sz="1600" dirty="0"/>
              <a:t>或者</a:t>
            </a:r>
            <a:r>
              <a:rPr lang="en-US" altLang="zh-CN" sz="1600" dirty="0"/>
              <a:t>PME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【up</a:t>
            </a:r>
            <a:r>
              <a:rPr lang="zh-CN" altLang="en-US" sz="1600" dirty="0" smtClean="0"/>
              <a:t>口检测</a:t>
            </a:r>
            <a:r>
              <a:rPr lang="en-US" altLang="zh-CN" sz="1600" dirty="0" smtClean="0"/>
              <a:t>PME</a:t>
            </a:r>
            <a:r>
              <a:rPr lang="zh-CN" altLang="en-US" sz="1600" dirty="0" smtClean="0"/>
              <a:t>事件后，断言输出</a:t>
            </a:r>
            <a:r>
              <a:rPr lang="en-US" altLang="zh-CN" sz="1600" dirty="0" err="1" smtClean="0"/>
              <a:t>req_wake</a:t>
            </a:r>
            <a:r>
              <a:rPr lang="zh-CN" altLang="en-US" sz="1600" dirty="0" smtClean="0"/>
              <a:t>影响</a:t>
            </a:r>
            <a:r>
              <a:rPr lang="en-US" altLang="zh-CN" sz="1600" dirty="0" smtClean="0"/>
              <a:t>Beacon/WAKE】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2312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L2</a:t>
            </a:r>
            <a:endParaRPr lang="zh-CN" altLang="en-US" sz="2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2" y="1025593"/>
            <a:ext cx="5718858" cy="5613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225" y="2273300"/>
            <a:ext cx="435610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6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76575" y="3163123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LPM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2381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L2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71875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L0</a:t>
            </a:r>
            <a:r>
              <a:rPr lang="en-US" altLang="zh-CN" sz="20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L1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67121" y="4474337"/>
            <a:ext cx="2067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ASPM_L1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>
                <a:sym typeface="Wingdings" panose="05000000000000000000" pitchFamily="2" charset="2"/>
              </a:rPr>
              <a:t> PCI-PM L1</a:t>
            </a:r>
            <a:endParaRPr lang="zh-CN" altLang="en-US" sz="2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43" y="1164917"/>
            <a:ext cx="5566912" cy="54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8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>
                <a:sym typeface="Wingdings" panose="05000000000000000000" pitchFamily="2" charset="2"/>
              </a:rPr>
              <a:t> PCI-PM 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76463"/>
            <a:ext cx="83927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在检测到</a:t>
            </a:r>
            <a:r>
              <a:rPr lang="zh-CN" altLang="en-US" sz="1600" dirty="0"/>
              <a:t>一段时间</a:t>
            </a:r>
            <a:r>
              <a:rPr lang="en-US" altLang="zh-CN" sz="1600" dirty="0"/>
              <a:t>(8ms)</a:t>
            </a:r>
            <a:r>
              <a:rPr lang="zh-CN" altLang="en-US" sz="1600" dirty="0"/>
              <a:t>内</a:t>
            </a:r>
            <a:r>
              <a:rPr lang="zh-CN" altLang="en-US" sz="1600" dirty="0" smtClean="0"/>
              <a:t>其所有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均处于非初始化或非</a:t>
            </a:r>
            <a:r>
              <a:rPr lang="en-US" altLang="zh-CN" sz="1600" dirty="0" smtClean="0"/>
              <a:t>D0</a:t>
            </a:r>
            <a:r>
              <a:rPr lang="zh-CN" altLang="en-US" sz="1600" dirty="0" smtClean="0"/>
              <a:t>状态。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/>
              <a:t>启动</a:t>
            </a:r>
            <a:r>
              <a:rPr lang="zh-CN" altLang="en-US" sz="1600" dirty="0" smtClean="0"/>
              <a:t>进入</a:t>
            </a:r>
            <a:r>
              <a:rPr lang="en-US" altLang="zh-CN" sz="1600" dirty="0"/>
              <a:t>L1</a:t>
            </a:r>
            <a:r>
              <a:rPr lang="zh-CN" altLang="en-US" sz="1600" dirty="0" smtClean="0"/>
              <a:t>的进程，处理业务工作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停发</a:t>
            </a:r>
            <a:r>
              <a:rPr lang="en-US" altLang="zh-CN" sz="1600" dirty="0"/>
              <a:t>TLP</a:t>
            </a:r>
            <a:r>
              <a:rPr lang="zh-CN" altLang="en-US" sz="1600" dirty="0"/>
              <a:t>，等待最小信用，等待所有的链路层确认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向上游组件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口发送</a:t>
            </a:r>
            <a:r>
              <a:rPr lang="en-US" altLang="zh-CN" sz="1600" dirty="0" smtClean="0"/>
              <a:t>PM_Enter_L1(DLLP)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口收到</a:t>
            </a:r>
            <a:r>
              <a:rPr lang="en-US" altLang="zh-CN" sz="1600" dirty="0" smtClean="0"/>
              <a:t>PM_Enter_L1</a:t>
            </a:r>
            <a:r>
              <a:rPr lang="zh-CN" altLang="en-US" sz="1600" dirty="0" smtClean="0"/>
              <a:t>，状态机跳转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L1_IN0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停发</a:t>
            </a:r>
            <a:r>
              <a:rPr lang="en-US" altLang="zh-CN" sz="1600" dirty="0"/>
              <a:t>TLP</a:t>
            </a:r>
            <a:r>
              <a:rPr lang="zh-CN" altLang="en-US" sz="1600" dirty="0"/>
              <a:t>，等待最小信用，等待所有的链路层确认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口应答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en-US" altLang="zh-CN" sz="1600" dirty="0">
                <a:sym typeface="Wingdings" panose="05000000000000000000" pitchFamily="2" charset="2"/>
              </a:rPr>
              <a:t>(DLLP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r>
              <a:rPr lang="zh-CN" altLang="en-US" sz="1600" dirty="0" smtClean="0">
                <a:sym typeface="Wingdings" panose="05000000000000000000" pitchFamily="2" charset="2"/>
              </a:rPr>
              <a:t>，</a:t>
            </a:r>
            <a:r>
              <a:rPr lang="zh-CN" altLang="en-US" sz="1600" dirty="0" smtClean="0"/>
              <a:t>状态机跳转</a:t>
            </a:r>
            <a:r>
              <a:rPr lang="en-US" altLang="zh-CN" sz="1600" dirty="0" smtClean="0"/>
              <a:t>L1_IN0</a:t>
            </a:r>
            <a:r>
              <a:rPr lang="en-US" altLang="zh-CN" sz="1600" dirty="0" smtClean="0">
                <a:sym typeface="Wingdings" panose="05000000000000000000" pitchFamily="2" charset="2"/>
              </a:rPr>
              <a:t>L1_IN1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口在</a:t>
            </a:r>
            <a:r>
              <a:rPr lang="en-US" altLang="zh-CN" sz="1600" dirty="0" smtClean="0"/>
              <a:t>L1_IN1</a:t>
            </a:r>
            <a:r>
              <a:rPr lang="zh-CN" altLang="en-US" sz="1600" dirty="0" smtClean="0"/>
              <a:t>状态，即断言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/>
              <a:t>影响</a:t>
            </a:r>
            <a:r>
              <a:rPr lang="en-US" altLang="zh-CN" sz="1600" dirty="0"/>
              <a:t>LTSSM</a:t>
            </a:r>
            <a:r>
              <a:rPr lang="zh-CN" altLang="en-US" sz="1600" dirty="0"/>
              <a:t>，</a:t>
            </a:r>
            <a:r>
              <a:rPr lang="zh-CN" altLang="en-US" sz="1600" dirty="0">
                <a:sym typeface="Wingdings" panose="05000000000000000000" pitchFamily="2" charset="2"/>
              </a:rPr>
              <a:t>导致</a:t>
            </a:r>
            <a:r>
              <a:rPr lang="en-US" altLang="zh-CN" sz="1600" dirty="0">
                <a:sym typeface="Wingdings" panose="05000000000000000000" pitchFamily="2" charset="2"/>
              </a:rPr>
              <a:t>EP</a:t>
            </a:r>
            <a:r>
              <a:rPr lang="zh-CN" altLang="en-US" sz="1600" dirty="0">
                <a:sym typeface="Wingdings" panose="05000000000000000000" pitchFamily="2" charset="2"/>
              </a:rPr>
              <a:t>与</a:t>
            </a:r>
            <a:r>
              <a:rPr lang="en-US" altLang="zh-CN" sz="1600" dirty="0">
                <a:sym typeface="Wingdings" panose="05000000000000000000" pitchFamily="2" charset="2"/>
              </a:rPr>
              <a:t>down</a:t>
            </a:r>
            <a:r>
              <a:rPr lang="zh-CN" altLang="en-US" sz="1600" dirty="0">
                <a:sym typeface="Wingdings" panose="05000000000000000000" pitchFamily="2" charset="2"/>
              </a:rPr>
              <a:t>口间进入电气空闲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/>
              <a:t>down</a:t>
            </a:r>
            <a:r>
              <a:rPr lang="zh-CN" altLang="en-US" sz="1600" dirty="0"/>
              <a:t>口在收到</a:t>
            </a:r>
            <a:r>
              <a:rPr lang="en-US" altLang="zh-CN" sz="1600" dirty="0"/>
              <a:t>EIOS</a:t>
            </a:r>
            <a:r>
              <a:rPr lang="zh-CN" altLang="en-US" sz="1600" dirty="0"/>
              <a:t>序列（电气空闲），状态机跳转</a:t>
            </a:r>
            <a:r>
              <a:rPr lang="en-US" altLang="zh-CN" sz="1600" dirty="0"/>
              <a:t>L1_IN1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ym typeface="Wingdings" panose="05000000000000000000" pitchFamily="2" charset="2"/>
              </a:rPr>
              <a:t>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口作为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的下游组件，行为上与</a:t>
            </a:r>
            <a:r>
              <a:rPr lang="en-US" altLang="zh-CN" sz="1600" dirty="0" smtClean="0"/>
              <a:t>EP</a:t>
            </a:r>
            <a:r>
              <a:rPr lang="zh-CN" altLang="en-US" sz="1600" dirty="0" smtClean="0"/>
              <a:t>类似。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口检测到一段时间内其所有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均处于非初始化或非</a:t>
            </a:r>
            <a:r>
              <a:rPr lang="en-US" altLang="zh-CN" sz="1600" dirty="0" smtClean="0"/>
              <a:t>D0</a:t>
            </a:r>
            <a:r>
              <a:rPr lang="zh-CN" altLang="en-US" sz="1600" dirty="0" smtClean="0"/>
              <a:t>状态、对应的所有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down</a:t>
            </a:r>
            <a:r>
              <a:rPr lang="zh-CN" altLang="en-US" sz="1600" dirty="0" smtClean="0"/>
              <a:t>口均处于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2"/>
            </a:pPr>
            <a:r>
              <a:rPr lang="en-US" altLang="zh-CN" sz="1600" dirty="0"/>
              <a:t>up</a:t>
            </a:r>
            <a:r>
              <a:rPr lang="zh-CN" altLang="en-US" sz="1600" dirty="0"/>
              <a:t>口启动进入</a:t>
            </a:r>
            <a:r>
              <a:rPr lang="en-US" altLang="zh-CN" sz="1600" dirty="0"/>
              <a:t>L1</a:t>
            </a:r>
            <a:r>
              <a:rPr lang="zh-CN" altLang="en-US" sz="1600" dirty="0"/>
              <a:t>进程，状态机跳转</a:t>
            </a:r>
            <a:r>
              <a:rPr lang="en-US" altLang="zh-CN" sz="1600" dirty="0"/>
              <a:t>L0</a:t>
            </a:r>
            <a:r>
              <a:rPr lang="en-US" altLang="zh-CN" sz="1600" dirty="0">
                <a:sym typeface="Wingdings" panose="05000000000000000000" pitchFamily="2" charset="2"/>
              </a:rPr>
              <a:t>L1_IN0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3"/>
            </a:pPr>
            <a:r>
              <a:rPr lang="en-US" altLang="zh-CN" sz="1600" dirty="0"/>
              <a:t>up</a:t>
            </a:r>
            <a:r>
              <a:rPr lang="zh-CN" altLang="en-US" sz="1600" dirty="0"/>
              <a:t>口开始处理业务工作</a:t>
            </a:r>
            <a:r>
              <a:rPr lang="en-US" altLang="zh-CN" sz="1600" dirty="0"/>
              <a:t>(</a:t>
            </a:r>
            <a:r>
              <a:rPr lang="zh-CN" altLang="en-US" sz="1600" dirty="0"/>
              <a:t>停发</a:t>
            </a:r>
            <a:r>
              <a:rPr lang="en-US" altLang="zh-CN" sz="1600" dirty="0"/>
              <a:t>TLP</a:t>
            </a:r>
            <a:r>
              <a:rPr lang="zh-CN" altLang="en-US" sz="1600" dirty="0"/>
              <a:t>，等待最小信用，等待所有的链路层确认</a:t>
            </a:r>
            <a:r>
              <a:rPr lang="en-US" altLang="zh-CN" sz="1600" dirty="0"/>
              <a:t>) 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3"/>
            </a:pPr>
            <a:r>
              <a:rPr lang="en-US" altLang="zh-CN" sz="1600" dirty="0"/>
              <a:t>up</a:t>
            </a:r>
            <a:r>
              <a:rPr lang="zh-CN" altLang="en-US" sz="1600" dirty="0"/>
              <a:t>口状态机跳转</a:t>
            </a:r>
            <a:r>
              <a:rPr lang="en-US" altLang="zh-CN" sz="1600" dirty="0"/>
              <a:t>L1_IN0</a:t>
            </a:r>
            <a:r>
              <a:rPr lang="en-US" altLang="zh-CN" sz="1600" dirty="0">
                <a:sym typeface="Wingdings" panose="05000000000000000000" pitchFamily="2" charset="2"/>
              </a:rPr>
              <a:t>L1_IN1 </a:t>
            </a:r>
            <a:r>
              <a:rPr lang="zh-CN" altLang="en-US" sz="1600" dirty="0">
                <a:sym typeface="Wingdings" panose="05000000000000000000" pitchFamily="2" charset="2"/>
              </a:rPr>
              <a:t>，向</a:t>
            </a:r>
            <a:r>
              <a:rPr lang="en-US" altLang="zh-CN" sz="1600" dirty="0">
                <a:sym typeface="Wingdings" panose="05000000000000000000" pitchFamily="2" charset="2"/>
              </a:rPr>
              <a:t>RC</a:t>
            </a:r>
            <a:r>
              <a:rPr lang="zh-CN" altLang="en-US" sz="1600" dirty="0">
                <a:sym typeface="Wingdings" panose="05000000000000000000" pitchFamily="2" charset="2"/>
              </a:rPr>
              <a:t>发送</a:t>
            </a:r>
            <a:r>
              <a:rPr lang="en-US" altLang="zh-CN" sz="1600" dirty="0"/>
              <a:t>PM_Enter_L1(DLLP)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2494" y="864723"/>
            <a:ext cx="83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以</a:t>
            </a:r>
            <a:r>
              <a:rPr lang="en-US" altLang="zh-CN" sz="1600" dirty="0" smtClean="0">
                <a:solidFill>
                  <a:srgbClr val="7030A0"/>
                </a:solidFill>
              </a:rPr>
              <a:t>RC--up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--down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--EP</a:t>
            </a:r>
            <a:r>
              <a:rPr lang="zh-CN" altLang="en-US" sz="1600" dirty="0">
                <a:solidFill>
                  <a:srgbClr val="7030A0"/>
                </a:solidFill>
              </a:rPr>
              <a:t>为</a:t>
            </a:r>
            <a:r>
              <a:rPr lang="zh-CN" altLang="en-US" sz="1600" dirty="0" smtClean="0">
                <a:solidFill>
                  <a:srgbClr val="7030A0"/>
                </a:solidFill>
              </a:rPr>
              <a:t>例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L1</a:t>
            </a:r>
            <a:r>
              <a:rPr lang="zh-CN" altLang="en-US" sz="1600" dirty="0" smtClean="0">
                <a:solidFill>
                  <a:srgbClr val="7030A0"/>
                </a:solidFill>
              </a:rPr>
              <a:t>进入以</a:t>
            </a:r>
            <a:r>
              <a:rPr lang="en-US" altLang="zh-CN" sz="1600" dirty="0" smtClean="0">
                <a:solidFill>
                  <a:srgbClr val="7030A0"/>
                </a:solidFill>
              </a:rPr>
              <a:t>D</a:t>
            </a:r>
            <a:r>
              <a:rPr lang="zh-CN" altLang="en-US" sz="1600" dirty="0" smtClean="0">
                <a:solidFill>
                  <a:srgbClr val="7030A0"/>
                </a:solidFill>
              </a:rPr>
              <a:t>状态为驱动</a:t>
            </a:r>
            <a:endParaRPr lang="en-US" altLang="zh-CN" sz="1600" dirty="0" smtClean="0">
              <a:solidFill>
                <a:srgbClr val="7030A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2494" y="4610834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902" y="1326388"/>
            <a:ext cx="4113823" cy="49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5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>
                <a:sym typeface="Wingdings" panose="05000000000000000000" pitchFamily="2" charset="2"/>
              </a:rPr>
              <a:t> PCI-PM 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403829" y="901731"/>
            <a:ext cx="8392716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RC</a:t>
            </a:r>
            <a:r>
              <a:rPr lang="zh-CN" altLang="en-US" sz="1600" dirty="0" smtClean="0"/>
              <a:t>处理业务工作，满足进入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条件，应答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en-US" altLang="zh-CN" sz="1600" dirty="0">
                <a:sym typeface="Wingdings" panose="05000000000000000000" pitchFamily="2" charset="2"/>
              </a:rPr>
              <a:t>(DLLP)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/>
              <a:t>up</a:t>
            </a:r>
            <a:r>
              <a:rPr lang="zh-CN" altLang="en-US" sz="1600" dirty="0" smtClean="0"/>
              <a:t>口收到应答，状态机跳转</a:t>
            </a:r>
            <a:r>
              <a:rPr lang="en-US" altLang="zh-CN" sz="1600" dirty="0" smtClean="0"/>
              <a:t>L1_IN1</a:t>
            </a:r>
            <a:r>
              <a:rPr lang="en-US" altLang="zh-CN" sz="1600" dirty="0" smtClean="0">
                <a:sym typeface="Wingdings" panose="05000000000000000000" pitchFamily="2" charset="2"/>
              </a:rPr>
              <a:t>L1</a:t>
            </a:r>
            <a:r>
              <a:rPr lang="zh-CN" altLang="en-US" sz="1600" dirty="0" smtClean="0">
                <a:sym typeface="Wingdings" panose="05000000000000000000" pitchFamily="2" charset="2"/>
              </a:rPr>
              <a:t>，</a:t>
            </a:r>
            <a:r>
              <a:rPr lang="zh-CN" altLang="en-US" sz="1600" dirty="0"/>
              <a:t>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zh-CN" altLang="en-US" sz="1600" dirty="0" smtClean="0">
                <a:sym typeface="Wingdings" panose="05000000000000000000" pitchFamily="2" charset="2"/>
              </a:rPr>
              <a:t>影响</a:t>
            </a:r>
            <a:r>
              <a:rPr lang="en-US" altLang="zh-CN" sz="1600" dirty="0">
                <a:sym typeface="Wingdings" panose="05000000000000000000" pitchFamily="2" charset="2"/>
              </a:rPr>
              <a:t>LTSSM</a:t>
            </a:r>
            <a:r>
              <a:rPr lang="zh-CN" altLang="en-US" sz="1600" dirty="0" smtClean="0">
                <a:sym typeface="Wingdings" panose="05000000000000000000" pitchFamily="2" charset="2"/>
              </a:rPr>
              <a:t>，导致</a:t>
            </a: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与</a:t>
            </a:r>
            <a:r>
              <a:rPr lang="en-US" altLang="zh-CN" sz="1600" dirty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口间进入电气空闲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3829" y="2442335"/>
            <a:ext cx="78596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退出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条件：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ym typeface="Wingdings" panose="05000000000000000000" pitchFamily="2" charset="2"/>
              </a:rPr>
              <a:t>      ①</a:t>
            </a:r>
            <a:r>
              <a:rPr lang="en-GB" altLang="zh-CN" sz="1600" dirty="0" smtClean="0"/>
              <a:t> </a:t>
            </a:r>
            <a:r>
              <a:rPr lang="en-GB" altLang="zh-CN" sz="1600" dirty="0"/>
              <a:t>LTSSM</a:t>
            </a:r>
            <a:r>
              <a:rPr lang="zh-CN" altLang="zh-CN" sz="1600" dirty="0"/>
              <a:t>需要退出</a:t>
            </a:r>
            <a:r>
              <a:rPr lang="en-GB" altLang="zh-CN" sz="1600" dirty="0"/>
              <a:t>L1</a:t>
            </a:r>
            <a:r>
              <a:rPr lang="zh-CN" altLang="zh-CN" sz="1600" dirty="0"/>
              <a:t>或者</a:t>
            </a:r>
            <a:r>
              <a:rPr lang="en-GB" altLang="zh-CN" sz="1600" dirty="0"/>
              <a:t>LTSSM</a:t>
            </a:r>
            <a:r>
              <a:rPr lang="zh-CN" altLang="zh-CN" sz="1600" dirty="0"/>
              <a:t>处于</a:t>
            </a:r>
            <a:r>
              <a:rPr lang="en-GB" altLang="zh-CN" sz="1600" dirty="0"/>
              <a:t>recovery</a:t>
            </a:r>
            <a:r>
              <a:rPr lang="zh-CN" altLang="zh-CN" sz="1600" dirty="0"/>
              <a:t>相关状态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  ② </a:t>
            </a:r>
            <a:r>
              <a:rPr lang="en-GB" altLang="zh-CN" sz="1600" dirty="0"/>
              <a:t>up</a:t>
            </a:r>
            <a:r>
              <a:rPr lang="zh-CN" altLang="zh-CN" sz="1600" dirty="0"/>
              <a:t>口检测到其对应</a:t>
            </a:r>
            <a:r>
              <a:rPr lang="en-GB" altLang="zh-CN" sz="1600" dirty="0"/>
              <a:t>down</a:t>
            </a:r>
            <a:r>
              <a:rPr lang="zh-CN" altLang="zh-CN" sz="1600" dirty="0"/>
              <a:t>口存在非</a:t>
            </a:r>
            <a:r>
              <a:rPr lang="en-GB" altLang="zh-CN" sz="1600" dirty="0"/>
              <a:t>L1</a:t>
            </a:r>
            <a:r>
              <a:rPr lang="zh-CN" altLang="zh-CN" sz="1600" dirty="0" smtClean="0"/>
              <a:t>状态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GB" altLang="zh-CN" sz="1600" dirty="0"/>
              <a:t>     </a:t>
            </a:r>
            <a:r>
              <a:rPr lang="en-GB" altLang="zh-CN" sz="1600" dirty="0" smtClean="0"/>
              <a:t> ③ </a:t>
            </a:r>
            <a:r>
              <a:rPr lang="en-GB" altLang="zh-CN" sz="1600" dirty="0"/>
              <a:t>down</a:t>
            </a:r>
            <a:r>
              <a:rPr lang="zh-CN" altLang="zh-CN" sz="1600" dirty="0"/>
              <a:t>口检查到需要进入</a:t>
            </a:r>
            <a:r>
              <a:rPr lang="en-GB" altLang="zh-CN" sz="1600" dirty="0"/>
              <a:t>L2</a:t>
            </a:r>
            <a:r>
              <a:rPr lang="zh-CN" altLang="zh-CN" sz="1600" dirty="0"/>
              <a:t>、</a:t>
            </a:r>
            <a:r>
              <a:rPr lang="en-GB" altLang="zh-CN" sz="1600" dirty="0"/>
              <a:t> up</a:t>
            </a:r>
            <a:r>
              <a:rPr lang="zh-CN" altLang="zh-CN" sz="1600" dirty="0"/>
              <a:t>口收到</a:t>
            </a:r>
            <a:r>
              <a:rPr lang="en-GB" altLang="zh-CN" sz="1600" dirty="0"/>
              <a:t>turnoff</a:t>
            </a:r>
            <a:r>
              <a:rPr lang="zh-CN" altLang="zh-CN" sz="1600" dirty="0"/>
              <a:t>消息，需要进入</a:t>
            </a:r>
            <a:r>
              <a:rPr lang="en-GB" altLang="zh-CN" sz="1600" dirty="0" smtClean="0"/>
              <a:t>L2</a:t>
            </a:r>
            <a:r>
              <a:rPr lang="zh-CN" altLang="en-US" sz="1600" dirty="0" smtClean="0"/>
              <a:t>。</a:t>
            </a:r>
            <a:endParaRPr lang="en-GB" altLang="zh-CN" sz="1600" dirty="0"/>
          </a:p>
          <a:p>
            <a:pPr algn="just">
              <a:lnSpc>
                <a:spcPct val="150000"/>
              </a:lnSpc>
            </a:pPr>
            <a:r>
              <a:rPr lang="en-GB" altLang="zh-CN" sz="1600" dirty="0"/>
              <a:t>      ④ </a:t>
            </a:r>
            <a:r>
              <a:rPr lang="zh-CN" altLang="zh-CN" sz="1600" dirty="0"/>
              <a:t>有待发送</a:t>
            </a:r>
            <a:r>
              <a:rPr lang="en-GB" altLang="zh-CN" sz="1600" dirty="0" smtClean="0"/>
              <a:t>TLP/</a:t>
            </a:r>
            <a:r>
              <a:rPr lang="en-GB" altLang="zh-CN" sz="1600" dirty="0" err="1" smtClean="0"/>
              <a:t>txbuf_notempty</a:t>
            </a:r>
            <a:r>
              <a:rPr lang="zh-CN" altLang="en-US" sz="1600" dirty="0" smtClean="0"/>
              <a:t>。</a:t>
            </a:r>
            <a:endParaRPr lang="en-GB" altLang="zh-CN" sz="1600" dirty="0"/>
          </a:p>
          <a:p>
            <a:pPr algn="just">
              <a:lnSpc>
                <a:spcPct val="150000"/>
              </a:lnSpc>
            </a:pPr>
            <a:r>
              <a:rPr lang="en-GB" altLang="zh-CN" sz="1600" dirty="0"/>
              <a:t>     </a:t>
            </a:r>
            <a:r>
              <a:rPr lang="en-GB" altLang="zh-CN" sz="1600" dirty="0" smtClean="0"/>
              <a:t> ⑤ </a:t>
            </a:r>
            <a:r>
              <a:rPr lang="zh-CN" altLang="zh-CN" sz="1600" dirty="0"/>
              <a:t>检测任何的</a:t>
            </a:r>
            <a:r>
              <a:rPr lang="en-GB" altLang="zh-CN" sz="1600" dirty="0" err="1"/>
              <a:t>pme</a:t>
            </a:r>
            <a:r>
              <a:rPr lang="zh-CN" altLang="zh-CN" sz="1600" dirty="0" smtClean="0"/>
              <a:t>事件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smtClean="0"/>
              <a:t> ⑥</a:t>
            </a:r>
            <a:r>
              <a:rPr lang="zh-CN" altLang="zh-CN" sz="1600" dirty="0"/>
              <a:t>未</a:t>
            </a:r>
            <a:r>
              <a:rPr lang="en-GB" altLang="zh-CN" sz="1600" dirty="0"/>
              <a:t>block </a:t>
            </a:r>
            <a:r>
              <a:rPr lang="en-GB" altLang="zh-CN" sz="1600" dirty="0" err="1"/>
              <a:t>tx</a:t>
            </a:r>
            <a:r>
              <a:rPr lang="en-GB" altLang="zh-CN" sz="1600" dirty="0"/>
              <a:t> </a:t>
            </a:r>
            <a:r>
              <a:rPr lang="en-GB" altLang="zh-CN" sz="1600" dirty="0" err="1"/>
              <a:t>tlp</a:t>
            </a:r>
            <a:r>
              <a:rPr lang="zh-CN" altLang="zh-CN" sz="1600" dirty="0"/>
              <a:t>时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发现有待发送</a:t>
            </a:r>
            <a:r>
              <a:rPr lang="en-US" altLang="zh-CN" sz="1600" dirty="0" smtClean="0"/>
              <a:t>TLP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⑦ </a:t>
            </a:r>
            <a:r>
              <a:rPr lang="zh-CN" altLang="en-US" sz="1600" dirty="0"/>
              <a:t>端口退出电气空闲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退出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若</a:t>
            </a:r>
            <a:r>
              <a:rPr lang="en-US" altLang="zh-CN" sz="1600" dirty="0" smtClean="0"/>
              <a:t>LTSSM</a:t>
            </a:r>
            <a:r>
              <a:rPr lang="zh-CN" altLang="en-US" sz="1600" dirty="0" smtClean="0"/>
              <a:t>处于</a:t>
            </a:r>
            <a:r>
              <a:rPr lang="en-US" altLang="zh-CN" sz="1600" dirty="0"/>
              <a:t>L1_IDLE</a:t>
            </a:r>
            <a:r>
              <a:rPr lang="zh-CN" altLang="en-US" sz="1600" dirty="0" smtClean="0"/>
              <a:t>，直接</a:t>
            </a:r>
            <a:r>
              <a:rPr lang="zh-CN" altLang="en-US" sz="1600" dirty="0"/>
              <a:t>经过</a:t>
            </a:r>
            <a:r>
              <a:rPr lang="en-US" altLang="zh-CN" sz="1600" dirty="0"/>
              <a:t>L0_IN</a:t>
            </a:r>
            <a:r>
              <a:rPr lang="zh-CN" altLang="en-US" sz="1600" dirty="0"/>
              <a:t>退出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否则</a:t>
            </a:r>
            <a:r>
              <a:rPr lang="zh-CN" altLang="en-US" sz="1600" dirty="0"/>
              <a:t>需要进入</a:t>
            </a:r>
            <a:r>
              <a:rPr lang="en-US" altLang="zh-CN" sz="1600" dirty="0"/>
              <a:t>L1_OUT</a:t>
            </a:r>
            <a:r>
              <a:rPr lang="zh-CN" altLang="en-US" sz="1600" dirty="0"/>
              <a:t>，等待</a:t>
            </a:r>
            <a:r>
              <a:rPr lang="en-US" altLang="zh-CN" sz="1600" dirty="0"/>
              <a:t>LTSSM</a:t>
            </a:r>
            <a:r>
              <a:rPr lang="zh-CN" altLang="en-US" sz="1600" dirty="0"/>
              <a:t>进入</a:t>
            </a:r>
            <a:r>
              <a:rPr lang="en-US" altLang="zh-CN" sz="1600" dirty="0"/>
              <a:t>L1</a:t>
            </a:r>
            <a:r>
              <a:rPr lang="zh-CN" altLang="en-US" sz="1600" dirty="0"/>
              <a:t>或者</a:t>
            </a:r>
            <a:r>
              <a:rPr lang="en-US" altLang="zh-CN" sz="1600" dirty="0" smtClean="0"/>
              <a:t>recovery</a:t>
            </a:r>
            <a:r>
              <a:rPr lang="zh-CN" altLang="en-US" sz="1600" dirty="0" smtClean="0"/>
              <a:t>状态</a:t>
            </a:r>
            <a:r>
              <a:rPr lang="zh-CN" altLang="en-US" sz="1600" dirty="0"/>
              <a:t>后</a:t>
            </a:r>
            <a:r>
              <a:rPr lang="zh-CN" altLang="en-US" sz="1600" dirty="0" smtClean="0"/>
              <a:t>，再经</a:t>
            </a:r>
            <a:r>
              <a:rPr lang="en-US" altLang="zh-CN" sz="1600" dirty="0"/>
              <a:t>L0_IN</a:t>
            </a:r>
            <a:r>
              <a:rPr lang="zh-CN" altLang="en-US" sz="1600" dirty="0"/>
              <a:t>退出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L0_IN</a:t>
            </a:r>
            <a:r>
              <a:rPr lang="zh-CN" altLang="en-US" sz="1600" dirty="0"/>
              <a:t>时，需要确保</a:t>
            </a:r>
            <a:r>
              <a:rPr lang="en-US" altLang="zh-CN" sz="1600" dirty="0"/>
              <a:t>L1</a:t>
            </a:r>
            <a:r>
              <a:rPr lang="zh-CN" altLang="en-US" sz="1600" dirty="0"/>
              <a:t>子状态也退出（处于</a:t>
            </a:r>
            <a:r>
              <a:rPr lang="en-US" altLang="zh-CN" sz="1600" dirty="0"/>
              <a:t>L1SS_INACT</a:t>
            </a:r>
            <a:r>
              <a:rPr lang="zh-CN" altLang="en-US" sz="1600" dirty="0"/>
              <a:t>），可进入</a:t>
            </a:r>
            <a:r>
              <a:rPr lang="en-US" altLang="zh-CN" sz="1600" dirty="0" smtClean="0"/>
              <a:t>L0</a:t>
            </a:r>
            <a:r>
              <a:rPr lang="zh-CN" altLang="en-US" sz="1600" dirty="0" smtClean="0"/>
              <a:t>。</a:t>
            </a:r>
            <a:endParaRPr lang="en-GB" altLang="zh-CN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729" y="1284197"/>
            <a:ext cx="3964300" cy="49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2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PCI-PM L1</a:t>
            </a:r>
            <a:endParaRPr lang="zh-CN" altLang="en-US" sz="2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8" y="974256"/>
            <a:ext cx="5598122" cy="56808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61" y="2078857"/>
            <a:ext cx="5505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76575" y="3163123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LPM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2381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L2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71875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L1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67121" y="4474337"/>
            <a:ext cx="2067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L0</a:t>
            </a:r>
            <a:r>
              <a:rPr lang="en-US" altLang="zh-CN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ASPM_L1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ASPM_L1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29330"/>
            <a:ext cx="60143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的前提条件：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①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具备</a:t>
            </a:r>
            <a:r>
              <a:rPr lang="zh-CN" altLang="zh-CN" sz="1600" dirty="0"/>
              <a:t>进入</a:t>
            </a:r>
            <a:r>
              <a:rPr lang="en-GB" altLang="zh-CN" sz="1600" dirty="0"/>
              <a:t>ASPM-L1</a:t>
            </a:r>
            <a:r>
              <a:rPr lang="zh-CN" altLang="zh-CN" sz="1600" dirty="0"/>
              <a:t>的</a:t>
            </a:r>
            <a:r>
              <a:rPr lang="en-GB" altLang="zh-CN" sz="1600" dirty="0"/>
              <a:t>capability</a:t>
            </a:r>
            <a:endParaRPr lang="zh-CN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②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持续</a:t>
            </a:r>
            <a:r>
              <a:rPr lang="zh-CN" altLang="zh-CN" sz="1600" dirty="0"/>
              <a:t>检测时间</a:t>
            </a:r>
            <a:r>
              <a:rPr lang="zh-CN" altLang="zh-CN" sz="1600" dirty="0" smtClean="0"/>
              <a:t>满足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配置的进入延迟</a:t>
            </a:r>
            <a:r>
              <a:rPr lang="en-US" altLang="zh-CN" sz="1600" dirty="0" smtClean="0"/>
              <a:t>)</a:t>
            </a:r>
            <a:r>
              <a:rPr lang="zh-CN" altLang="zh-CN" sz="1600" dirty="0" smtClean="0"/>
              <a:t>且</a:t>
            </a:r>
            <a:r>
              <a:rPr lang="en-GB" altLang="zh-CN" sz="1600" dirty="0"/>
              <a:t>NAK</a:t>
            </a:r>
            <a:r>
              <a:rPr lang="zh-CN" altLang="zh-CN" sz="1600" dirty="0"/>
              <a:t>延迟</a:t>
            </a:r>
            <a:r>
              <a:rPr lang="zh-CN" altLang="zh-CN" sz="1600" dirty="0" smtClean="0"/>
              <a:t>满足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配置，解决握手异步问题</a:t>
            </a:r>
            <a:r>
              <a:rPr lang="en-US" altLang="zh-CN" sz="16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③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未</a:t>
            </a:r>
            <a:r>
              <a:rPr lang="zh-CN" altLang="zh-CN" sz="1600" dirty="0"/>
              <a:t>检测到进入</a:t>
            </a:r>
            <a:r>
              <a:rPr lang="en-GB" altLang="zh-CN" sz="1600" dirty="0"/>
              <a:t>L1/L2</a:t>
            </a:r>
            <a:r>
              <a:rPr lang="zh-CN" altLang="zh-CN" sz="1600" dirty="0"/>
              <a:t>的申请（仅限</a:t>
            </a:r>
            <a:r>
              <a:rPr lang="en-GB" altLang="zh-CN" sz="1600" dirty="0"/>
              <a:t>down</a:t>
            </a:r>
            <a:r>
              <a:rPr lang="zh-CN" altLang="zh-CN" sz="1600" dirty="0"/>
              <a:t>口）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④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积累</a:t>
            </a:r>
            <a:r>
              <a:rPr lang="zh-CN" altLang="zh-CN" sz="1600" dirty="0"/>
              <a:t>足够的最小信用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⑤</a:t>
            </a:r>
            <a:r>
              <a:rPr lang="en-US" altLang="zh-CN" sz="1600" dirty="0" smtClean="0"/>
              <a:t> </a:t>
            </a:r>
            <a:r>
              <a:rPr lang="en-GB" altLang="zh-CN" sz="1600" dirty="0" err="1" smtClean="0"/>
              <a:t>txbuf</a:t>
            </a:r>
            <a:r>
              <a:rPr lang="zh-CN" altLang="zh-CN" sz="1600" dirty="0"/>
              <a:t>空（无待发送</a:t>
            </a:r>
            <a:r>
              <a:rPr lang="en-GB" altLang="zh-CN" sz="1600" dirty="0"/>
              <a:t>TLP</a:t>
            </a:r>
            <a:r>
              <a:rPr lang="zh-CN" altLang="zh-CN" sz="1600" dirty="0"/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⑥</a:t>
            </a:r>
            <a:r>
              <a:rPr lang="en-US" altLang="zh-CN" sz="1600" dirty="0" smtClean="0"/>
              <a:t> </a:t>
            </a:r>
            <a:r>
              <a:rPr lang="en-GB" altLang="zh-CN" sz="1600" dirty="0" smtClean="0"/>
              <a:t>up</a:t>
            </a:r>
            <a:r>
              <a:rPr lang="zh-CN" altLang="zh-CN" sz="1600" dirty="0"/>
              <a:t>口需要关注其对应</a:t>
            </a:r>
            <a:r>
              <a:rPr lang="en-GB" altLang="zh-CN" sz="1600" dirty="0"/>
              <a:t>down</a:t>
            </a:r>
            <a:r>
              <a:rPr lang="zh-CN" altLang="zh-CN" sz="1600" dirty="0"/>
              <a:t>口都处于</a:t>
            </a:r>
            <a:r>
              <a:rPr lang="en-GB" altLang="zh-CN" sz="1600" dirty="0"/>
              <a:t>L1/ASPM-L1</a:t>
            </a:r>
            <a:r>
              <a:rPr lang="zh-CN" altLang="zh-CN" sz="1600" dirty="0"/>
              <a:t>。</a:t>
            </a:r>
          </a:p>
          <a:p>
            <a:pPr algn="just">
              <a:lnSpc>
                <a:spcPct val="150000"/>
              </a:lnSpc>
            </a:pP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退出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的条件：与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状态驱动的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L1</a:t>
            </a:r>
            <a:r>
              <a:rPr lang="zh-CN" altLang="en-US" sz="1600" dirty="0" smtClean="0">
                <a:sym typeface="Wingdings" panose="05000000000000000000" pitchFamily="2" charset="2"/>
              </a:rPr>
              <a:t>进程类似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ASPM-L1</a:t>
            </a:r>
            <a:r>
              <a:rPr lang="zh-CN" altLang="en-US" sz="1600" dirty="0" smtClean="0"/>
              <a:t>时，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口若检测到</a:t>
            </a:r>
            <a:r>
              <a:rPr lang="en-US" altLang="zh-CN" sz="1600" dirty="0" smtClean="0"/>
              <a:t>up</a:t>
            </a:r>
            <a:r>
              <a:rPr lang="zh-CN" altLang="en-US" sz="1600" dirty="0" smtClean="0"/>
              <a:t>口发生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跳出行为时需要启动跳出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94402" y="4317476"/>
            <a:ext cx="6223214" cy="19182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03" y="959461"/>
            <a:ext cx="5750255" cy="57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5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 smtClean="0"/>
              <a:t>目录 </a:t>
            </a:r>
            <a:r>
              <a:rPr lang="en-US" altLang="zh-CN" sz="3200" b="1" dirty="0" smtClean="0"/>
              <a:t>|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zh-CN" sz="3200" b="1" dirty="0" smtClean="0"/>
              <a:t> </a:t>
            </a:r>
            <a:endParaRPr lang="zh-CN" altLang="en-US" sz="3200" b="1" dirty="0"/>
          </a:p>
        </p:txBody>
      </p:sp>
      <p:sp>
        <p:nvSpPr>
          <p:cNvPr id="18" name="圆角矩形 17"/>
          <p:cNvSpPr/>
          <p:nvPr/>
        </p:nvSpPr>
        <p:spPr>
          <a:xfrm>
            <a:off x="5560719" y="160951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442234" y="1609516"/>
            <a:ext cx="3741980" cy="511504"/>
            <a:chOff x="6339097" y="1573726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概述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560719" y="244596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18352" y="2445969"/>
            <a:ext cx="3741980" cy="511504"/>
            <a:chOff x="6315199" y="241017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PWM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560719" y="333182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42234" y="3331821"/>
            <a:ext cx="3741980" cy="511504"/>
            <a:chOff x="6339097" y="3296031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349" y="3336319"/>
              <a:ext cx="273630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LPM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824954"/>
            <a:ext cx="3722911" cy="6034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86"/>
          <p:cNvSpPr txBox="1"/>
          <p:nvPr/>
        </p:nvSpPr>
        <p:spPr>
          <a:xfrm>
            <a:off x="301590" y="3165149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60719" y="4216694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42234" y="4216691"/>
            <a:ext cx="3741980" cy="511503"/>
            <a:chOff x="6339097" y="4180903"/>
            <a:chExt cx="3744416" cy="511504"/>
          </a:xfrm>
        </p:grpSpPr>
        <p:sp>
          <p:nvSpPr>
            <p:cNvPr id="32" name="圆角矩形 3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23349" y="4221882"/>
              <a:ext cx="2736305" cy="43092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826234" y="4277468"/>
            <a:ext cx="2734525" cy="430928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L1SS</a:t>
            </a:r>
            <a:endParaRPr lang="zh-CN" altLang="zh-CN" sz="2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60719" y="510156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442234" y="5101560"/>
            <a:ext cx="3741980" cy="511503"/>
            <a:chOff x="6339097" y="4180903"/>
            <a:chExt cx="3744416" cy="511504"/>
          </a:xfrm>
        </p:grpSpPr>
        <p:sp>
          <p:nvSpPr>
            <p:cNvPr id="39" name="圆角矩形 3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23349" y="4221882"/>
              <a:ext cx="2736305" cy="43092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826234" y="5162337"/>
            <a:ext cx="2734525" cy="430928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关键寄存器</a:t>
            </a:r>
            <a:endParaRPr lang="zh-CN" altLang="zh-CN" sz="2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03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24" grpId="0" animBg="1"/>
      <p:bldP spid="24" grpId="1" animBg="1"/>
      <p:bldP spid="30" grpId="0" animBg="1"/>
      <p:bldP spid="30" grpId="1" animBg="1"/>
      <p:bldP spid="27" grpId="0" animBg="1"/>
      <p:bldP spid="28" grpId="0"/>
      <p:bldP spid="17" grpId="0" animBg="1"/>
      <p:bldP spid="17" grpId="1" animBg="1"/>
      <p:bldP spid="37" grpId="0" animBg="1"/>
      <p:bldP spid="3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ASPM_L0s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29330"/>
            <a:ext cx="60143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的前提条件：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①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具备</a:t>
            </a:r>
            <a:r>
              <a:rPr lang="zh-CN" altLang="zh-CN" sz="1600" dirty="0"/>
              <a:t>进入</a:t>
            </a:r>
            <a:r>
              <a:rPr lang="en-GB" altLang="zh-CN" sz="1600" dirty="0"/>
              <a:t>ASPM-L1</a:t>
            </a:r>
            <a:r>
              <a:rPr lang="zh-CN" altLang="zh-CN" sz="1600" dirty="0"/>
              <a:t>的</a:t>
            </a:r>
            <a:r>
              <a:rPr lang="en-GB" altLang="zh-CN" sz="1600" dirty="0"/>
              <a:t>capability</a:t>
            </a:r>
            <a:endParaRPr lang="zh-CN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②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持续</a:t>
            </a:r>
            <a:r>
              <a:rPr lang="zh-CN" altLang="zh-CN" sz="1600" dirty="0"/>
              <a:t>检测时间</a:t>
            </a:r>
            <a:r>
              <a:rPr lang="zh-CN" altLang="zh-CN" sz="1600" dirty="0" smtClean="0"/>
              <a:t>满足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配置的进入延迟</a:t>
            </a:r>
            <a:r>
              <a:rPr lang="en-US" altLang="zh-CN" sz="1600" dirty="0" smtClean="0"/>
              <a:t>)</a:t>
            </a:r>
            <a:r>
              <a:rPr lang="zh-CN" altLang="zh-CN" sz="1600" dirty="0" smtClean="0"/>
              <a:t>且</a:t>
            </a:r>
            <a:r>
              <a:rPr lang="en-GB" altLang="zh-CN" sz="1600" dirty="0"/>
              <a:t>NAK</a:t>
            </a:r>
            <a:r>
              <a:rPr lang="zh-CN" altLang="zh-CN" sz="1600" dirty="0"/>
              <a:t>延迟</a:t>
            </a:r>
            <a:r>
              <a:rPr lang="zh-CN" altLang="zh-CN" sz="1600" dirty="0" smtClean="0"/>
              <a:t>满足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配置，解决握手异步问题</a:t>
            </a:r>
            <a:r>
              <a:rPr lang="en-US" altLang="zh-CN" sz="16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③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未</a:t>
            </a:r>
            <a:r>
              <a:rPr lang="zh-CN" altLang="zh-CN" sz="1600" dirty="0"/>
              <a:t>检测到进入</a:t>
            </a:r>
            <a:r>
              <a:rPr lang="en-GB" altLang="zh-CN" sz="1600" dirty="0"/>
              <a:t>L1/L2</a:t>
            </a:r>
            <a:r>
              <a:rPr lang="zh-CN" altLang="zh-CN" sz="1600" dirty="0"/>
              <a:t>的申请（仅限</a:t>
            </a:r>
            <a:r>
              <a:rPr lang="en-GB" altLang="zh-CN" sz="1600" dirty="0"/>
              <a:t>down</a:t>
            </a:r>
            <a:r>
              <a:rPr lang="zh-CN" altLang="zh-CN" sz="1600" dirty="0"/>
              <a:t>口）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④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积累</a:t>
            </a:r>
            <a:r>
              <a:rPr lang="zh-CN" altLang="zh-CN" sz="1600" dirty="0"/>
              <a:t>足够的最小信用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⑤</a:t>
            </a:r>
            <a:r>
              <a:rPr lang="en-US" altLang="zh-CN" sz="1600" dirty="0" smtClean="0"/>
              <a:t> </a:t>
            </a:r>
            <a:r>
              <a:rPr lang="en-GB" altLang="zh-CN" sz="1600" dirty="0" err="1" smtClean="0"/>
              <a:t>txbuf</a:t>
            </a:r>
            <a:r>
              <a:rPr lang="zh-CN" altLang="zh-CN" sz="1600" dirty="0"/>
              <a:t>空（无待发送</a:t>
            </a:r>
            <a:r>
              <a:rPr lang="en-GB" altLang="zh-CN" sz="1600" dirty="0"/>
              <a:t>TLP</a:t>
            </a:r>
            <a:r>
              <a:rPr lang="zh-CN" altLang="zh-CN" sz="1600" dirty="0"/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⑥</a:t>
            </a:r>
            <a:r>
              <a:rPr lang="en-US" altLang="zh-CN" sz="1600" dirty="0" smtClean="0"/>
              <a:t> </a:t>
            </a:r>
            <a:r>
              <a:rPr lang="en-GB" altLang="zh-CN" sz="1600" dirty="0" smtClean="0"/>
              <a:t>up</a:t>
            </a:r>
            <a:r>
              <a:rPr lang="zh-CN" altLang="zh-CN" sz="1600" dirty="0"/>
              <a:t>口需要关注其对应</a:t>
            </a:r>
            <a:r>
              <a:rPr lang="en-GB" altLang="zh-CN" sz="1600" dirty="0"/>
              <a:t>down</a:t>
            </a:r>
            <a:r>
              <a:rPr lang="zh-CN" altLang="zh-CN" sz="1600" dirty="0"/>
              <a:t>口都处于</a:t>
            </a:r>
            <a:r>
              <a:rPr lang="en-GB" altLang="zh-CN" sz="1600" dirty="0"/>
              <a:t>L1/ASPM-L1</a:t>
            </a:r>
            <a:r>
              <a:rPr lang="zh-CN" altLang="zh-CN" sz="1600" dirty="0"/>
              <a:t>。</a:t>
            </a:r>
          </a:p>
          <a:p>
            <a:pPr algn="just">
              <a:lnSpc>
                <a:spcPct val="150000"/>
              </a:lnSpc>
            </a:pP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退出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的条件：与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状态驱动的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L1</a:t>
            </a:r>
            <a:r>
              <a:rPr lang="zh-CN" altLang="en-US" sz="1600" dirty="0" smtClean="0">
                <a:sym typeface="Wingdings" panose="05000000000000000000" pitchFamily="2" charset="2"/>
              </a:rPr>
              <a:t>进程类似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ASPM-L1</a:t>
            </a:r>
            <a:r>
              <a:rPr lang="zh-CN" altLang="en-US" sz="1600" dirty="0" smtClean="0"/>
              <a:t>时，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口若检测到</a:t>
            </a:r>
            <a:r>
              <a:rPr lang="en-US" altLang="zh-CN" sz="1600" dirty="0" smtClean="0"/>
              <a:t>up</a:t>
            </a:r>
            <a:r>
              <a:rPr lang="zh-CN" altLang="en-US" sz="1600" dirty="0" smtClean="0"/>
              <a:t>口发生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跳出行为时需要启动跳出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94402" y="4317476"/>
            <a:ext cx="6223214" cy="19182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014" y="916840"/>
            <a:ext cx="5410986" cy="53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90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ASPM_L1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76463"/>
            <a:ext cx="83927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检测具备进入</a:t>
            </a:r>
            <a:r>
              <a:rPr lang="en-US" altLang="zh-CN" sz="1600" dirty="0" smtClean="0"/>
              <a:t>L1</a:t>
            </a:r>
            <a:r>
              <a:rPr lang="zh-CN" altLang="en-US" sz="1600" dirty="0"/>
              <a:t>条件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/>
              <a:t>启动</a:t>
            </a:r>
            <a:r>
              <a:rPr lang="zh-CN" altLang="en-US" sz="1600" dirty="0" smtClean="0"/>
              <a:t>进入</a:t>
            </a:r>
            <a:r>
              <a:rPr lang="en-US" altLang="zh-CN" sz="1600" dirty="0"/>
              <a:t>L1</a:t>
            </a:r>
            <a:r>
              <a:rPr lang="zh-CN" altLang="en-US" sz="1600" dirty="0" smtClean="0"/>
              <a:t>的进程，处理业务工作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停发</a:t>
            </a:r>
            <a:r>
              <a:rPr lang="en-US" altLang="zh-CN" sz="1600" dirty="0"/>
              <a:t>TLP</a:t>
            </a:r>
            <a:r>
              <a:rPr lang="zh-CN" altLang="en-US" sz="1600" dirty="0"/>
              <a:t>，等待最小信用，等待所有的链路层确认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向上游组件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口发送</a:t>
            </a:r>
            <a:r>
              <a:rPr lang="en-US" altLang="zh-CN" sz="1600" dirty="0" smtClean="0"/>
              <a:t>PM_Active_State_Request_L1(DLLP)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口收到</a:t>
            </a:r>
            <a:r>
              <a:rPr lang="en-US" altLang="zh-CN" sz="1600" dirty="0"/>
              <a:t>PM_Active_State_Request_L1</a:t>
            </a:r>
            <a:r>
              <a:rPr lang="zh-CN" altLang="en-US" sz="1600" dirty="0" smtClean="0"/>
              <a:t>，判断自身是否具备进入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   具备进入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条件：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</a:t>
            </a:r>
            <a:r>
              <a:rPr lang="zh-CN" altLang="en-US" sz="1600" dirty="0"/>
              <a:t>状态机跳</a:t>
            </a:r>
            <a:r>
              <a:rPr lang="zh-CN" altLang="en-US" sz="1600" dirty="0" smtClean="0"/>
              <a:t>转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ASPM_L1_IN0</a:t>
            </a:r>
            <a:r>
              <a:rPr lang="zh-CN" altLang="en-US" sz="1600" dirty="0" smtClean="0">
                <a:sym typeface="Wingdings" panose="05000000000000000000" pitchFamily="2" charset="2"/>
              </a:rPr>
              <a:t>，开始</a:t>
            </a:r>
            <a:r>
              <a:rPr lang="zh-CN" altLang="en-US" sz="1600" dirty="0" smtClean="0"/>
              <a:t>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同上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</a:t>
            </a:r>
            <a:r>
              <a:rPr lang="zh-CN" altLang="en-US" sz="1600" dirty="0"/>
              <a:t>状态机跳</a:t>
            </a:r>
            <a:r>
              <a:rPr lang="zh-CN" altLang="en-US" sz="1600" dirty="0" smtClean="0"/>
              <a:t>转</a:t>
            </a:r>
            <a:r>
              <a:rPr lang="en-US" altLang="zh-CN" sz="1600" dirty="0" smtClean="0">
                <a:sym typeface="Wingdings" panose="05000000000000000000" pitchFamily="2" charset="2"/>
              </a:rPr>
              <a:t>ASPM_L1_IN0ASPM_L1_IN1</a:t>
            </a:r>
            <a:r>
              <a:rPr lang="zh-CN" altLang="en-US" sz="1600" dirty="0" smtClean="0">
                <a:sym typeface="Wingdings" panose="05000000000000000000" pitchFamily="2" charset="2"/>
              </a:rPr>
              <a:t>，</a:t>
            </a:r>
            <a:r>
              <a:rPr lang="zh-CN" altLang="en-US" sz="1600" dirty="0" smtClean="0"/>
              <a:t>应答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en-US" altLang="zh-CN" sz="1600" dirty="0">
                <a:sym typeface="Wingdings" panose="05000000000000000000" pitchFamily="2" charset="2"/>
              </a:rPr>
              <a:t>(DLLP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口在</a:t>
            </a:r>
            <a:r>
              <a:rPr lang="en-US" altLang="zh-CN" sz="1600" dirty="0">
                <a:sym typeface="Wingdings" panose="05000000000000000000" pitchFamily="2" charset="2"/>
              </a:rPr>
              <a:t>ASPM_L1_IN1</a:t>
            </a:r>
            <a:r>
              <a:rPr lang="zh-CN" altLang="en-US" sz="1600" dirty="0" smtClean="0"/>
              <a:t>状态，即断言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/>
              <a:t>影响</a:t>
            </a:r>
            <a:r>
              <a:rPr lang="en-US" altLang="zh-CN" sz="1600" dirty="0"/>
              <a:t>LTSSM</a:t>
            </a:r>
            <a:r>
              <a:rPr lang="zh-CN" altLang="en-US" sz="1600" dirty="0" smtClean="0"/>
              <a:t>，使</a:t>
            </a:r>
            <a:r>
              <a:rPr lang="zh-CN" altLang="en-US" sz="1600" dirty="0"/>
              <a:t>其开始</a:t>
            </a:r>
            <a:r>
              <a:rPr lang="en-US" altLang="zh-CN" sz="1600" dirty="0"/>
              <a:t>L1</a:t>
            </a:r>
            <a:r>
              <a:rPr lang="zh-CN" altLang="en-US" sz="1600" dirty="0"/>
              <a:t>进程。</a:t>
            </a:r>
            <a:r>
              <a:rPr lang="en-US" altLang="zh-CN" sz="1600" dirty="0"/>
              <a:t> down</a:t>
            </a:r>
            <a:r>
              <a:rPr lang="zh-CN" altLang="en-US" sz="1600" dirty="0"/>
              <a:t>口状态机跳转</a:t>
            </a:r>
            <a:r>
              <a:rPr lang="en-US" altLang="zh-CN" sz="1600" dirty="0">
                <a:sym typeface="Wingdings" panose="05000000000000000000" pitchFamily="2" charset="2"/>
              </a:rPr>
              <a:t>ASPM_L1_IN1L1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不具备</a:t>
            </a:r>
            <a:r>
              <a:rPr lang="zh-CN" altLang="en-US" sz="1600" dirty="0"/>
              <a:t>进入</a:t>
            </a:r>
            <a:r>
              <a:rPr lang="en-US" altLang="zh-CN" sz="1600" dirty="0"/>
              <a:t>L1</a:t>
            </a:r>
            <a:r>
              <a:rPr lang="zh-CN" altLang="en-US" sz="1600" dirty="0"/>
              <a:t>条件：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/>
              <a:t>down</a:t>
            </a:r>
            <a:r>
              <a:rPr lang="zh-CN" altLang="en-US" sz="1600" dirty="0"/>
              <a:t>口</a:t>
            </a:r>
            <a:r>
              <a:rPr lang="zh-CN" altLang="en-US" sz="1600" dirty="0" smtClean="0"/>
              <a:t>状态机不跳转保持</a:t>
            </a:r>
            <a:r>
              <a:rPr lang="en-US" altLang="zh-CN" sz="1600" dirty="0" smtClean="0"/>
              <a:t>L0</a:t>
            </a:r>
            <a:r>
              <a:rPr lang="zh-CN" altLang="en-US" sz="1600" dirty="0" smtClean="0">
                <a:sym typeface="Wingdings" panose="05000000000000000000" pitchFamily="2" charset="2"/>
              </a:rPr>
              <a:t>，此时</a:t>
            </a:r>
            <a:r>
              <a:rPr lang="en-US" altLang="zh-CN" sz="1600" dirty="0" smtClean="0">
                <a:sym typeface="Wingdings" panose="05000000000000000000" pitchFamily="2" charset="2"/>
              </a:rPr>
              <a:t>ASL1</a:t>
            </a:r>
            <a:r>
              <a:rPr lang="zh-CN" altLang="en-US" sz="1600" dirty="0" smtClean="0">
                <a:sym typeface="Wingdings" panose="05000000000000000000" pitchFamily="2" charset="2"/>
              </a:rPr>
              <a:t>子状态机启动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>
                <a:sym typeface="Wingdings" panose="05000000000000000000" pitchFamily="2" charset="2"/>
              </a:rPr>
              <a:t>ASL1</a:t>
            </a:r>
            <a:r>
              <a:rPr lang="zh-CN" altLang="en-US" sz="1600" dirty="0" smtClean="0">
                <a:sym typeface="Wingdings" panose="05000000000000000000" pitchFamily="2" charset="2"/>
              </a:rPr>
              <a:t>子状态</a:t>
            </a:r>
            <a:r>
              <a:rPr lang="zh-CN" altLang="en-US" sz="1600" dirty="0">
                <a:sym typeface="Wingdings" panose="05000000000000000000" pitchFamily="2" charset="2"/>
              </a:rPr>
              <a:t>机</a:t>
            </a:r>
            <a:r>
              <a:rPr lang="zh-CN" altLang="en-US" sz="1600" dirty="0" smtClean="0">
                <a:sym typeface="Wingdings" panose="05000000000000000000" pitchFamily="2" charset="2"/>
              </a:rPr>
              <a:t>控制向</a:t>
            </a:r>
            <a:r>
              <a:rPr lang="en-US" altLang="zh-CN" sz="1600" dirty="0" smtClean="0">
                <a:sym typeface="Wingdings" panose="05000000000000000000" pitchFamily="2" charset="2"/>
              </a:rPr>
              <a:t>EP</a:t>
            </a:r>
            <a:r>
              <a:rPr lang="zh-CN" altLang="en-US" sz="1600" dirty="0" smtClean="0">
                <a:sym typeface="Wingdings" panose="05000000000000000000" pitchFamily="2" charset="2"/>
              </a:rPr>
              <a:t>发送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PM_Active_State_Nak</a:t>
            </a:r>
            <a:r>
              <a:rPr lang="en-US" altLang="zh-CN" sz="1600" dirty="0" smtClean="0">
                <a:sym typeface="Wingdings" panose="05000000000000000000" pitchFamily="2" charset="2"/>
              </a:rPr>
              <a:t>(TLP)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>
                <a:sym typeface="Wingdings" panose="05000000000000000000" pitchFamily="2" charset="2"/>
              </a:rPr>
              <a:t>EP</a:t>
            </a:r>
            <a:r>
              <a:rPr lang="zh-CN" altLang="en-US" sz="1600" dirty="0" smtClean="0">
                <a:sym typeface="Wingdings" panose="05000000000000000000" pitchFamily="2" charset="2"/>
              </a:rPr>
              <a:t>收到</a:t>
            </a:r>
            <a:r>
              <a:rPr lang="en-US" altLang="zh-CN" sz="1600" dirty="0" err="1">
                <a:sym typeface="Wingdings" panose="05000000000000000000" pitchFamily="2" charset="2"/>
              </a:rPr>
              <a:t>PM_Active_State_Nak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zh-CN" altLang="en-US" sz="1600" dirty="0" smtClean="0">
                <a:sym typeface="Wingdings" panose="05000000000000000000" pitchFamily="2" charset="2"/>
              </a:rPr>
              <a:t>，准备退出</a:t>
            </a:r>
            <a:r>
              <a:rPr lang="en-US" altLang="zh-CN" sz="1600" dirty="0" smtClean="0">
                <a:sym typeface="Wingdings" panose="05000000000000000000" pitchFamily="2" charset="2"/>
              </a:rPr>
              <a:t>L1</a:t>
            </a:r>
            <a:r>
              <a:rPr lang="zh-CN" altLang="en-US" sz="1600" dirty="0" smtClean="0">
                <a:sym typeface="Wingdings" panose="05000000000000000000" pitchFamily="2" charset="2"/>
              </a:rPr>
              <a:t>进程。判断是否具备进入</a:t>
            </a:r>
            <a:r>
              <a:rPr lang="en-US" altLang="zh-CN" sz="1600" dirty="0" smtClean="0">
                <a:sym typeface="Wingdings" panose="05000000000000000000" pitchFamily="2" charset="2"/>
              </a:rPr>
              <a:t>L0s</a:t>
            </a:r>
            <a:r>
              <a:rPr lang="zh-CN" altLang="en-US" sz="1600" dirty="0" smtClean="0">
                <a:sym typeface="Wingdings" panose="05000000000000000000" pitchFamily="2" charset="2"/>
              </a:rPr>
              <a:t>能力。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 smtClean="0"/>
              <a:t>具备则断言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=REQ_L0s</a:t>
            </a:r>
            <a:r>
              <a:rPr lang="zh-CN" altLang="en-US" sz="1600" dirty="0" smtClean="0">
                <a:sym typeface="Wingdings" panose="05000000000000000000" pitchFamily="2" charset="2"/>
              </a:rPr>
              <a:t>，影响</a:t>
            </a:r>
            <a:r>
              <a:rPr lang="en-US" altLang="zh-CN" sz="1600" dirty="0" smtClean="0">
                <a:sym typeface="Wingdings" panose="05000000000000000000" pitchFamily="2" charset="2"/>
              </a:rPr>
              <a:t>LTSSM</a:t>
            </a:r>
            <a:r>
              <a:rPr lang="zh-CN" altLang="en-US" sz="1600" dirty="0" smtClean="0">
                <a:sym typeface="Wingdings" panose="05000000000000000000" pitchFamily="2" charset="2"/>
              </a:rPr>
              <a:t>进入</a:t>
            </a:r>
            <a:r>
              <a:rPr lang="en-US" altLang="zh-CN" sz="1600" dirty="0" smtClean="0">
                <a:sym typeface="Wingdings" panose="05000000000000000000" pitchFamily="2" charset="2"/>
              </a:rPr>
              <a:t>L0s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2494" y="864723"/>
            <a:ext cx="83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以</a:t>
            </a:r>
            <a:r>
              <a:rPr lang="en-US" altLang="zh-CN" sz="1600" dirty="0" smtClean="0">
                <a:solidFill>
                  <a:srgbClr val="7030A0"/>
                </a:solidFill>
              </a:rPr>
              <a:t>RC--up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--down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--EP</a:t>
            </a:r>
            <a:r>
              <a:rPr lang="zh-CN" altLang="en-US" sz="1600" dirty="0">
                <a:solidFill>
                  <a:srgbClr val="7030A0"/>
                </a:solidFill>
              </a:rPr>
              <a:t>为</a:t>
            </a:r>
            <a:r>
              <a:rPr lang="zh-CN" altLang="en-US" sz="1600" dirty="0" smtClean="0">
                <a:solidFill>
                  <a:srgbClr val="7030A0"/>
                </a:solidFill>
              </a:rPr>
              <a:t>例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ASPM</a:t>
            </a:r>
            <a:r>
              <a:rPr lang="zh-CN" altLang="en-US" sz="1600" dirty="0" smtClean="0">
                <a:solidFill>
                  <a:srgbClr val="7030A0"/>
                </a:solidFill>
              </a:rPr>
              <a:t>硬件自动检测引导进入</a:t>
            </a:r>
            <a:r>
              <a:rPr lang="en-US" altLang="zh-CN" sz="1600" dirty="0" smtClean="0">
                <a:solidFill>
                  <a:srgbClr val="7030A0"/>
                </a:solidFill>
              </a:rPr>
              <a:t>L1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2494" y="4610834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010" y="953891"/>
            <a:ext cx="4612990" cy="50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78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ASPM_L1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76463"/>
            <a:ext cx="80422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口作为下游组件检测具备进入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条件，状态机跳转</a:t>
            </a:r>
            <a:r>
              <a:rPr lang="en-US" altLang="zh-CN" sz="1600" dirty="0"/>
              <a:t>L0</a:t>
            </a:r>
            <a:r>
              <a:rPr lang="en-US" altLang="zh-CN" sz="1600" dirty="0">
                <a:sym typeface="Wingdings" panose="05000000000000000000" pitchFamily="2" charset="2"/>
              </a:rPr>
              <a:t>ASPM_L1_IN0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口启动进入</a:t>
            </a:r>
            <a:r>
              <a:rPr lang="en-US" altLang="zh-CN" sz="1600" dirty="0"/>
              <a:t>L1</a:t>
            </a:r>
            <a:r>
              <a:rPr lang="zh-CN" altLang="en-US" sz="1600" dirty="0" smtClean="0"/>
              <a:t>的进程，处理业务工作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同上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口业务处理完成，状态机跳转</a:t>
            </a:r>
            <a:r>
              <a:rPr lang="en-US" altLang="zh-CN" sz="1600" dirty="0">
                <a:sym typeface="Wingdings" panose="05000000000000000000" pitchFamily="2" charset="2"/>
              </a:rPr>
              <a:t>ASPM_L1_IN0 </a:t>
            </a:r>
            <a:r>
              <a:rPr lang="en-US" altLang="zh-CN" sz="1600" dirty="0" smtClean="0">
                <a:sym typeface="Wingdings" panose="05000000000000000000" pitchFamily="2" charset="2"/>
              </a:rPr>
              <a:t>ASPM_L1_IN1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       向</a:t>
            </a:r>
            <a:r>
              <a:rPr lang="zh-CN" altLang="en-US" sz="1600" dirty="0"/>
              <a:t>上游</a:t>
            </a:r>
            <a:r>
              <a:rPr lang="zh-CN" altLang="en-US" sz="1600" dirty="0" smtClean="0"/>
              <a:t>组件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发送</a:t>
            </a:r>
            <a:r>
              <a:rPr lang="en-US" altLang="zh-CN" sz="1600" dirty="0"/>
              <a:t>PM_Active_State_Request_L1(DLLP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zh-CN" sz="1600" dirty="0"/>
              <a:t>RC</a:t>
            </a:r>
            <a:r>
              <a:rPr lang="zh-CN" altLang="en-US" sz="1600" dirty="0"/>
              <a:t>收到申请，根据情况，给出允许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zh-CN" altLang="en-US" sz="1600" dirty="0">
                <a:sym typeface="Wingdings" panose="05000000000000000000" pitchFamily="2" charset="2"/>
              </a:rPr>
              <a:t>或者拒绝</a:t>
            </a:r>
            <a:r>
              <a:rPr lang="en-US" altLang="zh-CN" sz="1600" dirty="0" err="1">
                <a:sym typeface="Wingdings" panose="05000000000000000000" pitchFamily="2" charset="2"/>
              </a:rPr>
              <a:t>PM_Active_State_Nak</a:t>
            </a:r>
            <a:r>
              <a:rPr lang="zh-CN" altLang="en-US" sz="1600" dirty="0">
                <a:sym typeface="Wingdings" panose="05000000000000000000" pitchFamily="2" charset="2"/>
              </a:rPr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up</a:t>
            </a:r>
            <a:r>
              <a:rPr lang="zh-CN" altLang="en-US" sz="1600" dirty="0" smtClean="0"/>
              <a:t>口收到允许应答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PM_Request_Ack</a:t>
            </a:r>
            <a:r>
              <a:rPr lang="zh-CN" altLang="en-US" sz="1600" dirty="0">
                <a:sym typeface="Wingdings" panose="05000000000000000000" pitchFamily="2" charset="2"/>
              </a:rPr>
              <a:t>：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 smtClean="0"/>
              <a:t>状态机</a:t>
            </a:r>
            <a:r>
              <a:rPr lang="zh-CN" altLang="en-US" sz="1600" dirty="0"/>
              <a:t>跳</a:t>
            </a:r>
            <a:r>
              <a:rPr lang="zh-CN" altLang="en-US" sz="1600" dirty="0" smtClean="0"/>
              <a:t>转</a:t>
            </a:r>
            <a:r>
              <a:rPr lang="en-US" altLang="zh-CN" sz="1600" dirty="0" smtClean="0">
                <a:sym typeface="Wingdings" panose="05000000000000000000" pitchFamily="2" charset="2"/>
              </a:rPr>
              <a:t>ASPM_L1_IN1 L1</a:t>
            </a:r>
            <a:r>
              <a:rPr lang="zh-CN" altLang="en-US" sz="1600" dirty="0" smtClean="0">
                <a:sym typeface="Wingdings" panose="05000000000000000000" pitchFamily="2" charset="2"/>
              </a:rPr>
              <a:t>。断言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/>
              <a:t>影响</a:t>
            </a:r>
            <a:r>
              <a:rPr lang="en-US" altLang="zh-CN" sz="1600" dirty="0"/>
              <a:t>LTSSM</a:t>
            </a:r>
            <a:r>
              <a:rPr lang="zh-CN" altLang="en-US" sz="1600" dirty="0"/>
              <a:t>，使其开始</a:t>
            </a:r>
            <a:r>
              <a:rPr lang="en-US" altLang="zh-CN" sz="1600" dirty="0"/>
              <a:t>L1</a:t>
            </a:r>
            <a:r>
              <a:rPr lang="zh-CN" altLang="en-US" sz="1600" dirty="0" smtClean="0"/>
              <a:t>进程。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       </a:t>
            </a:r>
            <a:r>
              <a:rPr lang="en-US" altLang="zh-CN" sz="1600" dirty="0" smtClean="0"/>
              <a:t>up</a:t>
            </a:r>
            <a:r>
              <a:rPr lang="zh-CN" altLang="en-US" sz="1600" dirty="0"/>
              <a:t>口</a:t>
            </a:r>
            <a:r>
              <a:rPr lang="zh-CN" altLang="en-US" sz="1600" dirty="0" smtClean="0"/>
              <a:t>收到拒绝</a:t>
            </a:r>
            <a:r>
              <a:rPr lang="en-US" altLang="zh-CN" sz="1600" dirty="0" err="1">
                <a:sym typeface="Wingdings" panose="05000000000000000000" pitchFamily="2" charset="2"/>
              </a:rPr>
              <a:t>PM_Active_State_Nak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口状态机跳转</a:t>
            </a:r>
            <a:r>
              <a:rPr lang="en-US" altLang="zh-CN" sz="1600" dirty="0" smtClean="0">
                <a:sym typeface="Wingdings" panose="05000000000000000000" pitchFamily="2" charset="2"/>
              </a:rPr>
              <a:t>ASPM_L1_IN1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ASPM_L1_OUT </a:t>
            </a:r>
            <a:r>
              <a:rPr lang="zh-CN" altLang="en-US" sz="1600" dirty="0" smtClean="0"/>
              <a:t>。</a:t>
            </a:r>
            <a:r>
              <a:rPr lang="zh-CN" altLang="en-US" sz="1600" dirty="0">
                <a:sym typeface="Wingdings" panose="05000000000000000000" pitchFamily="2" charset="2"/>
              </a:rPr>
              <a:t>判断是否具备进入</a:t>
            </a:r>
            <a:r>
              <a:rPr lang="en-US" altLang="zh-CN" sz="1600" dirty="0">
                <a:sym typeface="Wingdings" panose="05000000000000000000" pitchFamily="2" charset="2"/>
              </a:rPr>
              <a:t>L0s</a:t>
            </a:r>
            <a:r>
              <a:rPr lang="zh-CN" altLang="en-US" sz="1600" dirty="0">
                <a:sym typeface="Wingdings" panose="05000000000000000000" pitchFamily="2" charset="2"/>
              </a:rPr>
              <a:t>能力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/>
              <a:t>具备则断言</a:t>
            </a:r>
            <a:r>
              <a:rPr lang="en-US" altLang="zh-CN" sz="1600" dirty="0" err="1">
                <a:sym typeface="Wingdings" panose="05000000000000000000" pitchFamily="2" charset="2"/>
              </a:rPr>
              <a:t>req_trans</a:t>
            </a:r>
            <a:r>
              <a:rPr lang="en-US" altLang="zh-CN" sz="1600" dirty="0">
                <a:sym typeface="Wingdings" panose="05000000000000000000" pitchFamily="2" charset="2"/>
              </a:rPr>
              <a:t>=REQ_L0s</a:t>
            </a:r>
            <a:r>
              <a:rPr lang="zh-CN" altLang="en-US" sz="1600" dirty="0">
                <a:sym typeface="Wingdings" panose="05000000000000000000" pitchFamily="2" charset="2"/>
              </a:rPr>
              <a:t>，影响</a:t>
            </a:r>
            <a:r>
              <a:rPr lang="en-US" altLang="zh-CN" sz="1600" dirty="0">
                <a:sym typeface="Wingdings" panose="05000000000000000000" pitchFamily="2" charset="2"/>
              </a:rPr>
              <a:t>LTSSM</a:t>
            </a:r>
            <a:r>
              <a:rPr lang="zh-CN" altLang="en-US" sz="1600" dirty="0">
                <a:sym typeface="Wingdings" panose="05000000000000000000" pitchFamily="2" charset="2"/>
              </a:rPr>
              <a:t>进入</a:t>
            </a:r>
            <a:r>
              <a:rPr lang="en-US" altLang="zh-CN" sz="1600" dirty="0">
                <a:sym typeface="Wingdings" panose="05000000000000000000" pitchFamily="2" charset="2"/>
              </a:rPr>
              <a:t>L0s</a:t>
            </a:r>
            <a:r>
              <a:rPr lang="zh-CN" altLang="en-US" sz="1600" dirty="0">
                <a:sym typeface="Wingdings" panose="05000000000000000000" pitchFamily="2" charset="2"/>
              </a:rPr>
              <a:t>。 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2494" y="864723"/>
            <a:ext cx="83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以</a:t>
            </a:r>
            <a:r>
              <a:rPr lang="en-US" altLang="zh-CN" sz="1600" dirty="0" smtClean="0">
                <a:solidFill>
                  <a:srgbClr val="7030A0"/>
                </a:solidFill>
              </a:rPr>
              <a:t>RC--up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--down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--EP</a:t>
            </a:r>
            <a:r>
              <a:rPr lang="zh-CN" altLang="en-US" sz="1600" dirty="0">
                <a:solidFill>
                  <a:srgbClr val="7030A0"/>
                </a:solidFill>
              </a:rPr>
              <a:t>为</a:t>
            </a:r>
            <a:r>
              <a:rPr lang="zh-CN" altLang="en-US" sz="1600" dirty="0" smtClean="0">
                <a:solidFill>
                  <a:srgbClr val="7030A0"/>
                </a:solidFill>
              </a:rPr>
              <a:t>例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ASPM</a:t>
            </a:r>
            <a:r>
              <a:rPr lang="zh-CN" altLang="en-US" sz="1600" dirty="0" smtClean="0">
                <a:solidFill>
                  <a:srgbClr val="7030A0"/>
                </a:solidFill>
              </a:rPr>
              <a:t>硬件自动检测引导进入</a:t>
            </a:r>
            <a:r>
              <a:rPr lang="en-US" altLang="zh-CN" sz="1600" dirty="0" smtClean="0">
                <a:solidFill>
                  <a:srgbClr val="7030A0"/>
                </a:solidFill>
              </a:rPr>
              <a:t>L1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94402" y="4224335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388" y="1236695"/>
            <a:ext cx="4251987" cy="49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7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ASL1</a:t>
            </a:r>
            <a:endParaRPr lang="zh-CN" altLang="en-US" sz="3200" b="1" dirty="0"/>
          </a:p>
        </p:txBody>
      </p:sp>
      <p:pic>
        <p:nvPicPr>
          <p:cNvPr id="3" name="图片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699" y="1339850"/>
            <a:ext cx="4642250" cy="296288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8364" y="1254051"/>
            <a:ext cx="6864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LTSSM</a:t>
            </a:r>
            <a:r>
              <a:rPr lang="zh-CN" altLang="zh-CN" dirty="0"/>
              <a:t>处于</a:t>
            </a:r>
            <a:r>
              <a:rPr lang="en-US" altLang="zh-CN" dirty="0"/>
              <a:t>L0</a:t>
            </a:r>
            <a:r>
              <a:rPr lang="zh-CN" altLang="zh-CN" dirty="0"/>
              <a:t>或者</a:t>
            </a:r>
            <a:r>
              <a:rPr lang="en-US" altLang="zh-CN" dirty="0"/>
              <a:t>L0S  </a:t>
            </a:r>
            <a:r>
              <a:rPr lang="en-US" altLang="zh-CN" dirty="0" smtClean="0"/>
              <a:t>&amp; </a:t>
            </a:r>
            <a:r>
              <a:rPr lang="zh-CN" altLang="zh-CN" dirty="0" smtClean="0"/>
              <a:t>收到</a:t>
            </a:r>
            <a:r>
              <a:rPr lang="en-GB" altLang="zh-CN" dirty="0" err="1"/>
              <a:t>Active_State</a:t>
            </a:r>
            <a:r>
              <a:rPr lang="en-GB" altLang="zh-CN" dirty="0"/>
              <a:t>_ Request_L1 </a:t>
            </a:r>
            <a:r>
              <a:rPr lang="en-GB" altLang="zh-CN" dirty="0" smtClean="0"/>
              <a:t>DLLP &amp; 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  </a:t>
            </a:r>
            <a:r>
              <a:rPr lang="en-GB" altLang="zh-CN" dirty="0"/>
              <a:t>LPM</a:t>
            </a:r>
            <a:r>
              <a:rPr lang="zh-CN" altLang="zh-CN" dirty="0"/>
              <a:t>状态机处于</a:t>
            </a:r>
            <a:r>
              <a:rPr lang="en-GB" altLang="zh-CN" dirty="0"/>
              <a:t>L0</a:t>
            </a:r>
            <a:r>
              <a:rPr lang="zh-CN" altLang="zh-CN" dirty="0"/>
              <a:t>，且不具备进入</a:t>
            </a:r>
            <a:r>
              <a:rPr lang="en-GB" altLang="zh-CN" dirty="0"/>
              <a:t>ASPM L1</a:t>
            </a:r>
            <a:r>
              <a:rPr lang="zh-CN" altLang="zh-CN" dirty="0"/>
              <a:t>条件，或准备</a:t>
            </a:r>
            <a:r>
              <a:rPr lang="zh-CN" altLang="zh-CN" dirty="0" smtClean="0"/>
              <a:t>进入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GB" altLang="zh-CN" dirty="0" smtClean="0"/>
              <a:t>L2</a:t>
            </a:r>
            <a:r>
              <a:rPr lang="zh-CN" altLang="en-US" dirty="0" smtClean="0"/>
              <a:t>时需要拒绝该请求，状态机跳转</a:t>
            </a:r>
            <a:r>
              <a:rPr lang="en-US" altLang="zh-CN" dirty="0" smtClean="0"/>
              <a:t>ASL1_IDLE -&gt; </a:t>
            </a:r>
            <a:r>
              <a:rPr lang="en-US" altLang="zh-CN" dirty="0"/>
              <a:t>ASL1_SENDNAK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发送</a:t>
            </a:r>
            <a:r>
              <a:rPr lang="en-GB" altLang="zh-CN" dirty="0" err="1" smtClean="0"/>
              <a:t>PM_Active_State_Nak</a:t>
            </a:r>
            <a:r>
              <a:rPr lang="zh-CN" altLang="en-US" dirty="0" smtClean="0"/>
              <a:t>，</a:t>
            </a:r>
            <a:r>
              <a:rPr lang="zh-CN" altLang="en-US" dirty="0"/>
              <a:t>状态机跳</a:t>
            </a:r>
            <a:r>
              <a:rPr lang="zh-CN" altLang="en-US" dirty="0" smtClean="0"/>
              <a:t>转</a:t>
            </a:r>
            <a:r>
              <a:rPr lang="en-US" altLang="zh-CN" dirty="0"/>
              <a:t> </a:t>
            </a:r>
            <a:r>
              <a:rPr lang="en-US" altLang="zh-CN" dirty="0" smtClean="0"/>
              <a:t>ASL1_SENDNAK</a:t>
            </a:r>
            <a:r>
              <a:rPr lang="en-US" altLang="zh-CN" dirty="0"/>
              <a:t>-&gt;</a:t>
            </a:r>
          </a:p>
          <a:p>
            <a:r>
              <a:rPr lang="en-US" altLang="zh-CN" dirty="0" smtClean="0"/>
              <a:t>       ASL1_WAIT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等待</a:t>
            </a:r>
            <a:r>
              <a:rPr lang="en-US" altLang="zh-CN" dirty="0" smtClean="0"/>
              <a:t>9.5us</a:t>
            </a:r>
            <a:r>
              <a:rPr lang="zh-CN" altLang="en-US" dirty="0" smtClean="0"/>
              <a:t>内无任何</a:t>
            </a:r>
            <a:r>
              <a:rPr lang="en-GB" altLang="zh-CN" dirty="0" smtClean="0"/>
              <a:t>Active_State_Request_L1 DLLP</a:t>
            </a:r>
            <a:r>
              <a:rPr lang="zh-CN" altLang="en-US" dirty="0" smtClean="0"/>
              <a:t>，或电气</a:t>
            </a:r>
            <a:r>
              <a:rPr lang="zh-CN" altLang="en-US" dirty="0"/>
              <a:t>空闲</a:t>
            </a:r>
            <a:r>
              <a:rPr lang="zh-CN" altLang="en-US" dirty="0" smtClean="0"/>
              <a:t>（</a:t>
            </a:r>
            <a:r>
              <a:rPr lang="zh-CN" altLang="zh-CN" dirty="0"/>
              <a:t>如果链路断开后又恢复，则忽略</a:t>
            </a:r>
            <a:r>
              <a:rPr lang="zh-CN" altLang="zh-CN" dirty="0" smtClean="0"/>
              <a:t>定时器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并</a:t>
            </a:r>
            <a:r>
              <a:rPr lang="zh-CN" altLang="zh-CN" dirty="0"/>
              <a:t>允许组件在链路恢复后发出新的</a:t>
            </a:r>
            <a:r>
              <a:rPr lang="en-US" altLang="zh-CN" dirty="0"/>
              <a:t>ASPM L1</a:t>
            </a:r>
            <a:r>
              <a:rPr lang="zh-CN" altLang="zh-CN" dirty="0"/>
              <a:t>请求</a:t>
            </a:r>
            <a:r>
              <a:rPr lang="zh-CN" altLang="en-US" dirty="0" smtClean="0"/>
              <a:t>，应该是进入</a:t>
            </a:r>
            <a:r>
              <a:rPr lang="en-US" altLang="zh-CN" dirty="0"/>
              <a:t>L2</a:t>
            </a:r>
            <a:r>
              <a:rPr lang="zh-CN" altLang="en-US" dirty="0" smtClean="0"/>
              <a:t>），状态机</a:t>
            </a:r>
            <a:r>
              <a:rPr lang="zh-CN" altLang="en-US" dirty="0"/>
              <a:t>跳转</a:t>
            </a:r>
            <a:r>
              <a:rPr lang="en-US" altLang="zh-CN" dirty="0" smtClean="0"/>
              <a:t>ASL1_SENDNAK-&gt;</a:t>
            </a:r>
            <a:r>
              <a:rPr lang="en-US" altLang="zh-CN" dirty="0"/>
              <a:t> </a:t>
            </a:r>
            <a:r>
              <a:rPr lang="en-US" altLang="zh-CN" dirty="0" smtClean="0"/>
              <a:t>ASL1_IDLE</a:t>
            </a:r>
          </a:p>
        </p:txBody>
      </p:sp>
    </p:spTree>
    <p:extLst>
      <p:ext uri="{BB962C8B-B14F-4D97-AF65-F5344CB8AC3E}">
        <p14:creationId xmlns:p14="http://schemas.microsoft.com/office/powerpoint/2010/main" val="409485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 L1</a:t>
            </a:r>
            <a:endParaRPr lang="zh-CN" altLang="en-US" sz="2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42" y="930083"/>
            <a:ext cx="5783257" cy="5868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267" y="4108450"/>
            <a:ext cx="4775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52081" y="3023770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L1SS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2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L1 PM</a:t>
            </a:r>
            <a:r>
              <a:rPr lang="zh-CN" altLang="en-US" sz="3200" b="1" dirty="0" smtClean="0"/>
              <a:t>子状态说明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3318" y="1790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/>
          <p:nvPr/>
        </p:nvPicPr>
        <p:blipFill rotWithShape="1">
          <a:blip r:embed="rId3"/>
          <a:srcRect t="9133" b="8352"/>
          <a:stretch/>
        </p:blipFill>
        <p:spPr>
          <a:xfrm>
            <a:off x="7738711" y="1145408"/>
            <a:ext cx="4453289" cy="26373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754" y="948690"/>
            <a:ext cx="75269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L1 PM</a:t>
            </a:r>
            <a:r>
              <a:rPr lang="zh-CN" altLang="zh-CN" b="1" dirty="0"/>
              <a:t>子状态机制定义了</a:t>
            </a:r>
            <a:r>
              <a:rPr lang="zh-CN" altLang="zh-CN" b="1" dirty="0" smtClean="0"/>
              <a:t>从</a:t>
            </a:r>
            <a:r>
              <a:rPr lang="en-US" altLang="zh-CN" b="1" dirty="0" smtClean="0"/>
              <a:t>L1.0</a:t>
            </a:r>
            <a:r>
              <a:rPr lang="zh-CN" altLang="zh-CN" b="1" dirty="0" smtClean="0"/>
              <a:t>到</a:t>
            </a:r>
            <a:r>
              <a:rPr lang="en-US" altLang="zh-CN" b="1" dirty="0"/>
              <a:t>L1.1</a:t>
            </a:r>
            <a:r>
              <a:rPr lang="zh-CN" altLang="zh-CN" b="1" dirty="0"/>
              <a:t>和</a:t>
            </a:r>
            <a:r>
              <a:rPr lang="en-US" altLang="zh-CN" b="1" dirty="0"/>
              <a:t>L1.2</a:t>
            </a:r>
            <a:r>
              <a:rPr lang="zh-CN" altLang="zh-CN" b="1" dirty="0"/>
              <a:t>子状态之间的转换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dirty="0" smtClean="0"/>
              <a:t>•</a:t>
            </a:r>
            <a:r>
              <a:rPr lang="en-US" altLang="zh-CN" dirty="0"/>
              <a:t>L1.0 </a:t>
            </a:r>
            <a:r>
              <a:rPr lang="en-US" altLang="zh-CN" dirty="0" err="1"/>
              <a:t>substate</a:t>
            </a:r>
            <a:endParaRPr lang="zh-CN" altLang="zh-CN" dirty="0"/>
          </a:p>
          <a:p>
            <a:r>
              <a:rPr lang="zh-CN" altLang="zh-CN" dirty="0" smtClean="0"/>
              <a:t>◦对应</a:t>
            </a:r>
            <a:r>
              <a:rPr lang="zh-CN" altLang="zh-CN" dirty="0"/>
              <a:t>传统</a:t>
            </a:r>
            <a:r>
              <a:rPr lang="en-US" altLang="zh-CN" dirty="0"/>
              <a:t>L1 Link state</a:t>
            </a:r>
            <a:r>
              <a:rPr lang="zh-CN" altLang="zh-CN" dirty="0"/>
              <a:t>。当链路进入</a:t>
            </a:r>
            <a:r>
              <a:rPr lang="en-US" altLang="zh-CN" dirty="0"/>
              <a:t>L1</a:t>
            </a:r>
            <a:r>
              <a:rPr lang="zh-CN" altLang="zh-CN" dirty="0"/>
              <a:t>时，就进入这个子状态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◦</a:t>
            </a:r>
            <a:r>
              <a:rPr lang="zh-CN" altLang="zh-CN" dirty="0" smtClean="0"/>
              <a:t>上游</a:t>
            </a:r>
            <a:r>
              <a:rPr lang="zh-CN" altLang="zh-CN" dirty="0"/>
              <a:t>和下游端口必须启用以检测电气</a:t>
            </a:r>
            <a:r>
              <a:rPr lang="zh-CN" altLang="zh-CN" dirty="0" smtClean="0"/>
              <a:t>空闲</a:t>
            </a:r>
            <a:r>
              <a:rPr lang="zh-CN" altLang="en-US" dirty="0"/>
              <a:t>退出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•</a:t>
            </a:r>
            <a:r>
              <a:rPr lang="en-US" altLang="zh-CN" dirty="0"/>
              <a:t> L1.1 </a:t>
            </a:r>
            <a:r>
              <a:rPr lang="en-US" altLang="zh-CN" dirty="0" err="1" smtClean="0"/>
              <a:t>substate</a:t>
            </a:r>
            <a:endParaRPr lang="en-US" altLang="zh-CN" dirty="0" smtClean="0"/>
          </a:p>
          <a:p>
            <a:r>
              <a:rPr lang="zh-CN" altLang="zh-CN" dirty="0" smtClean="0"/>
              <a:t>◦</a:t>
            </a:r>
            <a:r>
              <a:rPr lang="zh-CN" altLang="zh-CN" dirty="0"/>
              <a:t>使用双向开漏时钟请求</a:t>
            </a:r>
            <a:r>
              <a:rPr lang="en-US" altLang="zh-CN" dirty="0"/>
              <a:t>(</a:t>
            </a:r>
            <a:r>
              <a:rPr lang="en-US" altLang="zh-CN" dirty="0" err="1"/>
              <a:t>clkreq</a:t>
            </a:r>
            <a:r>
              <a:rPr lang="en-US" altLang="zh-CN" dirty="0"/>
              <a:t>#)</a:t>
            </a:r>
            <a:r>
              <a:rPr lang="zh-CN" altLang="zh-CN" dirty="0"/>
              <a:t>信号进入和退出此状态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55625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在</a:t>
            </a:r>
            <a:r>
              <a:rPr lang="en-US" altLang="zh-CN" sz="1600" dirty="0"/>
              <a:t>PCI-PM L1.0</a:t>
            </a:r>
            <a:r>
              <a:rPr lang="zh-CN" altLang="zh-CN" sz="1600" dirty="0"/>
              <a:t>中，</a:t>
            </a:r>
            <a:r>
              <a:rPr lang="en-US" altLang="zh-CN" sz="1600" dirty="0"/>
              <a:t>PCI-PM L1.1</a:t>
            </a:r>
            <a:r>
              <a:rPr lang="zh-CN" altLang="zh-CN" sz="1600" dirty="0"/>
              <a:t>使</a:t>
            </a:r>
            <a:r>
              <a:rPr lang="zh-CN" altLang="zh-CN" sz="1600" dirty="0" smtClean="0"/>
              <a:t>能时</a:t>
            </a:r>
            <a:r>
              <a:rPr lang="zh-CN" altLang="zh-CN" sz="1600" dirty="0"/>
              <a:t>，当</a:t>
            </a:r>
            <a:r>
              <a:rPr lang="en-US" altLang="zh-CN" sz="1600" dirty="0" err="1"/>
              <a:t>clkreq</a:t>
            </a:r>
            <a:r>
              <a:rPr lang="en-US" altLang="zh-CN" sz="1600" dirty="0" smtClean="0"/>
              <a:t>#</a:t>
            </a:r>
            <a:r>
              <a:rPr lang="zh-CN" altLang="zh-CN" sz="1600" dirty="0"/>
              <a:t>解除断言且不满足进入</a:t>
            </a:r>
            <a:r>
              <a:rPr lang="en-US" altLang="zh-CN" sz="1600" dirty="0"/>
              <a:t>L1.2</a:t>
            </a:r>
            <a:r>
              <a:rPr lang="zh-CN" altLang="zh-CN" sz="1600" dirty="0"/>
              <a:t>子状态的条件时，必须进入</a:t>
            </a:r>
            <a:r>
              <a:rPr lang="en-US" altLang="zh-CN" sz="1600" dirty="0"/>
              <a:t>L1.1</a:t>
            </a:r>
            <a:r>
              <a:rPr lang="zh-CN" altLang="zh-CN" sz="1600" dirty="0"/>
              <a:t>子状态。</a:t>
            </a:r>
          </a:p>
          <a:p>
            <a:pPr marL="555625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在</a:t>
            </a:r>
            <a:r>
              <a:rPr lang="en-US" altLang="zh-CN" sz="1600" dirty="0"/>
              <a:t>ASPM L1.0</a:t>
            </a:r>
            <a:r>
              <a:rPr lang="zh-CN" altLang="zh-CN" sz="1600" dirty="0"/>
              <a:t>中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ASPM </a:t>
            </a:r>
            <a:r>
              <a:rPr lang="en-US" altLang="zh-CN" sz="1600" dirty="0"/>
              <a:t>L1.1</a:t>
            </a:r>
            <a:r>
              <a:rPr lang="zh-CN" altLang="zh-CN" sz="1600" dirty="0"/>
              <a:t>使</a:t>
            </a:r>
            <a:r>
              <a:rPr lang="zh-CN" altLang="zh-CN" sz="1600" dirty="0" smtClean="0"/>
              <a:t>能时，</a:t>
            </a:r>
            <a:r>
              <a:rPr lang="zh-CN" altLang="zh-CN" sz="1600" dirty="0"/>
              <a:t>当</a:t>
            </a:r>
            <a:r>
              <a:rPr lang="en-US" altLang="zh-CN" sz="1600" dirty="0"/>
              <a:t>CLKREQ#</a:t>
            </a:r>
            <a:r>
              <a:rPr lang="zh-CN" altLang="zh-CN" sz="1600" dirty="0"/>
              <a:t>解除断言且不满足进入</a:t>
            </a:r>
            <a:r>
              <a:rPr lang="en-US" altLang="zh-CN" sz="1600" dirty="0"/>
              <a:t>L1.2</a:t>
            </a:r>
            <a:r>
              <a:rPr lang="zh-CN" altLang="zh-CN" sz="1600" dirty="0"/>
              <a:t>子状态的条件时，必须进入</a:t>
            </a:r>
            <a:r>
              <a:rPr lang="en-US" altLang="zh-CN" sz="1600" dirty="0"/>
              <a:t>L1.1</a:t>
            </a:r>
            <a:r>
              <a:rPr lang="zh-CN" altLang="zh-CN" sz="1600" dirty="0"/>
              <a:t>子状态</a:t>
            </a:r>
            <a:r>
              <a:rPr lang="zh-CN" altLang="zh-CN" sz="1600" dirty="0" smtClean="0"/>
              <a:t>。</a:t>
            </a:r>
            <a:endParaRPr lang="zh-CN" altLang="zh-CN" dirty="0"/>
          </a:p>
          <a:p>
            <a:r>
              <a:rPr lang="zh-CN" altLang="zh-CN" dirty="0"/>
              <a:t>◦上游和下游端口不需要启用以检测电气</a:t>
            </a:r>
            <a:r>
              <a:rPr lang="zh-CN" altLang="zh-CN" dirty="0" smtClean="0"/>
              <a:t>空闲</a:t>
            </a:r>
            <a:r>
              <a:rPr lang="zh-CN" altLang="en-US" dirty="0" smtClean="0"/>
              <a:t>退</a:t>
            </a:r>
            <a:r>
              <a:rPr lang="zh-CN" altLang="en-US" dirty="0"/>
              <a:t>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◦</a:t>
            </a:r>
            <a:r>
              <a:rPr lang="zh-CN" altLang="zh-CN" dirty="0"/>
              <a:t>保持链路共模电压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•</a:t>
            </a:r>
            <a:r>
              <a:rPr lang="en-US" altLang="zh-CN" dirty="0"/>
              <a:t> L1.2 </a:t>
            </a:r>
            <a:r>
              <a:rPr lang="en-US" altLang="zh-CN" dirty="0" err="1"/>
              <a:t>substate</a:t>
            </a:r>
            <a:endParaRPr lang="zh-CN" altLang="zh-CN" dirty="0"/>
          </a:p>
          <a:p>
            <a:r>
              <a:rPr lang="zh-CN" altLang="zh-CN" dirty="0" smtClean="0"/>
              <a:t>◦当</a:t>
            </a:r>
            <a:r>
              <a:rPr lang="zh-CN" altLang="zh-CN" dirty="0"/>
              <a:t>链路处于</a:t>
            </a:r>
            <a:r>
              <a:rPr lang="en-US" altLang="zh-CN" dirty="0"/>
              <a:t>L1.0</a:t>
            </a:r>
            <a:r>
              <a:rPr lang="zh-CN" altLang="zh-CN" dirty="0"/>
              <a:t>子状态，且</a:t>
            </a:r>
            <a:r>
              <a:rPr lang="zh-CN" altLang="zh-CN" dirty="0" smtClean="0"/>
              <a:t>满足</a:t>
            </a:r>
            <a:r>
              <a:rPr lang="zh-CN" altLang="en-US" dirty="0"/>
              <a:t>以下</a:t>
            </a:r>
            <a:r>
              <a:rPr lang="zh-CN" altLang="zh-CN" dirty="0" smtClean="0"/>
              <a:t>条件</a:t>
            </a:r>
            <a:r>
              <a:rPr lang="zh-CN" altLang="zh-CN" dirty="0"/>
              <a:t>时，进入</a:t>
            </a:r>
            <a:r>
              <a:rPr lang="en-US" altLang="zh-CN" dirty="0"/>
              <a:t>L1.2</a:t>
            </a:r>
            <a:r>
              <a:rPr lang="zh-CN" altLang="zh-CN" dirty="0"/>
              <a:t>子状态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69875"/>
            <a:r>
              <a:rPr lang="zh-CN" altLang="zh-CN" sz="1600" dirty="0"/>
              <a:t>当</a:t>
            </a:r>
            <a:r>
              <a:rPr lang="en-US" altLang="zh-CN" sz="1600" dirty="0"/>
              <a:t>PCI-PM L1.0</a:t>
            </a:r>
            <a:r>
              <a:rPr lang="zh-CN" altLang="zh-CN" sz="1600" dirty="0"/>
              <a:t>中</a:t>
            </a:r>
            <a:r>
              <a:rPr lang="en-US" altLang="zh-CN" sz="1600" dirty="0"/>
              <a:t>PCI-PM L1.2</a:t>
            </a:r>
            <a:r>
              <a:rPr lang="zh-CN" altLang="zh-CN" sz="1600" dirty="0"/>
              <a:t>使</a:t>
            </a:r>
            <a:r>
              <a:rPr lang="zh-CN" altLang="zh-CN" sz="1600" dirty="0" smtClean="0"/>
              <a:t>能时</a:t>
            </a:r>
            <a:r>
              <a:rPr lang="zh-CN" altLang="zh-CN" sz="1600" dirty="0"/>
              <a:t>，</a:t>
            </a:r>
            <a:r>
              <a:rPr lang="en-US" altLang="zh-CN" sz="1600" dirty="0" err="1" smtClean="0"/>
              <a:t>clkreq</a:t>
            </a:r>
            <a:r>
              <a:rPr lang="en-US" altLang="zh-CN" sz="1600" dirty="0" smtClean="0"/>
              <a:t>#</a:t>
            </a:r>
            <a:r>
              <a:rPr lang="zh-CN" altLang="en-US" sz="1600" dirty="0" smtClean="0"/>
              <a:t>解除</a:t>
            </a:r>
            <a:r>
              <a:rPr lang="zh-CN" altLang="zh-CN" sz="1600" dirty="0" smtClean="0"/>
              <a:t>断言</a:t>
            </a:r>
            <a:r>
              <a:rPr lang="zh-CN" altLang="zh-CN" sz="1600" dirty="0"/>
              <a:t>时必须进入</a:t>
            </a:r>
            <a:r>
              <a:rPr lang="en-US" altLang="zh-CN" sz="1600" dirty="0"/>
              <a:t>L1.2</a:t>
            </a:r>
            <a:r>
              <a:rPr lang="zh-CN" altLang="zh-CN" sz="1600" dirty="0"/>
              <a:t>子状态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269875"/>
            <a:r>
              <a:rPr lang="zh-CN" altLang="zh-CN" sz="1600" dirty="0"/>
              <a:t>当在</a:t>
            </a:r>
            <a:r>
              <a:rPr lang="en-US" altLang="zh-CN" sz="1600" dirty="0"/>
              <a:t>ASPM L1.0</a:t>
            </a:r>
            <a:r>
              <a:rPr lang="zh-CN" altLang="zh-CN" sz="1600" dirty="0"/>
              <a:t>中，设置了</a:t>
            </a:r>
            <a:r>
              <a:rPr lang="en-US" altLang="zh-CN" sz="1600" dirty="0"/>
              <a:t>ASPM </a:t>
            </a:r>
            <a:r>
              <a:rPr lang="en-US" altLang="zh-CN" sz="1600" dirty="0" smtClean="0"/>
              <a:t>L1.2</a:t>
            </a:r>
            <a:r>
              <a:rPr lang="zh-CN" altLang="zh-CN" sz="1600" dirty="0"/>
              <a:t>使能时，</a:t>
            </a:r>
            <a:r>
              <a:rPr lang="en-US" altLang="zh-CN" sz="1600" dirty="0" err="1"/>
              <a:t>clkreq</a:t>
            </a:r>
            <a:r>
              <a:rPr lang="en-US" altLang="zh-CN" sz="1600" dirty="0"/>
              <a:t>#</a:t>
            </a:r>
            <a:r>
              <a:rPr lang="zh-CN" altLang="en-US" sz="1600" dirty="0"/>
              <a:t>解除</a:t>
            </a:r>
            <a:r>
              <a:rPr lang="zh-CN" altLang="zh-CN" sz="1600" dirty="0"/>
              <a:t>断言且</a:t>
            </a:r>
            <a:r>
              <a:rPr lang="en-US" altLang="zh-CN" sz="1600" dirty="0" smtClean="0"/>
              <a:t>LTR</a:t>
            </a:r>
            <a:r>
              <a:rPr lang="zh-CN" altLang="zh-CN" sz="1600" dirty="0"/>
              <a:t>值大于</a:t>
            </a:r>
            <a:r>
              <a:rPr lang="zh-CN" altLang="zh-CN" sz="1600" dirty="0" smtClean="0"/>
              <a:t>等于</a:t>
            </a:r>
            <a:r>
              <a:rPr lang="zh-CN" altLang="en-US" sz="1600" dirty="0" smtClean="0"/>
              <a:t>阈值或没有延迟要求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必须进入</a:t>
            </a:r>
            <a:r>
              <a:rPr lang="en-US" altLang="zh-CN" sz="1600" dirty="0"/>
              <a:t>L1.2</a:t>
            </a:r>
            <a:r>
              <a:rPr lang="zh-CN" altLang="zh-CN" sz="1600" dirty="0"/>
              <a:t>子状态</a:t>
            </a:r>
            <a:endParaRPr lang="en-US" altLang="zh-CN" sz="1600" dirty="0"/>
          </a:p>
          <a:p>
            <a:r>
              <a:rPr lang="zh-CN" altLang="zh-CN" dirty="0" smtClean="0"/>
              <a:t>◦</a:t>
            </a:r>
            <a:r>
              <a:rPr lang="zh-CN" altLang="zh-CN" dirty="0"/>
              <a:t>使用双向开漏时钟请求</a:t>
            </a:r>
            <a:r>
              <a:rPr lang="en-US" altLang="zh-CN" dirty="0"/>
              <a:t>(</a:t>
            </a:r>
            <a:r>
              <a:rPr lang="en-US" altLang="zh-CN" dirty="0" err="1"/>
              <a:t>clkreq</a:t>
            </a:r>
            <a:r>
              <a:rPr lang="en-US" altLang="zh-CN" dirty="0"/>
              <a:t>#)</a:t>
            </a:r>
            <a:r>
              <a:rPr lang="zh-CN" altLang="zh-CN" dirty="0"/>
              <a:t>信号进入和退出此状态。</a:t>
            </a:r>
          </a:p>
          <a:p>
            <a:r>
              <a:rPr lang="zh-CN" altLang="zh-CN" dirty="0"/>
              <a:t>◦上游和下游端口不需要启用以检测电气空闲出口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◦</a:t>
            </a:r>
            <a:r>
              <a:rPr lang="zh-CN" altLang="zh-CN" dirty="0"/>
              <a:t>不需要维护链路共模电压。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1791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L1 PM</a:t>
            </a:r>
            <a:r>
              <a:rPr lang="zh-CN" altLang="en-US" sz="3200" b="1" dirty="0" smtClean="0"/>
              <a:t>子状态说明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3318" y="1790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6391" y="947890"/>
            <a:ext cx="10712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CLKREQ#</a:t>
            </a:r>
            <a:r>
              <a:rPr lang="zh-CN" altLang="en-US" b="1" dirty="0" smtClean="0"/>
              <a:t>要求</a:t>
            </a:r>
            <a:endParaRPr lang="en-US" altLang="zh-CN" b="1" dirty="0"/>
          </a:p>
          <a:p>
            <a:r>
              <a:rPr lang="zh-CN" altLang="zh-CN" dirty="0" smtClean="0"/>
              <a:t>•</a:t>
            </a:r>
            <a:r>
              <a:rPr lang="en-US" altLang="zh-CN" dirty="0"/>
              <a:t> CLKREQ </a:t>
            </a:r>
            <a:r>
              <a:rPr lang="en-US" altLang="zh-CN" dirty="0" smtClean="0"/>
              <a:t>#</a:t>
            </a:r>
            <a:r>
              <a:rPr lang="zh-CN" altLang="zh-CN" dirty="0"/>
              <a:t>信号必须被链路的上游和下游端口支持为双向开漏信号。每个端口必须有一个唯一的信号实例，并且上游和下游</a:t>
            </a:r>
            <a:r>
              <a:rPr lang="zh-CN" altLang="zh-CN" dirty="0" smtClean="0"/>
              <a:t>端口</a:t>
            </a:r>
            <a:r>
              <a:rPr lang="en-US" altLang="zh-CN" dirty="0"/>
              <a:t>CLKREQ </a:t>
            </a:r>
            <a:r>
              <a:rPr lang="en-US" altLang="zh-CN" dirty="0" smtClean="0"/>
              <a:t>#</a:t>
            </a:r>
            <a:r>
              <a:rPr lang="zh-CN" altLang="zh-CN" dirty="0"/>
              <a:t>信号必须连接。</a:t>
            </a:r>
          </a:p>
          <a:p>
            <a:r>
              <a:rPr lang="zh-CN" altLang="zh-CN" dirty="0"/>
              <a:t>•当链路处于</a:t>
            </a:r>
            <a:r>
              <a:rPr lang="en-US" altLang="zh-CN" dirty="0"/>
              <a:t>PCI-PM L1</a:t>
            </a:r>
            <a:r>
              <a:rPr lang="zh-CN" altLang="zh-CN" dirty="0"/>
              <a:t>或</a:t>
            </a:r>
            <a:r>
              <a:rPr lang="en-US" altLang="zh-CN" dirty="0"/>
              <a:t>ASPM L1</a:t>
            </a:r>
            <a:r>
              <a:rPr lang="zh-CN" altLang="zh-CN" dirty="0"/>
              <a:t>状态，或者链路处于</a:t>
            </a:r>
            <a:r>
              <a:rPr lang="en-US" altLang="zh-CN" dirty="0"/>
              <a:t>L2/L3 Ready</a:t>
            </a:r>
            <a:r>
              <a:rPr lang="zh-CN" altLang="zh-CN" dirty="0"/>
              <a:t>伪状态时，允许上游端口解除</a:t>
            </a:r>
            <a:r>
              <a:rPr lang="en-US" altLang="zh-CN" dirty="0"/>
              <a:t>CLKREQ#;</a:t>
            </a:r>
            <a:r>
              <a:rPr lang="zh-CN" altLang="zh-CN" dirty="0"/>
              <a:t>当链路处于任何其他状态时，上游端口必须断言</a:t>
            </a:r>
            <a:r>
              <a:rPr lang="en-US" altLang="zh-CN" dirty="0"/>
              <a:t>CLKREQ#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•</a:t>
            </a:r>
            <a:r>
              <a:rPr lang="zh-CN" altLang="zh-CN" dirty="0" smtClean="0"/>
              <a:t>与</a:t>
            </a:r>
            <a:r>
              <a:rPr lang="en-US" altLang="zh-CN" dirty="0"/>
              <a:t>CLKREQ </a:t>
            </a:r>
            <a:r>
              <a:rPr lang="en-US" altLang="zh-CN" dirty="0" smtClean="0"/>
              <a:t>#</a:t>
            </a:r>
            <a:r>
              <a:rPr lang="zh-CN" altLang="zh-CN" dirty="0"/>
              <a:t>信号相关的所有其他规格，如果没有由</a:t>
            </a:r>
            <a:r>
              <a:rPr lang="en-US" altLang="zh-CN" dirty="0"/>
              <a:t>L1 PM </a:t>
            </a:r>
            <a:r>
              <a:rPr lang="en-US" altLang="zh-CN" dirty="0" err="1"/>
              <a:t>Substates</a:t>
            </a:r>
            <a:r>
              <a:rPr lang="zh-CN" altLang="zh-CN" dirty="0"/>
              <a:t>明确定义或修改，则继续适用</a:t>
            </a:r>
          </a:p>
          <a:p>
            <a:endParaRPr lang="en-US" altLang="zh-CN" b="1" dirty="0" smtClean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928898"/>
            <a:ext cx="4395537" cy="3286426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183906" y="2928898"/>
            <a:ext cx="3724978" cy="32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1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L1SS-L1.0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3318" y="1790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6465" y="958776"/>
            <a:ext cx="804487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/>
              <a:t>具备进入</a:t>
            </a:r>
            <a:r>
              <a:rPr lang="en-US" altLang="zh-CN" sz="1600" dirty="0"/>
              <a:t>L1.1/L1.2</a:t>
            </a:r>
            <a:r>
              <a:rPr lang="zh-CN" altLang="en-US" sz="1600" dirty="0"/>
              <a:t>条件，状态跳转</a:t>
            </a:r>
            <a:r>
              <a:rPr lang="en-US" altLang="zh-CN" sz="1600" dirty="0"/>
              <a:t>L1SS_INACT-&gt;</a:t>
            </a:r>
            <a:r>
              <a:rPr lang="en-US" altLang="zh-CN" sz="1600" dirty="0" smtClean="0"/>
              <a:t>L1SS_ENTRY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733425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LPM</a:t>
            </a:r>
            <a:r>
              <a:rPr lang="zh-CN" altLang="en-US" sz="1400" dirty="0"/>
              <a:t>状态机、</a:t>
            </a:r>
            <a:r>
              <a:rPr lang="en-US" altLang="zh-CN" sz="1400" dirty="0"/>
              <a:t>LTSSM</a:t>
            </a:r>
            <a:r>
              <a:rPr lang="zh-CN" altLang="en-US" sz="1400" dirty="0"/>
              <a:t>状态机处于相应状态</a:t>
            </a:r>
            <a:endParaRPr lang="en-US" altLang="zh-CN" sz="1400" dirty="0"/>
          </a:p>
          <a:p>
            <a:pPr marL="733425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/>
              <a:t>允许进入</a:t>
            </a:r>
            <a:r>
              <a:rPr lang="en-US" altLang="zh-CN" sz="1400" dirty="0"/>
              <a:t>L1.1/L1.2</a:t>
            </a:r>
            <a:r>
              <a:rPr lang="zh-CN" altLang="en-US" sz="1400" dirty="0"/>
              <a:t>（</a:t>
            </a:r>
            <a:r>
              <a:rPr lang="en-GB" altLang="zh-CN" sz="1400" dirty="0"/>
              <a:t>l1ss_cap</a:t>
            </a:r>
            <a:r>
              <a:rPr lang="zh-CN" altLang="en-US" sz="1400" dirty="0"/>
              <a:t>、</a:t>
            </a:r>
            <a:r>
              <a:rPr lang="en-US" altLang="zh-CN" sz="1400" dirty="0"/>
              <a:t>k</a:t>
            </a:r>
            <a:r>
              <a:rPr lang="en-GB" altLang="zh-CN" sz="1400" dirty="0"/>
              <a:t>_</a:t>
            </a:r>
            <a:r>
              <a:rPr lang="en-GB" altLang="zh-CN" sz="1400" dirty="0" err="1"/>
              <a:t>pexconf</a:t>
            </a:r>
            <a:r>
              <a:rPr lang="en-GB" altLang="zh-CN" sz="1400" dirty="0"/>
              <a:t> l1ss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PCI-PM L1/ASPM L1</a:t>
            </a:r>
            <a:r>
              <a:rPr lang="zh-CN" altLang="en-US" sz="1400" dirty="0" smtClean="0"/>
              <a:t>，</a:t>
            </a:r>
            <a:r>
              <a:rPr lang="en-GB" altLang="zh-CN" sz="1400" dirty="0"/>
              <a:t>LTR</a:t>
            </a:r>
            <a:r>
              <a:rPr lang="zh-CN" altLang="zh-CN" sz="1400" dirty="0"/>
              <a:t>值不小于</a:t>
            </a:r>
            <a:r>
              <a:rPr lang="en-GB" altLang="zh-CN" sz="1400" dirty="0"/>
              <a:t>LTR</a:t>
            </a:r>
            <a:r>
              <a:rPr lang="zh-CN" altLang="zh-CN" sz="1400" dirty="0"/>
              <a:t>阈值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733425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/>
              <a:t>允许移除插槽的参考时钟</a:t>
            </a:r>
            <a:endParaRPr lang="en-US" altLang="zh-CN" sz="1400" dirty="0"/>
          </a:p>
          <a:p>
            <a:pPr marL="73342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当前</a:t>
            </a:r>
            <a:r>
              <a:rPr lang="en-GB" altLang="zh-CN" sz="1400" dirty="0" smtClean="0"/>
              <a:t>L1</a:t>
            </a:r>
            <a:r>
              <a:rPr lang="zh-CN" altLang="en-US" sz="1400" dirty="0" smtClean="0"/>
              <a:t>进程</a:t>
            </a:r>
            <a:r>
              <a:rPr lang="zh-CN" altLang="zh-CN" sz="1400" dirty="0" smtClean="0"/>
              <a:t>未</a:t>
            </a:r>
            <a:r>
              <a:rPr lang="zh-CN" altLang="zh-CN" sz="1400" dirty="0"/>
              <a:t>进入过</a:t>
            </a:r>
            <a:r>
              <a:rPr lang="en-GB" altLang="zh-CN" sz="1400" dirty="0"/>
              <a:t>L1</a:t>
            </a:r>
            <a:r>
              <a:rPr lang="zh-CN" altLang="zh-CN" sz="1400" dirty="0"/>
              <a:t>子</a:t>
            </a:r>
            <a:r>
              <a:rPr lang="zh-CN" altLang="zh-CN" sz="1400" dirty="0" smtClean="0"/>
              <a:t>状态</a:t>
            </a:r>
            <a:endParaRPr lang="en-US" altLang="zh-CN" sz="14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dirty="0"/>
              <a:t>将</a:t>
            </a:r>
            <a:r>
              <a:rPr lang="en-GB" altLang="zh-CN" sz="1600" dirty="0" smtClean="0"/>
              <a:t>tl_pm_l1ss_entreq</a:t>
            </a:r>
            <a:r>
              <a:rPr lang="zh-CN" altLang="zh-CN" sz="1600" dirty="0"/>
              <a:t>置</a:t>
            </a:r>
            <a:r>
              <a:rPr lang="en-GB" altLang="zh-CN" sz="1600" dirty="0"/>
              <a:t>1</a:t>
            </a:r>
            <a:r>
              <a:rPr lang="zh-CN" altLang="en-US" sz="1600" dirty="0"/>
              <a:t>，</a:t>
            </a:r>
            <a:r>
              <a:rPr lang="zh-CN" altLang="zh-CN" sz="1600" dirty="0"/>
              <a:t>等待</a:t>
            </a:r>
            <a:r>
              <a:rPr lang="en-GB" altLang="zh-CN" sz="1600" dirty="0"/>
              <a:t>PHY</a:t>
            </a:r>
            <a:r>
              <a:rPr lang="zh-CN" altLang="zh-CN" sz="1600" dirty="0"/>
              <a:t>完成</a:t>
            </a:r>
            <a:r>
              <a:rPr lang="en-GB" altLang="zh-CN" sz="1600" dirty="0"/>
              <a:t>L1</a:t>
            </a:r>
            <a:r>
              <a:rPr lang="zh-CN" altLang="zh-CN" sz="1600" dirty="0"/>
              <a:t>子状态的进入准备。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zh-CN" sz="1600" dirty="0" smtClean="0"/>
              <a:t>当收到所有</a:t>
            </a:r>
            <a:r>
              <a:rPr lang="en-GB" altLang="zh-CN" sz="1600" dirty="0" smtClean="0"/>
              <a:t>lane</a:t>
            </a:r>
            <a:r>
              <a:rPr lang="zh-CN" altLang="zh-CN" sz="1600" dirty="0" smtClean="0"/>
              <a:t>的</a:t>
            </a:r>
            <a:r>
              <a:rPr lang="en-GB" altLang="zh-CN" sz="1600" dirty="0" smtClean="0"/>
              <a:t>L1</a:t>
            </a:r>
            <a:r>
              <a:rPr lang="zh-CN" altLang="zh-CN" sz="1600" dirty="0" smtClean="0"/>
              <a:t>子状态进入确认</a:t>
            </a:r>
            <a:r>
              <a:rPr lang="en-GB" altLang="zh-CN" sz="1600" dirty="0" smtClean="0"/>
              <a:t>tl_pm_l1ss_entack</a:t>
            </a:r>
            <a:r>
              <a:rPr lang="zh-CN" altLang="zh-CN" sz="1600" dirty="0" smtClean="0"/>
              <a:t>或</a:t>
            </a:r>
            <a:r>
              <a:rPr lang="en-GB" altLang="zh-CN" sz="1600" dirty="0" err="1" smtClean="0"/>
              <a:t>shb_turnoff_lanes</a:t>
            </a:r>
            <a:r>
              <a:rPr lang="zh-CN" altLang="zh-CN" sz="1600" dirty="0" smtClean="0"/>
              <a:t>后</a:t>
            </a:r>
            <a:r>
              <a:rPr lang="zh-CN" altLang="en-US" sz="1600" dirty="0" smtClean="0"/>
              <a:t>，状态</a:t>
            </a:r>
            <a:r>
              <a:rPr lang="zh-CN" altLang="zh-CN" sz="1600" dirty="0" smtClean="0"/>
              <a:t>跳转</a:t>
            </a:r>
            <a:r>
              <a:rPr lang="en-US" altLang="zh-CN" sz="1600" dirty="0" smtClean="0"/>
              <a:t>L1SS_ENTRY -&gt;</a:t>
            </a:r>
            <a:r>
              <a:rPr lang="en-GB" altLang="zh-CN" sz="1600" dirty="0" smtClean="0"/>
              <a:t>L1SS_L10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indent="36195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退出</a:t>
            </a:r>
            <a:r>
              <a:rPr lang="en-US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L1SS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4"/>
            </a:pP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当</a:t>
            </a:r>
            <a:r>
              <a:rPr lang="en-GB" altLang="zh-CN" sz="1600" dirty="0" err="1">
                <a:latin typeface="Cambria Math" panose="02040503050406030204" pitchFamily="18" charset="0"/>
                <a:cs typeface="Times New Roman" panose="02020603050405020304" pitchFamily="18" charset="0"/>
              </a:rPr>
              <a:t>lpm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状态机不处于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LPMSM_L1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或因断言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CLKREQ#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退出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L1.1/L1.2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，状态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跳转</a:t>
            </a:r>
            <a:r>
              <a:rPr lang="en-GB" altLang="zh-CN" sz="1600" dirty="0"/>
              <a:t>L1SS_L10 </a:t>
            </a:r>
            <a:r>
              <a:rPr lang="en-GB" altLang="zh-CN" sz="1600" dirty="0" smtClean="0"/>
              <a:t>-</a:t>
            </a:r>
            <a:r>
              <a:rPr lang="en-US" altLang="zh-CN" sz="1600" dirty="0"/>
              <a:t>&gt;</a:t>
            </a:r>
            <a:r>
              <a:rPr lang="en-GB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L1SS_EXIT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当收到所有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lane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的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L1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子状态进入确认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tl_pm_l1ss_entack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且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GB" altLang="zh-CN" sz="1600" dirty="0" err="1">
                <a:latin typeface="Cambria Math" panose="02040503050406030204" pitchFamily="18" charset="0"/>
                <a:cs typeface="Times New Roman" panose="02020603050405020304" pitchFamily="18" charset="0"/>
              </a:rPr>
              <a:t>shb_turnoff_lanes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，状态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跳转</a:t>
            </a:r>
            <a:r>
              <a:rPr lang="en-GB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L1SS_EXIT-</a:t>
            </a:r>
            <a:r>
              <a:rPr lang="en-US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GB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L1SS_INACT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。</a:t>
            </a:r>
            <a:endParaRPr lang="en-GB" altLang="zh-CN" sz="1600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361950" algn="just">
              <a:lnSpc>
                <a:spcPct val="150000"/>
              </a:lnSpc>
            </a:pP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L1.1/L1.2</a:t>
            </a:r>
            <a:r>
              <a:rPr lang="zh-CN" altLang="en-US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子状态</a:t>
            </a:r>
            <a:endParaRPr lang="en-US" altLang="zh-CN" sz="16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当</a:t>
            </a:r>
            <a:r>
              <a:rPr lang="en-GB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CLKREQ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为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时若允许进入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L1.2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时跳转至</a:t>
            </a:r>
            <a:r>
              <a:rPr lang="en-GB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L1SS_L12</a:t>
            </a: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，当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CLKREQ#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为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允许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进入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L1.2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时跳转至</a:t>
            </a:r>
            <a:r>
              <a:rPr lang="en-GB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L1SS_L11</a:t>
            </a:r>
            <a:endParaRPr lang="en-US" altLang="zh-CN" sz="16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03952" y="3758748"/>
            <a:ext cx="7349423" cy="624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38" y="958776"/>
            <a:ext cx="3488097" cy="383460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603952" y="5553075"/>
            <a:ext cx="7349423" cy="47625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579318" y="5014466"/>
            <a:ext cx="34099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225</a:t>
            </a:r>
            <a:r>
              <a:rPr lang="zh-CN" altLang="en-US" sz="1600" dirty="0" smtClean="0">
                <a:solidFill>
                  <a:srgbClr val="FF0000"/>
                </a:solidFill>
              </a:rPr>
              <a:t>中未实现</a:t>
            </a:r>
            <a:r>
              <a:rPr lang="en-US" altLang="zh-CN" sz="1600" dirty="0" smtClean="0">
                <a:solidFill>
                  <a:srgbClr val="FF0000"/>
                </a:solidFill>
              </a:rPr>
              <a:t>L1SS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GB" altLang="zh-CN" sz="1600" dirty="0">
                <a:solidFill>
                  <a:srgbClr val="FF0000"/>
                </a:solidFill>
              </a:rPr>
              <a:t> </a:t>
            </a:r>
            <a:endParaRPr lang="en-GB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不</a:t>
            </a:r>
            <a:r>
              <a:rPr lang="zh-CN" altLang="en-US" sz="1600" dirty="0" smtClean="0">
                <a:solidFill>
                  <a:srgbClr val="FF0000"/>
                </a:solidFill>
              </a:rPr>
              <a:t>允许</a:t>
            </a:r>
            <a:r>
              <a:rPr lang="zh-CN" altLang="en-US" sz="1600" dirty="0">
                <a:solidFill>
                  <a:srgbClr val="FF0000"/>
                </a:solidFill>
              </a:rPr>
              <a:t>移除插槽的参考</a:t>
            </a:r>
            <a:r>
              <a:rPr lang="zh-CN" altLang="en-US" sz="1600" dirty="0" smtClean="0">
                <a:solidFill>
                  <a:srgbClr val="FF0000"/>
                </a:solidFill>
              </a:rPr>
              <a:t>时钟，</a:t>
            </a:r>
            <a:r>
              <a:rPr lang="en-US" altLang="zh-CN" sz="1600" dirty="0" smtClean="0">
                <a:solidFill>
                  <a:srgbClr val="FF0000"/>
                </a:solidFill>
              </a:rPr>
              <a:t>tie0</a:t>
            </a:r>
            <a:endParaRPr lang="en-GB" altLang="zh-CN" sz="1600" dirty="0" smtClean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r>
              <a:rPr lang="en-GB" altLang="zh-CN" sz="1600" dirty="0" smtClean="0">
                <a:solidFill>
                  <a:srgbClr val="FF0000"/>
                </a:solidFill>
              </a:rPr>
              <a:t>tl_pm_l1ss_entreq</a:t>
            </a:r>
            <a:r>
              <a:rPr lang="zh-CN" altLang="en-US" sz="1600" dirty="0" smtClean="0">
                <a:solidFill>
                  <a:srgbClr val="FF0000"/>
                </a:solidFill>
              </a:rPr>
              <a:t>悬空，</a:t>
            </a:r>
            <a:r>
              <a:rPr lang="en-GB" altLang="zh-CN" sz="1600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1600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tl_pm_l1ss_entack</a:t>
            </a:r>
            <a:r>
              <a:rPr lang="zh-CN" altLang="en-US" sz="1600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tie0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55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L1SS-L1.2/L1.1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3318" y="1790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65965" y="2178492"/>
            <a:ext cx="6665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600" dirty="0"/>
              <a:t>L1SS_L12_ENTRY </a:t>
            </a:r>
            <a:r>
              <a:rPr lang="zh-CN" altLang="zh-CN" sz="1600" dirty="0" smtClean="0"/>
              <a:t>是</a:t>
            </a:r>
            <a:r>
              <a:rPr lang="zh-CN" altLang="zh-CN" sz="1600" dirty="0"/>
              <a:t>进入</a:t>
            </a:r>
            <a:r>
              <a:rPr lang="en-GB" altLang="zh-CN" sz="1600" dirty="0"/>
              <a:t>L1.2</a:t>
            </a:r>
            <a:r>
              <a:rPr lang="zh-CN" altLang="zh-CN" sz="1600" dirty="0"/>
              <a:t>时的过渡</a:t>
            </a:r>
            <a:r>
              <a:rPr lang="zh-CN" altLang="zh-CN" sz="1600" dirty="0" smtClean="0"/>
              <a:t>状态</a:t>
            </a:r>
            <a:r>
              <a:rPr lang="zh-CN" altLang="en-US" sz="1600" dirty="0"/>
              <a:t>，</a:t>
            </a: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在此</a:t>
            </a:r>
            <a:r>
              <a:rPr lang="zh-CN" altLang="en-US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状态</a:t>
            </a:r>
            <a:r>
              <a:rPr lang="en-GB" altLang="zh-CN" sz="1600" dirty="0" err="1">
                <a:latin typeface="Cambria Math" panose="02040503050406030204" pitchFamily="18" charset="0"/>
                <a:cs typeface="Times New Roman" panose="02020603050405020304" pitchFamily="18" charset="0"/>
              </a:rPr>
              <a:t>Tpoweroff</a:t>
            </a:r>
            <a:r>
              <a:rPr lang="zh-CN" altLang="en-US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定时器计时</a:t>
            </a: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，最大</a:t>
            </a:r>
            <a:r>
              <a:rPr lang="en-GB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2us</a:t>
            </a: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定时结束</a:t>
            </a:r>
            <a:r>
              <a:rPr lang="zh-CN" altLang="en-US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，状态跳转</a:t>
            </a:r>
            <a:r>
              <a:rPr lang="en-GB" altLang="zh-CN" sz="1600" dirty="0" smtClean="0"/>
              <a:t>L1SS_L12_ENTRY-</a:t>
            </a:r>
            <a:r>
              <a:rPr lang="en-US" altLang="zh-CN" sz="1600" dirty="0" smtClean="0"/>
              <a:t>&gt;L1SS_L12_IDLE</a:t>
            </a:r>
            <a:endParaRPr lang="en-GB" altLang="zh-CN" sz="16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LPM</a:t>
            </a:r>
            <a:r>
              <a:rPr lang="zh-CN" altLang="en-US" sz="1600" dirty="0" smtClean="0"/>
              <a:t>状态机退出</a:t>
            </a:r>
            <a:r>
              <a:rPr lang="en-US" altLang="zh-CN" sz="1600" dirty="0" smtClean="0"/>
              <a:t>LPMSM_L1</a:t>
            </a:r>
            <a:r>
              <a:rPr lang="zh-CN" altLang="en-US" sz="1600" dirty="0" smtClean="0"/>
              <a:t>且</a:t>
            </a:r>
            <a:r>
              <a:rPr lang="zh-CN" altLang="zh-CN" sz="1600" dirty="0" smtClean="0"/>
              <a:t>满足</a:t>
            </a:r>
            <a:r>
              <a:rPr lang="en-GB" altLang="zh-CN" sz="1600" dirty="0"/>
              <a:t>TL1.2</a:t>
            </a:r>
            <a:r>
              <a:rPr lang="zh-CN" altLang="zh-CN" sz="1600" dirty="0"/>
              <a:t>（</a:t>
            </a:r>
            <a:r>
              <a:rPr lang="en-GB" altLang="zh-CN" sz="1600" dirty="0"/>
              <a:t>&gt;4us</a:t>
            </a:r>
            <a:r>
              <a:rPr lang="zh-CN" altLang="zh-CN" sz="1600" dirty="0"/>
              <a:t>，代码中固定</a:t>
            </a:r>
            <a:r>
              <a:rPr lang="en-GB" altLang="zh-CN" sz="1600" dirty="0"/>
              <a:t>4.3us</a:t>
            </a:r>
            <a:r>
              <a:rPr lang="zh-CN" altLang="zh-CN" sz="1600" dirty="0" smtClean="0"/>
              <a:t>）</a:t>
            </a:r>
            <a:r>
              <a:rPr lang="zh-CN" altLang="en-US" sz="1600" dirty="0"/>
              <a:t>或</a:t>
            </a:r>
            <a:r>
              <a:rPr lang="en-GB" altLang="zh-CN" sz="1600" dirty="0" smtClean="0"/>
              <a:t>CLKREQ</a:t>
            </a:r>
            <a:r>
              <a:rPr lang="en-GB" altLang="zh-CN" sz="1600" dirty="0"/>
              <a:t>#</a:t>
            </a:r>
            <a:r>
              <a:rPr lang="zh-CN" altLang="zh-CN" sz="1600" dirty="0"/>
              <a:t>为</a:t>
            </a:r>
            <a:r>
              <a:rPr lang="en-GB" altLang="zh-CN" sz="1600" dirty="0"/>
              <a:t>1</a:t>
            </a:r>
            <a:r>
              <a:rPr lang="zh-CN" altLang="zh-CN" sz="1600" dirty="0"/>
              <a:t>时跳转</a:t>
            </a:r>
            <a:r>
              <a:rPr lang="en-US" altLang="zh-CN" sz="1600" dirty="0"/>
              <a:t>L1SS_L12_IDLE-&gt;</a:t>
            </a:r>
            <a:r>
              <a:rPr lang="en-GB" altLang="zh-CN" sz="1600" dirty="0"/>
              <a:t>L1SS_L12_EXIT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 smtClean="0"/>
              <a:t>等待</a:t>
            </a:r>
            <a:r>
              <a:rPr lang="en-GB" altLang="zh-CN" sz="1600" dirty="0"/>
              <a:t>TPOWER_ON</a:t>
            </a:r>
            <a:r>
              <a:rPr lang="zh-CN" altLang="en-US" sz="1600" dirty="0"/>
              <a:t>定时器定时结束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状态跳转</a:t>
            </a:r>
            <a:r>
              <a:rPr lang="en-GB" altLang="zh-CN" sz="1600" dirty="0" smtClean="0"/>
              <a:t>L1SS_L12_EXIT </a:t>
            </a:r>
            <a:r>
              <a:rPr lang="en-GB" altLang="zh-CN" sz="1600" dirty="0"/>
              <a:t>-</a:t>
            </a:r>
            <a:r>
              <a:rPr lang="en-US" altLang="zh-CN" sz="1600" dirty="0"/>
              <a:t>&gt; </a:t>
            </a:r>
            <a:r>
              <a:rPr lang="en-US" altLang="zh-CN" sz="1600" dirty="0" smtClean="0"/>
              <a:t>L1SS_L10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81" y="1103155"/>
            <a:ext cx="3465095" cy="2649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5964" y="5976494"/>
            <a:ext cx="87439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在</a:t>
            </a:r>
            <a:r>
              <a:rPr lang="en-GB" altLang="zh-CN" sz="1600" dirty="0">
                <a:solidFill>
                  <a:srgbClr val="FF0000"/>
                </a:solidFill>
              </a:rPr>
              <a:t>L1SS_L12_ENTRY</a:t>
            </a:r>
            <a:r>
              <a:rPr lang="zh-CN" altLang="en-US" sz="1600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 sz="1600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下</a:t>
            </a:r>
            <a:r>
              <a:rPr lang="en-GB" altLang="zh-CN" sz="1600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TL10_REFCLK_OFF</a:t>
            </a:r>
            <a:r>
              <a:rPr lang="zh-CN" altLang="zh-CN" sz="1600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GB" altLang="zh-CN" sz="1600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0~100ns</a:t>
            </a:r>
            <a:r>
              <a:rPr lang="zh-CN" altLang="zh-CN" sz="1600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）内必须关闭</a:t>
            </a:r>
            <a:r>
              <a:rPr lang="en-GB" altLang="zh-CN" sz="1600" dirty="0" err="1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Refclk</a:t>
            </a:r>
            <a:r>
              <a:rPr lang="zh-CN" altLang="en-US" sz="1600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。</a:t>
            </a:r>
            <a:endParaRPr lang="en-GB" altLang="zh-CN" sz="16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GB" altLang="zh-CN" sz="1600" dirty="0" smtClean="0">
                <a:solidFill>
                  <a:srgbClr val="FF0000"/>
                </a:solidFill>
              </a:rPr>
              <a:t>L1SS_L12_IDLE </a:t>
            </a:r>
            <a:r>
              <a:rPr lang="zh-CN" altLang="zh-CN" sz="1600" dirty="0">
                <a:solidFill>
                  <a:srgbClr val="FF0000"/>
                </a:solidFill>
              </a:rPr>
              <a:t>上行和下行端口都可以关闭任何活动逻辑，包括维持共模所需的电路。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46" y="3902525"/>
            <a:ext cx="2063570" cy="2199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5965" y="982281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dirty="0" smtClean="0"/>
              <a:t>L1.2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GB" altLang="zh-CN" sz="1600" dirty="0"/>
              <a:t>L1SS_L12_ENTRY </a:t>
            </a:r>
            <a:r>
              <a:rPr lang="zh-CN" altLang="en-US" sz="1600" dirty="0"/>
              <a:t>状态</a:t>
            </a:r>
            <a:r>
              <a:rPr lang="en-GB" altLang="zh-CN" sz="1600" dirty="0" err="1" smtClean="0"/>
              <a:t>Tpoweroff</a:t>
            </a:r>
            <a:r>
              <a:rPr lang="zh-CN" altLang="en-US" sz="1600" dirty="0" smtClean="0"/>
              <a:t>定时</a:t>
            </a:r>
            <a:r>
              <a:rPr lang="zh-CN" altLang="en-US" sz="1600" dirty="0"/>
              <a:t>过程中</a:t>
            </a:r>
            <a:r>
              <a:rPr lang="en-GB" altLang="zh-CN" sz="1600" dirty="0"/>
              <a:t>CLKREQ#</a:t>
            </a:r>
            <a:r>
              <a:rPr lang="zh-CN" altLang="zh-CN" sz="1600" dirty="0"/>
              <a:t>为</a:t>
            </a:r>
            <a:r>
              <a:rPr lang="en-GB" altLang="zh-CN" sz="1600" dirty="0"/>
              <a:t>0</a:t>
            </a:r>
            <a:r>
              <a:rPr lang="zh-CN" altLang="en-US" sz="1600" dirty="0"/>
              <a:t>，状态跳转</a:t>
            </a:r>
            <a:r>
              <a:rPr lang="en-GB" altLang="zh-CN" sz="1600" dirty="0"/>
              <a:t>L1SS_L12_ENTRY-</a:t>
            </a:r>
            <a:r>
              <a:rPr lang="en-US" altLang="zh-CN" sz="1600" dirty="0"/>
              <a:t>&gt;L1SS_L10</a:t>
            </a:r>
            <a:endParaRPr lang="en-GB" altLang="zh-CN" sz="1600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65964" y="2198649"/>
            <a:ext cx="7349423" cy="624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5965" y="47761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L1.1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 smtClean="0"/>
              <a:t>协议</a:t>
            </a:r>
            <a:r>
              <a:rPr lang="zh-CN" altLang="zh-CN" sz="1600" dirty="0"/>
              <a:t>规定如果断言</a:t>
            </a:r>
            <a:r>
              <a:rPr lang="en-GB" altLang="zh-CN" sz="1600" dirty="0"/>
              <a:t>CLKREQ#</a:t>
            </a:r>
            <a:r>
              <a:rPr lang="zh-CN" altLang="zh-CN" sz="1600" dirty="0"/>
              <a:t>，则下一个状态为</a:t>
            </a:r>
            <a:r>
              <a:rPr lang="en-GB" altLang="zh-CN" sz="1600" dirty="0"/>
              <a:t>L1.0</a:t>
            </a:r>
            <a:r>
              <a:rPr lang="zh-CN" altLang="zh-CN" sz="1600" dirty="0"/>
              <a:t>，或</a:t>
            </a:r>
            <a:r>
              <a:rPr lang="en-GB" altLang="zh-CN" sz="1600" dirty="0" err="1"/>
              <a:t>lpm</a:t>
            </a:r>
            <a:r>
              <a:rPr lang="zh-CN" altLang="zh-CN" sz="1600" dirty="0"/>
              <a:t>状态机不处于</a:t>
            </a:r>
            <a:r>
              <a:rPr lang="en-GB" altLang="zh-CN" sz="1600" dirty="0"/>
              <a:t>LPMSM_L1</a:t>
            </a:r>
            <a:r>
              <a:rPr lang="zh-CN" altLang="zh-CN" sz="1600" dirty="0"/>
              <a:t>应尽快回到</a:t>
            </a:r>
            <a:r>
              <a:rPr lang="en-GB" altLang="zh-CN" sz="1600" dirty="0"/>
              <a:t>L1SS_INACT</a:t>
            </a:r>
            <a:r>
              <a:rPr lang="zh-CN" altLang="zh-CN" sz="1600" dirty="0"/>
              <a:t>。</a:t>
            </a:r>
            <a:endParaRPr lang="en-GB" altLang="zh-CN" sz="1600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65965" y="4876531"/>
            <a:ext cx="7349423" cy="624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4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52081" y="3023770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L1SS-1.2</a:t>
            </a:r>
            <a:r>
              <a:rPr lang="zh-CN" altLang="en-US" sz="3200" b="1" dirty="0" smtClean="0"/>
              <a:t>举例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3318" y="1790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43" y="947806"/>
            <a:ext cx="7628490" cy="2747893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69943" y="3695699"/>
            <a:ext cx="7628490" cy="2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99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L1SS-1.1</a:t>
            </a:r>
            <a:r>
              <a:rPr lang="zh-CN" altLang="en-US" sz="3200" b="1" dirty="0" smtClean="0"/>
              <a:t>举例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3318" y="1790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42" y="1114425"/>
            <a:ext cx="7488234" cy="275653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769942" y="3870959"/>
            <a:ext cx="7488234" cy="29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/>
              <a:t>关键</a:t>
            </a:r>
            <a:r>
              <a:rPr lang="zh-CN" altLang="en-US" sz="3200" b="1" dirty="0" smtClean="0"/>
              <a:t>寄存器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208604" y="1368703"/>
            <a:ext cx="70234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PMCSR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 Power state</a:t>
            </a:r>
            <a:r>
              <a:rPr lang="zh-CN" altLang="en-US" dirty="0" smtClean="0"/>
              <a:t>字段</a:t>
            </a:r>
            <a:r>
              <a:rPr lang="zh-CN" altLang="zh-CN" dirty="0" smtClean="0"/>
              <a:t>配置</a:t>
            </a:r>
            <a:r>
              <a:rPr lang="zh-CN" altLang="zh-CN" dirty="0"/>
              <a:t>遵循如下状态转移图，该字段位</a:t>
            </a:r>
            <a:r>
              <a:rPr lang="en-US" altLang="zh-CN" dirty="0"/>
              <a:t>RW</a:t>
            </a:r>
            <a:r>
              <a:rPr lang="zh-CN" altLang="zh-CN" dirty="0"/>
              <a:t>类型，可用于改变设备的</a:t>
            </a:r>
            <a:r>
              <a:rPr lang="en-US" altLang="zh-CN" dirty="0"/>
              <a:t>D-state</a:t>
            </a:r>
            <a:r>
              <a:rPr lang="zh-CN" altLang="zh-CN" dirty="0"/>
              <a:t>或指示当前所处的</a:t>
            </a:r>
            <a:r>
              <a:rPr lang="en-US" altLang="zh-CN" dirty="0"/>
              <a:t>D-state</a:t>
            </a:r>
            <a:r>
              <a:rPr lang="zh-CN" altLang="zh-CN" dirty="0"/>
              <a:t>，向</a:t>
            </a:r>
            <a:r>
              <a:rPr lang="en-US" altLang="zh-CN" dirty="0"/>
              <a:t>D1/D2</a:t>
            </a:r>
            <a:r>
              <a:rPr lang="zh-CN" altLang="zh-CN" dirty="0"/>
              <a:t>的跳转需要</a:t>
            </a:r>
            <a:r>
              <a:rPr lang="en-US" altLang="zh-CN" dirty="0"/>
              <a:t>PMC</a:t>
            </a:r>
            <a:r>
              <a:rPr lang="zh-CN" altLang="zh-CN" dirty="0"/>
              <a:t>寄存器支持，如果软件写入不支持的状态将会被硬件丢弃，</a:t>
            </a:r>
            <a:r>
              <a:rPr lang="en-US" altLang="zh-CN" dirty="0"/>
              <a:t>D</a:t>
            </a:r>
            <a:r>
              <a:rPr lang="zh-CN" altLang="zh-CN" dirty="0"/>
              <a:t>状态不会改变，基本复位将恢复到</a:t>
            </a:r>
            <a:r>
              <a:rPr lang="en-US" altLang="zh-CN" dirty="0"/>
              <a:t>D0</a:t>
            </a:r>
            <a:r>
              <a:rPr lang="en-US" altLang="zh-CN" baseline="-25000" dirty="0"/>
              <a:t>uninitialed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604" y="4322874"/>
            <a:ext cx="75975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/>
              <a:t>PMCSR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 </a:t>
            </a:r>
            <a:r>
              <a:rPr lang="en-GB" altLang="zh-CN" dirty="0" err="1" smtClean="0"/>
              <a:t>Pme_status</a:t>
            </a:r>
            <a:r>
              <a:rPr lang="zh-CN" altLang="zh-CN" dirty="0"/>
              <a:t>字段在代码中分为两部分实现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altLang="zh-CN" dirty="0" err="1" smtClean="0"/>
              <a:t>Pme_status</a:t>
            </a:r>
            <a:r>
              <a:rPr lang="zh-CN" altLang="zh-CN" dirty="0"/>
              <a:t>在</a:t>
            </a:r>
            <a:r>
              <a:rPr lang="en-GB" altLang="zh-CN" dirty="0" err="1"/>
              <a:t>pm_event</a:t>
            </a:r>
            <a:r>
              <a:rPr lang="zh-CN" altLang="zh-CN" dirty="0"/>
              <a:t>（代码中</a:t>
            </a:r>
            <a:r>
              <a:rPr lang="en-GB" altLang="zh-CN" dirty="0"/>
              <a:t>tie</a:t>
            </a:r>
            <a:r>
              <a:rPr lang="zh-CN" altLang="zh-CN" dirty="0"/>
              <a:t>为</a:t>
            </a:r>
            <a:r>
              <a:rPr lang="en-GB" altLang="zh-CN" dirty="0"/>
              <a:t>0</a:t>
            </a:r>
            <a:r>
              <a:rPr lang="zh-CN" altLang="zh-CN" dirty="0"/>
              <a:t>）上升沿、或热插拔事件发生时置</a:t>
            </a:r>
            <a:r>
              <a:rPr lang="en-GB" altLang="zh-CN" dirty="0"/>
              <a:t>1</a:t>
            </a:r>
            <a:r>
              <a:rPr lang="zh-CN" altLang="zh-CN" dirty="0"/>
              <a:t>，</a:t>
            </a:r>
            <a:r>
              <a:rPr lang="en-GB" altLang="zh-CN" dirty="0" err="1"/>
              <a:t>pme_status_sec</a:t>
            </a:r>
            <a:r>
              <a:rPr lang="en-GB" altLang="zh-CN" dirty="0"/>
              <a:t> PME# </a:t>
            </a:r>
            <a:r>
              <a:rPr lang="zh-CN" altLang="zh-CN" dirty="0"/>
              <a:t>引脚在桥的次级侧</a:t>
            </a:r>
            <a:r>
              <a:rPr lang="zh-CN" altLang="zh-CN" dirty="0" smtClean="0"/>
              <a:t>有效时</a:t>
            </a:r>
            <a:r>
              <a:rPr lang="zh-CN" altLang="zh-CN" dirty="0"/>
              <a:t>置</a:t>
            </a:r>
            <a:r>
              <a:rPr lang="en-GB" altLang="zh-CN" dirty="0"/>
              <a:t>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altLang="zh-CN" dirty="0" err="1" smtClean="0"/>
              <a:t>Pme_status</a:t>
            </a:r>
            <a:r>
              <a:rPr lang="en-GB" altLang="zh-CN" dirty="0" smtClean="0"/>
              <a:t> </a:t>
            </a:r>
            <a:r>
              <a:rPr lang="en-GB" altLang="zh-CN" dirty="0"/>
              <a:t>|| </a:t>
            </a:r>
            <a:r>
              <a:rPr lang="en-GB" altLang="zh-CN" dirty="0" err="1"/>
              <a:t>pme_status_sec</a:t>
            </a:r>
            <a:r>
              <a:rPr lang="zh-CN" altLang="zh-CN" dirty="0"/>
              <a:t>共同构成</a:t>
            </a:r>
            <a:r>
              <a:rPr lang="en-GB" altLang="zh-CN" dirty="0" err="1"/>
              <a:t>Pme_status</a:t>
            </a:r>
            <a:r>
              <a:rPr lang="zh-CN" altLang="zh-CN" dirty="0"/>
              <a:t>字段。寄存器对该字段写</a:t>
            </a:r>
            <a:r>
              <a:rPr lang="en-GB" altLang="zh-CN" dirty="0"/>
              <a:t>1</a:t>
            </a:r>
            <a:r>
              <a:rPr lang="zh-CN" altLang="zh-CN" dirty="0"/>
              <a:t>时清</a:t>
            </a:r>
            <a:r>
              <a:rPr lang="en-GB" altLang="zh-CN" dirty="0"/>
              <a:t>0</a:t>
            </a:r>
            <a:r>
              <a:rPr lang="zh-CN" altLang="zh-CN" dirty="0"/>
              <a:t>，该寄存器与</a:t>
            </a:r>
            <a:r>
              <a:rPr lang="en-GB" altLang="zh-CN" dirty="0" err="1"/>
              <a:t>pme_en</a:t>
            </a:r>
            <a:r>
              <a:rPr lang="zh-CN" altLang="zh-CN" dirty="0"/>
              <a:t>独立。</a:t>
            </a:r>
          </a:p>
        </p:txBody>
      </p:sp>
      <p:sp>
        <p:nvSpPr>
          <p:cNvPr id="5" name="矩形 4"/>
          <p:cNvSpPr/>
          <p:nvPr/>
        </p:nvSpPr>
        <p:spPr>
          <a:xfrm>
            <a:off x="208605" y="3429000"/>
            <a:ext cx="7481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PMCSR</a:t>
            </a:r>
            <a:r>
              <a:rPr lang="zh-CN" altLang="en-US" dirty="0" smtClean="0"/>
              <a:t>寄存器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me_en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 </a:t>
            </a:r>
            <a:r>
              <a:rPr lang="en-GB" altLang="zh-CN" dirty="0" err="1"/>
              <a:t>Pme_status</a:t>
            </a:r>
            <a:r>
              <a:rPr lang="zh-CN" altLang="zh-CN" dirty="0"/>
              <a:t>字段</a:t>
            </a:r>
            <a:r>
              <a:rPr lang="zh-CN" altLang="en-US" dirty="0" smtClean="0"/>
              <a:t>置</a:t>
            </a:r>
            <a:r>
              <a:rPr lang="zh-CN" altLang="en-US" dirty="0"/>
              <a:t>“1”：使函数能够断言PME#</a:t>
            </a:r>
            <a:r>
              <a:rPr lang="zh-CN" altLang="en-US" dirty="0" smtClean="0"/>
              <a:t>。当</a:t>
            </a:r>
            <a:r>
              <a:rPr lang="zh-CN" altLang="en-US" dirty="0"/>
              <a:t>为“0”时，禁用PME#断言。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5" y="1476375"/>
            <a:ext cx="3311541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1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GB" altLang="zh-CN" sz="3200" b="1" dirty="0"/>
              <a:t>PME</a:t>
            </a:r>
            <a:r>
              <a:rPr lang="zh-CN" altLang="zh-CN" sz="3200" b="1" dirty="0"/>
              <a:t>消息请求</a:t>
            </a:r>
          </a:p>
        </p:txBody>
      </p:sp>
      <p:sp>
        <p:nvSpPr>
          <p:cNvPr id="4" name="矩形 3"/>
          <p:cNvSpPr/>
          <p:nvPr/>
        </p:nvSpPr>
        <p:spPr>
          <a:xfrm>
            <a:off x="1029902" y="1281291"/>
            <a:ext cx="10019899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当</a:t>
            </a:r>
            <a:r>
              <a:rPr lang="en-GB" altLang="zh-CN" dirty="0"/>
              <a:t>PMCSR</a:t>
            </a:r>
            <a:r>
              <a:rPr lang="zh-CN" altLang="zh-CN" dirty="0"/>
              <a:t>寄存器</a:t>
            </a:r>
            <a:r>
              <a:rPr lang="en-GB" altLang="zh-CN" dirty="0" err="1"/>
              <a:t>pme_status</a:t>
            </a:r>
            <a:r>
              <a:rPr lang="zh-CN" altLang="zh-CN" dirty="0"/>
              <a:t>字段被置</a:t>
            </a:r>
            <a:r>
              <a:rPr lang="en-GB" altLang="zh-CN" dirty="0"/>
              <a:t>1</a:t>
            </a:r>
            <a:r>
              <a:rPr lang="zh-CN" altLang="zh-CN" dirty="0"/>
              <a:t>且</a:t>
            </a:r>
            <a:r>
              <a:rPr lang="en-GB" altLang="zh-CN" dirty="0" err="1"/>
              <a:t>pme_en</a:t>
            </a:r>
            <a:r>
              <a:rPr lang="zh-CN" altLang="zh-CN" dirty="0"/>
              <a:t>使能时在链路从</a:t>
            </a:r>
            <a:r>
              <a:rPr lang="en-GB" altLang="zh-CN" dirty="0"/>
              <a:t>L2</a:t>
            </a:r>
            <a:r>
              <a:rPr lang="zh-CN" altLang="zh-CN" dirty="0"/>
              <a:t>退出后需向</a:t>
            </a:r>
            <a:r>
              <a:rPr lang="en-GB" altLang="zh-CN" dirty="0"/>
              <a:t>RC</a:t>
            </a:r>
            <a:r>
              <a:rPr lang="zh-CN" altLang="zh-CN" dirty="0"/>
              <a:t>发送</a:t>
            </a:r>
            <a:r>
              <a:rPr lang="en-GB" altLang="zh-CN" dirty="0"/>
              <a:t>PME</a:t>
            </a:r>
            <a:r>
              <a:rPr lang="zh-CN" altLang="zh-CN" dirty="0"/>
              <a:t>消息，在本模块生成</a:t>
            </a:r>
            <a:r>
              <a:rPr lang="en-GB" altLang="zh-CN" dirty="0" err="1"/>
              <a:t>req_msg_pme</a:t>
            </a:r>
            <a:r>
              <a:rPr lang="zh-CN" altLang="zh-CN" dirty="0"/>
              <a:t>请求，在</a:t>
            </a:r>
            <a:r>
              <a:rPr lang="en-GB" altLang="zh-CN" dirty="0"/>
              <a:t>pcie5_cfgrw</a:t>
            </a:r>
            <a:r>
              <a:rPr lang="zh-CN" altLang="zh-CN" dirty="0"/>
              <a:t>模块生成</a:t>
            </a:r>
            <a:r>
              <a:rPr lang="en-GB" altLang="zh-CN" dirty="0"/>
              <a:t>PME</a:t>
            </a:r>
            <a:r>
              <a:rPr lang="zh-CN" altLang="zh-CN" dirty="0"/>
              <a:t>报文。报文中</a:t>
            </a:r>
            <a:r>
              <a:rPr lang="en-GB" altLang="zh-CN" dirty="0"/>
              <a:t>BDF</a:t>
            </a:r>
            <a:r>
              <a:rPr lang="zh-CN" altLang="zh-CN" dirty="0"/>
              <a:t>在当</a:t>
            </a:r>
            <a:r>
              <a:rPr lang="en-GB" altLang="zh-CN" dirty="0"/>
              <a:t>PMCSR</a:t>
            </a:r>
            <a:r>
              <a:rPr lang="zh-CN" altLang="zh-CN" dirty="0"/>
              <a:t>寄存器</a:t>
            </a:r>
            <a:r>
              <a:rPr lang="en-GB" altLang="zh-CN" dirty="0" err="1"/>
              <a:t>pme_status</a:t>
            </a:r>
            <a:r>
              <a:rPr lang="zh-CN" altLang="zh-CN" dirty="0"/>
              <a:t>字段上升沿且</a:t>
            </a:r>
            <a:r>
              <a:rPr lang="en-GB" altLang="zh-CN" dirty="0" err="1"/>
              <a:t>pme_en</a:t>
            </a:r>
            <a:r>
              <a:rPr lang="zh-CN" altLang="zh-CN" dirty="0"/>
              <a:t>为</a:t>
            </a:r>
            <a:r>
              <a:rPr lang="en-GB" altLang="zh-CN" dirty="0"/>
              <a:t>1</a:t>
            </a:r>
            <a:r>
              <a:rPr lang="zh-CN" altLang="zh-CN" dirty="0"/>
              <a:t>时锁存，避免退出</a:t>
            </a:r>
            <a:r>
              <a:rPr lang="en-GB" altLang="zh-CN" dirty="0"/>
              <a:t>L2</a:t>
            </a:r>
            <a:r>
              <a:rPr lang="zh-CN" altLang="zh-CN" dirty="0"/>
              <a:t>时</a:t>
            </a:r>
            <a:r>
              <a:rPr lang="en-GB" altLang="zh-CN" dirty="0" err="1"/>
              <a:t>tl_cfg_busdev</a:t>
            </a:r>
            <a:r>
              <a:rPr lang="zh-CN" altLang="zh-CN" dirty="0"/>
              <a:t>复位而丢失。</a:t>
            </a:r>
          </a:p>
          <a:p>
            <a:r>
              <a:rPr lang="en-GB" altLang="zh-CN" dirty="0"/>
              <a:t>RC</a:t>
            </a:r>
            <a:r>
              <a:rPr lang="zh-CN" altLang="zh-CN" dirty="0"/>
              <a:t>在收到</a:t>
            </a:r>
            <a:r>
              <a:rPr lang="en-GB" altLang="zh-CN" dirty="0"/>
              <a:t>PME</a:t>
            </a:r>
            <a:r>
              <a:rPr lang="zh-CN" altLang="zh-CN" dirty="0"/>
              <a:t>消息后将</a:t>
            </a:r>
            <a:r>
              <a:rPr lang="en-GB" altLang="zh-CN" dirty="0" err="1"/>
              <a:t>pme_status</a:t>
            </a:r>
            <a:r>
              <a:rPr lang="zh-CN" altLang="zh-CN" dirty="0"/>
              <a:t>字段清零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协议规定为避免</a:t>
            </a:r>
            <a:r>
              <a:rPr lang="en-GB" altLang="zh-CN" dirty="0"/>
              <a:t>RC</a:t>
            </a:r>
            <a:r>
              <a:rPr lang="zh-CN" altLang="zh-CN" dirty="0"/>
              <a:t>内部</a:t>
            </a:r>
            <a:r>
              <a:rPr lang="en-GB" altLang="zh-CN" dirty="0"/>
              <a:t>PME</a:t>
            </a:r>
            <a:r>
              <a:rPr lang="zh-CN" altLang="zh-CN" dirty="0"/>
              <a:t>消息缓存满后由于无法清除</a:t>
            </a:r>
            <a:r>
              <a:rPr lang="en-GB" altLang="zh-CN" dirty="0" err="1"/>
              <a:t>PME_Status</a:t>
            </a:r>
            <a:r>
              <a:rPr lang="zh-CN" altLang="zh-CN" dirty="0"/>
              <a:t>导致的反压死锁，允许丢弃</a:t>
            </a:r>
            <a:r>
              <a:rPr lang="en-GB" altLang="zh-CN" dirty="0"/>
              <a:t>PME</a:t>
            </a:r>
            <a:r>
              <a:rPr lang="zh-CN" altLang="zh-CN" dirty="0"/>
              <a:t>消息。为确保不会永久丢失</a:t>
            </a:r>
            <a:r>
              <a:rPr lang="en-GB" altLang="zh-CN" dirty="0"/>
              <a:t>PM_PME</a:t>
            </a:r>
            <a:r>
              <a:rPr lang="zh-CN" altLang="zh-CN" dirty="0"/>
              <a:t>消息，引入了超时机制：如果在</a:t>
            </a:r>
            <a:r>
              <a:rPr lang="en-GB" altLang="zh-CN" dirty="0"/>
              <a:t>100ms</a:t>
            </a:r>
            <a:r>
              <a:rPr lang="zh-CN" altLang="zh-CN" dirty="0"/>
              <a:t>（测试模式下为</a:t>
            </a:r>
            <a:r>
              <a:rPr lang="en-GB" altLang="zh-CN" dirty="0"/>
              <a:t>20us</a:t>
            </a:r>
            <a:r>
              <a:rPr lang="zh-CN" altLang="zh-CN" dirty="0"/>
              <a:t>）之后，若</a:t>
            </a:r>
            <a:r>
              <a:rPr lang="en-GB" altLang="zh-CN" dirty="0" err="1"/>
              <a:t>PME_Status</a:t>
            </a:r>
            <a:r>
              <a:rPr lang="zh-CN" altLang="zh-CN" dirty="0"/>
              <a:t>位尚未被清除，则</a:t>
            </a:r>
            <a:r>
              <a:rPr lang="en-GB" altLang="zh-CN" dirty="0"/>
              <a:t>PME</a:t>
            </a:r>
            <a:r>
              <a:rPr lang="zh-CN" altLang="zh-CN" dirty="0"/>
              <a:t>服务超时机制到期，触发</a:t>
            </a:r>
            <a:r>
              <a:rPr lang="en-GB" altLang="zh-CN" dirty="0"/>
              <a:t>PME</a:t>
            </a:r>
            <a:r>
              <a:rPr lang="zh-CN" altLang="zh-CN" dirty="0"/>
              <a:t>请求代理重新发送暂时丢失的</a:t>
            </a:r>
            <a:r>
              <a:rPr lang="en-GB" altLang="zh-CN" dirty="0"/>
              <a:t>PM_PME</a:t>
            </a:r>
            <a:r>
              <a:rPr lang="zh-CN" altLang="zh-CN" dirty="0"/>
              <a:t>消息，直到</a:t>
            </a:r>
            <a:r>
              <a:rPr lang="en-GB" altLang="zh-CN" dirty="0" err="1"/>
              <a:t>pme_status</a:t>
            </a:r>
            <a:r>
              <a:rPr lang="zh-CN" altLang="zh-CN" dirty="0"/>
              <a:t>字段清零。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48798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Surprise down error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535709" y="1194138"/>
            <a:ext cx="109173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数据链路层</a:t>
            </a:r>
            <a:r>
              <a:rPr lang="zh-CN" altLang="zh-CN" dirty="0"/>
              <a:t>从</a:t>
            </a:r>
            <a:r>
              <a:rPr lang="en-GB" altLang="zh-CN" dirty="0"/>
              <a:t> </a:t>
            </a:r>
            <a:r>
              <a:rPr lang="en-GB" altLang="zh-CN" dirty="0" err="1"/>
              <a:t>DL_Active</a:t>
            </a:r>
            <a:r>
              <a:rPr lang="en-GB" altLang="zh-CN" dirty="0"/>
              <a:t> </a:t>
            </a:r>
            <a:r>
              <a:rPr lang="zh-CN" altLang="zh-CN" dirty="0"/>
              <a:t>状态迁移到</a:t>
            </a:r>
            <a:r>
              <a:rPr lang="en-GB" altLang="zh-CN" dirty="0"/>
              <a:t> </a:t>
            </a:r>
            <a:r>
              <a:rPr lang="en-GB" altLang="zh-CN" dirty="0" err="1"/>
              <a:t>DL_Inactive</a:t>
            </a:r>
            <a:r>
              <a:rPr lang="en-GB" altLang="zh-CN" dirty="0"/>
              <a:t> </a:t>
            </a:r>
            <a:r>
              <a:rPr lang="zh-CN" altLang="zh-CN" dirty="0"/>
              <a:t>状态，且排除以下例外情况时</a:t>
            </a:r>
            <a:r>
              <a:rPr lang="zh-CN" altLang="zh-CN" dirty="0" smtClean="0"/>
              <a:t>认为</a:t>
            </a:r>
            <a:r>
              <a:rPr lang="zh-CN" altLang="en-US" dirty="0" smtClean="0"/>
              <a:t>是</a:t>
            </a:r>
            <a:r>
              <a:rPr lang="en-GB" altLang="zh-CN" dirty="0" smtClean="0"/>
              <a:t>surprise </a:t>
            </a:r>
            <a:r>
              <a:rPr lang="en-GB" altLang="zh-CN" dirty="0"/>
              <a:t>down</a:t>
            </a:r>
            <a:r>
              <a:rPr lang="zh-CN" altLang="zh-CN" dirty="0"/>
              <a:t>并通过中断上报</a:t>
            </a:r>
            <a:r>
              <a:rPr lang="en-GB" altLang="zh-CN" dirty="0"/>
              <a:t>: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altLang="zh-CN" dirty="0"/>
              <a:t>Bridge Control Register </a:t>
            </a:r>
            <a:r>
              <a:rPr lang="zh-CN" altLang="zh-CN" dirty="0"/>
              <a:t>的</a:t>
            </a:r>
            <a:r>
              <a:rPr lang="en-GB" altLang="zh-CN" dirty="0"/>
              <a:t> Secondary Bus Reset </a:t>
            </a:r>
            <a:r>
              <a:rPr lang="zh-CN" altLang="zh-CN" dirty="0"/>
              <a:t>位被系统软件置为</a:t>
            </a:r>
            <a:r>
              <a:rPr lang="en-GB" altLang="zh-CN" dirty="0"/>
              <a:t> 1 </a:t>
            </a: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如果</a:t>
            </a:r>
            <a:r>
              <a:rPr lang="en-GB" altLang="zh-CN" dirty="0"/>
              <a:t>Link Disable </a:t>
            </a:r>
            <a:r>
              <a:rPr lang="zh-CN" altLang="zh-CN" dirty="0"/>
              <a:t>位已经被软件置</a:t>
            </a:r>
            <a:r>
              <a:rPr lang="en-GB" altLang="zh-CN" dirty="0"/>
              <a:t>1</a:t>
            </a:r>
            <a:endParaRPr lang="zh-CN" altLang="zh-CN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dirty="0"/>
              <a:t>Switch down</a:t>
            </a:r>
            <a:r>
              <a:rPr lang="zh-CN" altLang="zh-CN" dirty="0"/>
              <a:t>口热复位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上游设备发出</a:t>
            </a:r>
            <a:r>
              <a:rPr lang="en-GB" altLang="zh-CN" dirty="0"/>
              <a:t>TURN_OFF</a:t>
            </a:r>
            <a:r>
              <a:rPr lang="zh-CN" altLang="zh-CN" dirty="0"/>
              <a:t>并接收到来自下游的</a:t>
            </a:r>
            <a:r>
              <a:rPr lang="en-GB" altLang="zh-CN" dirty="0"/>
              <a:t>TO_ACK</a:t>
            </a:r>
            <a:r>
              <a:rPr lang="zh-CN" altLang="zh-CN" dirty="0"/>
              <a:t>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插槽有热插拔能力且电源控制器控制位已置</a:t>
            </a:r>
            <a:r>
              <a:rPr lang="en-GB" altLang="zh-CN" dirty="0"/>
              <a:t>1</a:t>
            </a:r>
            <a:r>
              <a:rPr lang="zh-CN" altLang="zh-CN" dirty="0"/>
              <a:t>或热插拔意外位已置</a:t>
            </a:r>
            <a:r>
              <a:rPr lang="en-GB" altLang="zh-CN" dirty="0"/>
              <a:t>1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7068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914766" y="4482888"/>
            <a:ext cx="4300320" cy="2275929"/>
            <a:chOff x="5917425" y="3435846"/>
            <a:chExt cx="3226575" cy="170765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/>
              <a:t>概述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50181" y="21368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350931"/>
              </p:ext>
            </p:extLst>
          </p:nvPr>
        </p:nvGraphicFramePr>
        <p:xfrm>
          <a:off x="370826" y="1078030"/>
          <a:ext cx="8619910" cy="439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4" imgW="10782286" imgH="5495899" progId="Visio.Drawing.15">
                  <p:embed/>
                </p:oleObj>
              </mc:Choice>
              <mc:Fallback>
                <p:oleObj name="Visio" r:id="rId4" imgW="10782286" imgH="549589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26" y="1078030"/>
                        <a:ext cx="8619910" cy="4391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570132" y="3265341"/>
            <a:ext cx="5342467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GB" altLang="zh-CN" sz="1600" dirty="0" err="1">
                <a:latin typeface="Cambria Math" panose="02040503050406030204" pitchFamily="18" charset="0"/>
                <a:cs typeface="Times New Roman" panose="02020603050405020304" pitchFamily="18" charset="0"/>
              </a:rPr>
              <a:t>hsio_pwr_mgt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模块控制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状态机（以下称</a:t>
            </a:r>
            <a:r>
              <a:rPr lang="en-GB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PWM</a:t>
            </a:r>
            <a:r>
              <a:rPr lang="zh-CN" altLang="zh-CN" sz="1600" dirty="0">
                <a:latin typeface="Cambria Math" panose="02040503050406030204" pitchFamily="18" charset="0"/>
                <a:cs typeface="Times New Roman" panose="02020603050405020304" pitchFamily="18" charset="0"/>
              </a:rPr>
              <a:t>）跳转，输出时钟门控、或者深度掉电控制等</a:t>
            </a:r>
            <a:r>
              <a:rPr lang="zh-CN" altLang="zh-CN" sz="16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 err="1" smtClean="0"/>
              <a:t>mfpowermgt</a:t>
            </a:r>
            <a:r>
              <a:rPr lang="zh-CN" altLang="zh-CN" sz="1600" dirty="0" smtClean="0"/>
              <a:t>模块控制</a:t>
            </a:r>
            <a:r>
              <a:rPr lang="zh-CN" altLang="zh-CN" sz="1600" dirty="0"/>
              <a:t>状态机跳转（包括</a:t>
            </a:r>
            <a:r>
              <a:rPr lang="en-GB" altLang="zh-CN" sz="1600" dirty="0"/>
              <a:t>LPM</a:t>
            </a:r>
            <a:r>
              <a:rPr lang="zh-CN" altLang="zh-CN" sz="1600" dirty="0"/>
              <a:t>状态、</a:t>
            </a:r>
            <a:r>
              <a:rPr lang="en-GB" altLang="zh-CN" sz="1600" dirty="0"/>
              <a:t>L1SS</a:t>
            </a:r>
            <a:r>
              <a:rPr lang="zh-CN" altLang="zh-CN" sz="1600" dirty="0"/>
              <a:t>子状态、</a:t>
            </a:r>
            <a:r>
              <a:rPr lang="en-GB" altLang="zh-CN" sz="1600" dirty="0"/>
              <a:t>ASL1</a:t>
            </a:r>
            <a:r>
              <a:rPr lang="zh-CN" altLang="zh-CN" sz="1600" dirty="0"/>
              <a:t>子状态），对</a:t>
            </a:r>
            <a:r>
              <a:rPr lang="en-GB" altLang="zh-CN" sz="1600" dirty="0" err="1"/>
              <a:t>hsio_pwr_mgt</a:t>
            </a:r>
            <a:r>
              <a:rPr lang="zh-CN" altLang="zh-CN" sz="1600" dirty="0"/>
              <a:t>输出门控请求</a:t>
            </a:r>
            <a:r>
              <a:rPr lang="en-GB" altLang="zh-CN" sz="1600" dirty="0" err="1"/>
              <a:t>tl_clk_gate</a:t>
            </a:r>
            <a:r>
              <a:rPr lang="zh-CN" altLang="zh-CN" sz="1600" dirty="0"/>
              <a:t>，对</a:t>
            </a:r>
            <a:r>
              <a:rPr lang="en-GB" altLang="zh-CN" sz="1600" dirty="0"/>
              <a:t>LTSSM</a:t>
            </a:r>
            <a:r>
              <a:rPr lang="zh-CN" altLang="zh-CN" sz="1600" dirty="0"/>
              <a:t>控制输出请求信号</a:t>
            </a:r>
            <a:r>
              <a:rPr lang="en-GB" altLang="zh-CN" sz="1600" dirty="0" err="1"/>
              <a:t>req_trans</a:t>
            </a:r>
            <a:r>
              <a:rPr lang="zh-CN" altLang="zh-CN" sz="1600" dirty="0"/>
              <a:t>，同时发起</a:t>
            </a:r>
            <a:r>
              <a:rPr lang="en-GB" altLang="zh-CN" sz="1600" dirty="0"/>
              <a:t>PM</a:t>
            </a:r>
            <a:r>
              <a:rPr lang="zh-CN" altLang="zh-CN" sz="1600" dirty="0"/>
              <a:t>相关</a:t>
            </a:r>
            <a:r>
              <a:rPr lang="en-GB" altLang="zh-CN" sz="1600" dirty="0"/>
              <a:t>MSG</a:t>
            </a:r>
            <a:r>
              <a:rPr lang="zh-CN" altLang="zh-CN" sz="1600" dirty="0"/>
              <a:t>及</a:t>
            </a:r>
            <a:r>
              <a:rPr lang="en-GB" altLang="zh-CN" sz="1600" dirty="0"/>
              <a:t>DLLP</a:t>
            </a:r>
            <a:r>
              <a:rPr lang="zh-CN" altLang="zh-CN" sz="1600" dirty="0"/>
              <a:t>报文的发送申请等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indent="266700">
              <a:lnSpc>
                <a:spcPct val="150000"/>
              </a:lnSpc>
            </a:pPr>
            <a:r>
              <a:rPr lang="en-US" altLang="zh-CN" sz="1600" dirty="0" err="1"/>
              <a:t>powermgt</a:t>
            </a:r>
            <a:r>
              <a:rPr lang="zh-CN" altLang="zh-CN" sz="1600" dirty="0" smtClean="0"/>
              <a:t>模块</a:t>
            </a:r>
            <a:r>
              <a:rPr lang="zh-CN" altLang="zh-CN" sz="1600" dirty="0"/>
              <a:t>完成</a:t>
            </a:r>
            <a:r>
              <a:rPr lang="en-GB" altLang="zh-CN" sz="1600" dirty="0"/>
              <a:t>PMCSR</a:t>
            </a:r>
            <a:r>
              <a:rPr lang="zh-CN" altLang="zh-CN" sz="1600" dirty="0"/>
              <a:t>寄存器的配置，断言</a:t>
            </a:r>
            <a:r>
              <a:rPr lang="en-GB" altLang="zh-CN" sz="1600" dirty="0"/>
              <a:t>PME#</a:t>
            </a:r>
            <a:r>
              <a:rPr lang="zh-CN" altLang="zh-CN" sz="1600" dirty="0"/>
              <a:t>并生成</a:t>
            </a:r>
            <a:r>
              <a:rPr lang="en-GB" altLang="zh-CN" sz="1600" dirty="0"/>
              <a:t>PME</a:t>
            </a:r>
            <a:r>
              <a:rPr lang="zh-CN" altLang="zh-CN" sz="1600" dirty="0" smtClean="0"/>
              <a:t>请求</a:t>
            </a:r>
            <a:r>
              <a:rPr lang="zh-CN" altLang="en-US" sz="1600" dirty="0" smtClean="0"/>
              <a:t>，向</a:t>
            </a:r>
            <a:r>
              <a:rPr lang="en-US" altLang="zh-CN" sz="1600" dirty="0" err="1"/>
              <a:t>mfpowermgt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输出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状态和</a:t>
            </a:r>
            <a:r>
              <a:rPr lang="en-US" altLang="zh-CN" sz="1600" dirty="0" err="1" smtClean="0"/>
              <a:t>pme</a:t>
            </a:r>
            <a:r>
              <a:rPr lang="zh-CN" altLang="en-US" sz="1600" dirty="0" smtClean="0"/>
              <a:t>事件</a:t>
            </a:r>
            <a:r>
              <a:rPr lang="zh-CN" altLang="zh-CN" sz="1600" dirty="0" smtClean="0"/>
              <a:t>。</a:t>
            </a:r>
            <a:endParaRPr lang="zh-CN" altLang="zh-CN" sz="1600" dirty="0"/>
          </a:p>
          <a:p>
            <a:pPr indent="266700"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90056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GB" altLang="zh-CN" sz="3200" b="1" dirty="0"/>
              <a:t>PWM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889000" y="3901624"/>
            <a:ext cx="10649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POWER_ON -&gt; CLOCK_DISABLE: </a:t>
            </a:r>
            <a:r>
              <a:rPr lang="zh-CN" altLang="zh-CN" sz="1600" dirty="0" smtClean="0"/>
              <a:t>使</a:t>
            </a:r>
            <a:r>
              <a:rPr lang="zh-CN" altLang="zh-CN" sz="1600" dirty="0"/>
              <a:t>能</a:t>
            </a:r>
            <a:r>
              <a:rPr lang="en-US" altLang="zh-CN" sz="1600" dirty="0"/>
              <a:t>PM  </a:t>
            </a:r>
            <a:r>
              <a:rPr lang="en-US" altLang="zh-CN" sz="1600" dirty="0" smtClean="0"/>
              <a:t>&amp; </a:t>
            </a:r>
            <a:r>
              <a:rPr lang="zh-CN" altLang="en-US" sz="1600" dirty="0" smtClean="0"/>
              <a:t>无</a:t>
            </a:r>
            <a:r>
              <a:rPr lang="en-US" altLang="zh-CN" sz="1600" dirty="0" smtClean="0"/>
              <a:t>APB</a:t>
            </a:r>
            <a:r>
              <a:rPr lang="zh-CN" altLang="zh-CN" sz="1600" dirty="0" smtClean="0"/>
              <a:t>事务</a:t>
            </a:r>
            <a:r>
              <a:rPr lang="en-US" altLang="zh-CN" sz="1600" dirty="0" smtClean="0"/>
              <a:t>  &amp; </a:t>
            </a:r>
            <a:r>
              <a:rPr lang="zh-CN" altLang="zh-CN" sz="1600" dirty="0" smtClean="0"/>
              <a:t>无</a:t>
            </a:r>
            <a:r>
              <a:rPr lang="zh-CN" altLang="zh-CN" sz="1600" dirty="0"/>
              <a:t>待发送</a:t>
            </a:r>
            <a:r>
              <a:rPr lang="en-US" altLang="zh-CN" sz="1600" dirty="0"/>
              <a:t>TLP</a:t>
            </a:r>
            <a:r>
              <a:rPr lang="zh-CN" altLang="zh-CN" sz="1600" dirty="0"/>
              <a:t>报文</a:t>
            </a:r>
            <a:r>
              <a:rPr lang="en-US" altLang="zh-CN" sz="1600" dirty="0"/>
              <a:t>(decoder)  </a:t>
            </a:r>
            <a:r>
              <a:rPr lang="en-US" altLang="zh-CN" sz="1600" dirty="0" smtClean="0"/>
              <a:t>&amp;</a:t>
            </a:r>
            <a:r>
              <a:rPr lang="en-US" altLang="zh-CN" sz="1600" dirty="0"/>
              <a:t> </a:t>
            </a:r>
            <a:r>
              <a:rPr lang="zh-CN" altLang="zh-CN" sz="1600" dirty="0" smtClean="0"/>
              <a:t>有</a:t>
            </a:r>
            <a:r>
              <a:rPr lang="zh-CN" altLang="zh-CN" sz="1600" dirty="0"/>
              <a:t>门控</a:t>
            </a:r>
            <a:r>
              <a:rPr lang="zh-CN" altLang="zh-CN" sz="1600" dirty="0" smtClean="0"/>
              <a:t>请求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CLOCK_DISABLE -&gt; ISOLATE_ENABLE: PM</a:t>
            </a:r>
            <a:r>
              <a:rPr lang="zh-CN" altLang="zh-CN" sz="1600" dirty="0"/>
              <a:t>等级支持深度掉电</a:t>
            </a:r>
            <a:r>
              <a:rPr lang="en-US" altLang="zh-CN" sz="1600" dirty="0"/>
              <a:t> &amp; </a:t>
            </a:r>
            <a:r>
              <a:rPr lang="zh-CN" altLang="zh-CN" sz="1600" dirty="0"/>
              <a:t>有深度掉电申请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ISOLATE_ENABLE-&gt;</a:t>
            </a:r>
            <a:r>
              <a:rPr lang="en-GB" altLang="zh-CN" sz="1600" dirty="0"/>
              <a:t> RETENTION_SAVE </a:t>
            </a:r>
            <a:r>
              <a:rPr lang="en-US" altLang="zh-CN" sz="1600" dirty="0"/>
              <a:t>: </a:t>
            </a:r>
            <a:r>
              <a:rPr lang="zh-CN" altLang="zh-CN" sz="1600" dirty="0"/>
              <a:t>深度掉电的申请</a:t>
            </a:r>
            <a:r>
              <a:rPr lang="en-US" altLang="zh-CN" sz="1600" dirty="0"/>
              <a:t> &amp; </a:t>
            </a:r>
            <a:r>
              <a:rPr lang="zh-CN" altLang="zh-CN" sz="1600" dirty="0"/>
              <a:t>门控申请 </a:t>
            </a:r>
            <a:r>
              <a:rPr lang="en-US" altLang="zh-CN" sz="1600" dirty="0"/>
              <a:t>&amp; </a:t>
            </a:r>
            <a:r>
              <a:rPr lang="zh-CN" altLang="en-US" sz="1600" dirty="0"/>
              <a:t>无</a:t>
            </a:r>
            <a:r>
              <a:rPr lang="zh-CN" altLang="zh-CN" sz="1600" dirty="0"/>
              <a:t>退出深度掉电申请</a:t>
            </a:r>
            <a:r>
              <a:rPr lang="en-US" altLang="zh-CN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GB" altLang="zh-CN" sz="1600" dirty="0"/>
              <a:t>RETENTION_SAVE-</a:t>
            </a:r>
            <a:r>
              <a:rPr lang="en-US" altLang="zh-CN" sz="1600" dirty="0"/>
              <a:t>&gt; RESET_ASSERT:</a:t>
            </a:r>
            <a:r>
              <a:rPr lang="zh-CN" altLang="zh-CN" sz="1600" dirty="0"/>
              <a:t>延时</a:t>
            </a:r>
            <a:r>
              <a:rPr lang="en-GB" altLang="zh-CN" sz="1600" dirty="0"/>
              <a:t>1</a:t>
            </a:r>
            <a:r>
              <a:rPr lang="zh-CN" altLang="zh-CN" sz="1600" dirty="0"/>
              <a:t>个</a:t>
            </a:r>
            <a:r>
              <a:rPr lang="en-GB" altLang="zh-CN" sz="1600" dirty="0" err="1"/>
              <a:t>clk</a:t>
            </a:r>
            <a:endParaRPr lang="en-GB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RESET_ASSERT-&gt;</a:t>
            </a:r>
            <a:r>
              <a:rPr lang="en-US" altLang="zh-CN" sz="1600" dirty="0" smtClean="0"/>
              <a:t>POWER_DOWN</a:t>
            </a:r>
            <a:r>
              <a:rPr lang="en-US" altLang="zh-CN" sz="1600" dirty="0"/>
              <a:t>:</a:t>
            </a:r>
            <a:r>
              <a:rPr lang="zh-CN" altLang="zh-CN" sz="1600" dirty="0"/>
              <a:t>延时</a:t>
            </a:r>
            <a:r>
              <a:rPr lang="en-GB" altLang="zh-CN" sz="1600" dirty="0"/>
              <a:t>2</a:t>
            </a:r>
            <a:r>
              <a:rPr lang="zh-CN" altLang="zh-CN" sz="1600" dirty="0"/>
              <a:t>个</a:t>
            </a:r>
            <a:r>
              <a:rPr lang="en-GB" altLang="zh-CN" sz="1600" dirty="0" err="1"/>
              <a:t>clk</a:t>
            </a:r>
            <a:endParaRPr lang="en-GB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POWER_DOWN-&gt;POWER_OFF: </a:t>
            </a:r>
            <a:r>
              <a:rPr lang="zh-CN" altLang="zh-CN" sz="1600" dirty="0"/>
              <a:t>深度掉电的申请</a:t>
            </a:r>
            <a:r>
              <a:rPr lang="en-US" altLang="zh-CN" sz="1600" dirty="0"/>
              <a:t> &amp; </a:t>
            </a:r>
            <a:r>
              <a:rPr lang="zh-CN" altLang="zh-CN" sz="1600" dirty="0"/>
              <a:t>门控申请 </a:t>
            </a:r>
            <a:r>
              <a:rPr lang="en-US" altLang="zh-CN" sz="1600" dirty="0"/>
              <a:t>&amp; </a:t>
            </a:r>
            <a:r>
              <a:rPr lang="zh-CN" altLang="en-US" sz="1600" dirty="0"/>
              <a:t>无</a:t>
            </a:r>
            <a:r>
              <a:rPr lang="zh-CN" altLang="zh-CN" sz="1600" dirty="0"/>
              <a:t>退出深度掉电申请</a:t>
            </a:r>
            <a:r>
              <a:rPr lang="en-US" altLang="zh-CN" sz="1600" dirty="0"/>
              <a:t> &amp; </a:t>
            </a:r>
            <a:r>
              <a:rPr lang="zh-CN" altLang="zh-CN" sz="1600" dirty="0"/>
              <a:t>延时</a:t>
            </a:r>
            <a:r>
              <a:rPr lang="en-GB" altLang="zh-CN" sz="1600" dirty="0"/>
              <a:t>255</a:t>
            </a:r>
            <a:r>
              <a:rPr lang="zh-CN" altLang="zh-CN" sz="1600" dirty="0"/>
              <a:t>个</a:t>
            </a:r>
            <a:r>
              <a:rPr lang="en-GB" altLang="zh-CN" sz="1600" dirty="0" err="1" smtClean="0"/>
              <a:t>clk</a:t>
            </a:r>
            <a:endParaRPr lang="en-GB" altLang="zh-CN" sz="1600" dirty="0" smtClean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461434"/>
            <a:ext cx="10649943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5578" y="1009909"/>
            <a:ext cx="13468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掉电过程：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7131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GB" altLang="zh-CN" sz="3200" b="1" dirty="0"/>
              <a:t>PWM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411804" y="1009909"/>
            <a:ext cx="70973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上</a:t>
            </a:r>
            <a:r>
              <a:rPr lang="zh-CN" altLang="en-US" b="1" dirty="0" smtClean="0"/>
              <a:t>电过程：</a:t>
            </a:r>
            <a:endParaRPr lang="zh-CN" altLang="en-US" sz="1600" dirty="0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517740"/>
            <a:ext cx="8707432" cy="260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9000" y="4168498"/>
            <a:ext cx="1064994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POWER_OFF-&gt; POWER_UP:</a:t>
            </a:r>
            <a:r>
              <a:rPr lang="zh-CN" altLang="zh-CN" sz="1600" dirty="0"/>
              <a:t>无深度掉电的申请</a:t>
            </a:r>
            <a:r>
              <a:rPr lang="en-US" altLang="zh-CN" sz="1600" dirty="0"/>
              <a:t> || </a:t>
            </a:r>
            <a:r>
              <a:rPr lang="zh-CN" altLang="zh-CN" sz="1600" dirty="0"/>
              <a:t>无门控申请</a:t>
            </a:r>
            <a:r>
              <a:rPr lang="en-US" altLang="zh-CN" sz="1600" dirty="0"/>
              <a:t> || </a:t>
            </a:r>
            <a:r>
              <a:rPr lang="zh-CN" altLang="zh-CN" sz="1600" dirty="0"/>
              <a:t>退出深度掉电申请</a:t>
            </a:r>
            <a:r>
              <a:rPr lang="en-GB" altLang="zh-CN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POWER_UP-&gt;</a:t>
            </a:r>
            <a:r>
              <a:rPr lang="en-GB" altLang="zh-CN" sz="1600" dirty="0"/>
              <a:t>RESET_DEASSERT</a:t>
            </a:r>
            <a:r>
              <a:rPr lang="en-US" altLang="zh-CN" sz="1600" dirty="0"/>
              <a:t>:</a:t>
            </a:r>
            <a:r>
              <a:rPr lang="zh-CN" altLang="zh-CN" sz="1600" dirty="0"/>
              <a:t>延时</a:t>
            </a:r>
            <a:r>
              <a:rPr lang="en-GB" altLang="zh-CN" sz="1600" dirty="0"/>
              <a:t>255</a:t>
            </a:r>
            <a:r>
              <a:rPr lang="zh-CN" altLang="zh-CN" sz="1600" dirty="0"/>
              <a:t>个</a:t>
            </a:r>
            <a:r>
              <a:rPr lang="en-GB" altLang="zh-CN" sz="1600" dirty="0" err="1"/>
              <a:t>clk</a:t>
            </a:r>
            <a:endParaRPr lang="en-GB" altLang="zh-CN" sz="1600" dirty="0"/>
          </a:p>
          <a:p>
            <a:pPr>
              <a:lnSpc>
                <a:spcPct val="150000"/>
              </a:lnSpc>
            </a:pPr>
            <a:r>
              <a:rPr lang="en-GB" altLang="zh-CN" sz="1600" dirty="0"/>
              <a:t>RESET_DEASSERT-&gt;RETENTION_RESTORE:</a:t>
            </a:r>
            <a:r>
              <a:rPr lang="zh-CN" altLang="zh-CN" sz="1600" dirty="0"/>
              <a:t>无条件跳转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GB" altLang="zh-CN" sz="1600" dirty="0"/>
              <a:t>RETENTION_RESTORE-&gt; ISOLATE_DISABLE:</a:t>
            </a:r>
            <a:r>
              <a:rPr lang="zh-CN" altLang="zh-CN" sz="1600" dirty="0"/>
              <a:t>延时</a:t>
            </a:r>
            <a:r>
              <a:rPr lang="en-GB" altLang="zh-CN" sz="1600" dirty="0"/>
              <a:t>1</a:t>
            </a:r>
            <a:r>
              <a:rPr lang="zh-CN" altLang="zh-CN" sz="1600" dirty="0"/>
              <a:t>个</a:t>
            </a:r>
            <a:r>
              <a:rPr lang="en-GB" altLang="zh-CN" sz="1600" dirty="0" err="1"/>
              <a:t>clk</a:t>
            </a:r>
            <a:endParaRPr lang="en-GB" altLang="zh-CN" sz="1600" dirty="0"/>
          </a:p>
          <a:p>
            <a:pPr>
              <a:lnSpc>
                <a:spcPct val="150000"/>
              </a:lnSpc>
            </a:pPr>
            <a:r>
              <a:rPr lang="en-GB" altLang="zh-CN" sz="1600" dirty="0"/>
              <a:t>ISOLATE_DISABLE-&gt; CLOCK_ENABLE:</a:t>
            </a:r>
            <a:r>
              <a:rPr lang="zh-CN" altLang="zh-CN" sz="1600" dirty="0"/>
              <a:t>无条件跳转</a:t>
            </a:r>
            <a:endParaRPr lang="en-GB" altLang="zh-CN" sz="1600" dirty="0"/>
          </a:p>
          <a:p>
            <a:pPr>
              <a:lnSpc>
                <a:spcPct val="150000"/>
              </a:lnSpc>
            </a:pPr>
            <a:r>
              <a:rPr lang="en-GB" altLang="zh-CN" sz="1600" dirty="0"/>
              <a:t>CLOCK_ENABLE-&gt; POWER_ON:</a:t>
            </a:r>
            <a:r>
              <a:rPr lang="zh-CN" altLang="zh-CN" sz="1600" dirty="0"/>
              <a:t>无条件跳转</a:t>
            </a:r>
            <a:endParaRPr lang="en-GB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6772275" y="5047072"/>
            <a:ext cx="5143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目前</a:t>
            </a:r>
            <a:r>
              <a:rPr lang="en-GB" altLang="zh-CN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225</a:t>
            </a:r>
            <a:r>
              <a:rPr lang="zh-CN" altLang="zh-CN" dirty="0" smtClean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支持深度掉电。状态机只会在</a:t>
            </a:r>
            <a:r>
              <a:rPr lang="en-GB" altLang="zh-CN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POWER_ON/ CLOCK_DISABLE/ CLOCK_ENABLE</a:t>
            </a:r>
            <a:r>
              <a:rPr lang="zh-CN" altLang="zh-CN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跳转，实际上所输出的有效门控信号仅</a:t>
            </a:r>
            <a:r>
              <a:rPr lang="en-GB" altLang="zh-CN" dirty="0" err="1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clock_swd</a:t>
            </a:r>
            <a:r>
              <a:rPr lang="zh-CN" altLang="zh-CN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41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76575" y="3163123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LPM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2381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2F5EB0"/>
                </a:solidFill>
              </a:rPr>
              <a:t>L0</a:t>
            </a:r>
            <a:r>
              <a:rPr lang="en-US" altLang="zh-CN" sz="2000" b="1" dirty="0" smtClean="0">
                <a:solidFill>
                  <a:srgbClr val="2F5EB0"/>
                </a:solidFill>
                <a:sym typeface="Wingdings" panose="05000000000000000000" pitchFamily="2" charset="2"/>
              </a:rPr>
              <a:t>L2</a:t>
            </a:r>
            <a:endParaRPr lang="zh-CN" altLang="en-US" sz="2000" dirty="0">
              <a:solidFill>
                <a:srgbClr val="2F5EB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71875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L1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67121" y="4474337"/>
            <a:ext cx="2067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ASPM_L1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LPM-- </a:t>
            </a:r>
            <a:r>
              <a:rPr lang="en-US" altLang="zh-CN" sz="2400" b="1" dirty="0" smtClean="0"/>
              <a:t>Link State Power Management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57987" y="941849"/>
            <a:ext cx="7309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LPM</a:t>
            </a:r>
            <a:r>
              <a:rPr lang="zh-CN" altLang="en-US" b="1" dirty="0" smtClean="0"/>
              <a:t>：链路状态电源管理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根据链路状态、连接到该链路的组件的电源管理</a:t>
            </a:r>
            <a:r>
              <a:rPr lang="en-US" altLang="zh-CN" dirty="0" smtClean="0"/>
              <a:t>D</a:t>
            </a:r>
            <a:r>
              <a:rPr lang="zh-CN" altLang="en-US" dirty="0" smtClean="0"/>
              <a:t>状态或者</a:t>
            </a:r>
            <a:r>
              <a:rPr lang="en-US" altLang="zh-CN" dirty="0" smtClean="0"/>
              <a:t>ASPM</a:t>
            </a:r>
            <a:r>
              <a:rPr lang="zh-CN" altLang="en-US" dirty="0" smtClean="0"/>
              <a:t>协议等进行的电源管理。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57986" y="1705074"/>
            <a:ext cx="4917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L0</a:t>
            </a:r>
            <a:r>
              <a:rPr lang="zh-CN" altLang="en-US" b="1" dirty="0" smtClean="0"/>
              <a:t>：正常活动状态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</a:t>
            </a:r>
            <a:r>
              <a:rPr lang="en-US" altLang="zh-CN" sz="1600" dirty="0" smtClean="0"/>
              <a:t>PCIE</a:t>
            </a:r>
            <a:r>
              <a:rPr lang="zh-CN" altLang="en-US" sz="1600" dirty="0" smtClean="0"/>
              <a:t>事务及操作都可启用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986" y="2582238"/>
            <a:ext cx="839271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L0s</a:t>
            </a:r>
            <a:r>
              <a:rPr lang="zh-CN" altLang="en-US" b="1" dirty="0" smtClean="0"/>
              <a:t>：可以理解为“待机”状态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可选支持</a:t>
            </a:r>
            <a:r>
              <a:rPr lang="zh-CN" altLang="en-US" sz="1600" dirty="0" smtClean="0"/>
              <a:t>项，</a:t>
            </a:r>
            <a:r>
              <a:rPr lang="zh-CN" altLang="en-US" sz="1600" dirty="0"/>
              <a:t>是</a:t>
            </a:r>
            <a:r>
              <a:rPr lang="en-US" altLang="zh-CN" sz="1600" dirty="0"/>
              <a:t>ASPM</a:t>
            </a:r>
            <a:r>
              <a:rPr lang="zh-CN" altLang="en-US" sz="1600" dirty="0"/>
              <a:t>协议下电源管理</a:t>
            </a:r>
            <a:r>
              <a:rPr lang="zh-CN" altLang="en-US" sz="1600" dirty="0" smtClean="0"/>
              <a:t>的状态分支。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所有主电源、参考时钟及内部</a:t>
            </a:r>
            <a:r>
              <a:rPr lang="en-US" altLang="zh-CN" sz="1600" dirty="0" smtClean="0"/>
              <a:t>PLL</a:t>
            </a:r>
            <a:r>
              <a:rPr lang="zh-CN" altLang="en-US" sz="1600" dirty="0" smtClean="0"/>
              <a:t>都处于活动状态。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禁发</a:t>
            </a:r>
            <a:r>
              <a:rPr lang="en-US" altLang="zh-CN" sz="1600" dirty="0" smtClean="0"/>
              <a:t>TLP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DLLP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链路两端不要求</a:t>
            </a:r>
            <a:r>
              <a:rPr lang="en-US" altLang="zh-CN" sz="1600" dirty="0" smtClean="0"/>
              <a:t>L0s</a:t>
            </a:r>
            <a:r>
              <a:rPr lang="zh-CN" altLang="en-US" sz="1600" dirty="0" smtClean="0"/>
              <a:t>的对等关系（比如，一端</a:t>
            </a:r>
            <a:r>
              <a:rPr lang="en-US" altLang="zh-CN" sz="1600" dirty="0" smtClean="0"/>
              <a:t>TX</a:t>
            </a:r>
            <a:r>
              <a:rPr lang="zh-CN" altLang="en-US" sz="1600" dirty="0" smtClean="0"/>
              <a:t>处于</a:t>
            </a:r>
            <a:r>
              <a:rPr lang="en-US" altLang="zh-CN" sz="1600" dirty="0" smtClean="0"/>
              <a:t>L0s</a:t>
            </a:r>
            <a:r>
              <a:rPr lang="zh-CN" altLang="en-US" sz="1600" dirty="0" smtClean="0"/>
              <a:t>，另一端</a:t>
            </a:r>
            <a:r>
              <a:rPr lang="en-US" altLang="zh-CN" sz="1600" dirty="0" smtClean="0"/>
              <a:t>TX</a:t>
            </a:r>
            <a:r>
              <a:rPr lang="zh-CN" altLang="en-US" sz="1600" dirty="0" smtClean="0"/>
              <a:t>出于</a:t>
            </a:r>
            <a:r>
              <a:rPr lang="en-US" altLang="zh-CN" sz="1600" dirty="0" smtClean="0"/>
              <a:t>L0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457986" y="4567397"/>
            <a:ext cx="839271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L1</a:t>
            </a:r>
            <a:r>
              <a:rPr lang="zh-CN" altLang="en-US" b="1" dirty="0" smtClean="0"/>
              <a:t>：较高恢复延迟、较低功耗的“待机”状态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是电源</a:t>
            </a:r>
            <a:r>
              <a:rPr lang="en-US" altLang="zh-CN" sz="1600" dirty="0"/>
              <a:t>D</a:t>
            </a:r>
            <a:r>
              <a:rPr lang="zh-CN" altLang="en-US" sz="1600" dirty="0"/>
              <a:t>状态管理控制的</a:t>
            </a:r>
            <a:r>
              <a:rPr lang="zh-CN" altLang="en-US" sz="1600" dirty="0" smtClean="0"/>
              <a:t>结果。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禁发</a:t>
            </a:r>
            <a:r>
              <a:rPr lang="en-US" altLang="zh-CN" sz="1600" dirty="0" smtClean="0"/>
              <a:t>TLP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DLLP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所有主电源保持活动状态，内部</a:t>
            </a:r>
            <a:r>
              <a:rPr lang="en-US" altLang="zh-CN" sz="1600" dirty="0" smtClean="0"/>
              <a:t>PLL</a:t>
            </a:r>
            <a:r>
              <a:rPr lang="zh-CN" altLang="en-US" sz="1600" dirty="0" smtClean="0"/>
              <a:t>可停止活动。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L1</a:t>
            </a:r>
            <a:r>
              <a:rPr lang="zh-CN" altLang="en-US" sz="1600" dirty="0" smtClean="0"/>
              <a:t>状态后可进入可选的</a:t>
            </a:r>
            <a:r>
              <a:rPr lang="en-US" altLang="zh-CN" sz="1600" dirty="0" smtClean="0"/>
              <a:t>L1.1/L1.2</a:t>
            </a:r>
            <a:r>
              <a:rPr lang="zh-CN" altLang="en-US" sz="1600" dirty="0" smtClean="0"/>
              <a:t>子状态，可以理解为更进一步的休眠待机。</a:t>
            </a:r>
            <a:endParaRPr lang="en-US" altLang="zh-CN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6183050" y="1619729"/>
            <a:ext cx="54194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 smtClean="0"/>
              <a:t>LDn</a:t>
            </a:r>
            <a:r>
              <a:rPr lang="zh-CN" altLang="en-US" b="1" dirty="0" smtClean="0"/>
              <a:t>：返回</a:t>
            </a:r>
            <a:r>
              <a:rPr lang="en-US" altLang="zh-CN" b="1" dirty="0" smtClean="0"/>
              <a:t>L0</a:t>
            </a:r>
            <a:r>
              <a:rPr lang="zh-CN" altLang="en-US" b="1" dirty="0" smtClean="0"/>
              <a:t>的过渡状态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Polling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Loopback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 reset</a:t>
            </a:r>
            <a:r>
              <a:rPr lang="zh-CN" altLang="en-US" dirty="0" smtClean="0"/>
              <a:t>相关联。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3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LPM-- </a:t>
            </a:r>
            <a:r>
              <a:rPr lang="en-US" altLang="zh-CN" sz="2400" b="1" dirty="0" smtClean="0"/>
              <a:t>Link State Power Management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388978" y="1058095"/>
            <a:ext cx="650353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L2/L3 Ready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L2/L3</a:t>
            </a:r>
            <a:r>
              <a:rPr lang="zh-CN" altLang="en-US" b="1" dirty="0" smtClean="0"/>
              <a:t>就绪状态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是进入</a:t>
            </a:r>
            <a:r>
              <a:rPr lang="en-US" altLang="zh-CN" sz="1600" dirty="0" smtClean="0"/>
              <a:t>L2/L3</a:t>
            </a:r>
            <a:r>
              <a:rPr lang="zh-CN" altLang="en-US" sz="1600" dirty="0" smtClean="0"/>
              <a:t>的准备状态，“伪”状态，对应于</a:t>
            </a:r>
            <a:r>
              <a:rPr lang="en-US" altLang="zh-CN" sz="1600" dirty="0" smtClean="0"/>
              <a:t>LTSSM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L2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当意图移除电源或时钟时，需要先进入此状态。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移</a:t>
            </a:r>
            <a:r>
              <a:rPr lang="zh-CN" altLang="en-US" dirty="0" smtClean="0"/>
              <a:t>除电源后，若使用辅助电源，进入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；否则进入</a:t>
            </a:r>
            <a:r>
              <a:rPr lang="en-US" altLang="zh-CN" dirty="0" smtClean="0"/>
              <a:t>L3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LPM</a:t>
            </a:r>
            <a:r>
              <a:rPr lang="zh-CN" altLang="en-US" dirty="0" smtClean="0"/>
              <a:t>状态控制而言，就控制到此。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L2/L3 Ready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LPM</a:t>
            </a:r>
            <a:r>
              <a:rPr lang="zh-CN" altLang="en-US" dirty="0" smtClean="0"/>
              <a:t>状态控制的</a:t>
            </a:r>
            <a:r>
              <a:rPr lang="en-US" altLang="zh-CN" dirty="0" smtClean="0"/>
              <a:t>L2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禁发</a:t>
            </a:r>
            <a:r>
              <a:rPr lang="en-US" altLang="zh-CN" dirty="0"/>
              <a:t>TLP</a:t>
            </a:r>
            <a:r>
              <a:rPr lang="zh-CN" altLang="en-US" dirty="0"/>
              <a:t>、</a:t>
            </a:r>
            <a:r>
              <a:rPr lang="en-US" altLang="zh-CN" dirty="0"/>
              <a:t>DLLP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88978" y="4058916"/>
            <a:ext cx="545973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L2</a:t>
            </a:r>
            <a:r>
              <a:rPr lang="zh-CN" altLang="en-US" b="1" dirty="0" smtClean="0"/>
              <a:t>：更高恢复延迟、更低功耗的“深度休眠”状态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辅助电源支持下的供电模式，主电源、参考时钟均关闭。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TX</a:t>
            </a:r>
            <a:r>
              <a:rPr lang="zh-CN" altLang="en-US" sz="1600" dirty="0"/>
              <a:t>端禁发</a:t>
            </a:r>
            <a:r>
              <a:rPr lang="en-US" altLang="zh-CN" sz="1600" dirty="0"/>
              <a:t>TLP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DLLP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388978" y="5243596"/>
            <a:ext cx="572715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L3</a:t>
            </a:r>
            <a:r>
              <a:rPr lang="zh-CN" altLang="en-US" b="1" dirty="0" smtClean="0"/>
              <a:t>：</a:t>
            </a:r>
            <a:r>
              <a:rPr lang="zh-CN" altLang="en-US" b="1" dirty="0" smtClean="0"/>
              <a:t>链路完全断开状态</a:t>
            </a:r>
            <a:endParaRPr lang="zh-CN" altLang="en-US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没电状态。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TX</a:t>
            </a:r>
            <a:r>
              <a:rPr lang="zh-CN" altLang="en-US" sz="1600" dirty="0" smtClean="0"/>
              <a:t>端禁发</a:t>
            </a:r>
            <a:r>
              <a:rPr lang="en-US" altLang="zh-CN" sz="1600" dirty="0" smtClean="0"/>
              <a:t>TLP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DLLP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42966"/>
            <a:ext cx="6102627" cy="306364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71473" y="1847266"/>
            <a:ext cx="5727154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u="sng" dirty="0" smtClean="0">
                <a:solidFill>
                  <a:srgbClr val="7030A0"/>
                </a:solidFill>
              </a:rPr>
              <a:t>各</a:t>
            </a:r>
            <a:r>
              <a:rPr lang="en-US" altLang="zh-CN" sz="1600" b="1" u="sng" dirty="0" smtClean="0">
                <a:solidFill>
                  <a:srgbClr val="7030A0"/>
                </a:solidFill>
              </a:rPr>
              <a:t>L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状态的转变不是一蹴而就，需要上下游组件交互握手。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u="sng" dirty="0" smtClean="0">
                <a:solidFill>
                  <a:srgbClr val="7030A0"/>
                </a:solidFill>
              </a:rPr>
              <a:t>LPM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就是用于完成交互握手，实现各</a:t>
            </a:r>
            <a:r>
              <a:rPr lang="en-US" altLang="zh-CN" sz="1600" b="1" u="sng" dirty="0" smtClean="0">
                <a:solidFill>
                  <a:srgbClr val="7030A0"/>
                </a:solidFill>
              </a:rPr>
              <a:t>L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状态的转变。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97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T基本操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工作规划" id="{6D62EC67-DBEB-41B6-A640-2B56E4A78B24}" vid="{5E321E25-2B30-4B41-99C1-8474588EF7D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GIT基本操作</Template>
  <TotalTime>36827</TotalTime>
  <Words>5367</Words>
  <Application>Microsoft Office PowerPoint</Application>
  <PresentationFormat>宽屏</PresentationFormat>
  <Paragraphs>361</Paragraphs>
  <Slides>35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 Unicode MS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GIT基本操作</vt:lpstr>
      <vt:lpstr>Visio</vt:lpstr>
      <vt:lpstr>PM串讲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Chris Zhang (张慧林)-人工智能研究院</dc:creator>
  <cp:lastModifiedBy>Wenjiao Liu (刘文皎)</cp:lastModifiedBy>
  <cp:revision>1173</cp:revision>
  <dcterms:created xsi:type="dcterms:W3CDTF">2021-08-11T02:05:16Z</dcterms:created>
  <dcterms:modified xsi:type="dcterms:W3CDTF">2024-01-31T06:48:34Z</dcterms:modified>
</cp:coreProperties>
</file>