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2" r:id="rId3"/>
    <p:sldId id="430" r:id="rId4"/>
    <p:sldId id="354" r:id="rId5"/>
    <p:sldId id="431" r:id="rId6"/>
    <p:sldId id="397" r:id="rId7"/>
    <p:sldId id="502" r:id="rId8"/>
    <p:sldId id="503" r:id="rId9"/>
    <p:sldId id="504" r:id="rId10"/>
    <p:sldId id="510" r:id="rId11"/>
    <p:sldId id="505" r:id="rId12"/>
    <p:sldId id="506" r:id="rId13"/>
    <p:sldId id="512" r:id="rId14"/>
    <p:sldId id="511" r:id="rId15"/>
    <p:sldId id="507" r:id="rId16"/>
    <p:sldId id="508" r:id="rId17"/>
    <p:sldId id="509" r:id="rId18"/>
    <p:sldId id="513" r:id="rId19"/>
    <p:sldId id="500" r:id="rId20"/>
    <p:sldId id="501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EB0"/>
    <a:srgbClr val="2775B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3963" autoAdjust="0"/>
  </p:normalViewPr>
  <p:slideViewPr>
    <p:cSldViewPr snapToGrid="0">
      <p:cViewPr varScale="1">
        <p:scale>
          <a:sx n="102" d="100"/>
          <a:sy n="102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83BC-90D7-41CC-9EFA-C416C8C2683F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1C7F3-9548-4AC4-AB98-EBE7433B7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3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9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7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3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2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8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45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36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0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8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 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这些编号保存在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 Switch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的硬件逻辑中，</a:t>
            </a:r>
            <a:r>
              <a:rPr lang="zh-CN" altLang="zh-CN" sz="1200" kern="1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而不在</a:t>
            </a:r>
            <a:r>
              <a:rPr lang="en-US" altLang="zh-CN" sz="1200" kern="100" dirty="0" smtClean="0">
                <a:ea typeface="+mn-ea"/>
                <a:cs typeface="Times New Roman" panose="02020603050405020304" pitchFamily="18" charset="0"/>
              </a:rPr>
              <a:t> Switch </a:t>
            </a:r>
            <a:r>
              <a:rPr lang="zh-CN" altLang="zh-CN" sz="1200" kern="100" dirty="0" smtClean="0">
                <a:cs typeface="Times New Roman" panose="02020603050405020304" pitchFamily="18" charset="0"/>
              </a:rPr>
              <a:t>的配置空间中。</a:t>
            </a:r>
            <a:endParaRPr lang="zh-CN" altLang="zh-CN" sz="1200" kern="100" dirty="0" smtClean="0">
              <a:effectLst/>
              <a:ea typeface="+mn-ea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2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31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2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“</a:t>
            </a:r>
            <a:r>
              <a:rPr lang="zh-CN" altLang="en-US" sz="1200" dirty="0" smtClean="0"/>
              <a:t>在这种状态下，</a:t>
            </a:r>
            <a:r>
              <a:rPr lang="en-US" altLang="zh-CN" sz="1200" dirty="0" smtClean="0"/>
              <a:t>Link</a:t>
            </a:r>
            <a:r>
              <a:rPr lang="zh-CN" altLang="en-US" sz="1200" dirty="0" smtClean="0"/>
              <a:t>重复尽可能多的训练过程来处理问题”这句话的理解：本人暂时认为是通过</a:t>
            </a:r>
            <a:r>
              <a:rPr lang="en-US" altLang="zh-CN" sz="1200" dirty="0" err="1" smtClean="0"/>
              <a:t>idle_to_rlock_transitioned</a:t>
            </a:r>
            <a:r>
              <a:rPr lang="zh-CN" altLang="en-US" sz="1200" dirty="0" smtClean="0"/>
              <a:t>来不断进行重新训练来解决遇到的问题</a:t>
            </a:r>
            <a:endParaRPr lang="en-US" altLang="zh-CN" sz="1200" dirty="0" smtClean="0"/>
          </a:p>
          <a:p>
            <a:r>
              <a:rPr lang="zh-CN" altLang="en-US" dirty="0" smtClean="0"/>
              <a:t>这个变量计算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由于序列不工作而从这个状态转换到恢复状态的次数。问题可能是均衡没有被正确调整，或者选择的速度无法工作，而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状态将采取措施解决这些问题。这个变量限制了这些尝试的次数，以避免无限循环。如果在执行此操作</a:t>
            </a:r>
            <a:r>
              <a:rPr lang="en-US" altLang="zh-CN" dirty="0" smtClean="0"/>
              <a:t>256</a:t>
            </a:r>
            <a:r>
              <a:rPr lang="zh-CN" altLang="en-US" dirty="0" smtClean="0"/>
              <a:t>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当计数达到</a:t>
            </a:r>
            <a:r>
              <a:rPr lang="en-US" altLang="zh-CN" dirty="0" err="1" smtClean="0"/>
              <a:t>FFh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链接仍然不工作，则返回到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并重新开始，希望得到更好的结果。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1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9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7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6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用来指示链路是否训练成功和链接状态，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时，表示链路连接成功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Detect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LTSSM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模块内部设计实现，通过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接口输入信号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lane_disable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txdetectrx_r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进行保存，后续用作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1C7F3-9548-4AC4-AB98-EBE7433B7C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8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-6008" y="5998067"/>
            <a:ext cx="12192000" cy="863599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" fmla="*/ 0 w 12195175"/>
              <a:gd name="connsiteY0" fmla="*/ 8993 h 413657"/>
              <a:gd name="connsiteX1" fmla="*/ 6096000 w 12195175"/>
              <a:gd name="connsiteY1" fmla="*/ 0 h 413657"/>
              <a:gd name="connsiteX2" fmla="*/ 12195175 w 12195175"/>
              <a:gd name="connsiteY2" fmla="*/ 8993 h 413657"/>
              <a:gd name="connsiteX3" fmla="*/ 12195175 w 12195175"/>
              <a:gd name="connsiteY3" fmla="*/ 413657 h 413657"/>
              <a:gd name="connsiteX4" fmla="*/ 0 w 12195175"/>
              <a:gd name="connsiteY4" fmla="*/ 413657 h 413657"/>
              <a:gd name="connsiteX5" fmla="*/ 0 w 12195175"/>
              <a:gd name="connsiteY5" fmla="*/ 8993 h 413657"/>
              <a:gd name="connsiteX0" fmla="*/ 0 w 12195175"/>
              <a:gd name="connsiteY0" fmla="*/ 458935 h 863599"/>
              <a:gd name="connsiteX1" fmla="*/ 6052457 w 12195175"/>
              <a:gd name="connsiteY1" fmla="*/ 0 h 863599"/>
              <a:gd name="connsiteX2" fmla="*/ 12195175 w 12195175"/>
              <a:gd name="connsiteY2" fmla="*/ 458935 h 863599"/>
              <a:gd name="connsiteX3" fmla="*/ 12195175 w 12195175"/>
              <a:gd name="connsiteY3" fmla="*/ 863599 h 863599"/>
              <a:gd name="connsiteX4" fmla="*/ 0 w 12195175"/>
              <a:gd name="connsiteY4" fmla="*/ 863599 h 863599"/>
              <a:gd name="connsiteX5" fmla="*/ 0 w 12195175"/>
              <a:gd name="connsiteY5" fmla="*/ 458935 h 8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chemeClr val="bg1">
              <a:lumMod val="9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686628"/>
            <a:ext cx="10363200" cy="1182532"/>
          </a:xfrm>
        </p:spPr>
        <p:txBody>
          <a:bodyPr>
            <a:norm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69160"/>
            <a:ext cx="8534400" cy="769640"/>
          </a:xfrm>
        </p:spPr>
        <p:txBody>
          <a:bodyPr>
            <a:normAutofit/>
          </a:bodyPr>
          <a:lstStyle>
            <a:lvl1pPr marL="0" indent="0" algn="ctr">
              <a:buNone/>
              <a:defRPr sz="2799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矩形 3"/>
          <p:cNvSpPr/>
          <p:nvPr/>
        </p:nvSpPr>
        <p:spPr>
          <a:xfrm>
            <a:off x="0" y="0"/>
            <a:ext cx="12192000" cy="3686628"/>
          </a:xfrm>
          <a:custGeom>
            <a:avLst/>
            <a:gdLst>
              <a:gd name="connsiteX0" fmla="*/ 0 w 12195175"/>
              <a:gd name="connsiteY0" fmla="*/ 0 h 2060848"/>
              <a:gd name="connsiteX1" fmla="*/ 12195175 w 12195175"/>
              <a:gd name="connsiteY1" fmla="*/ 0 h 2060848"/>
              <a:gd name="connsiteX2" fmla="*/ 12195175 w 12195175"/>
              <a:gd name="connsiteY2" fmla="*/ 2060848 h 2060848"/>
              <a:gd name="connsiteX3" fmla="*/ 0 w 12195175"/>
              <a:gd name="connsiteY3" fmla="*/ 2060848 h 2060848"/>
              <a:gd name="connsiteX4" fmla="*/ 0 w 12195175"/>
              <a:gd name="connsiteY4" fmla="*/ 0 h 2060848"/>
              <a:gd name="connsiteX0" fmla="*/ 0 w 12195175"/>
              <a:gd name="connsiteY0" fmla="*/ 0 h 2060848"/>
              <a:gd name="connsiteX1" fmla="*/ 12195175 w 12195175"/>
              <a:gd name="connsiteY1" fmla="*/ 0 h 2060848"/>
              <a:gd name="connsiteX2" fmla="*/ 12195175 w 12195175"/>
              <a:gd name="connsiteY2" fmla="*/ 2060848 h 2060848"/>
              <a:gd name="connsiteX3" fmla="*/ 6096000 w 12195175"/>
              <a:gd name="connsiteY3" fmla="*/ 2046514 h 2060848"/>
              <a:gd name="connsiteX4" fmla="*/ 0 w 12195175"/>
              <a:gd name="connsiteY4" fmla="*/ 2060848 h 2060848"/>
              <a:gd name="connsiteX5" fmla="*/ 0 w 12195175"/>
              <a:gd name="connsiteY5" fmla="*/ 0 h 2060848"/>
              <a:gd name="connsiteX0" fmla="*/ 0 w 12195175"/>
              <a:gd name="connsiteY0" fmla="*/ 0 h 3686628"/>
              <a:gd name="connsiteX1" fmla="*/ 12195175 w 12195175"/>
              <a:gd name="connsiteY1" fmla="*/ 0 h 3686628"/>
              <a:gd name="connsiteX2" fmla="*/ 12195175 w 12195175"/>
              <a:gd name="connsiteY2" fmla="*/ 2060848 h 3686628"/>
              <a:gd name="connsiteX3" fmla="*/ 6081486 w 12195175"/>
              <a:gd name="connsiteY3" fmla="*/ 3686628 h 3686628"/>
              <a:gd name="connsiteX4" fmla="*/ 0 w 12195175"/>
              <a:gd name="connsiteY4" fmla="*/ 2060848 h 3686628"/>
              <a:gd name="connsiteX5" fmla="*/ 0 w 12195175"/>
              <a:gd name="connsiteY5" fmla="*/ 0 h 36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3686628">
                <a:moveTo>
                  <a:pt x="0" y="0"/>
                </a:moveTo>
                <a:lnTo>
                  <a:pt x="12195175" y="0"/>
                </a:lnTo>
                <a:lnTo>
                  <a:pt x="12195175" y="2060848"/>
                </a:lnTo>
                <a:lnTo>
                  <a:pt x="6081486" y="3686628"/>
                </a:lnTo>
                <a:lnTo>
                  <a:pt x="0" y="206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rcRect/>
            <a:stretch>
              <a:fillRect l="-36" t="-81828" r="-36" b="-95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矩形 2"/>
          <p:cNvSpPr/>
          <p:nvPr/>
        </p:nvSpPr>
        <p:spPr>
          <a:xfrm>
            <a:off x="0" y="-27384"/>
            <a:ext cx="12192000" cy="2510972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6096000 w 12195175"/>
              <a:gd name="connsiteY3" fmla="*/ 899886 h 908720"/>
              <a:gd name="connsiteX4" fmla="*/ 0 w 12195175"/>
              <a:gd name="connsiteY4" fmla="*/ 908720 h 908720"/>
              <a:gd name="connsiteX5" fmla="*/ 0 w 12195175"/>
              <a:gd name="connsiteY5" fmla="*/ 0 h 908720"/>
              <a:gd name="connsiteX0" fmla="*/ 0 w 12195175"/>
              <a:gd name="connsiteY0" fmla="*/ 0 h 2510972"/>
              <a:gd name="connsiteX1" fmla="*/ 12195175 w 12195175"/>
              <a:gd name="connsiteY1" fmla="*/ 0 h 2510972"/>
              <a:gd name="connsiteX2" fmla="*/ 12195175 w 12195175"/>
              <a:gd name="connsiteY2" fmla="*/ 908720 h 2510972"/>
              <a:gd name="connsiteX3" fmla="*/ 6052458 w 12195175"/>
              <a:gd name="connsiteY3" fmla="*/ 2510972 h 2510972"/>
              <a:gd name="connsiteX4" fmla="*/ 0 w 12195175"/>
              <a:gd name="connsiteY4" fmla="*/ 908720 h 2510972"/>
              <a:gd name="connsiteX5" fmla="*/ 0 w 12195175"/>
              <a:gd name="connsiteY5" fmla="*/ 0 h 25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410992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20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>
            <a:normAutofit/>
          </a:bodyPr>
          <a:lstStyle>
            <a:lvl1pPr algn="l">
              <a:defRPr sz="3199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37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4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795" y="0"/>
            <a:ext cx="9574571" cy="836712"/>
          </a:xfrm>
        </p:spPr>
        <p:txBody>
          <a:bodyPr anchor="ctr">
            <a:normAutofit/>
          </a:bodyPr>
          <a:lstStyle>
            <a:lvl1pPr algn="l">
              <a:defRPr sz="2799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908720"/>
            <a:ext cx="6815667" cy="521744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6806" y="908720"/>
            <a:ext cx="3923879" cy="5217444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6123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7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2204864"/>
            <a:ext cx="12188826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632666" y="1124745"/>
            <a:ext cx="3599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399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399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50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五边形 19"/>
          <p:cNvSpPr/>
          <p:nvPr/>
        </p:nvSpPr>
        <p:spPr>
          <a:xfrm rot="5400000">
            <a:off x="-124519" y="124520"/>
            <a:ext cx="824955" cy="575914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7" descr="D:\快盘\130425PPT模板与规范\标志-蓝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73" y="6309321"/>
            <a:ext cx="2393324" cy="42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-1" y="6492876"/>
            <a:ext cx="69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74" y="824955"/>
            <a:ext cx="12188826" cy="60302"/>
          </a:xfrm>
          <a:prstGeom prst="rect">
            <a:avLst/>
          </a:prstGeom>
          <a:solidFill>
            <a:srgbClr val="2F5EB0"/>
          </a:solidFill>
          <a:ln>
            <a:noFill/>
          </a:ln>
          <a:extLst/>
        </p:spPr>
        <p:txBody>
          <a:bodyPr wrap="none" lIns="8997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799" smtClean="0">
              <a:solidFill>
                <a:srgbClr val="000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11438134" y="642144"/>
            <a:ext cx="753866" cy="215900"/>
          </a:xfrm>
          <a:custGeom>
            <a:avLst/>
            <a:gdLst>
              <a:gd name="connsiteX0" fmla="*/ 0 w 7358743"/>
              <a:gd name="connsiteY0" fmla="*/ 377371 h 1872343"/>
              <a:gd name="connsiteX1" fmla="*/ 5109029 w 7358743"/>
              <a:gd name="connsiteY1" fmla="*/ 377371 h 1872343"/>
              <a:gd name="connsiteX2" fmla="*/ 5442858 w 7358743"/>
              <a:gd name="connsiteY2" fmla="*/ 0 h 1872343"/>
              <a:gd name="connsiteX3" fmla="*/ 7358743 w 7358743"/>
              <a:gd name="connsiteY3" fmla="*/ 0 h 1872343"/>
              <a:gd name="connsiteX4" fmla="*/ 7358743 w 7358743"/>
              <a:gd name="connsiteY4" fmla="*/ 1872343 h 1872343"/>
              <a:gd name="connsiteX5" fmla="*/ 261258 w 7358743"/>
              <a:gd name="connsiteY5" fmla="*/ 1872343 h 1872343"/>
              <a:gd name="connsiteX6" fmla="*/ 0 w 7358743"/>
              <a:gd name="connsiteY6" fmla="*/ 377371 h 1872343"/>
              <a:gd name="connsiteX0" fmla="*/ 0 w 7358743"/>
              <a:gd name="connsiteY0" fmla="*/ 377371 h 1872343"/>
              <a:gd name="connsiteX1" fmla="*/ 5109029 w 7358743"/>
              <a:gd name="connsiteY1" fmla="*/ 377371 h 1872343"/>
              <a:gd name="connsiteX2" fmla="*/ 5442858 w 7358743"/>
              <a:gd name="connsiteY2" fmla="*/ 0 h 1872343"/>
              <a:gd name="connsiteX3" fmla="*/ 7358743 w 7358743"/>
              <a:gd name="connsiteY3" fmla="*/ 0 h 1872343"/>
              <a:gd name="connsiteX4" fmla="*/ 7358743 w 7358743"/>
              <a:gd name="connsiteY4" fmla="*/ 1872343 h 1872343"/>
              <a:gd name="connsiteX5" fmla="*/ 0 w 7358743"/>
              <a:gd name="connsiteY5" fmla="*/ 377371 h 1872343"/>
              <a:gd name="connsiteX0" fmla="*/ 2249714 w 2249714"/>
              <a:gd name="connsiteY0" fmla="*/ 1872343 h 1872343"/>
              <a:gd name="connsiteX1" fmla="*/ 0 w 2249714"/>
              <a:gd name="connsiteY1" fmla="*/ 377371 h 1872343"/>
              <a:gd name="connsiteX2" fmla="*/ 333829 w 2249714"/>
              <a:gd name="connsiteY2" fmla="*/ 0 h 1872343"/>
              <a:gd name="connsiteX3" fmla="*/ 2249714 w 2249714"/>
              <a:gd name="connsiteY3" fmla="*/ 0 h 1872343"/>
              <a:gd name="connsiteX4" fmla="*/ 2249714 w 2249714"/>
              <a:gd name="connsiteY4" fmla="*/ 1872343 h 1872343"/>
              <a:gd name="connsiteX0" fmla="*/ 2249714 w 2249714"/>
              <a:gd name="connsiteY0" fmla="*/ 802065 h 802065"/>
              <a:gd name="connsiteX1" fmla="*/ 0 w 2249714"/>
              <a:gd name="connsiteY1" fmla="*/ 377371 h 802065"/>
              <a:gd name="connsiteX2" fmla="*/ 333829 w 2249714"/>
              <a:gd name="connsiteY2" fmla="*/ 0 h 802065"/>
              <a:gd name="connsiteX3" fmla="*/ 2249714 w 2249714"/>
              <a:gd name="connsiteY3" fmla="*/ 0 h 802065"/>
              <a:gd name="connsiteX4" fmla="*/ 2249714 w 2249714"/>
              <a:gd name="connsiteY4" fmla="*/ 802065 h 802065"/>
              <a:gd name="connsiteX0" fmla="*/ 1915885 w 1915885"/>
              <a:gd name="connsiteY0" fmla="*/ 802065 h 802069"/>
              <a:gd name="connsiteX1" fmla="*/ 1160309 w 1915885"/>
              <a:gd name="connsiteY1" fmla="*/ 802069 h 802069"/>
              <a:gd name="connsiteX2" fmla="*/ 0 w 1915885"/>
              <a:gd name="connsiteY2" fmla="*/ 0 h 802069"/>
              <a:gd name="connsiteX3" fmla="*/ 1915885 w 1915885"/>
              <a:gd name="connsiteY3" fmla="*/ 0 h 802069"/>
              <a:gd name="connsiteX4" fmla="*/ 1915885 w 1915885"/>
              <a:gd name="connsiteY4" fmla="*/ 802065 h 802069"/>
              <a:gd name="connsiteX0" fmla="*/ 755576 w 755576"/>
              <a:gd name="connsiteY0" fmla="*/ 802065 h 802069"/>
              <a:gd name="connsiteX1" fmla="*/ 0 w 755576"/>
              <a:gd name="connsiteY1" fmla="*/ 802069 h 802069"/>
              <a:gd name="connsiteX2" fmla="*/ 144016 w 755576"/>
              <a:gd name="connsiteY2" fmla="*/ 0 h 802069"/>
              <a:gd name="connsiteX3" fmla="*/ 755576 w 755576"/>
              <a:gd name="connsiteY3" fmla="*/ 0 h 802069"/>
              <a:gd name="connsiteX4" fmla="*/ 755576 w 755576"/>
              <a:gd name="connsiteY4" fmla="*/ 802065 h 802069"/>
              <a:gd name="connsiteX0" fmla="*/ 755576 w 755576"/>
              <a:gd name="connsiteY0" fmla="*/ 802065 h 802069"/>
              <a:gd name="connsiteX1" fmla="*/ 0 w 755576"/>
              <a:gd name="connsiteY1" fmla="*/ 802069 h 802069"/>
              <a:gd name="connsiteX2" fmla="*/ 215825 w 755576"/>
              <a:gd name="connsiteY2" fmla="*/ 0 h 802069"/>
              <a:gd name="connsiteX3" fmla="*/ 755576 w 755576"/>
              <a:gd name="connsiteY3" fmla="*/ 0 h 802069"/>
              <a:gd name="connsiteX4" fmla="*/ 755576 w 755576"/>
              <a:gd name="connsiteY4" fmla="*/ 802065 h 802069"/>
              <a:gd name="connsiteX0" fmla="*/ 755576 w 1295273"/>
              <a:gd name="connsiteY0" fmla="*/ 881313 h 881317"/>
              <a:gd name="connsiteX1" fmla="*/ 0 w 1295273"/>
              <a:gd name="connsiteY1" fmla="*/ 881317 h 881317"/>
              <a:gd name="connsiteX2" fmla="*/ 215825 w 1295273"/>
              <a:gd name="connsiteY2" fmla="*/ 79248 h 881317"/>
              <a:gd name="connsiteX3" fmla="*/ 1295273 w 1295273"/>
              <a:gd name="connsiteY3" fmla="*/ 0 h 881317"/>
              <a:gd name="connsiteX4" fmla="*/ 755576 w 1295273"/>
              <a:gd name="connsiteY4" fmla="*/ 881313 h 881317"/>
              <a:gd name="connsiteX0" fmla="*/ 1295273 w 1295273"/>
              <a:gd name="connsiteY0" fmla="*/ 802161 h 881317"/>
              <a:gd name="connsiteX1" fmla="*/ 0 w 1295273"/>
              <a:gd name="connsiteY1" fmla="*/ 881317 h 881317"/>
              <a:gd name="connsiteX2" fmla="*/ 215825 w 1295273"/>
              <a:gd name="connsiteY2" fmla="*/ 79248 h 881317"/>
              <a:gd name="connsiteX3" fmla="*/ 1295273 w 1295273"/>
              <a:gd name="connsiteY3" fmla="*/ 0 h 881317"/>
              <a:gd name="connsiteX4" fmla="*/ 1295273 w 1295273"/>
              <a:gd name="connsiteY4" fmla="*/ 802161 h 881317"/>
              <a:gd name="connsiteX0" fmla="*/ 1331509 w 1331509"/>
              <a:gd name="connsiteY0" fmla="*/ 802161 h 802161"/>
              <a:gd name="connsiteX1" fmla="*/ 0 w 1331509"/>
              <a:gd name="connsiteY1" fmla="*/ 802161 h 802161"/>
              <a:gd name="connsiteX2" fmla="*/ 252061 w 1331509"/>
              <a:gd name="connsiteY2" fmla="*/ 79248 h 802161"/>
              <a:gd name="connsiteX3" fmla="*/ 1331509 w 1331509"/>
              <a:gd name="connsiteY3" fmla="*/ 0 h 802161"/>
              <a:gd name="connsiteX4" fmla="*/ 1331509 w 1331509"/>
              <a:gd name="connsiteY4" fmla="*/ 802161 h 802161"/>
              <a:gd name="connsiteX0" fmla="*/ 1331509 w 1331509"/>
              <a:gd name="connsiteY0" fmla="*/ 802161 h 802161"/>
              <a:gd name="connsiteX1" fmla="*/ 0 w 1331509"/>
              <a:gd name="connsiteY1" fmla="*/ 802161 h 802161"/>
              <a:gd name="connsiteX2" fmla="*/ 216003 w 1331509"/>
              <a:gd name="connsiteY2" fmla="*/ 97 h 802161"/>
              <a:gd name="connsiteX3" fmla="*/ 1331509 w 1331509"/>
              <a:gd name="connsiteY3" fmla="*/ 0 h 802161"/>
              <a:gd name="connsiteX4" fmla="*/ 1331509 w 1331509"/>
              <a:gd name="connsiteY4" fmla="*/ 802161 h 802161"/>
              <a:gd name="connsiteX0" fmla="*/ 1331509 w 1331509"/>
              <a:gd name="connsiteY0" fmla="*/ 802064 h 802064"/>
              <a:gd name="connsiteX1" fmla="*/ 0 w 1331509"/>
              <a:gd name="connsiteY1" fmla="*/ 802064 h 802064"/>
              <a:gd name="connsiteX2" fmla="*/ 216003 w 1331509"/>
              <a:gd name="connsiteY2" fmla="*/ 0 h 802064"/>
              <a:gd name="connsiteX3" fmla="*/ 1078998 w 1331509"/>
              <a:gd name="connsiteY3" fmla="*/ 0 h 802064"/>
              <a:gd name="connsiteX4" fmla="*/ 1331509 w 1331509"/>
              <a:gd name="connsiteY4" fmla="*/ 802064 h 802064"/>
              <a:gd name="connsiteX0" fmla="*/ 1078998 w 1078998"/>
              <a:gd name="connsiteY0" fmla="*/ 802435 h 802435"/>
              <a:gd name="connsiteX1" fmla="*/ 0 w 1078998"/>
              <a:gd name="connsiteY1" fmla="*/ 802064 h 802435"/>
              <a:gd name="connsiteX2" fmla="*/ 216003 w 1078998"/>
              <a:gd name="connsiteY2" fmla="*/ 0 h 802435"/>
              <a:gd name="connsiteX3" fmla="*/ 1078998 w 1078998"/>
              <a:gd name="connsiteY3" fmla="*/ 0 h 802435"/>
              <a:gd name="connsiteX4" fmla="*/ 1078998 w 1078998"/>
              <a:gd name="connsiteY4" fmla="*/ 802435 h 802435"/>
              <a:gd name="connsiteX0" fmla="*/ 754486 w 1078998"/>
              <a:gd name="connsiteY0" fmla="*/ 802435 h 802435"/>
              <a:gd name="connsiteX1" fmla="*/ 0 w 1078998"/>
              <a:gd name="connsiteY1" fmla="*/ 802064 h 802435"/>
              <a:gd name="connsiteX2" fmla="*/ 216003 w 1078998"/>
              <a:gd name="connsiteY2" fmla="*/ 0 h 802435"/>
              <a:gd name="connsiteX3" fmla="*/ 1078998 w 1078998"/>
              <a:gd name="connsiteY3" fmla="*/ 0 h 802435"/>
              <a:gd name="connsiteX4" fmla="*/ 754486 w 1078998"/>
              <a:gd name="connsiteY4" fmla="*/ 802435 h 802435"/>
              <a:gd name="connsiteX0" fmla="*/ 754486 w 754486"/>
              <a:gd name="connsiteY0" fmla="*/ 802435 h 802435"/>
              <a:gd name="connsiteX1" fmla="*/ 0 w 754486"/>
              <a:gd name="connsiteY1" fmla="*/ 802064 h 802435"/>
              <a:gd name="connsiteX2" fmla="*/ 216003 w 754486"/>
              <a:gd name="connsiteY2" fmla="*/ 0 h 802435"/>
              <a:gd name="connsiteX3" fmla="*/ 754486 w 754486"/>
              <a:gd name="connsiteY3" fmla="*/ 0 h 802435"/>
              <a:gd name="connsiteX4" fmla="*/ 754486 w 754486"/>
              <a:gd name="connsiteY4" fmla="*/ 802435 h 80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486" h="802435">
                <a:moveTo>
                  <a:pt x="754486" y="802435"/>
                </a:moveTo>
                <a:lnTo>
                  <a:pt x="0" y="802064"/>
                </a:lnTo>
                <a:lnTo>
                  <a:pt x="216003" y="0"/>
                </a:lnTo>
                <a:lnTo>
                  <a:pt x="754486" y="0"/>
                </a:lnTo>
                <a:lnTo>
                  <a:pt x="754486" y="802435"/>
                </a:lnTo>
                <a:close/>
              </a:path>
            </a:pathLst>
          </a:custGeom>
          <a:solidFill>
            <a:srgbClr val="2F5EB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9977" anchor="ctr"/>
          <a:lstStyle/>
          <a:p>
            <a:pPr algn="ctr" eaLnBrk="1" hangingPunct="1">
              <a:defRPr/>
            </a:pPr>
            <a:endParaRPr lang="zh-CN" altLang="en-US" sz="1799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spcBef>
          <a:spcPct val="0"/>
        </a:spcBef>
        <a:buNone/>
        <a:defRPr sz="2799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l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PM(</a:t>
            </a:r>
            <a:r>
              <a:rPr lang="zh-CN" altLang="en-US" dirty="0" smtClean="0"/>
              <a:t>电源管理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串讲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869159"/>
            <a:ext cx="8534400" cy="1134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L0</a:t>
            </a:r>
            <a:r>
              <a:rPr lang="en-US" altLang="zh-CN" sz="20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83927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在检测到</a:t>
            </a:r>
            <a:r>
              <a:rPr lang="zh-CN" altLang="en-US" sz="1600" dirty="0"/>
              <a:t>一段时间</a:t>
            </a:r>
            <a:r>
              <a:rPr lang="en-US" altLang="zh-CN" sz="1600" dirty="0"/>
              <a:t>(8ms)</a:t>
            </a:r>
            <a:r>
              <a:rPr lang="zh-CN" altLang="en-US" sz="1600" dirty="0"/>
              <a:t>内</a:t>
            </a:r>
            <a:r>
              <a:rPr lang="zh-CN" altLang="en-US" sz="1600" dirty="0" smtClean="0"/>
              <a:t>其所有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均处于非初始化或非</a:t>
            </a:r>
            <a:r>
              <a:rPr lang="en-US" altLang="zh-CN" sz="1600" dirty="0" smtClean="0"/>
              <a:t>D0</a:t>
            </a:r>
            <a:r>
              <a:rPr lang="zh-CN" altLang="en-US" sz="1600" dirty="0" smtClean="0"/>
              <a:t>状态。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/>
              <a:t>启动</a:t>
            </a:r>
            <a:r>
              <a:rPr lang="zh-CN" altLang="en-US" sz="1600" dirty="0" smtClean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向上游组件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 smtClean="0"/>
              <a:t>PM_Enter_L1(DLLP)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smtClean="0"/>
              <a:t>PM_Enter_L1</a:t>
            </a:r>
            <a:r>
              <a:rPr lang="zh-CN" altLang="en-US" sz="1600" dirty="0" smtClean="0"/>
              <a:t>，状态机跳转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L1_IN0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状态机跳转</a:t>
            </a:r>
            <a:r>
              <a:rPr lang="en-US" altLang="zh-CN" sz="1600" dirty="0" smtClean="0"/>
              <a:t>L1_IN0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L1_IN1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</a:t>
            </a:r>
            <a:r>
              <a:rPr lang="en-US" altLang="zh-CN" sz="1600" dirty="0" smtClean="0"/>
              <a:t>L1_IN1</a:t>
            </a:r>
            <a:r>
              <a:rPr lang="zh-CN" altLang="en-US" sz="1600" dirty="0" smtClean="0"/>
              <a:t>状态，即断言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/>
              <a:t>，</a:t>
            </a:r>
            <a:r>
              <a:rPr lang="zh-CN" altLang="en-US" sz="1600" dirty="0">
                <a:sym typeface="Wingdings" panose="05000000000000000000" pitchFamily="2" charset="2"/>
              </a:rPr>
              <a:t>导致</a:t>
            </a:r>
            <a:r>
              <a:rPr lang="en-US" altLang="zh-CN" sz="1600" dirty="0">
                <a:sym typeface="Wingdings" panose="05000000000000000000" pitchFamily="2" charset="2"/>
              </a:rPr>
              <a:t>EP</a:t>
            </a:r>
            <a:r>
              <a:rPr lang="zh-CN" altLang="en-US" sz="1600" dirty="0">
                <a:sym typeface="Wingdings" panose="05000000000000000000" pitchFamily="2" charset="2"/>
              </a:rPr>
              <a:t>与</a:t>
            </a:r>
            <a:r>
              <a:rPr lang="en-US" altLang="zh-CN" sz="1600" dirty="0">
                <a:sym typeface="Wingdings" panose="05000000000000000000" pitchFamily="2" charset="2"/>
              </a:rPr>
              <a:t>down</a:t>
            </a:r>
            <a:r>
              <a:rPr lang="zh-CN" altLang="en-US" sz="1600" dirty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/>
              <a:t>down</a:t>
            </a:r>
            <a:r>
              <a:rPr lang="zh-CN" altLang="en-US" sz="1600" dirty="0"/>
              <a:t>口在收到</a:t>
            </a:r>
            <a:r>
              <a:rPr lang="en-US" altLang="zh-CN" sz="1600" dirty="0"/>
              <a:t>EIOS</a:t>
            </a:r>
            <a:r>
              <a:rPr lang="zh-CN" altLang="en-US" sz="1600" dirty="0"/>
              <a:t>序列（电气空闲），状态机跳转</a:t>
            </a:r>
            <a:r>
              <a:rPr lang="en-US" altLang="zh-CN" sz="1600" dirty="0"/>
              <a:t>L1_IN1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的下游组件，行为上与</a:t>
            </a:r>
            <a:r>
              <a:rPr lang="en-US" altLang="zh-CN" sz="1600" dirty="0" smtClean="0"/>
              <a:t>EP</a:t>
            </a:r>
            <a:r>
              <a:rPr lang="zh-CN" altLang="en-US" sz="1600" dirty="0" smtClean="0"/>
              <a:t>类似。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口检测到一段时间内其所有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均处于非初始化或非</a:t>
            </a:r>
            <a:r>
              <a:rPr lang="en-US" altLang="zh-CN" sz="1600" dirty="0" smtClean="0"/>
              <a:t>D0</a:t>
            </a:r>
            <a:r>
              <a:rPr lang="zh-CN" altLang="en-US" sz="1600" dirty="0" smtClean="0"/>
              <a:t>状态、对应的所有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down</a:t>
            </a:r>
            <a:r>
              <a:rPr lang="zh-CN" altLang="en-US" sz="1600" dirty="0" smtClean="0"/>
              <a:t>口均处于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2"/>
            </a:pPr>
            <a:r>
              <a:rPr lang="en-US" altLang="zh-CN" sz="1600" dirty="0"/>
              <a:t>up</a:t>
            </a:r>
            <a:r>
              <a:rPr lang="zh-CN" altLang="en-US" sz="1600" dirty="0"/>
              <a:t>口启动进入</a:t>
            </a:r>
            <a:r>
              <a:rPr lang="en-US" altLang="zh-CN" sz="1600" dirty="0"/>
              <a:t>L1</a:t>
            </a:r>
            <a:r>
              <a:rPr lang="zh-CN" altLang="en-US" sz="1600" dirty="0"/>
              <a:t>进程，状态机跳转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L1_IN0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3"/>
            </a:pPr>
            <a:r>
              <a:rPr lang="en-US" altLang="zh-CN" sz="1600" dirty="0"/>
              <a:t>up</a:t>
            </a:r>
            <a:r>
              <a:rPr lang="zh-CN" altLang="en-US" sz="1600" dirty="0"/>
              <a:t>口开始处理业务工作</a:t>
            </a:r>
            <a:r>
              <a:rPr lang="en-US" altLang="zh-CN" sz="1600" dirty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/>
              <a:t>) 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3"/>
            </a:pPr>
            <a:r>
              <a:rPr lang="en-US" altLang="zh-CN" sz="1600" dirty="0"/>
              <a:t>up</a:t>
            </a:r>
            <a:r>
              <a:rPr lang="zh-CN" altLang="en-US" sz="1600" dirty="0"/>
              <a:t>口状态机跳转</a:t>
            </a:r>
            <a:r>
              <a:rPr lang="en-US" altLang="zh-CN" sz="1600" dirty="0"/>
              <a:t>L1_IN0</a:t>
            </a:r>
            <a:r>
              <a:rPr lang="en-US" altLang="zh-CN" sz="1600" dirty="0">
                <a:sym typeface="Wingdings" panose="05000000000000000000" pitchFamily="2" charset="2"/>
              </a:rPr>
              <a:t>L1_IN1 </a:t>
            </a:r>
            <a:r>
              <a:rPr lang="zh-CN" altLang="en-US" sz="1600" dirty="0">
                <a:sym typeface="Wingdings" panose="05000000000000000000" pitchFamily="2" charset="2"/>
              </a:rPr>
              <a:t>，向</a:t>
            </a:r>
            <a:r>
              <a:rPr lang="en-US" altLang="zh-CN" sz="1600" dirty="0">
                <a:sym typeface="Wingdings" panose="05000000000000000000" pitchFamily="2" charset="2"/>
              </a:rPr>
              <a:t>RC</a:t>
            </a:r>
            <a:r>
              <a:rPr lang="zh-CN" altLang="en-US" sz="1600" dirty="0">
                <a:sym typeface="Wingdings" panose="05000000000000000000" pitchFamily="2" charset="2"/>
              </a:rPr>
              <a:t>发送</a:t>
            </a:r>
            <a:r>
              <a:rPr lang="en-US" altLang="zh-CN" sz="1600" dirty="0"/>
              <a:t>PM_Enter_L1(DLLP)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L1</a:t>
            </a:r>
            <a:r>
              <a:rPr lang="zh-CN" altLang="en-US" sz="1600" dirty="0" smtClean="0">
                <a:solidFill>
                  <a:srgbClr val="7030A0"/>
                </a:solidFill>
              </a:rPr>
              <a:t>进入以</a:t>
            </a:r>
            <a:r>
              <a:rPr lang="en-US" altLang="zh-CN" sz="1600" dirty="0" smtClean="0">
                <a:solidFill>
                  <a:srgbClr val="7030A0"/>
                </a:solidFill>
              </a:rPr>
              <a:t>D</a:t>
            </a:r>
            <a:r>
              <a:rPr lang="zh-CN" altLang="en-US" sz="1600" dirty="0" smtClean="0">
                <a:solidFill>
                  <a:srgbClr val="7030A0"/>
                </a:solidFill>
              </a:rPr>
              <a:t>状态为驱动</a:t>
            </a:r>
            <a:endParaRPr lang="en-US" altLang="zh-CN" sz="1600" dirty="0" smtClean="0">
              <a:solidFill>
                <a:srgbClr val="7030A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2494" y="4610834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02" y="1326388"/>
            <a:ext cx="4113823" cy="49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07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03829" y="901731"/>
            <a:ext cx="8392716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RC</a:t>
            </a:r>
            <a:r>
              <a:rPr lang="zh-CN" altLang="en-US" sz="1600" dirty="0" smtClean="0"/>
              <a:t>处理业务工作，满足进入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条件，应答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(DLLP)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/>
              <a:t>up</a:t>
            </a:r>
            <a:r>
              <a:rPr lang="zh-CN" altLang="en-US" sz="1600" dirty="0" smtClean="0"/>
              <a:t>口收到应答，状态机跳转</a:t>
            </a:r>
            <a:r>
              <a:rPr lang="en-US" altLang="zh-CN" sz="1600" dirty="0" smtClean="0"/>
              <a:t>L1_IN1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L1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/>
              <a:t>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zh-CN" altLang="en-US" sz="1600" dirty="0" smtClean="0">
                <a:sym typeface="Wingdings" panose="05000000000000000000" pitchFamily="2" charset="2"/>
              </a:rPr>
              <a:t>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3829" y="2442335"/>
            <a:ext cx="78596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条件：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ym typeface="Wingdings" panose="05000000000000000000" pitchFamily="2" charset="2"/>
              </a:rPr>
              <a:t>      ①</a:t>
            </a:r>
            <a:r>
              <a:rPr lang="en-GB" altLang="zh-CN" sz="1600" dirty="0" smtClean="0"/>
              <a:t> </a:t>
            </a:r>
            <a:r>
              <a:rPr lang="en-GB" altLang="zh-CN" sz="1600" dirty="0"/>
              <a:t>LTSSM</a:t>
            </a:r>
            <a:r>
              <a:rPr lang="zh-CN" altLang="zh-CN" sz="1600" dirty="0"/>
              <a:t>需要退出</a:t>
            </a:r>
            <a:r>
              <a:rPr lang="en-GB" altLang="zh-CN" sz="1600" dirty="0"/>
              <a:t>L1</a:t>
            </a:r>
            <a:r>
              <a:rPr lang="zh-CN" altLang="zh-CN" sz="1600" dirty="0"/>
              <a:t>或者</a:t>
            </a:r>
            <a:r>
              <a:rPr lang="en-GB" altLang="zh-CN" sz="1600" dirty="0"/>
              <a:t>LTSSM</a:t>
            </a:r>
            <a:r>
              <a:rPr lang="zh-CN" altLang="zh-CN" sz="1600" dirty="0"/>
              <a:t>处于</a:t>
            </a:r>
            <a:r>
              <a:rPr lang="en-GB" altLang="zh-CN" sz="1600" dirty="0"/>
              <a:t>recovery</a:t>
            </a:r>
            <a:r>
              <a:rPr lang="zh-CN" altLang="zh-CN" sz="1600" dirty="0"/>
              <a:t>相关状态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/>
              <a:t>     ② </a:t>
            </a:r>
            <a:r>
              <a:rPr lang="en-GB" altLang="zh-CN" sz="1600" dirty="0"/>
              <a:t>up</a:t>
            </a:r>
            <a:r>
              <a:rPr lang="zh-CN" altLang="zh-CN" sz="1600" dirty="0"/>
              <a:t>口检测到其对应</a:t>
            </a:r>
            <a:r>
              <a:rPr lang="en-GB" altLang="zh-CN" sz="1600" dirty="0"/>
              <a:t>down</a:t>
            </a:r>
            <a:r>
              <a:rPr lang="zh-CN" altLang="zh-CN" sz="1600" dirty="0"/>
              <a:t>口存在非</a:t>
            </a:r>
            <a:r>
              <a:rPr lang="en-GB" altLang="zh-CN" sz="1600" dirty="0"/>
              <a:t>L1</a:t>
            </a:r>
            <a:r>
              <a:rPr lang="zh-CN" altLang="zh-CN" sz="1600" dirty="0" smtClean="0"/>
              <a:t>状态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    </a:t>
            </a:r>
            <a:r>
              <a:rPr lang="en-GB" altLang="zh-CN" sz="1600" dirty="0" smtClean="0"/>
              <a:t> ③ </a:t>
            </a:r>
            <a:r>
              <a:rPr lang="en-GB" altLang="zh-CN" sz="1600" dirty="0"/>
              <a:t>down</a:t>
            </a:r>
            <a:r>
              <a:rPr lang="zh-CN" altLang="zh-CN" sz="1600" dirty="0"/>
              <a:t>口检查到需要进入</a:t>
            </a:r>
            <a:r>
              <a:rPr lang="en-GB" altLang="zh-CN" sz="1600" dirty="0"/>
              <a:t>L2</a:t>
            </a:r>
            <a:r>
              <a:rPr lang="zh-CN" altLang="zh-CN" sz="1600" dirty="0"/>
              <a:t>、</a:t>
            </a:r>
            <a:r>
              <a:rPr lang="en-GB" altLang="zh-CN" sz="1600" dirty="0"/>
              <a:t> up</a:t>
            </a:r>
            <a:r>
              <a:rPr lang="zh-CN" altLang="zh-CN" sz="1600" dirty="0"/>
              <a:t>口收到</a:t>
            </a:r>
            <a:r>
              <a:rPr lang="en-GB" altLang="zh-CN" sz="1600" dirty="0"/>
              <a:t>turnoff</a:t>
            </a:r>
            <a:r>
              <a:rPr lang="zh-CN" altLang="zh-CN" sz="1600" dirty="0"/>
              <a:t>消息，需要进入</a:t>
            </a:r>
            <a:r>
              <a:rPr lang="en-GB" altLang="zh-CN" sz="1600" dirty="0" smtClean="0"/>
              <a:t>L2</a:t>
            </a:r>
            <a:r>
              <a:rPr lang="zh-CN" altLang="en-US" sz="1600" dirty="0" smtClean="0"/>
              <a:t>。</a:t>
            </a:r>
            <a:endParaRPr lang="en-GB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</a:t>
            </a:r>
            <a:r>
              <a:rPr lang="en-GB" altLang="zh-CN" sz="1600" dirty="0"/>
              <a:t>     ④ </a:t>
            </a:r>
            <a:r>
              <a:rPr lang="zh-CN" altLang="zh-CN" sz="1600" dirty="0"/>
              <a:t>有待</a:t>
            </a:r>
            <a:r>
              <a:rPr lang="zh-CN" altLang="zh-CN" sz="1600" dirty="0"/>
              <a:t>发送</a:t>
            </a:r>
            <a:r>
              <a:rPr lang="en-GB" altLang="zh-CN" sz="1600" dirty="0" smtClean="0"/>
              <a:t>TLP/</a:t>
            </a:r>
            <a:r>
              <a:rPr lang="en-GB" altLang="zh-CN" sz="1600" dirty="0" err="1" smtClean="0"/>
              <a:t>txbuf_notempty</a:t>
            </a:r>
            <a:r>
              <a:rPr lang="zh-CN" altLang="en-US" sz="1600" dirty="0" smtClean="0"/>
              <a:t>。</a:t>
            </a:r>
            <a:endParaRPr lang="en-GB" altLang="zh-CN" sz="1600" dirty="0"/>
          </a:p>
          <a:p>
            <a:pPr algn="just">
              <a:lnSpc>
                <a:spcPct val="150000"/>
              </a:lnSpc>
            </a:pPr>
            <a:r>
              <a:rPr lang="en-GB" altLang="zh-CN" sz="1600" dirty="0"/>
              <a:t> </a:t>
            </a:r>
            <a:r>
              <a:rPr lang="en-GB" altLang="zh-CN" sz="1600" dirty="0"/>
              <a:t>    </a:t>
            </a:r>
            <a:r>
              <a:rPr lang="en-GB" altLang="zh-CN" sz="1600" dirty="0" smtClean="0"/>
              <a:t> ⑤ </a:t>
            </a:r>
            <a:r>
              <a:rPr lang="zh-CN" altLang="zh-CN" sz="1600" dirty="0"/>
              <a:t>检测</a:t>
            </a:r>
            <a:r>
              <a:rPr lang="zh-CN" altLang="zh-CN" sz="1600" dirty="0"/>
              <a:t>任何的</a:t>
            </a:r>
            <a:r>
              <a:rPr lang="en-GB" altLang="zh-CN" sz="1600" dirty="0" err="1"/>
              <a:t>pme</a:t>
            </a:r>
            <a:r>
              <a:rPr lang="zh-CN" altLang="zh-CN" sz="1600" dirty="0" smtClean="0"/>
              <a:t>事件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 ⑥</a:t>
            </a:r>
            <a:r>
              <a:rPr lang="zh-CN" altLang="zh-CN" sz="1600" dirty="0"/>
              <a:t>未</a:t>
            </a:r>
            <a:r>
              <a:rPr lang="en-GB" altLang="zh-CN" sz="1600" dirty="0"/>
              <a:t>block </a:t>
            </a:r>
            <a:r>
              <a:rPr lang="en-GB" altLang="zh-CN" sz="1600" dirty="0" err="1"/>
              <a:t>tx</a:t>
            </a:r>
            <a:r>
              <a:rPr lang="en-GB" altLang="zh-CN" sz="1600" dirty="0"/>
              <a:t> </a:t>
            </a:r>
            <a:r>
              <a:rPr lang="en-GB" altLang="zh-CN" sz="1600" dirty="0" err="1"/>
              <a:t>tlp</a:t>
            </a:r>
            <a:r>
              <a:rPr lang="zh-CN" altLang="zh-CN" sz="1600" dirty="0"/>
              <a:t>时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发现有待发送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⑦ </a:t>
            </a:r>
            <a:r>
              <a:rPr lang="zh-CN" altLang="en-US" sz="1600" dirty="0"/>
              <a:t>端口退出电气空闲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若</a:t>
            </a:r>
            <a:r>
              <a:rPr lang="en-US" altLang="zh-CN" sz="1600" dirty="0" smtClean="0"/>
              <a:t>LTSSM</a:t>
            </a:r>
            <a:r>
              <a:rPr lang="zh-CN" altLang="en-US" sz="1600" dirty="0" smtClean="0"/>
              <a:t>处于</a:t>
            </a:r>
            <a:r>
              <a:rPr lang="en-US" altLang="zh-CN" sz="1600" dirty="0"/>
              <a:t>L1_IDLE</a:t>
            </a:r>
            <a:r>
              <a:rPr lang="zh-CN" altLang="en-US" sz="1600" dirty="0" smtClean="0"/>
              <a:t>，直接</a:t>
            </a:r>
            <a:r>
              <a:rPr lang="zh-CN" altLang="en-US" sz="1600" dirty="0"/>
              <a:t>经过</a:t>
            </a:r>
            <a:r>
              <a:rPr lang="en-US" altLang="zh-CN" sz="1600" dirty="0"/>
              <a:t>L0_IN</a:t>
            </a:r>
            <a:r>
              <a:rPr lang="zh-CN" altLang="en-US" sz="1600" dirty="0"/>
              <a:t>退出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否则</a:t>
            </a:r>
            <a:r>
              <a:rPr lang="zh-CN" altLang="en-US" sz="1600" dirty="0"/>
              <a:t>需要进入</a:t>
            </a:r>
            <a:r>
              <a:rPr lang="en-US" altLang="zh-CN" sz="1600" dirty="0"/>
              <a:t>L1_OUT</a:t>
            </a:r>
            <a:r>
              <a:rPr lang="zh-CN" altLang="en-US" sz="1600" dirty="0"/>
              <a:t>，等待</a:t>
            </a:r>
            <a:r>
              <a:rPr lang="en-US" altLang="zh-CN" sz="1600" dirty="0"/>
              <a:t>LTSSM</a:t>
            </a:r>
            <a:r>
              <a:rPr lang="zh-CN" altLang="en-US" sz="1600" dirty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/>
              <a:t>或者</a:t>
            </a:r>
            <a:r>
              <a:rPr lang="en-US" altLang="zh-CN" sz="1600" dirty="0" smtClean="0"/>
              <a:t>recovery</a:t>
            </a:r>
            <a:r>
              <a:rPr lang="zh-CN" altLang="en-US" sz="1600" dirty="0" smtClean="0"/>
              <a:t>状态</a:t>
            </a:r>
            <a:r>
              <a:rPr lang="zh-CN" altLang="en-US" sz="1600" dirty="0"/>
              <a:t>后</a:t>
            </a:r>
            <a:r>
              <a:rPr lang="zh-CN" altLang="en-US" sz="1600" dirty="0" smtClean="0"/>
              <a:t>，再经</a:t>
            </a:r>
            <a:r>
              <a:rPr lang="en-US" altLang="zh-CN" sz="1600" dirty="0"/>
              <a:t>L0_IN</a:t>
            </a:r>
            <a:r>
              <a:rPr lang="zh-CN" altLang="en-US" sz="1600" dirty="0"/>
              <a:t>退出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L0_IN</a:t>
            </a:r>
            <a:r>
              <a:rPr lang="zh-CN" altLang="en-US" sz="1600" dirty="0"/>
              <a:t>时，需要确保</a:t>
            </a:r>
            <a:r>
              <a:rPr lang="en-US" altLang="zh-CN" sz="1600" dirty="0"/>
              <a:t>L1</a:t>
            </a:r>
            <a:r>
              <a:rPr lang="zh-CN" altLang="en-US" sz="1600" dirty="0"/>
              <a:t>子状态也退出（处于</a:t>
            </a:r>
            <a:r>
              <a:rPr lang="en-US" altLang="zh-CN" sz="1600" dirty="0"/>
              <a:t>L1SS_INACT</a:t>
            </a:r>
            <a:r>
              <a:rPr lang="zh-CN" altLang="en-US" sz="1600" dirty="0"/>
              <a:t>），可进入</a:t>
            </a:r>
            <a:r>
              <a:rPr lang="en-US" altLang="zh-CN" sz="1600" dirty="0" smtClean="0"/>
              <a:t>L0</a:t>
            </a:r>
            <a:r>
              <a:rPr lang="zh-CN" altLang="en-US" sz="1600" dirty="0" smtClean="0"/>
              <a:t>。</a:t>
            </a:r>
            <a:endParaRPr lang="en-GB" altLang="zh-CN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729" y="1284197"/>
            <a:ext cx="3964300" cy="49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2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L1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42" y="1136041"/>
            <a:ext cx="5566912" cy="54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96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L0</a:t>
            </a:r>
            <a:r>
              <a:rPr lang="en-US" altLang="zh-CN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83927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检测具备进入</a:t>
            </a:r>
            <a:r>
              <a:rPr lang="en-US" altLang="zh-CN" sz="1600" dirty="0" smtClean="0"/>
              <a:t>L1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/>
              <a:t>启动</a:t>
            </a:r>
            <a:r>
              <a:rPr lang="zh-CN" altLang="en-US" sz="1600" dirty="0" smtClean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停发</a:t>
            </a:r>
            <a:r>
              <a:rPr lang="en-US" altLang="zh-CN" sz="1600" dirty="0"/>
              <a:t>TLP</a:t>
            </a:r>
            <a:r>
              <a:rPr lang="zh-CN" altLang="en-US" sz="1600" dirty="0"/>
              <a:t>，等待最小信用，等待所有的链路层确认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向上游组件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 smtClean="0"/>
              <a:t>PM_Active_State_Request_L1(DLLP)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/>
              <a:t>PM_Active_State_Request_L1</a:t>
            </a:r>
            <a:r>
              <a:rPr lang="zh-CN" altLang="en-US" sz="1600" dirty="0" smtClean="0"/>
              <a:t>，判断自身是否具备进入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条件：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/>
              <a:t>状态机跳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ASPM_L1_IN0</a:t>
            </a:r>
            <a:r>
              <a:rPr lang="zh-CN" altLang="en-US" sz="1600" dirty="0" smtClean="0">
                <a:sym typeface="Wingdings" panose="05000000000000000000" pitchFamily="2" charset="2"/>
              </a:rPr>
              <a:t>，开始</a:t>
            </a:r>
            <a:r>
              <a:rPr lang="zh-CN" altLang="en-US" sz="1600" dirty="0" smtClean="0"/>
              <a:t>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同上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/>
              <a:t>状态机跳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ASPM_L1_IN0ASPM_L1_IN1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</a:t>
            </a:r>
            <a:r>
              <a:rPr lang="en-US" altLang="zh-CN" sz="1600" dirty="0">
                <a:sym typeface="Wingdings" panose="05000000000000000000" pitchFamily="2" charset="2"/>
              </a:rPr>
              <a:t>ASPM_L1_IN1</a:t>
            </a:r>
            <a:r>
              <a:rPr lang="zh-CN" altLang="en-US" sz="1600" dirty="0" smtClean="0"/>
              <a:t>状态，即断言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 smtClean="0"/>
              <a:t>，使</a:t>
            </a:r>
            <a:r>
              <a:rPr lang="zh-CN" altLang="en-US" sz="1600" dirty="0"/>
              <a:t>其开始</a:t>
            </a:r>
            <a:r>
              <a:rPr lang="en-US" altLang="zh-CN" sz="1600" dirty="0"/>
              <a:t>L1</a:t>
            </a:r>
            <a:r>
              <a:rPr lang="zh-CN" altLang="en-US" sz="1600" dirty="0"/>
              <a:t>进程。</a:t>
            </a:r>
            <a:r>
              <a:rPr lang="en-US" altLang="zh-CN" sz="1600" dirty="0"/>
              <a:t> down</a:t>
            </a:r>
            <a:r>
              <a:rPr lang="zh-CN" altLang="en-US" sz="1600" dirty="0"/>
              <a:t>口状态机跳转</a:t>
            </a:r>
            <a:r>
              <a:rPr lang="en-US" altLang="zh-CN" sz="1600" dirty="0">
                <a:sym typeface="Wingdings" panose="05000000000000000000" pitchFamily="2" charset="2"/>
              </a:rPr>
              <a:t>ASPM_L1_IN1L1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不具备</a:t>
            </a:r>
            <a:r>
              <a:rPr lang="zh-CN" altLang="en-US" sz="1600" dirty="0"/>
              <a:t>进入</a:t>
            </a:r>
            <a:r>
              <a:rPr lang="en-US" altLang="zh-CN" sz="1600" dirty="0"/>
              <a:t>L1</a:t>
            </a:r>
            <a:r>
              <a:rPr lang="zh-CN" altLang="en-US" sz="1600" dirty="0"/>
              <a:t>条件：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/>
              <a:t>down</a:t>
            </a:r>
            <a:r>
              <a:rPr lang="zh-CN" altLang="en-US" sz="1600" dirty="0"/>
              <a:t>口</a:t>
            </a:r>
            <a:r>
              <a:rPr lang="zh-CN" altLang="en-US" sz="1600" dirty="0" smtClean="0"/>
              <a:t>状态机不跳转保持</a:t>
            </a:r>
            <a:r>
              <a:rPr lang="en-US" altLang="zh-CN" sz="1600" dirty="0" smtClean="0"/>
              <a:t>L0</a:t>
            </a:r>
            <a:r>
              <a:rPr lang="zh-CN" altLang="en-US" sz="1600" dirty="0" smtClean="0">
                <a:sym typeface="Wingdings" panose="05000000000000000000" pitchFamily="2" charset="2"/>
              </a:rPr>
              <a:t>，此时</a:t>
            </a:r>
            <a:r>
              <a:rPr lang="en-US" altLang="zh-CN" sz="1600" dirty="0" smtClean="0">
                <a:sym typeface="Wingdings" panose="05000000000000000000" pitchFamily="2" charset="2"/>
              </a:rPr>
              <a:t>ASL1</a:t>
            </a:r>
            <a:r>
              <a:rPr lang="zh-CN" altLang="en-US" sz="1600" dirty="0" smtClean="0">
                <a:sym typeface="Wingdings" panose="05000000000000000000" pitchFamily="2" charset="2"/>
              </a:rPr>
              <a:t>子状态机启动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>
                <a:sym typeface="Wingdings" panose="05000000000000000000" pitchFamily="2" charset="2"/>
              </a:rPr>
              <a:t>ASL1</a:t>
            </a:r>
            <a:r>
              <a:rPr lang="zh-CN" altLang="en-US" sz="1600" dirty="0" smtClean="0">
                <a:sym typeface="Wingdings" panose="05000000000000000000" pitchFamily="2" charset="2"/>
              </a:rPr>
              <a:t>子状态</a:t>
            </a:r>
            <a:r>
              <a:rPr lang="zh-CN" altLang="en-US" sz="1600" dirty="0">
                <a:sym typeface="Wingdings" panose="05000000000000000000" pitchFamily="2" charset="2"/>
              </a:rPr>
              <a:t>机</a:t>
            </a:r>
            <a:r>
              <a:rPr lang="zh-CN" altLang="en-US" sz="1600" dirty="0" smtClean="0">
                <a:sym typeface="Wingdings" panose="05000000000000000000" pitchFamily="2" charset="2"/>
              </a:rPr>
              <a:t>控制向</a:t>
            </a: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发送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 smtClean="0">
                <a:sym typeface="Wingdings" panose="05000000000000000000" pitchFamily="2" charset="2"/>
              </a:rPr>
              <a:t>(TLP)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收到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 smtClean="0">
                <a:sym typeface="Wingdings" panose="05000000000000000000" pitchFamily="2" charset="2"/>
              </a:rPr>
              <a:t>，准备退出</a:t>
            </a:r>
            <a:r>
              <a:rPr lang="en-US" altLang="zh-CN" sz="1600" dirty="0" smtClean="0">
                <a:sym typeface="Wingdings" panose="05000000000000000000" pitchFamily="2" charset="2"/>
              </a:rPr>
              <a:t>L1</a:t>
            </a:r>
            <a:r>
              <a:rPr lang="zh-CN" altLang="en-US" sz="1600" dirty="0" smtClean="0">
                <a:sym typeface="Wingdings" panose="05000000000000000000" pitchFamily="2" charset="2"/>
              </a:rPr>
              <a:t>进程。判断是否具备进入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L0s</a:t>
            </a:r>
            <a:r>
              <a:rPr lang="zh-CN" altLang="en-US" sz="1600" dirty="0" smtClean="0">
                <a:sym typeface="Wingdings" panose="05000000000000000000" pitchFamily="2" charset="2"/>
              </a:rPr>
              <a:t>能力。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 smtClean="0"/>
              <a:t>具备则断言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=REQ_L0s</a:t>
            </a:r>
            <a:r>
              <a:rPr lang="zh-CN" altLang="en-US" sz="1600" dirty="0" smtClean="0">
                <a:sym typeface="Wingdings" panose="05000000000000000000" pitchFamily="2" charset="2"/>
              </a:rPr>
              <a:t>，影响</a:t>
            </a:r>
            <a:r>
              <a:rPr lang="en-US" altLang="zh-CN" sz="1600" dirty="0" smtClean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L0s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ASPM</a:t>
            </a:r>
            <a:r>
              <a:rPr lang="zh-CN" altLang="en-US" sz="1600" dirty="0" smtClean="0">
                <a:solidFill>
                  <a:srgbClr val="7030A0"/>
                </a:solidFill>
              </a:rPr>
              <a:t>硬件自动检测引导进入</a:t>
            </a:r>
            <a:r>
              <a:rPr lang="en-US" altLang="zh-CN" sz="1600" dirty="0" smtClean="0">
                <a:solidFill>
                  <a:srgbClr val="7030A0"/>
                </a:solidFill>
              </a:rPr>
              <a:t>L1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2494" y="4610834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010" y="953891"/>
            <a:ext cx="4612990" cy="50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76463"/>
            <a:ext cx="9098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口作为下游组件检测具备进入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条件，状态机跳转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ASPM_L1_IN0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口启动进入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的进程，处理业务工作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同上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口业务处理完成，状态机跳转</a:t>
            </a:r>
            <a:r>
              <a:rPr lang="en-US" altLang="zh-CN" sz="1600" dirty="0">
                <a:sym typeface="Wingdings" panose="05000000000000000000" pitchFamily="2" charset="2"/>
              </a:rPr>
              <a:t>ASPM_L1_IN0 </a:t>
            </a:r>
            <a:r>
              <a:rPr lang="en-US" altLang="zh-CN" sz="1600" dirty="0" smtClean="0">
                <a:sym typeface="Wingdings" panose="05000000000000000000" pitchFamily="2" charset="2"/>
              </a:rPr>
              <a:t>ASPM_L1_IN1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    向</a:t>
            </a:r>
            <a:r>
              <a:rPr lang="zh-CN" altLang="en-US" sz="1600" dirty="0"/>
              <a:t>上游</a:t>
            </a:r>
            <a:r>
              <a:rPr lang="zh-CN" altLang="en-US" sz="1600" dirty="0" smtClean="0"/>
              <a:t>组件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发送</a:t>
            </a:r>
            <a:r>
              <a:rPr lang="en-US" altLang="zh-CN" sz="1600" dirty="0"/>
              <a:t>PM_Active_State_Request_L1(DLLP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600" dirty="0"/>
              <a:t>RC</a:t>
            </a:r>
            <a:r>
              <a:rPr lang="zh-CN" altLang="en-US" sz="1600" dirty="0"/>
              <a:t>收到申请，根据情况，给出允许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zh-CN" altLang="en-US" sz="1600" dirty="0">
                <a:sym typeface="Wingdings" panose="05000000000000000000" pitchFamily="2" charset="2"/>
              </a:rPr>
              <a:t>或者拒绝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zh-CN" altLang="en-US" sz="1600" dirty="0">
                <a:sym typeface="Wingdings" panose="05000000000000000000" pitchFamily="2" charset="2"/>
              </a:rPr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up</a:t>
            </a:r>
            <a:r>
              <a:rPr lang="zh-CN" altLang="en-US" sz="1600" dirty="0" smtClean="0"/>
              <a:t>口收到允许应答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PM_Request_Ack</a:t>
            </a:r>
            <a:r>
              <a:rPr lang="zh-CN" altLang="en-US" sz="1600" dirty="0">
                <a:sym typeface="Wingdings" panose="05000000000000000000" pitchFamily="2" charset="2"/>
              </a:rPr>
              <a:t>：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 smtClean="0"/>
              <a:t>状态机</a:t>
            </a:r>
            <a:r>
              <a:rPr lang="zh-CN" altLang="en-US" sz="1600" dirty="0"/>
              <a:t>跳</a:t>
            </a:r>
            <a:r>
              <a:rPr lang="zh-CN" altLang="en-US" sz="1600" dirty="0" smtClean="0"/>
              <a:t>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ASPM_L1_IN1 L1</a:t>
            </a:r>
            <a:r>
              <a:rPr lang="zh-CN" altLang="en-US" sz="1600" dirty="0" smtClean="0">
                <a:sym typeface="Wingdings" panose="05000000000000000000" pitchFamily="2" charset="2"/>
              </a:rPr>
              <a:t>。断言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=REQ_L1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影响</a:t>
            </a:r>
            <a:r>
              <a:rPr lang="en-US" altLang="zh-CN" sz="1600" dirty="0"/>
              <a:t>LTSSM</a:t>
            </a:r>
            <a:r>
              <a:rPr lang="zh-CN" altLang="en-US" sz="1600" dirty="0"/>
              <a:t>，使其开始</a:t>
            </a:r>
            <a:r>
              <a:rPr lang="en-US" altLang="zh-CN" sz="1600" dirty="0"/>
              <a:t>L1</a:t>
            </a:r>
            <a:r>
              <a:rPr lang="zh-CN" altLang="en-US" sz="1600" dirty="0" smtClean="0"/>
              <a:t>进程。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       </a:t>
            </a:r>
            <a:r>
              <a:rPr lang="en-US" altLang="zh-CN" sz="1600" dirty="0" smtClean="0"/>
              <a:t>up</a:t>
            </a:r>
            <a:r>
              <a:rPr lang="zh-CN" altLang="en-US" sz="1600" dirty="0"/>
              <a:t>口</a:t>
            </a:r>
            <a:r>
              <a:rPr lang="zh-CN" altLang="en-US" sz="1600" dirty="0" smtClean="0"/>
              <a:t>收到拒绝</a:t>
            </a:r>
            <a:r>
              <a:rPr lang="en-US" altLang="zh-CN" sz="1600" dirty="0" err="1">
                <a:sym typeface="Wingdings" panose="05000000000000000000" pitchFamily="2" charset="2"/>
              </a:rPr>
              <a:t>PM_Active_State_Nak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口状态机跳转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ASPM_L1_IN1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ASPM_L1_OUT </a:t>
            </a:r>
            <a:r>
              <a:rPr lang="zh-CN" altLang="en-US" sz="1600" dirty="0" smtClean="0"/>
              <a:t>。</a:t>
            </a:r>
            <a:r>
              <a:rPr lang="zh-CN" altLang="en-US" sz="1600" dirty="0">
                <a:sym typeface="Wingdings" panose="05000000000000000000" pitchFamily="2" charset="2"/>
              </a:rPr>
              <a:t>判断是否具备进入</a:t>
            </a:r>
            <a:r>
              <a:rPr lang="en-US" altLang="zh-CN" sz="1600" dirty="0">
                <a:sym typeface="Wingdings" panose="05000000000000000000" pitchFamily="2" charset="2"/>
              </a:rPr>
              <a:t>L0s</a:t>
            </a:r>
            <a:r>
              <a:rPr lang="zh-CN" altLang="en-US" sz="1600" dirty="0">
                <a:sym typeface="Wingdings" panose="05000000000000000000" pitchFamily="2" charset="2"/>
              </a:rPr>
              <a:t>能力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dirty="0"/>
              <a:t>具备则断言</a:t>
            </a:r>
            <a:r>
              <a:rPr lang="en-US" altLang="zh-CN" sz="1600" dirty="0" err="1">
                <a:sym typeface="Wingdings" panose="05000000000000000000" pitchFamily="2" charset="2"/>
              </a:rPr>
              <a:t>req_trans</a:t>
            </a:r>
            <a:r>
              <a:rPr lang="en-US" altLang="zh-CN" sz="1600" dirty="0">
                <a:sym typeface="Wingdings" panose="05000000000000000000" pitchFamily="2" charset="2"/>
              </a:rPr>
              <a:t>=REQ_L0s</a:t>
            </a:r>
            <a:r>
              <a:rPr lang="zh-CN" altLang="en-US" sz="1600" dirty="0">
                <a:sym typeface="Wingdings" panose="05000000000000000000" pitchFamily="2" charset="2"/>
              </a:rPr>
              <a:t>，影响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>
                <a:sym typeface="Wingdings" panose="05000000000000000000" pitchFamily="2" charset="2"/>
              </a:rPr>
              <a:t>进入</a:t>
            </a:r>
            <a:r>
              <a:rPr lang="en-US" altLang="zh-CN" sz="1600" dirty="0">
                <a:sym typeface="Wingdings" panose="05000000000000000000" pitchFamily="2" charset="2"/>
              </a:rPr>
              <a:t>L0s</a:t>
            </a:r>
            <a:r>
              <a:rPr lang="zh-CN" altLang="en-US" sz="1600" dirty="0">
                <a:sym typeface="Wingdings" panose="05000000000000000000" pitchFamily="2" charset="2"/>
              </a:rPr>
              <a:t>。 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ASPM</a:t>
            </a:r>
            <a:r>
              <a:rPr lang="zh-CN" altLang="en-US" sz="1600" dirty="0" smtClean="0">
                <a:solidFill>
                  <a:srgbClr val="7030A0"/>
                </a:solidFill>
              </a:rPr>
              <a:t>硬件自动检测引导进入</a:t>
            </a:r>
            <a:r>
              <a:rPr lang="en-US" altLang="zh-CN" sz="1600" dirty="0" smtClean="0">
                <a:solidFill>
                  <a:srgbClr val="7030A0"/>
                </a:solidFill>
              </a:rPr>
              <a:t>L1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94402" y="4224335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13" y="1236695"/>
            <a:ext cx="4251987" cy="49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3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4402" y="1229330"/>
            <a:ext cx="6014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进入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的前提条件：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①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具备</a:t>
            </a:r>
            <a:r>
              <a:rPr lang="zh-CN" altLang="zh-CN" sz="1600" dirty="0"/>
              <a:t>进入</a:t>
            </a:r>
            <a:r>
              <a:rPr lang="en-GB" altLang="zh-CN" sz="1600" dirty="0"/>
              <a:t>ASPM-L1</a:t>
            </a:r>
            <a:r>
              <a:rPr lang="zh-CN" altLang="zh-CN" sz="1600" dirty="0"/>
              <a:t>的</a:t>
            </a:r>
            <a:r>
              <a:rPr lang="en-GB" altLang="zh-CN" sz="1600" dirty="0"/>
              <a:t>capability</a:t>
            </a:r>
            <a:endParaRPr lang="zh-CN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②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持续</a:t>
            </a:r>
            <a:r>
              <a:rPr lang="zh-CN" altLang="zh-CN" sz="1600" dirty="0"/>
              <a:t>检测时间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配置的进入延迟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且</a:t>
            </a:r>
            <a:r>
              <a:rPr lang="en-GB" altLang="zh-CN" sz="1600" dirty="0"/>
              <a:t>NAK</a:t>
            </a:r>
            <a:r>
              <a:rPr lang="zh-CN" altLang="zh-CN" sz="1600" dirty="0"/>
              <a:t>延迟</a:t>
            </a:r>
            <a:r>
              <a:rPr lang="zh-CN" altLang="zh-CN" sz="1600" dirty="0" smtClean="0"/>
              <a:t>满足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配置，解决握手异步问题</a:t>
            </a:r>
            <a:r>
              <a:rPr lang="en-US" altLang="zh-CN" sz="16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③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未</a:t>
            </a:r>
            <a:r>
              <a:rPr lang="zh-CN" altLang="zh-CN" sz="1600" dirty="0"/>
              <a:t>检测到进入</a:t>
            </a:r>
            <a:r>
              <a:rPr lang="en-GB" altLang="zh-CN" sz="1600" dirty="0"/>
              <a:t>L1/L2</a:t>
            </a:r>
            <a:r>
              <a:rPr lang="zh-CN" altLang="zh-CN" sz="1600" dirty="0"/>
              <a:t>的申请（仅限</a:t>
            </a:r>
            <a:r>
              <a:rPr lang="en-GB" altLang="zh-CN" sz="1600" dirty="0"/>
              <a:t>down</a:t>
            </a:r>
            <a:r>
              <a:rPr lang="zh-CN" altLang="zh-CN" sz="1600" dirty="0"/>
              <a:t>口）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④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积累</a:t>
            </a:r>
            <a:r>
              <a:rPr lang="zh-CN" altLang="zh-CN" sz="1600" dirty="0"/>
              <a:t>足够的最小信用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⑤</a:t>
            </a:r>
            <a:r>
              <a:rPr lang="en-US" altLang="zh-CN" sz="1600" dirty="0" smtClean="0"/>
              <a:t> </a:t>
            </a:r>
            <a:r>
              <a:rPr lang="en-GB" altLang="zh-CN" sz="1600" dirty="0" err="1" smtClean="0"/>
              <a:t>txbuf</a:t>
            </a:r>
            <a:r>
              <a:rPr lang="zh-CN" altLang="zh-CN" sz="1600" dirty="0"/>
              <a:t>空（无待发送</a:t>
            </a:r>
            <a:r>
              <a:rPr lang="en-GB" altLang="zh-CN" sz="1600" dirty="0"/>
              <a:t>TLP</a:t>
            </a:r>
            <a:r>
              <a:rPr lang="zh-CN" altLang="zh-CN" sz="1600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zh-CN" altLang="zh-CN" sz="1600" dirty="0" smtClean="0"/>
              <a:t>⑥</a:t>
            </a:r>
            <a:r>
              <a:rPr lang="en-US" altLang="zh-CN" sz="1600" dirty="0" smtClean="0"/>
              <a:t> </a:t>
            </a:r>
            <a:r>
              <a:rPr lang="en-GB" altLang="zh-CN" sz="1600" dirty="0" smtClean="0"/>
              <a:t>up</a:t>
            </a:r>
            <a:r>
              <a:rPr lang="zh-CN" altLang="zh-CN" sz="1600" dirty="0"/>
              <a:t>口需要关注其对应</a:t>
            </a:r>
            <a:r>
              <a:rPr lang="en-GB" altLang="zh-CN" sz="1600" dirty="0"/>
              <a:t>down</a:t>
            </a:r>
            <a:r>
              <a:rPr lang="zh-CN" altLang="zh-CN" sz="1600" dirty="0"/>
              <a:t>口都处于</a:t>
            </a:r>
            <a:r>
              <a:rPr lang="en-GB" altLang="zh-CN" sz="1600" dirty="0"/>
              <a:t>L1/ASPM-L1</a:t>
            </a:r>
            <a:r>
              <a:rPr lang="zh-CN" altLang="zh-CN" sz="1600" dirty="0"/>
              <a:t>。</a:t>
            </a:r>
          </a:p>
          <a:p>
            <a:pPr algn="just">
              <a:lnSpc>
                <a:spcPct val="150000"/>
              </a:lnSpc>
            </a:pP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退出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的条件：与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状态驱动的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L1</a:t>
            </a:r>
            <a:r>
              <a:rPr lang="zh-CN" altLang="en-US" sz="1600" dirty="0" smtClean="0">
                <a:sym typeface="Wingdings" panose="05000000000000000000" pitchFamily="2" charset="2"/>
              </a:rPr>
              <a:t>进程类似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ASPM-L1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口若检测到</a:t>
            </a:r>
            <a:r>
              <a:rPr lang="en-US" altLang="zh-CN" sz="1600" dirty="0" smtClean="0"/>
              <a:t>up</a:t>
            </a:r>
            <a:r>
              <a:rPr lang="zh-CN" altLang="en-US" sz="1600" dirty="0" smtClean="0"/>
              <a:t>口发生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跳出行为时需要启动跳出</a:t>
            </a:r>
            <a:r>
              <a:rPr lang="en-US" altLang="zh-CN" sz="1600" dirty="0" smtClean="0"/>
              <a:t>L1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94402" y="4317476"/>
            <a:ext cx="6223214" cy="19182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14" y="916840"/>
            <a:ext cx="5410986" cy="53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2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ASPM_L1</a:t>
            </a:r>
            <a:endParaRPr lang="zh-CN" alt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1" y="1065339"/>
            <a:ext cx="5750255" cy="57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6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52081" y="3023770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799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9202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 smtClean="0"/>
              <a:t>目录 </a:t>
            </a:r>
            <a:r>
              <a:rPr lang="en-US" altLang="zh-CN" sz="3200" b="1" dirty="0" smtClean="0"/>
              <a:t>|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3200" b="1" dirty="0" smtClean="0"/>
              <a:t> </a:t>
            </a:r>
            <a:endParaRPr lang="zh-CN" altLang="en-US" sz="3200" b="1" dirty="0"/>
          </a:p>
        </p:txBody>
      </p:sp>
      <p:sp>
        <p:nvSpPr>
          <p:cNvPr id="18" name="圆角矩形 17"/>
          <p:cNvSpPr/>
          <p:nvPr/>
        </p:nvSpPr>
        <p:spPr>
          <a:xfrm>
            <a:off x="5560719" y="195241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42234" y="1952416"/>
            <a:ext cx="3741980" cy="511504"/>
            <a:chOff x="6339097" y="1573726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560719" y="278886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18352" y="2788869"/>
            <a:ext cx="3741980" cy="511504"/>
            <a:chOff x="6315199" y="241017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状态说明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560719" y="367472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42234" y="3674721"/>
            <a:ext cx="3741980" cy="511504"/>
            <a:chOff x="6339097" y="3296031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349" y="3336319"/>
              <a:ext cx="273630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典型场景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824954"/>
            <a:ext cx="3722911" cy="6034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86"/>
          <p:cNvSpPr txBox="1"/>
          <p:nvPr/>
        </p:nvSpPr>
        <p:spPr>
          <a:xfrm>
            <a:off x="301590" y="3165149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560719" y="4559594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42234" y="4559591"/>
            <a:ext cx="3741980" cy="511503"/>
            <a:chOff x="6339097" y="4180903"/>
            <a:chExt cx="3744416" cy="511504"/>
          </a:xfrm>
        </p:grpSpPr>
        <p:sp>
          <p:nvSpPr>
            <p:cNvPr id="32" name="圆角矩形 3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3349" y="4221882"/>
              <a:ext cx="2736305" cy="43092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826234" y="4620368"/>
            <a:ext cx="2734525" cy="43092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附录</a:t>
            </a:r>
            <a:endParaRPr lang="zh-CN" altLang="zh-CN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3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24" grpId="0" animBg="1"/>
      <p:bldP spid="24" grpId="1" animBg="1"/>
      <p:bldP spid="30" grpId="0" animBg="1"/>
      <p:bldP spid="30" grpId="1" animBg="1"/>
      <p:bldP spid="27" grpId="0" animBg="1"/>
      <p:bldP spid="28" grpId="0"/>
      <p:bldP spid="17" grpId="0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/>
              <a:t>附录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有序集</a:t>
            </a:r>
            <a:endParaRPr lang="zh-CN" altLang="en-US" sz="3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2929"/>
              </p:ext>
            </p:extLst>
          </p:nvPr>
        </p:nvGraphicFramePr>
        <p:xfrm>
          <a:off x="963906" y="2003521"/>
          <a:ext cx="1043376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01">
                  <a:extLst>
                    <a:ext uri="{9D8B030D-6E8A-4147-A177-3AD203B41FA5}">
                      <a16:colId xmlns:a16="http://schemas.microsoft.com/office/drawing/2014/main" val="247063494"/>
                    </a:ext>
                  </a:extLst>
                </a:gridCol>
                <a:gridCol w="9341765">
                  <a:extLst>
                    <a:ext uri="{9D8B030D-6E8A-4147-A177-3AD203B41FA5}">
                      <a16:colId xmlns:a16="http://schemas.microsoft.com/office/drawing/2014/main" val="155612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OS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052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ea typeface="Times New Roman" panose="02020603050405020304" pitchFamily="18" charset="0"/>
                        </a:rPr>
                        <a:t>EIOS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在进入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Electrical Idle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状态前，需要发送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EIOS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9048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ea typeface="Times New Roman" panose="02020603050405020304" pitchFamily="18" charset="0"/>
                        </a:rPr>
                        <a:t>EIEOS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当退出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Electrical Idle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状态时，必须向对端发送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EIEOS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序列。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 EIEOS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序列仅在链路传送率大于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2. 5GT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时使用。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4107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ea typeface="Times New Roman" panose="02020603050405020304" pitchFamily="18" charset="0"/>
                        </a:rPr>
                        <a:t>TS1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TS1 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序列的主要作用是检测</a:t>
                      </a:r>
                      <a:r>
                        <a:rPr lang="en-US" sz="1600" dirty="0" err="1">
                          <a:effectLst/>
                          <a:ea typeface="Times New Roman" panose="02020603050405020304" pitchFamily="18" charset="0"/>
                        </a:rPr>
                        <a:t>PCIe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链路的配置信息，有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16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symbol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2040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ea typeface="Times New Roman" panose="02020603050405020304" pitchFamily="18" charset="0"/>
                        </a:rPr>
                        <a:t>TS2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TS2 </a:t>
                      </a: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序列确认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TS1 </a:t>
                      </a: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序列的检测结果，有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16</a:t>
                      </a: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symbol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8268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  <a:ea typeface="Times New Roman" panose="02020603050405020304" pitchFamily="18" charset="0"/>
                        </a:rPr>
                        <a:t>SDS</a:t>
                      </a:r>
                      <a:endParaRPr lang="en-US" sz="16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当使用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128b/130b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编码时，需要给接收端的所有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Lane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发送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SDS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序列。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111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IDLE Data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在发送端处于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Logic Idle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状态时，与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Electrical Idle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不同，当没有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TLP/DLLP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或者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OS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序列传输时，就会发送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Idle data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Idle data symbol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00h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）也是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8b/10b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编码，同时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SKP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也要发送。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7795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ea typeface="Times New Roman" panose="02020603050405020304" pitchFamily="18" charset="0"/>
                        </a:rPr>
                        <a:t>FTS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当链路进入低功耗状态，发送端要唤醒链路时，会首先发送一定数量的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FTS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，接收端会重新取得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Bit Lock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</a:rPr>
                        <a:t>Symbol Lock</a:t>
                      </a:r>
                      <a:r>
                        <a:rPr lang="zh-CN" sz="1600" dirty="0">
                          <a:effectLst/>
                          <a:ea typeface="宋体" panose="02010600030101010101" pitchFamily="2" charset="-122"/>
                        </a:rPr>
                        <a:t>。</a:t>
                      </a:r>
                      <a:endParaRPr lang="zh-CN" sz="160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9722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43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914766" y="4482888"/>
            <a:ext cx="4300320" cy="2275929"/>
            <a:chOff x="5917425" y="3435846"/>
            <a:chExt cx="3226575" cy="17076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52081" y="3023770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208604" y="1850113"/>
            <a:ext cx="7023469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这些状态分为</a:t>
            </a:r>
            <a:r>
              <a:rPr lang="en-US" altLang="zh-CN" b="1" dirty="0"/>
              <a:t>5</a:t>
            </a:r>
            <a:r>
              <a:rPr lang="zh-CN" altLang="en-US" b="1" dirty="0"/>
              <a:t>类：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Link </a:t>
            </a:r>
            <a:r>
              <a:rPr lang="en-US" altLang="zh-CN" sz="1600" b="1" dirty="0"/>
              <a:t>training states</a:t>
            </a:r>
            <a:r>
              <a:rPr lang="zh-CN" altLang="en-US" sz="1600" b="1" dirty="0"/>
              <a:t>（链路训练状态）</a:t>
            </a:r>
            <a:r>
              <a:rPr lang="zh-CN" altLang="en-US" sz="1600" dirty="0"/>
              <a:t>：</a:t>
            </a:r>
            <a:r>
              <a:rPr lang="en-US" altLang="zh-CN" sz="1600" dirty="0" smtClean="0"/>
              <a:t>Detect=&gt;Polling=&gt; Configuration =&gt; L0</a:t>
            </a:r>
            <a:r>
              <a:rPr lang="zh-CN" altLang="en-US" sz="1600" dirty="0" smtClean="0"/>
              <a:t>。在</a:t>
            </a:r>
            <a:r>
              <a:rPr lang="en-US" altLang="zh-CN" sz="1600" dirty="0"/>
              <a:t>L0</a:t>
            </a:r>
            <a:r>
              <a:rPr lang="zh-CN" altLang="en-US" sz="1600" dirty="0"/>
              <a:t>状态下</a:t>
            </a:r>
            <a:r>
              <a:rPr lang="zh-CN" altLang="en-US" sz="1600" dirty="0" smtClean="0"/>
              <a:t>，进行</a:t>
            </a:r>
            <a:r>
              <a:rPr lang="zh-CN" altLang="en-US" sz="1600" dirty="0"/>
              <a:t>正常的报文发送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接收。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Re-Training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Recovery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states</a:t>
            </a:r>
            <a:r>
              <a:rPr lang="zh-CN" altLang="en-US" sz="1600" b="1" dirty="0"/>
              <a:t>（重训练状态）</a:t>
            </a:r>
            <a:r>
              <a:rPr lang="zh-CN" altLang="en-US" sz="1600" dirty="0"/>
              <a:t>：它是为各种原因而进入的，比如从低功耗链路状态</a:t>
            </a:r>
            <a:r>
              <a:rPr lang="en-US" altLang="zh-CN" sz="1600" dirty="0"/>
              <a:t>(</a:t>
            </a:r>
            <a:r>
              <a:rPr lang="zh-CN" altLang="en-US" sz="1600" dirty="0"/>
              <a:t>如</a:t>
            </a:r>
            <a:r>
              <a:rPr lang="en-US" altLang="zh-CN" sz="1600" dirty="0"/>
              <a:t>L1)</a:t>
            </a:r>
            <a:r>
              <a:rPr lang="zh-CN" altLang="en-US" sz="1600" dirty="0"/>
              <a:t>变回来，或者改变链路带宽</a:t>
            </a:r>
            <a:r>
              <a:rPr lang="en-US" altLang="zh-CN" sz="1600" dirty="0"/>
              <a:t>(</a:t>
            </a:r>
            <a:r>
              <a:rPr lang="zh-CN" altLang="en-US" sz="1600" dirty="0"/>
              <a:t>通过速度或宽度变化</a:t>
            </a:r>
            <a:r>
              <a:rPr lang="en-US" altLang="zh-CN" sz="1600" dirty="0"/>
              <a:t>)</a:t>
            </a:r>
            <a:r>
              <a:rPr lang="zh-CN" altLang="en-US" sz="1600" dirty="0"/>
              <a:t>。在这种状态下，</a:t>
            </a:r>
            <a:r>
              <a:rPr lang="en-US" altLang="zh-CN" sz="1600" dirty="0"/>
              <a:t>Link</a:t>
            </a:r>
            <a:r>
              <a:rPr lang="zh-CN" altLang="en-US" sz="1600" dirty="0"/>
              <a:t>重复尽可能多的训练过程来处理问题，并返回到</a:t>
            </a:r>
            <a:r>
              <a:rPr lang="en-US" altLang="zh-CN" sz="1600" dirty="0"/>
              <a:t>L0(</a:t>
            </a:r>
            <a:r>
              <a:rPr lang="zh-CN" altLang="en-US" sz="1600" dirty="0"/>
              <a:t>正常操作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Software </a:t>
            </a:r>
            <a:r>
              <a:rPr lang="en-US" altLang="zh-CN" sz="1600" b="1" dirty="0"/>
              <a:t>driven Power Management state</a:t>
            </a:r>
            <a:r>
              <a:rPr lang="zh-CN" altLang="en-US" sz="1600" b="1" dirty="0"/>
              <a:t>（软件控制的电源管理状态）</a:t>
            </a:r>
            <a:r>
              <a:rPr lang="zh-CN" altLang="en-US" sz="1600" dirty="0"/>
              <a:t>：电源管理软件也可以将设备置于低功耗设备状态</a:t>
            </a:r>
            <a:r>
              <a:rPr lang="en-US" altLang="zh-CN" sz="1600" dirty="0"/>
              <a:t>(D1, D2, D3Hot</a:t>
            </a:r>
            <a:r>
              <a:rPr lang="zh-CN" altLang="en-US" sz="1600" dirty="0"/>
              <a:t>或</a:t>
            </a:r>
            <a:r>
              <a:rPr lang="en-US" altLang="zh-CN" sz="1600" dirty="0"/>
              <a:t>D3Cold)</a:t>
            </a:r>
            <a:r>
              <a:rPr lang="zh-CN" altLang="en-US" sz="1600" dirty="0"/>
              <a:t>，这将迫使链路进入较低的电源管理链路状态</a:t>
            </a:r>
            <a:r>
              <a:rPr lang="en-US" altLang="zh-CN" sz="1600" dirty="0"/>
              <a:t>(L1</a:t>
            </a:r>
            <a:r>
              <a:rPr lang="zh-CN" altLang="en-US" sz="1600" dirty="0"/>
              <a:t>或</a:t>
            </a:r>
            <a:r>
              <a:rPr lang="en-US" altLang="zh-CN" sz="1600" dirty="0"/>
              <a:t>L2)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Active-State </a:t>
            </a:r>
            <a:r>
              <a:rPr lang="en-US" altLang="zh-CN" sz="1600" b="1" dirty="0"/>
              <a:t>Power Management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ASPM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state</a:t>
            </a:r>
            <a:r>
              <a:rPr lang="zh-CN" altLang="en-US" sz="1600" b="1" dirty="0"/>
              <a:t>（动态电源管理状态）</a:t>
            </a:r>
            <a:r>
              <a:rPr lang="zh-CN" altLang="en-US" sz="1600" dirty="0"/>
              <a:t>：如果一段时间内没有需要发送的报文，则允许</a:t>
            </a:r>
            <a:r>
              <a:rPr lang="en-US" altLang="zh-CN" sz="1600" dirty="0"/>
              <a:t>ASPM</a:t>
            </a:r>
            <a:r>
              <a:rPr lang="zh-CN" altLang="en-US" sz="1600" dirty="0"/>
              <a:t>硬件自动将链路状态转换为低功耗的</a:t>
            </a:r>
            <a:r>
              <a:rPr lang="en-US" altLang="zh-CN" sz="1600" dirty="0"/>
              <a:t>ASPM</a:t>
            </a:r>
            <a:r>
              <a:rPr lang="zh-CN" altLang="en-US" sz="1600" dirty="0"/>
              <a:t>状态</a:t>
            </a:r>
            <a:r>
              <a:rPr lang="en-US" altLang="zh-CN" sz="1600" dirty="0"/>
              <a:t>(L0s</a:t>
            </a:r>
            <a:r>
              <a:rPr lang="zh-CN" altLang="en-US" sz="1600" dirty="0"/>
              <a:t>或</a:t>
            </a:r>
            <a:r>
              <a:rPr lang="en-US" altLang="zh-CN" sz="1600" dirty="0"/>
              <a:t>ASPM L1)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604" y="945254"/>
            <a:ext cx="7097360" cy="83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/>
              <a:t>LTSSM</a:t>
            </a:r>
            <a:r>
              <a:rPr lang="zh-CN" altLang="en-US" b="1" dirty="0" smtClean="0"/>
              <a:t>：</a:t>
            </a:r>
            <a:r>
              <a:rPr lang="en-US" altLang="zh-CN" sz="1600" dirty="0"/>
              <a:t>LTSSM </a:t>
            </a:r>
            <a:r>
              <a:rPr lang="zh-CN" altLang="en-US" sz="1600" dirty="0"/>
              <a:t>包含</a:t>
            </a:r>
            <a:r>
              <a:rPr lang="en-US" altLang="zh-CN" sz="1600" dirty="0"/>
              <a:t>11</a:t>
            </a:r>
            <a:r>
              <a:rPr lang="zh-CN" altLang="en-US" sz="1600" dirty="0"/>
              <a:t>个顶层状态：</a:t>
            </a:r>
            <a:r>
              <a:rPr lang="en-US" altLang="zh-CN" sz="1600" dirty="0"/>
              <a:t>Detect</a:t>
            </a:r>
            <a:r>
              <a:rPr lang="zh-CN" altLang="en-US" sz="1600" dirty="0"/>
              <a:t>、</a:t>
            </a:r>
            <a:r>
              <a:rPr lang="en-US" altLang="zh-CN" sz="1600" dirty="0"/>
              <a:t>Polling</a:t>
            </a:r>
            <a:r>
              <a:rPr lang="zh-CN" altLang="en-US" sz="1600" dirty="0"/>
              <a:t>、</a:t>
            </a:r>
            <a:r>
              <a:rPr lang="en-US" altLang="zh-CN" sz="1600" dirty="0"/>
              <a:t>Configuration</a:t>
            </a:r>
            <a:r>
              <a:rPr lang="zh-CN" altLang="en-US" sz="1600" dirty="0"/>
              <a:t>、</a:t>
            </a:r>
            <a:r>
              <a:rPr lang="en-US" altLang="zh-CN" sz="1600" dirty="0"/>
              <a:t>Recovery</a:t>
            </a:r>
            <a:r>
              <a:rPr lang="zh-CN" altLang="en-US" sz="1600" dirty="0"/>
              <a:t>、</a:t>
            </a:r>
            <a:r>
              <a:rPr lang="en-US" altLang="zh-CN" sz="1600" dirty="0"/>
              <a:t>L0</a:t>
            </a:r>
            <a:r>
              <a:rPr lang="zh-CN" altLang="en-US" sz="1600" dirty="0"/>
              <a:t>、</a:t>
            </a:r>
            <a:r>
              <a:rPr lang="en-US" altLang="zh-CN" sz="1600" dirty="0"/>
              <a:t>L0s</a:t>
            </a:r>
            <a:r>
              <a:rPr lang="zh-CN" altLang="en-US" sz="1600" dirty="0"/>
              <a:t>、</a:t>
            </a:r>
            <a:r>
              <a:rPr lang="en-US" altLang="zh-CN" sz="1600" dirty="0"/>
              <a:t>L1</a:t>
            </a:r>
            <a:r>
              <a:rPr lang="zh-CN" altLang="en-US" sz="1600" dirty="0"/>
              <a:t>、</a:t>
            </a:r>
            <a:r>
              <a:rPr lang="en-US" altLang="zh-CN" sz="1600" dirty="0"/>
              <a:t>L2</a:t>
            </a:r>
            <a:r>
              <a:rPr lang="zh-CN" altLang="en-US" sz="1600" dirty="0"/>
              <a:t>、</a:t>
            </a:r>
            <a:r>
              <a:rPr lang="en-US" altLang="zh-CN" sz="1600" dirty="0"/>
              <a:t>Hot Reset</a:t>
            </a:r>
            <a:r>
              <a:rPr lang="zh-CN" altLang="en-US" sz="1600" dirty="0"/>
              <a:t>、</a:t>
            </a:r>
            <a:r>
              <a:rPr lang="en-US" altLang="zh-CN" sz="1600" dirty="0"/>
              <a:t>Loopback </a:t>
            </a:r>
            <a:r>
              <a:rPr lang="zh-CN" altLang="en-US" sz="1600" dirty="0"/>
              <a:t>和 </a:t>
            </a:r>
            <a:r>
              <a:rPr lang="en-US" altLang="zh-CN" sz="1600" dirty="0"/>
              <a:t>Disable</a:t>
            </a:r>
            <a:r>
              <a:rPr lang="zh-CN" altLang="en-US" sz="1600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64" y="1241226"/>
            <a:ext cx="4886036" cy="40991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05964" y="5461107"/>
            <a:ext cx="447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sz="1600" b="1" dirty="0"/>
              <a:t>Other state</a:t>
            </a:r>
            <a:r>
              <a:rPr lang="zh-CN" altLang="zh-CN" sz="1600" b="1" dirty="0"/>
              <a:t>（其他状态）</a:t>
            </a:r>
            <a:r>
              <a:rPr lang="zh-CN" altLang="zh-CN" sz="1600" dirty="0"/>
              <a:t>：</a:t>
            </a:r>
            <a:r>
              <a:rPr lang="en-US" altLang="zh-CN" sz="1600" dirty="0"/>
              <a:t>Disable</a:t>
            </a:r>
            <a:r>
              <a:rPr lang="zh-CN" altLang="zh-CN" sz="1600" dirty="0"/>
              <a:t>、</a:t>
            </a:r>
            <a:r>
              <a:rPr lang="en-US" altLang="zh-CN" sz="1600" dirty="0"/>
              <a:t>Loopback</a:t>
            </a:r>
            <a:r>
              <a:rPr lang="zh-CN" altLang="zh-CN" sz="1600" dirty="0"/>
              <a:t>、</a:t>
            </a:r>
            <a:r>
              <a:rPr lang="en-US" altLang="zh-CN" sz="1600" dirty="0"/>
              <a:t>Hot Reset	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8123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576575" y="2493140"/>
            <a:ext cx="8638710" cy="1799731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76575" y="3163123"/>
            <a:ext cx="8422111" cy="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799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LPM</a:t>
            </a:r>
            <a:endParaRPr lang="zh-CN" altLang="en-US" sz="4799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2381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2F5EB0"/>
                </a:solidFill>
              </a:rPr>
              <a:t>L0</a:t>
            </a:r>
            <a:r>
              <a:rPr lang="en-US" altLang="zh-CN" sz="2000" b="1" dirty="0" smtClean="0">
                <a:solidFill>
                  <a:srgbClr val="2F5EB0"/>
                </a:solidFill>
                <a:sym typeface="Wingdings" panose="05000000000000000000" pitchFamily="2" charset="2"/>
              </a:rPr>
              <a:t>L2</a:t>
            </a:r>
            <a:endParaRPr lang="zh-CN" altLang="en-US" sz="2000" dirty="0">
              <a:solidFill>
                <a:srgbClr val="2F5EB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71875" y="4473468"/>
            <a:ext cx="1006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67121" y="4474337"/>
            <a:ext cx="2067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</a:rPr>
              <a:t>L0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ASPM_L1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LPM-- </a:t>
            </a:r>
            <a:r>
              <a:rPr lang="en-US" altLang="zh-CN" sz="2400" b="1" dirty="0" smtClean="0"/>
              <a:t>Link State Power Management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57987" y="941849"/>
            <a:ext cx="7309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LPM</a:t>
            </a:r>
            <a:r>
              <a:rPr lang="zh-CN" altLang="en-US" b="1" dirty="0" smtClean="0"/>
              <a:t>：链路状态电源管理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根据链路状态、连接到该链路的组件的电源管理</a:t>
            </a:r>
            <a:r>
              <a:rPr lang="en-US" altLang="zh-CN" dirty="0" smtClean="0"/>
              <a:t>D</a:t>
            </a:r>
            <a:r>
              <a:rPr lang="zh-CN" altLang="en-US" dirty="0" smtClean="0"/>
              <a:t>状态或者</a:t>
            </a:r>
            <a:r>
              <a:rPr lang="en-US" altLang="zh-CN" dirty="0" smtClean="0"/>
              <a:t>ASPM</a:t>
            </a:r>
            <a:r>
              <a:rPr lang="zh-CN" altLang="en-US" dirty="0" smtClean="0"/>
              <a:t>协议等进行的电源管理。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986" y="1705074"/>
            <a:ext cx="4917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L0</a:t>
            </a:r>
            <a:r>
              <a:rPr lang="zh-CN" altLang="en-US" b="1" dirty="0" smtClean="0"/>
              <a:t>：正常活动状态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</a:t>
            </a:r>
            <a:r>
              <a:rPr lang="en-US" altLang="zh-CN" sz="1600" dirty="0" smtClean="0"/>
              <a:t>PCIE</a:t>
            </a:r>
            <a:r>
              <a:rPr lang="zh-CN" altLang="en-US" sz="1600" dirty="0" smtClean="0"/>
              <a:t>事务及操作都可启用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986" y="2582238"/>
            <a:ext cx="839271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L0s</a:t>
            </a:r>
            <a:r>
              <a:rPr lang="zh-CN" altLang="en-US" b="1" dirty="0" smtClean="0"/>
              <a:t>：可以理解为“待机”状态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可选支持</a:t>
            </a:r>
            <a:r>
              <a:rPr lang="zh-CN" altLang="en-US" sz="1600" dirty="0" smtClean="0"/>
              <a:t>项，</a:t>
            </a:r>
            <a:r>
              <a:rPr lang="zh-CN" altLang="en-US" sz="1600" dirty="0"/>
              <a:t>是</a:t>
            </a:r>
            <a:r>
              <a:rPr lang="en-US" altLang="zh-CN" sz="1600" dirty="0"/>
              <a:t>ASPM</a:t>
            </a:r>
            <a:r>
              <a:rPr lang="zh-CN" altLang="en-US" sz="1600" dirty="0"/>
              <a:t>协议下电源管理</a:t>
            </a:r>
            <a:r>
              <a:rPr lang="zh-CN" altLang="en-US" sz="1600" dirty="0" smtClean="0"/>
              <a:t>的状态分支。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所有主电源、参考时钟及内部</a:t>
            </a:r>
            <a:r>
              <a:rPr lang="en-US" altLang="zh-CN" sz="1600" dirty="0" smtClean="0"/>
              <a:t>PLL</a:t>
            </a:r>
            <a:r>
              <a:rPr lang="zh-CN" altLang="en-US" sz="1600" dirty="0" smtClean="0"/>
              <a:t>都处于活动状态。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禁发</a:t>
            </a:r>
            <a:r>
              <a:rPr lang="en-US" altLang="zh-CN" sz="1600" dirty="0" smtClean="0"/>
              <a:t>TLP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链路两端不要求</a:t>
            </a:r>
            <a:r>
              <a:rPr lang="en-US" altLang="zh-CN" sz="1600" dirty="0" smtClean="0"/>
              <a:t>L0s</a:t>
            </a:r>
            <a:r>
              <a:rPr lang="zh-CN" altLang="en-US" sz="1600" dirty="0" smtClean="0"/>
              <a:t>的对等关系（比如，一端</a:t>
            </a:r>
            <a:r>
              <a:rPr lang="en-US" altLang="zh-CN" sz="1600" dirty="0" smtClean="0"/>
              <a:t>TX</a:t>
            </a:r>
            <a:r>
              <a:rPr lang="zh-CN" altLang="en-US" sz="1600" dirty="0" smtClean="0"/>
              <a:t>处于</a:t>
            </a:r>
            <a:r>
              <a:rPr lang="en-US" altLang="zh-CN" sz="1600" dirty="0" smtClean="0"/>
              <a:t>L0s</a:t>
            </a:r>
            <a:r>
              <a:rPr lang="zh-CN" altLang="en-US" sz="1600" dirty="0" smtClean="0"/>
              <a:t>，另一端</a:t>
            </a:r>
            <a:r>
              <a:rPr lang="en-US" altLang="zh-CN" sz="1600" dirty="0" smtClean="0"/>
              <a:t>TX</a:t>
            </a:r>
            <a:r>
              <a:rPr lang="zh-CN" altLang="en-US" sz="1600" dirty="0" smtClean="0"/>
              <a:t>出于</a:t>
            </a:r>
            <a:r>
              <a:rPr lang="en-US" altLang="zh-CN" sz="1600" dirty="0" smtClean="0"/>
              <a:t>L0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457986" y="4567397"/>
            <a:ext cx="839271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L1</a:t>
            </a:r>
            <a:r>
              <a:rPr lang="zh-CN" altLang="en-US" b="1" dirty="0" smtClean="0"/>
              <a:t>：较高恢复延迟、较低功耗的“待机”状态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是电源</a:t>
            </a:r>
            <a:r>
              <a:rPr lang="en-US" altLang="zh-CN" sz="1600" dirty="0"/>
              <a:t>D</a:t>
            </a:r>
            <a:r>
              <a:rPr lang="zh-CN" altLang="en-US" sz="1600" dirty="0"/>
              <a:t>状态管理控制的</a:t>
            </a:r>
            <a:r>
              <a:rPr lang="zh-CN" altLang="en-US" sz="1600" dirty="0" smtClean="0"/>
              <a:t>结果。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禁发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所有主电源保持活动状态，内部</a:t>
            </a:r>
            <a:r>
              <a:rPr lang="en-US" altLang="zh-CN" sz="1600" dirty="0" smtClean="0"/>
              <a:t>PLL</a:t>
            </a:r>
            <a:r>
              <a:rPr lang="zh-CN" altLang="en-US" sz="1600" dirty="0" smtClean="0"/>
              <a:t>可停止活动。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L1</a:t>
            </a:r>
            <a:r>
              <a:rPr lang="zh-CN" altLang="en-US" sz="1600" dirty="0" smtClean="0"/>
              <a:t>状态后可进入可选的</a:t>
            </a:r>
            <a:r>
              <a:rPr lang="en-US" altLang="zh-CN" sz="1600" dirty="0" smtClean="0"/>
              <a:t>L1.1/L1.2</a:t>
            </a:r>
            <a:r>
              <a:rPr lang="zh-CN" altLang="en-US" sz="1600" dirty="0" smtClean="0"/>
              <a:t>子状态，可以理解为更进一步的休眠待机。</a:t>
            </a:r>
            <a:endParaRPr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6183050" y="1619729"/>
            <a:ext cx="54194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 smtClean="0"/>
              <a:t>LDn</a:t>
            </a:r>
            <a:r>
              <a:rPr lang="zh-CN" altLang="en-US" b="1" dirty="0" smtClean="0"/>
              <a:t>：返回</a:t>
            </a:r>
            <a:r>
              <a:rPr lang="en-US" altLang="zh-CN" b="1" dirty="0" smtClean="0"/>
              <a:t>L0</a:t>
            </a:r>
            <a:r>
              <a:rPr lang="zh-CN" altLang="en-US" b="1" dirty="0" smtClean="0"/>
              <a:t>的过度状态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LTSSM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Polling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Loopback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 reset</a:t>
            </a:r>
            <a:r>
              <a:rPr lang="zh-CN" altLang="en-US" dirty="0" smtClean="0"/>
              <a:t>相关联。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791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LPM-- </a:t>
            </a:r>
            <a:r>
              <a:rPr lang="en-US" altLang="zh-CN" sz="2400" b="1" dirty="0" smtClean="0"/>
              <a:t>Link State Power Management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88978" y="1058095"/>
            <a:ext cx="65035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L2</a:t>
            </a:r>
            <a:r>
              <a:rPr lang="en-US" altLang="zh-CN" b="1" dirty="0" smtClean="0"/>
              <a:t>/L3 Ready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L2/L3</a:t>
            </a:r>
            <a:r>
              <a:rPr lang="zh-CN" altLang="en-US" b="1" dirty="0" smtClean="0"/>
              <a:t>就绪状态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是进入</a:t>
            </a:r>
            <a:r>
              <a:rPr lang="en-US" altLang="zh-CN" sz="1600" dirty="0" smtClean="0"/>
              <a:t>L2/L3</a:t>
            </a:r>
            <a:r>
              <a:rPr lang="zh-CN" altLang="en-US" sz="1600" dirty="0" smtClean="0"/>
              <a:t>的准备状态，“伪”状态，对应于</a:t>
            </a:r>
            <a:r>
              <a:rPr lang="en-US" altLang="zh-CN" sz="1600" dirty="0" smtClean="0"/>
              <a:t>LTSSM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L2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当意图移除电源或时钟时，需要先进入此状态。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移</a:t>
            </a:r>
            <a:r>
              <a:rPr lang="zh-CN" altLang="en-US" dirty="0" smtClean="0"/>
              <a:t>除电源后，若使用辅助电源，进入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；否则进入</a:t>
            </a:r>
            <a:r>
              <a:rPr lang="en-US" altLang="zh-CN" dirty="0" smtClean="0"/>
              <a:t>L3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LPM</a:t>
            </a:r>
            <a:r>
              <a:rPr lang="zh-CN" altLang="en-US" dirty="0" smtClean="0"/>
              <a:t>状态控制而言，就控制到此。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L2/L3 Ready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LPM</a:t>
            </a:r>
            <a:r>
              <a:rPr lang="zh-CN" altLang="en-US" dirty="0" smtClean="0"/>
              <a:t>状态控制的</a:t>
            </a:r>
            <a:r>
              <a:rPr lang="en-US" altLang="zh-CN" dirty="0" smtClean="0"/>
              <a:t>L2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禁发</a:t>
            </a:r>
            <a:r>
              <a:rPr lang="en-US" altLang="zh-CN" dirty="0"/>
              <a:t>TLP</a:t>
            </a:r>
            <a:r>
              <a:rPr lang="zh-CN" altLang="en-US" dirty="0"/>
              <a:t>、</a:t>
            </a:r>
            <a:r>
              <a:rPr lang="en-US" altLang="zh-CN" dirty="0"/>
              <a:t>DLLP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88978" y="4058916"/>
            <a:ext cx="54597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L2</a:t>
            </a:r>
            <a:r>
              <a:rPr lang="zh-CN" altLang="en-US" b="1" dirty="0" smtClean="0"/>
              <a:t>：更高恢复延迟、更低功耗的“深度休眠”状态</a:t>
            </a:r>
            <a:endParaRPr lang="en-US" altLang="zh-C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辅助电源支持下的供电模式，主电源、参考时钟均关闭。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TX</a:t>
            </a:r>
            <a:r>
              <a:rPr lang="zh-CN" altLang="en-US" sz="1600" dirty="0"/>
              <a:t>端禁发</a:t>
            </a:r>
            <a:r>
              <a:rPr lang="en-US" altLang="zh-CN" sz="1600" dirty="0"/>
              <a:t>TLP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388978" y="5243596"/>
            <a:ext cx="572715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/>
              <a:t>L3</a:t>
            </a:r>
            <a:r>
              <a:rPr lang="zh-CN" altLang="en-US" b="1" dirty="0" smtClean="0"/>
              <a:t>：链路关闭状态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没电状态。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TX</a:t>
            </a:r>
            <a:r>
              <a:rPr lang="zh-CN" altLang="en-US" sz="1600" dirty="0" smtClean="0"/>
              <a:t>端禁发</a:t>
            </a:r>
            <a:r>
              <a:rPr lang="en-US" altLang="zh-CN" sz="1600" dirty="0" smtClean="0"/>
              <a:t>TLP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DLLP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51" y="2869212"/>
            <a:ext cx="6364576" cy="31951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71473" y="1847266"/>
            <a:ext cx="5727154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u="sng" dirty="0" smtClean="0">
                <a:solidFill>
                  <a:srgbClr val="7030A0"/>
                </a:solidFill>
              </a:rPr>
              <a:t>各</a:t>
            </a:r>
            <a:r>
              <a:rPr lang="en-US" altLang="zh-CN" sz="1600" b="1" u="sng" dirty="0" smtClean="0">
                <a:solidFill>
                  <a:srgbClr val="7030A0"/>
                </a:solidFill>
              </a:rPr>
              <a:t>L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状态的转变不是一蹴而就，需要上下游组件交互握手。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u="sng" dirty="0" smtClean="0">
                <a:solidFill>
                  <a:srgbClr val="7030A0"/>
                </a:solidFill>
              </a:rPr>
              <a:t>LPM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就是用于完成交互握手，实现各</a:t>
            </a:r>
            <a:r>
              <a:rPr lang="en-US" altLang="zh-CN" sz="1600" b="1" u="sng" dirty="0" smtClean="0">
                <a:solidFill>
                  <a:srgbClr val="7030A0"/>
                </a:solidFill>
              </a:rPr>
              <a:t>L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状态的转变。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49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32109" y="1392054"/>
            <a:ext cx="83927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RC</a:t>
            </a:r>
            <a:r>
              <a:rPr lang="zh-CN" altLang="en-US" sz="1600" dirty="0" smtClean="0"/>
              <a:t>广播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的下游组件，接收到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消息，状态机跳转</a:t>
            </a:r>
            <a:r>
              <a:rPr lang="en-US" altLang="zh-CN" sz="1600" dirty="0" smtClean="0"/>
              <a:t>L0</a:t>
            </a:r>
            <a:r>
              <a:rPr lang="en-US" altLang="zh-CN" sz="1600" dirty="0" smtClean="0">
                <a:sym typeface="Wingdings" panose="05000000000000000000" pitchFamily="2" charset="2"/>
              </a:rPr>
              <a:t>L2_IN0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up</a:t>
            </a:r>
            <a:r>
              <a:rPr lang="zh-CN" altLang="en-US" sz="1600" dirty="0" smtClean="0"/>
              <a:t>口控制输出相关状态信号，向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口发出进入</a:t>
            </a:r>
            <a:r>
              <a:rPr lang="en-US" altLang="zh-CN" sz="1600" dirty="0" smtClean="0"/>
              <a:t>L2</a:t>
            </a:r>
            <a:r>
              <a:rPr lang="zh-CN" altLang="en-US" sz="1600" dirty="0" smtClean="0"/>
              <a:t>的请求。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口作为</a:t>
            </a:r>
            <a:r>
              <a:rPr lang="en-US" altLang="zh-CN" sz="1600" dirty="0" smtClean="0"/>
              <a:t>EP</a:t>
            </a:r>
            <a:r>
              <a:rPr lang="zh-CN" altLang="en-US" sz="1600" dirty="0" smtClean="0"/>
              <a:t>的上游端口，发送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收到</a:t>
            </a:r>
            <a:r>
              <a:rPr lang="en-US" altLang="zh-CN" sz="1600" dirty="0" err="1" smtClean="0"/>
              <a:t>TurnOff</a:t>
            </a:r>
            <a:r>
              <a:rPr lang="zh-CN" altLang="en-US" sz="1600" dirty="0" smtClean="0"/>
              <a:t>消息，应答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消息。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做进入</a:t>
            </a:r>
            <a:r>
              <a:rPr lang="en-US" altLang="zh-CN" sz="1600" dirty="0" smtClean="0"/>
              <a:t>L2</a:t>
            </a:r>
            <a:r>
              <a:rPr lang="zh-CN" altLang="en-US" sz="1600" dirty="0" smtClean="0"/>
              <a:t>的准备（等待所有业务处理完成）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状态机跳转</a:t>
            </a:r>
            <a:r>
              <a:rPr lang="en-US" altLang="zh-CN" sz="1600" dirty="0"/>
              <a:t>L0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L2_IN0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口控制输出相关状态信号，向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口汇报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的接收。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口在</a:t>
            </a:r>
            <a:r>
              <a:rPr lang="en-US" altLang="zh-CN" sz="1600" dirty="0" smtClean="0">
                <a:sym typeface="Wingdings" panose="05000000000000000000" pitchFamily="2" charset="2"/>
              </a:rPr>
              <a:t>L2_IN0</a:t>
            </a:r>
            <a:r>
              <a:rPr lang="zh-CN" altLang="en-US" sz="1600" dirty="0" smtClean="0">
                <a:sym typeface="Wingdings" panose="05000000000000000000" pitchFamily="2" charset="2"/>
              </a:rPr>
              <a:t>时，等待所有活动</a:t>
            </a: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口汇报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ToAck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口做进入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L2</a:t>
            </a:r>
            <a:r>
              <a:rPr lang="zh-CN" altLang="en-US" sz="1600" dirty="0" smtClean="0">
                <a:sym typeface="Wingdings" panose="05000000000000000000" pitchFamily="2" charset="2"/>
              </a:rPr>
              <a:t>的准备（等待所有业务处理完成）。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/>
              <a:t>状态机跳转</a:t>
            </a:r>
            <a:r>
              <a:rPr lang="en-US" altLang="zh-CN" sz="1600" dirty="0" smtClean="0"/>
              <a:t>L2_IN0</a:t>
            </a:r>
            <a:r>
              <a:rPr lang="en-US" altLang="zh-CN" sz="1600" dirty="0" smtClean="0">
                <a:sym typeface="Wingdings" panose="05000000000000000000" pitchFamily="2" charset="2"/>
              </a:rPr>
              <a:t>L2_IN1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，向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发送</a:t>
            </a:r>
            <a:r>
              <a:rPr lang="en-US" altLang="zh-CN" sz="1600" dirty="0" smtClean="0">
                <a:sym typeface="Wingdings" panose="05000000000000000000" pitchFamily="2" charset="2"/>
              </a:rPr>
              <a:t>PM_Enter_L2(DLLP)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应答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PM_Request_Ack</a:t>
            </a:r>
            <a:r>
              <a:rPr lang="en-US" altLang="zh-CN" sz="1600" dirty="0" smtClean="0">
                <a:sym typeface="Wingdings" panose="05000000000000000000" pitchFamily="2" charset="2"/>
              </a:rPr>
              <a:t>(DLLP)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口收到应答，状态机跳转</a:t>
            </a:r>
            <a:r>
              <a:rPr lang="en-US" altLang="zh-CN" sz="1600" dirty="0" smtClean="0"/>
              <a:t>L2_IN1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L2</a:t>
            </a:r>
            <a:r>
              <a:rPr lang="zh-CN" altLang="en-US" sz="1600" dirty="0" smtClean="0">
                <a:sym typeface="Wingdings" panose="05000000000000000000" pitchFamily="2" charset="2"/>
              </a:rPr>
              <a:t>，断言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=REQ_L2</a:t>
            </a:r>
            <a:r>
              <a:rPr lang="zh-CN" altLang="en-US" sz="1600" dirty="0" smtClean="0"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ym typeface="Wingdings" panose="05000000000000000000" pitchFamily="2" charset="2"/>
              </a:rPr>
              <a:t>影响</a:t>
            </a:r>
            <a:r>
              <a:rPr lang="en-US" altLang="zh-CN" sz="1600" dirty="0" smtClean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，最终导致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RC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 smtClean="0">
                <a:sym typeface="Wingdings" panose="05000000000000000000" pitchFamily="2" charset="2"/>
              </a:rPr>
              <a:t>up</a:t>
            </a:r>
            <a:r>
              <a:rPr lang="zh-CN" altLang="en-US" sz="1600" dirty="0" smtClean="0">
                <a:sym typeface="Wingdings" panose="05000000000000000000" pitchFamily="2" charset="2"/>
              </a:rPr>
              <a:t>口之间电气空闲。</a:t>
            </a:r>
            <a:endParaRPr lang="en-US" altLang="zh-CN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53986"/>
              </p:ext>
            </p:extLst>
          </p:nvPr>
        </p:nvGraphicFramePr>
        <p:xfrm>
          <a:off x="7767783" y="1112808"/>
          <a:ext cx="4377587" cy="521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3171771" imgH="3781515" progId="Visio.Drawing.15">
                  <p:embed/>
                </p:oleObj>
              </mc:Choice>
              <mc:Fallback>
                <p:oleObj name="Visio" r:id="rId4" imgW="3171771" imgH="37815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783" y="1112808"/>
                        <a:ext cx="4377587" cy="5218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2494" y="864723"/>
            <a:ext cx="83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7030A0"/>
                </a:solidFill>
              </a:rPr>
              <a:t>以</a:t>
            </a:r>
            <a:r>
              <a:rPr lang="en-US" altLang="zh-CN" sz="1600" dirty="0" smtClean="0">
                <a:solidFill>
                  <a:srgbClr val="7030A0"/>
                </a:solidFill>
              </a:rPr>
              <a:t>RC--up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--down</a:t>
            </a:r>
            <a:r>
              <a:rPr lang="zh-CN" altLang="en-US" sz="1600" dirty="0" smtClean="0">
                <a:solidFill>
                  <a:srgbClr val="7030A0"/>
                </a:solidFill>
              </a:rPr>
              <a:t>口</a:t>
            </a:r>
            <a:r>
              <a:rPr lang="en-US" altLang="zh-CN" sz="1600" dirty="0" smtClean="0">
                <a:solidFill>
                  <a:srgbClr val="7030A0"/>
                </a:solidFill>
              </a:rPr>
              <a:t>--EP</a:t>
            </a:r>
            <a:r>
              <a:rPr lang="zh-CN" altLang="en-US" sz="1600" dirty="0">
                <a:solidFill>
                  <a:srgbClr val="7030A0"/>
                </a:solidFill>
              </a:rPr>
              <a:t>为</a:t>
            </a:r>
            <a:r>
              <a:rPr lang="zh-CN" altLang="en-US" sz="1600" dirty="0" smtClean="0">
                <a:solidFill>
                  <a:srgbClr val="7030A0"/>
                </a:solidFill>
              </a:rPr>
              <a:t>例 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L2</a:t>
            </a:r>
            <a:r>
              <a:rPr lang="zh-CN" altLang="en-US" sz="1600" dirty="0" smtClean="0">
                <a:solidFill>
                  <a:srgbClr val="7030A0"/>
                </a:solidFill>
              </a:rPr>
              <a:t>进入以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TurnOff</a:t>
            </a:r>
            <a:r>
              <a:rPr lang="zh-CN" altLang="en-US" sz="1600" dirty="0" smtClean="0">
                <a:solidFill>
                  <a:srgbClr val="7030A0"/>
                </a:solidFill>
              </a:rPr>
              <a:t>消息为驱动</a:t>
            </a:r>
            <a:endParaRPr lang="en-US" altLang="zh-CN" sz="1600" dirty="0" smtClean="0">
              <a:solidFill>
                <a:srgbClr val="7030A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92494" y="2544792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2493" y="4356310"/>
            <a:ext cx="7167763" cy="8627"/>
          </a:xfrm>
          <a:prstGeom prst="line">
            <a:avLst/>
          </a:prstGeom>
          <a:ln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81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769943" y="2197"/>
            <a:ext cx="10093713" cy="822758"/>
          </a:xfrm>
          <a:prstGeom prst="rect">
            <a:avLst/>
          </a:prstGeom>
        </p:spPr>
        <p:txBody>
          <a:bodyPr anchor="ctr"/>
          <a:lstStyle>
            <a:lvl1pPr algn="l" defTabSz="914126" rtl="0" eaLnBrk="1" latinLnBrk="0" hangingPunct="1">
              <a:spcBef>
                <a:spcPct val="0"/>
              </a:spcBef>
              <a:buNone/>
              <a:defRPr sz="2799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 smtClean="0"/>
              <a:t>LPM -- </a:t>
            </a:r>
            <a:r>
              <a:rPr lang="en-US" altLang="zh-CN" sz="2400" b="1" dirty="0" smtClean="0"/>
              <a:t>L0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L2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432109" y="988879"/>
            <a:ext cx="83927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EP</a:t>
            </a:r>
            <a:r>
              <a:rPr lang="zh-CN" altLang="en-US" sz="1600" dirty="0" smtClean="0"/>
              <a:t>应答</a:t>
            </a:r>
            <a:r>
              <a:rPr lang="en-US" altLang="zh-CN" sz="1600" dirty="0" err="1" smtClean="0"/>
              <a:t>ToAck</a:t>
            </a:r>
            <a:r>
              <a:rPr lang="zh-CN" altLang="en-US" sz="1600" dirty="0" smtClean="0"/>
              <a:t>，且保证其业务完成，向</a:t>
            </a: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口发送</a:t>
            </a:r>
            <a:r>
              <a:rPr lang="en-US" altLang="zh-CN" sz="1600" dirty="0">
                <a:sym typeface="Wingdings" panose="05000000000000000000" pitchFamily="2" charset="2"/>
              </a:rPr>
              <a:t>PM_Enter_L2(DLLP)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口收到</a:t>
            </a:r>
            <a:r>
              <a:rPr lang="en-US" altLang="zh-CN" sz="1600" dirty="0" smtClean="0">
                <a:sym typeface="Wingdings" panose="05000000000000000000" pitchFamily="2" charset="2"/>
              </a:rPr>
              <a:t>PM_Enter_L2</a:t>
            </a:r>
            <a:r>
              <a:rPr lang="zh-CN" altLang="en-US" sz="1600" dirty="0" smtClean="0">
                <a:sym typeface="Wingdings" panose="05000000000000000000" pitchFamily="2" charset="2"/>
              </a:rPr>
              <a:t>，做进入</a:t>
            </a:r>
            <a:r>
              <a:rPr lang="en-US" altLang="zh-CN" sz="1600" dirty="0" smtClean="0">
                <a:sym typeface="Wingdings" panose="05000000000000000000" pitchFamily="2" charset="2"/>
              </a:rPr>
              <a:t>L2</a:t>
            </a:r>
            <a:r>
              <a:rPr lang="zh-CN" altLang="en-US" sz="1600" dirty="0" smtClean="0">
                <a:sym typeface="Wingdings" panose="05000000000000000000" pitchFamily="2" charset="2"/>
              </a:rPr>
              <a:t>准备（</a:t>
            </a:r>
            <a:r>
              <a:rPr lang="zh-CN" altLang="en-US" sz="1600" dirty="0">
                <a:sym typeface="Wingdings" panose="05000000000000000000" pitchFamily="2" charset="2"/>
              </a:rPr>
              <a:t>业务处理完成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</a:t>
            </a:r>
            <a:r>
              <a:rPr lang="zh-CN" altLang="en-US" sz="1600" dirty="0">
                <a:sym typeface="Wingdings" panose="05000000000000000000" pitchFamily="2" charset="2"/>
              </a:rPr>
              <a:t>应答</a:t>
            </a:r>
            <a:r>
              <a:rPr lang="en-US" altLang="zh-CN" sz="1600" dirty="0" err="1">
                <a:sym typeface="Wingdings" panose="05000000000000000000" pitchFamily="2" charset="2"/>
              </a:rPr>
              <a:t>PM_Request_Ack</a:t>
            </a:r>
            <a:r>
              <a:rPr lang="en-US" altLang="zh-CN" sz="1600" dirty="0">
                <a:sym typeface="Wingdings" panose="05000000000000000000" pitchFamily="2" charset="2"/>
              </a:rPr>
              <a:t>(DLLP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，</a:t>
            </a:r>
            <a:r>
              <a:rPr lang="zh-CN" altLang="en-US" sz="1600" dirty="0" smtClean="0"/>
              <a:t>状态机</a:t>
            </a:r>
            <a:r>
              <a:rPr lang="zh-CN" altLang="en-US" sz="1600" dirty="0"/>
              <a:t>跳转</a:t>
            </a:r>
            <a:r>
              <a:rPr lang="en-US" altLang="zh-CN" sz="1600" dirty="0"/>
              <a:t>L2_IN0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L2_IN1</a:t>
            </a:r>
            <a:r>
              <a:rPr lang="zh-CN" altLang="en-US" sz="1600" dirty="0" smtClean="0">
                <a:sym typeface="Wingdings" panose="05000000000000000000" pitchFamily="2" charset="2"/>
              </a:rPr>
              <a:t>，断言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req_trans</a:t>
            </a:r>
            <a:r>
              <a:rPr lang="en-US" altLang="zh-CN" sz="1600" dirty="0" smtClean="0">
                <a:sym typeface="Wingdings" panose="05000000000000000000" pitchFamily="2" charset="2"/>
              </a:rPr>
              <a:t>=REQ_L2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zh-CN" altLang="en-US" sz="1600" dirty="0">
                <a:sym typeface="Wingdings" panose="05000000000000000000" pitchFamily="2" charset="2"/>
              </a:rPr>
              <a:t>影响</a:t>
            </a:r>
            <a:r>
              <a:rPr lang="en-US" altLang="zh-CN" sz="1600" dirty="0">
                <a:sym typeface="Wingdings" panose="05000000000000000000" pitchFamily="2" charset="2"/>
              </a:rPr>
              <a:t>LTSSM</a:t>
            </a:r>
            <a:r>
              <a:rPr lang="zh-CN" altLang="en-US" sz="1600" dirty="0" smtClean="0">
                <a:sym typeface="Wingdings" panose="05000000000000000000" pitchFamily="2" charset="2"/>
              </a:rPr>
              <a:t>，导致</a:t>
            </a:r>
            <a:r>
              <a:rPr lang="en-US" altLang="zh-CN" sz="1600" dirty="0" smtClean="0">
                <a:sym typeface="Wingdings" panose="05000000000000000000" pitchFamily="2" charset="2"/>
              </a:rPr>
              <a:t>EP</a:t>
            </a:r>
            <a:r>
              <a:rPr lang="zh-CN" altLang="en-US" sz="1600" dirty="0" smtClean="0">
                <a:sym typeface="Wingdings" panose="05000000000000000000" pitchFamily="2" charset="2"/>
              </a:rPr>
              <a:t>与</a:t>
            </a:r>
            <a:r>
              <a:rPr lang="en-US" altLang="zh-CN" sz="1600" dirty="0" smtClean="0">
                <a:sym typeface="Wingdings" panose="05000000000000000000" pitchFamily="2" charset="2"/>
              </a:rPr>
              <a:t>down</a:t>
            </a:r>
            <a:r>
              <a:rPr lang="zh-CN" altLang="en-US" sz="1600" dirty="0" smtClean="0">
                <a:sym typeface="Wingdings" panose="05000000000000000000" pitchFamily="2" charset="2"/>
              </a:rPr>
              <a:t>口间进入电气空闲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 startAt="15"/>
            </a:pPr>
            <a:r>
              <a:rPr lang="en-US" altLang="zh-CN" sz="1600" dirty="0" smtClean="0"/>
              <a:t>down</a:t>
            </a:r>
            <a:r>
              <a:rPr lang="zh-CN" altLang="en-US" sz="1600" dirty="0" smtClean="0"/>
              <a:t>口在收到</a:t>
            </a:r>
            <a:r>
              <a:rPr lang="en-US" altLang="zh-CN" sz="1600" dirty="0" smtClean="0"/>
              <a:t>EIOS</a:t>
            </a:r>
            <a:r>
              <a:rPr lang="zh-CN" altLang="en-US" sz="1600" dirty="0" smtClean="0"/>
              <a:t>序列（电气空闲），状态机跳转</a:t>
            </a:r>
            <a:r>
              <a:rPr lang="en-US" altLang="zh-CN" sz="1600" dirty="0" smtClean="0"/>
              <a:t>L2_IN1</a:t>
            </a:r>
            <a:r>
              <a:rPr lang="en-US" altLang="zh-CN" sz="1600" dirty="0" smtClean="0">
                <a:sym typeface="Wingdings" panose="05000000000000000000" pitchFamily="2" charset="2"/>
              </a:rPr>
              <a:t>L2</a:t>
            </a:r>
            <a:endParaRPr lang="en-US" altLang="zh-CN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36634" y="1705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392054"/>
            <a:ext cx="4750814" cy="47813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2109" y="3349695"/>
            <a:ext cx="83927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退出</a:t>
            </a:r>
            <a:r>
              <a:rPr lang="en-US" altLang="zh-CN" sz="1600" dirty="0" smtClean="0"/>
              <a:t>L2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需要经过</a:t>
            </a:r>
            <a:r>
              <a:rPr lang="en-US" altLang="zh-CN" sz="1600" dirty="0"/>
              <a:t>L0_IN</a:t>
            </a:r>
            <a:r>
              <a:rPr lang="zh-CN" altLang="en-US" sz="1600" dirty="0"/>
              <a:t>状态过度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</a:t>
            </a:r>
            <a:r>
              <a:rPr lang="en-US" altLang="zh-CN" sz="1600" dirty="0"/>
              <a:t>LTSSM</a:t>
            </a:r>
            <a:r>
              <a:rPr lang="zh-CN" altLang="en-US" sz="1600" dirty="0"/>
              <a:t>返回或处于</a:t>
            </a:r>
            <a:r>
              <a:rPr lang="en-US" altLang="zh-CN" sz="1600" dirty="0"/>
              <a:t>L0/L0s</a:t>
            </a:r>
            <a:r>
              <a:rPr lang="zh-CN" altLang="en-US" sz="1600" dirty="0"/>
              <a:t>时，状态机跳转</a:t>
            </a:r>
            <a:r>
              <a:rPr lang="en-US" altLang="zh-CN" sz="1600" dirty="0"/>
              <a:t>L0_IN</a:t>
            </a:r>
            <a:r>
              <a:rPr lang="en-US" altLang="zh-CN" sz="1600" dirty="0">
                <a:sym typeface="Wingdings" panose="05000000000000000000" pitchFamily="2" charset="2"/>
              </a:rPr>
              <a:t>L0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Wingdings" panose="05000000000000000000" pitchFamily="2" charset="2"/>
              </a:rPr>
              <a:t>L2</a:t>
            </a:r>
            <a:r>
              <a:rPr lang="zh-CN" altLang="en-US" sz="1600" dirty="0">
                <a:sym typeface="Wingdings" panose="05000000000000000000" pitchFamily="2" charset="2"/>
              </a:rPr>
              <a:t>退出进入</a:t>
            </a:r>
            <a:r>
              <a:rPr lang="en-US" altLang="zh-CN" sz="1600" dirty="0">
                <a:sym typeface="Wingdings" panose="05000000000000000000" pitchFamily="2" charset="2"/>
              </a:rPr>
              <a:t>L0_IN</a:t>
            </a:r>
            <a:r>
              <a:rPr lang="zh-CN" altLang="en-US" sz="1600" dirty="0">
                <a:sym typeface="Wingdings" panose="05000000000000000000" pitchFamily="2" charset="2"/>
              </a:rPr>
              <a:t>的条件如下：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     ①</a:t>
            </a:r>
            <a:r>
              <a:rPr lang="en-GB" altLang="zh-CN" sz="1600" dirty="0"/>
              <a:t> LTSSM</a:t>
            </a:r>
            <a:r>
              <a:rPr lang="zh-CN" altLang="zh-CN" sz="1600" dirty="0"/>
              <a:t>状态机不在匹配状态</a:t>
            </a:r>
            <a:r>
              <a:rPr lang="zh-CN" altLang="zh-CN" sz="1600" dirty="0"/>
              <a:t>（</a:t>
            </a:r>
            <a:r>
              <a:rPr lang="en-GB" altLang="zh-CN" sz="1600" dirty="0"/>
              <a:t>LTSSM_L0/LTSSM_L0S/LTSSM_L2</a:t>
            </a:r>
            <a:r>
              <a:rPr lang="en-GB" altLang="zh-CN" sz="1600" dirty="0"/>
              <a:t>__IDLE</a:t>
            </a:r>
            <a:r>
              <a:rPr lang="zh-CN" altLang="zh-CN" sz="1600" dirty="0"/>
              <a:t>）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/>
              <a:t>     ② </a:t>
            </a:r>
            <a:r>
              <a:rPr lang="zh-CN" altLang="en-US" sz="1600" dirty="0"/>
              <a:t>端口退出电气空闲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/>
              <a:t>     ③ down</a:t>
            </a:r>
            <a:r>
              <a:rPr lang="zh-CN" altLang="en-US" sz="1600" dirty="0"/>
              <a:t>口检测到</a:t>
            </a:r>
            <a:r>
              <a:rPr lang="en-US" altLang="zh-CN" sz="1600" dirty="0"/>
              <a:t>WAKE#</a:t>
            </a:r>
            <a:r>
              <a:rPr lang="zh-CN" altLang="en-US" sz="1600" dirty="0"/>
              <a:t>或者不需要进入</a:t>
            </a:r>
            <a:r>
              <a:rPr lang="en-US" altLang="zh-CN" sz="1600" dirty="0"/>
              <a:t>L2</a:t>
            </a:r>
            <a:r>
              <a:rPr lang="zh-CN" altLang="en-US" sz="1600" dirty="0"/>
              <a:t>或者</a:t>
            </a:r>
            <a:r>
              <a:rPr lang="en-US" altLang="zh-CN" sz="1600" dirty="0"/>
              <a:t>PME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【up</a:t>
            </a:r>
            <a:r>
              <a:rPr lang="zh-CN" altLang="en-US" sz="1600" dirty="0" smtClean="0"/>
              <a:t>口检测</a:t>
            </a:r>
            <a:r>
              <a:rPr lang="en-US" altLang="zh-CN" sz="1600" dirty="0" smtClean="0"/>
              <a:t>PME</a:t>
            </a:r>
            <a:r>
              <a:rPr lang="zh-CN" altLang="en-US" sz="1600" dirty="0" smtClean="0"/>
              <a:t>事件后，断言输出</a:t>
            </a:r>
            <a:r>
              <a:rPr lang="en-US" altLang="zh-CN" sz="1600" dirty="0" err="1" smtClean="0"/>
              <a:t>req_wake</a:t>
            </a:r>
            <a:r>
              <a:rPr lang="zh-CN" altLang="en-US" sz="1600" dirty="0" smtClean="0"/>
              <a:t>影响</a:t>
            </a:r>
            <a:r>
              <a:rPr lang="en-US" altLang="zh-CN" sz="1600" dirty="0" smtClean="0"/>
              <a:t>Beacon/WAKE】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08146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T基本操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工作规划" id="{6D62EC67-DBEB-41B6-A640-2B56E4A78B24}" vid="{5E321E25-2B30-4B41-99C1-8474588EF7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GIT基本操作</Template>
  <TotalTime>35927</TotalTime>
  <Words>2920</Words>
  <Application>Microsoft Office PowerPoint</Application>
  <PresentationFormat>宽屏</PresentationFormat>
  <Paragraphs>232</Paragraphs>
  <Slides>21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 Unicode MS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GIT基本操作</vt:lpstr>
      <vt:lpstr>Microsoft Visio 绘图</vt:lpstr>
      <vt:lpstr>PM(电源管理)串讲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Chris Zhang (张慧林)-人工智能研究院</dc:creator>
  <cp:lastModifiedBy>Linda zhang (张晓琳)</cp:lastModifiedBy>
  <cp:revision>1135</cp:revision>
  <dcterms:created xsi:type="dcterms:W3CDTF">2021-08-11T02:05:16Z</dcterms:created>
  <dcterms:modified xsi:type="dcterms:W3CDTF">2024-01-29T09:54:44Z</dcterms:modified>
</cp:coreProperties>
</file>