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1"/>
  </p:notesMasterIdLst>
  <p:sldIdLst>
    <p:sldId id="257" r:id="rId2"/>
    <p:sldId id="354" r:id="rId3"/>
    <p:sldId id="356" r:id="rId4"/>
    <p:sldId id="360" r:id="rId5"/>
    <p:sldId id="357" r:id="rId6"/>
    <p:sldId id="359" r:id="rId7"/>
    <p:sldId id="361" r:id="rId8"/>
    <p:sldId id="365" r:id="rId9"/>
    <p:sldId id="364" r:id="rId10"/>
    <p:sldId id="358" r:id="rId11"/>
    <p:sldId id="369" r:id="rId12"/>
    <p:sldId id="366" r:id="rId13"/>
    <p:sldId id="368" r:id="rId14"/>
    <p:sldId id="367" r:id="rId15"/>
    <p:sldId id="370" r:id="rId16"/>
    <p:sldId id="372" r:id="rId17"/>
    <p:sldId id="375" r:id="rId18"/>
    <p:sldId id="373" r:id="rId19"/>
    <p:sldId id="371" r:id="rId20"/>
    <p:sldId id="374" r:id="rId21"/>
    <p:sldId id="376" r:id="rId22"/>
    <p:sldId id="379" r:id="rId23"/>
    <p:sldId id="378" r:id="rId24"/>
    <p:sldId id="381" r:id="rId25"/>
    <p:sldId id="380" r:id="rId26"/>
    <p:sldId id="383" r:id="rId27"/>
    <p:sldId id="382" r:id="rId28"/>
    <p:sldId id="377" r:id="rId29"/>
    <p:sldId id="38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-228" y="-108"/>
      </p:cViewPr>
      <p:guideLst>
        <p:guide orient="horz" pos="21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e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8FB5E-8068-4796-B878-1F1DFEBDA7A9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F0DDC-129B-4AE7-9CF7-649955959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134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F16956-23B7-4FB5-A925-B49BBCE1135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5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F16956-23B7-4FB5-A925-B49BBCE1135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5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F16956-23B7-4FB5-A925-B49BBCE1135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5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F16956-23B7-4FB5-A925-B49BBCE1135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5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F16956-23B7-4FB5-A925-B49BBCE1135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5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F16956-23B7-4FB5-A925-B49BBCE1135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5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F16956-23B7-4FB5-A925-B49BBCE1135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5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F16956-23B7-4FB5-A925-B49BBCE1135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5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F16956-23B7-4FB5-A925-B49BBCE1135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5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F16956-23B7-4FB5-A925-B49BBCE1135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5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F16956-23B7-4FB5-A925-B49BBCE1135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5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F16956-23B7-4FB5-A925-B49BBCE1135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56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F16956-23B7-4FB5-A925-B49BBCE1135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5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F16956-23B7-4FB5-A925-B49BBCE1135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5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F16956-23B7-4FB5-A925-B49BBCE1135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5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F16956-23B7-4FB5-A925-B49BBCE1135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5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F16956-23B7-4FB5-A925-B49BBCE1135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56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F16956-23B7-4FB5-A925-B49BBCE1135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5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F16956-23B7-4FB5-A925-B49BBCE1135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5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F16956-23B7-4FB5-A925-B49BBCE1135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56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F16956-23B7-4FB5-A925-B49BBCE1135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5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F16956-23B7-4FB5-A925-B49BBCE1135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5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F16956-23B7-4FB5-A925-B49BBCE1135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5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F16956-23B7-4FB5-A925-B49BBCE1135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5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F16956-23B7-4FB5-A925-B49BBCE1135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5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F16956-23B7-4FB5-A925-B49BBCE1135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5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F16956-23B7-4FB5-A925-B49BBCE1135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5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F16956-23B7-4FB5-A925-B49BBCE1135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06201AD-DC3F-442E-93DC-2C77D734D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1ADF21A-0FEA-4FDF-9EC4-1DD2AF25D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E3053A3-2ED6-4D26-BEAA-3AD396BD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63E9-FE98-499F-B871-16BE914BA867}" type="datetime1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8B691D0-3094-45B4-9FEB-51072120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85B9B95-16B2-42CF-AD58-A56C33EC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759E-A011-4AC4-8241-9AA797F1D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7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25C80FB-B203-4568-937A-D7D8F70A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AEAC4AB-B0C3-472D-B66C-C88AE2290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F7AC78A-BCE1-486A-A316-6801524F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CBB8-FC0A-440F-B92E-59D4F9198B91}" type="datetime1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4B94D5B-61DB-4423-AC3A-5D6D94A4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D67A718-BA09-40C4-98AC-86E82138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759E-A011-4AC4-8241-9AA797F1D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10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85913DE4-3BD0-4C42-AAC4-3DE81AFA4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CA7FB82-DC55-45CD-BF5A-1F491FF35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5B0AC8B-3583-47DA-95E1-84E126AA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49F7-D012-4164-8F6B-3047D0508049}" type="datetime1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BF16228-EDFA-40F0-975C-B094EA21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7FC8A7F-2CB2-4827-A653-E30F884A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759E-A011-4AC4-8241-9AA797F1D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467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DE532-0FDF-4A67-8EDA-61E47367FF49}" type="datetime1">
              <a:rPr lang="zh-CN" altLang="en-US" smtClean="0"/>
              <a:t>2022/12/31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64092-01D4-4423-9290-2ACB71652B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87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36A1767-8D9E-47E4-98D5-C6C3B997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667FBCF-00DA-4988-BFE2-6F9330BE2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398766D-ADAD-4424-8732-B7A332C4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D639-9368-4BFD-BCEC-3FD9C24A7B9D}" type="datetime1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7768B64-F1C7-4FBB-B4FE-8C8E6905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08E686E-BC1A-4FE7-8621-27725298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759E-A011-4AC4-8241-9AA797F1D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44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BB25E5C-3214-4F11-88AF-6485D97E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41B26F2-08EC-490A-9EEB-E6AA135C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E9F27D7-7600-4A24-A5FE-D7C3B0D7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4AD1-85A1-4530-AA13-36E8D96D2C21}" type="datetime1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277A03A-6E0A-4874-A4DF-AAC42DE5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BD91E20-FECB-4B4E-84AB-5B9587C9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759E-A011-4AC4-8241-9AA797F1D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9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B0CD96-DBE7-4AF4-B897-D3242687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6B6A176-E822-4B8D-A19C-9342C38B3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FAB4B83-D49F-4AFA-812C-FB77FA5E8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2B11FABA-4EC4-46BA-A956-6EF59C00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FFEA-5E1E-49F0-B279-EA66ECB36B89}" type="datetime1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1F29F38-3A4C-4105-BF08-9116DB68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2734E3C-02F7-4C64-8EE2-F0D7C552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759E-A011-4AC4-8241-9AA797F1D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01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F0AE332-A630-4658-BF39-1A1AC3CE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D895CD6-F3B9-4C04-B0CC-E6F881A6C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5AF00B4-1369-4FB5-9B0D-764DDFF63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0AF29BE5-7FCA-4C71-A920-CABD825D3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4FE67923-FF19-4CB0-A958-4BEF12713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220F06A9-96FE-42FB-B9FB-D851C6ED4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8F90-6CA1-4F7A-BF02-E792C7CDF6E3}" type="datetime1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1657C2B-5811-4F2D-9791-8A806FF0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CB75FDD1-6670-4F39-B6DF-892D5B0E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759E-A011-4AC4-8241-9AA797F1D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2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7323B26-6E8A-4D48-944E-7F5A8929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AA533D9C-D549-4EDB-BDBC-7D1FA785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5C8E-CCDF-4DB8-90C7-61A67C63E0BD}" type="datetime1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0CBBD2B-F920-4394-90EF-6574B02A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8795F7B-5E52-4B52-9AB7-3213D485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759E-A011-4AC4-8241-9AA797F1D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85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88B62AE-1A2C-494F-84D1-1B4C007E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AD4D-60FA-4B50-9424-2E600CECFD01}" type="datetime1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88F3D64B-9372-4517-8800-99B0BFC3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9B75503-1A99-498F-8EBE-67EA4D90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759E-A011-4AC4-8241-9AA797F1D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23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436E075-BF6F-425D-8E74-0FA241149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C0AA757-A053-446E-A956-AECD068AF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170E6D5-77EE-4E3A-8008-F23B081BC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3D14E98-EADF-4FAB-8042-52E1739F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FF3D-D00A-41B2-818C-188943CBDD64}" type="datetime1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1FCF996D-CE95-4A54-BDBD-BE65F681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3DA4216-C9AD-47D9-8838-34846FA9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759E-A011-4AC4-8241-9AA797F1D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50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3F2F409-B99A-4662-9667-A6C768FF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CA8AE09-EDEE-4127-A803-4164D79EA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7A1FC16-95F5-41B6-B1B3-2676A6257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230F8058-901A-4F2E-8A5E-D00347A2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412A-DBD4-4EA9-AFD0-4502E9797E92}" type="datetime1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E651C8F6-47C8-4B9D-9881-E8A9EF00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B65F8FC-8B41-4007-97DF-91389378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759E-A011-4AC4-8241-9AA797F1D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8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8D8574B6-38A3-4B36-948C-C7111DE8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ABA3210-9646-47D9-9C11-8EB5E2016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E1844D9-F80C-4EA6-8EAB-5CDCD4097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B84E-7007-4DF8-AE5F-D24EB29F9365}" type="datetime1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0066AC5-8FE0-4BF3-8C0F-BFB321519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7C1C3CF-DA09-406C-BD0B-0879DAE7E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4759E-A011-4AC4-8241-9AA797F1D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15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2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5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5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61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6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69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6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5" Type="http://schemas.openxmlformats.org/officeDocument/2006/relationships/image" Target="../media/image70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6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75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7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5" Type="http://schemas.openxmlformats.org/officeDocument/2006/relationships/image" Target="../media/image76.w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7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79.bin"/><Relationship Id="rId18" Type="http://schemas.openxmlformats.org/officeDocument/2006/relationships/oleObject" Target="../embeddings/oleObject81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0.wmf"/><Relationship Id="rId17" Type="http://schemas.openxmlformats.org/officeDocument/2006/relationships/image" Target="../media/image82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80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image" Target="../media/image85.png"/><Relationship Id="rId10" Type="http://schemas.openxmlformats.org/officeDocument/2006/relationships/image" Target="../media/image79.wmf"/><Relationship Id="rId19" Type="http://schemas.openxmlformats.org/officeDocument/2006/relationships/image" Target="../media/image83.wmf"/><Relationship Id="rId4" Type="http://schemas.openxmlformats.org/officeDocument/2006/relationships/image" Target="../media/image84.png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89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86.wmf"/><Relationship Id="rId12" Type="http://schemas.openxmlformats.org/officeDocument/2006/relationships/oleObject" Target="../embeddings/oleObject8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88.wmf"/><Relationship Id="rId5" Type="http://schemas.openxmlformats.org/officeDocument/2006/relationships/image" Target="../media/image85.png"/><Relationship Id="rId15" Type="http://schemas.openxmlformats.org/officeDocument/2006/relationships/image" Target="../media/image90.wmf"/><Relationship Id="rId10" Type="http://schemas.openxmlformats.org/officeDocument/2006/relationships/oleObject" Target="../embeddings/oleObject84.bin"/><Relationship Id="rId4" Type="http://schemas.openxmlformats.org/officeDocument/2006/relationships/image" Target="../media/image84.png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8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93.wmf"/><Relationship Id="rId4" Type="http://schemas.openxmlformats.org/officeDocument/2006/relationships/image" Target="../media/image95.png"/><Relationship Id="rId9" Type="http://schemas.openxmlformats.org/officeDocument/2006/relationships/oleObject" Target="../embeddings/oleObject8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9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2.bin"/><Relationship Id="rId5" Type="http://schemas.openxmlformats.org/officeDocument/2006/relationships/image" Target="../media/image96.wmf"/><Relationship Id="rId4" Type="http://schemas.openxmlformats.org/officeDocument/2006/relationships/oleObject" Target="../embeddings/oleObject91.bin"/><Relationship Id="rId9" Type="http://schemas.openxmlformats.org/officeDocument/2006/relationships/image" Target="../media/image9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99.wmf"/><Relationship Id="rId4" Type="http://schemas.openxmlformats.org/officeDocument/2006/relationships/oleObject" Target="../embeddings/oleObject94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9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9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9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e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png"/><Relationship Id="rId5" Type="http://schemas.openxmlformats.org/officeDocument/2006/relationships/image" Target="../media/image23.wmf"/><Relationship Id="rId10" Type="http://schemas.openxmlformats.org/officeDocument/2006/relationships/image" Target="../media/image25.wmf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3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9.wmf"/><Relationship Id="rId4" Type="http://schemas.openxmlformats.org/officeDocument/2006/relationships/image" Target="../media/image26.png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44687" y="709613"/>
            <a:ext cx="8658657" cy="316865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zh-CN" altLang="en-US" sz="54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数学物理方法期末复习</a:t>
            </a:r>
            <a:endParaRPr lang="zh-CN" altLang="en-US" b="1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9309" y="3886200"/>
            <a:ext cx="6729413" cy="1752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>
                <a:ea typeface="仿宋_GB2312" pitchFamily="49" charset="-122"/>
              </a:rPr>
              <a:t>鲍荣浩</a:t>
            </a:r>
            <a:endParaRPr lang="zh-CN" altLang="en-US" dirty="0"/>
          </a:p>
          <a:p>
            <a:pPr eaLnBrk="1" hangingPunct="1"/>
            <a:r>
              <a:rPr lang="zh-CN" altLang="en-US" sz="3200" b="1" dirty="0">
                <a:ea typeface="仿宋_GB2312" pitchFamily="49" charset="-122"/>
              </a:rPr>
              <a:t>浙江大学工程力学系应用力学研究所</a:t>
            </a:r>
          </a:p>
          <a:p>
            <a:pPr eaLnBrk="1" hangingPunct="1"/>
            <a:r>
              <a:rPr lang="en-US" altLang="zh-CN" sz="3200" b="1" dirty="0" smtClean="0">
                <a:ea typeface="仿宋_GB2312" pitchFamily="49" charset="-122"/>
              </a:rPr>
              <a:t>2022.12.31</a:t>
            </a:r>
            <a:endParaRPr lang="en-US" altLang="zh-CN" sz="3200" b="1" dirty="0">
              <a:ea typeface="仿宋_GB2312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5FDCF163-4F86-4445-A7D2-9C261363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759E-A011-4AC4-8241-9AA797F1D0B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54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3524"/>
            <a:ext cx="10972800" cy="1143000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dirty="0" smtClean="0"/>
              <a:t>第三章 幂级数展开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CBC22A77-89B0-496D-A66A-754F3D044C97}"/>
              </a:ext>
            </a:extLst>
          </p:cNvPr>
          <p:cNvSpPr txBox="1"/>
          <p:nvPr/>
        </p:nvSpPr>
        <p:spPr>
          <a:xfrm>
            <a:off x="1291905" y="1400962"/>
            <a:ext cx="97139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1 </a:t>
            </a:r>
            <a:r>
              <a:rPr lang="zh-CN" altLang="en-US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幂级数的收敛半径和收敛性判别方法</a:t>
            </a:r>
            <a:endParaRPr lang="en-US" altLang="zh-CN" sz="2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 </a:t>
            </a:r>
            <a:r>
              <a:rPr lang="zh-CN" altLang="en-US" sz="2400" dirty="0" smtClean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解析函数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的泰勒展开</a:t>
            </a:r>
            <a:endParaRPr lang="en-US" altLang="zh-CN" sz="2400" dirty="0" smtClean="0">
              <a:solidFill>
                <a:srgbClr val="0000CC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指数函数、三角函数、对数函数等初等函数的展开</a:t>
            </a:r>
            <a:endParaRPr lang="en-US" altLang="zh-CN" sz="2400" baseline="30000" dirty="0" smtClean="0">
              <a:solidFill>
                <a:srgbClr val="FF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7030A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4  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5 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在奇点去心邻域或者环形区域上的洛朗级数展开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6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奇点的分类</a:t>
            </a:r>
            <a:endParaRPr lang="zh-CN" altLang="en-US" sz="2400" dirty="0">
              <a:solidFill>
                <a:srgbClr val="00206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24B19CFE-8627-4E11-A1FB-62EBF4AC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64092-01D4-4423-9290-2ACB71652B1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177021"/>
              </p:ext>
            </p:extLst>
          </p:nvPr>
        </p:nvGraphicFramePr>
        <p:xfrm>
          <a:off x="5055911" y="2276822"/>
          <a:ext cx="19605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9" name="Equation" r:id="rId4" imgW="1282680" imgH="431640" progId="Equation.DSMT4">
                  <p:embed/>
                </p:oleObj>
              </mc:Choice>
              <mc:Fallback>
                <p:oleObj name="Equation" r:id="rId4" imgW="1282680" imgH="4316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5911" y="2276822"/>
                        <a:ext cx="196056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222653"/>
              </p:ext>
            </p:extLst>
          </p:nvPr>
        </p:nvGraphicFramePr>
        <p:xfrm>
          <a:off x="7290522" y="2326756"/>
          <a:ext cx="3214687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00" name="Equation" r:id="rId6" imgW="2349360" imgH="457200" progId="Equation.DSMT4">
                  <p:embed/>
                </p:oleObj>
              </mc:Choice>
              <mc:Fallback>
                <p:oleObj name="Equation" r:id="rId6" imgW="2349360" imgH="4572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0522" y="2326756"/>
                        <a:ext cx="3214687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786776"/>
              </p:ext>
            </p:extLst>
          </p:nvPr>
        </p:nvGraphicFramePr>
        <p:xfrm>
          <a:off x="2383872" y="3750652"/>
          <a:ext cx="2741613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01" name="Equation" r:id="rId8" imgW="2741760" imgH="630360" progId="Equation.DSMT4">
                  <p:embed/>
                </p:oleObj>
              </mc:Choice>
              <mc:Fallback>
                <p:oleObj name="Equation" r:id="rId8" imgW="2741760" imgH="63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83872" y="3750652"/>
                        <a:ext cx="2741613" cy="630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940038"/>
              </p:ext>
            </p:extLst>
          </p:nvPr>
        </p:nvGraphicFramePr>
        <p:xfrm>
          <a:off x="5452648" y="3762365"/>
          <a:ext cx="2072448" cy="62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02" name="Equation" r:id="rId10" imgW="1295280" imgH="393480" progId="Equation.DSMT4">
                  <p:embed/>
                </p:oleObj>
              </mc:Choice>
              <mc:Fallback>
                <p:oleObj name="Equation" r:id="rId10" imgW="1295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52648" y="3762365"/>
                        <a:ext cx="2072448" cy="629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091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3524"/>
            <a:ext cx="10972800" cy="1143000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dirty="0" smtClean="0"/>
              <a:t>第三章 幂级数展开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24B19CFE-8627-4E11-A1FB-62EBF4AC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64092-01D4-4423-9290-2ACB71652B1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106298"/>
              </p:ext>
            </p:extLst>
          </p:nvPr>
        </p:nvGraphicFramePr>
        <p:xfrm>
          <a:off x="1594679" y="1162384"/>
          <a:ext cx="1930176" cy="62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65" name="Equation" r:id="rId4" imgW="1206360" imgH="393480" progId="Equation.DSMT4">
                  <p:embed/>
                </p:oleObj>
              </mc:Choice>
              <mc:Fallback>
                <p:oleObj name="Equation" r:id="rId4" imgW="1206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4679" y="1162384"/>
                        <a:ext cx="1930176" cy="629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949858" y="1287401"/>
            <a:ext cx="5363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0&lt;|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-1|&lt;1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-1|&gt;1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区域内分别进行</a:t>
            </a:r>
            <a:r>
              <a:rPr lang="zh-CN" altLang="en-US" dirty="0" smtClean="0"/>
              <a:t>洛朗级数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展开。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374912"/>
              </p:ext>
            </p:extLst>
          </p:nvPr>
        </p:nvGraphicFramePr>
        <p:xfrm>
          <a:off x="1559482" y="2508241"/>
          <a:ext cx="3820032" cy="670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66" name="Equation" r:id="rId6" imgW="2387520" imgH="419040" progId="Equation.DSMT4">
                  <p:embed/>
                </p:oleObj>
              </mc:Choice>
              <mc:Fallback>
                <p:oleObj name="Equation" r:id="rId6" imgW="23875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9482" y="2508241"/>
                        <a:ext cx="3820032" cy="670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131914" y="1934858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0&lt;|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-1|&lt;1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29254" y="2882981"/>
            <a:ext cx="663959" cy="267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964909"/>
              </p:ext>
            </p:extLst>
          </p:nvPr>
        </p:nvGraphicFramePr>
        <p:xfrm>
          <a:off x="1581949" y="3332042"/>
          <a:ext cx="4876416" cy="690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67" name="Equation" r:id="rId8" imgW="3047760" imgH="431640" progId="Equation.DSMT4">
                  <p:embed/>
                </p:oleObj>
              </mc:Choice>
              <mc:Fallback>
                <p:oleObj name="Equation" r:id="rId8" imgW="3047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1949" y="3332042"/>
                        <a:ext cx="4876416" cy="690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261229" y="4230565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 |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-1|&gt;1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254744"/>
              </p:ext>
            </p:extLst>
          </p:nvPr>
        </p:nvGraphicFramePr>
        <p:xfrm>
          <a:off x="1559461" y="4710639"/>
          <a:ext cx="40449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68" name="Equation" r:id="rId10" imgW="2527200" imgH="419040" progId="Equation.DSMT4">
                  <p:embed/>
                </p:oleObj>
              </mc:Choice>
              <mc:Fallback>
                <p:oleObj name="Equation" r:id="rId10" imgW="2527200" imgH="4190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61" y="4710639"/>
                        <a:ext cx="40449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623079"/>
              </p:ext>
            </p:extLst>
          </p:nvPr>
        </p:nvGraphicFramePr>
        <p:xfrm>
          <a:off x="1601788" y="5540375"/>
          <a:ext cx="50387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69" name="Equation" r:id="rId12" imgW="3149280" imgH="431640" progId="Equation.DSMT4">
                  <p:embed/>
                </p:oleObj>
              </mc:Choice>
              <mc:Fallback>
                <p:oleObj name="Equation" r:id="rId12" imgW="3149280" imgH="43164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5540375"/>
                        <a:ext cx="503872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4729254" y="5068028"/>
            <a:ext cx="838685" cy="325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09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3524"/>
            <a:ext cx="10972800" cy="1143000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第五章 积分变换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CBC22A77-89B0-496D-A66A-754F3D044C97}"/>
              </a:ext>
            </a:extLst>
          </p:cNvPr>
          <p:cNvSpPr txBox="1"/>
          <p:nvPr/>
        </p:nvSpPr>
        <p:spPr>
          <a:xfrm>
            <a:off x="1128827" y="1077960"/>
            <a:ext cx="9713993" cy="714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傅立叶级数</a:t>
            </a:r>
            <a:r>
              <a:rPr lang="en-US" altLang="zh-CN" sz="2400" dirty="0" smtClean="0">
                <a:latin typeface="Times New Roman" pitchFamily="18" charset="0"/>
                <a:ea typeface="+mj-ea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Wingdings" pitchFamily="2" charset="2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</a:t>
            </a:r>
            <a:r>
              <a:rPr lang="en-US" altLang="zh-CN" sz="2400" i="1" dirty="0" err="1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Wingdings" pitchFamily="2" charset="2"/>
              </a:rPr>
              <a:t>l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Wingdings" pitchFamily="2" charset="2"/>
              </a:rPr>
              <a:t>,</a:t>
            </a:r>
            <a:r>
              <a:rPr lang="en-US" altLang="zh-CN" sz="2400" i="1" dirty="0" err="1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Wingdings" pitchFamily="2" charset="2"/>
              </a:rPr>
              <a:t>l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  <a:sym typeface="Wingdings" pitchFamily="2" charset="2"/>
              </a:rPr>
              <a:t>)</a:t>
            </a:r>
            <a:r>
              <a:rPr lang="zh-CN" altLang="en-US" sz="2400" dirty="0" smtClean="0">
                <a:latin typeface="Times New Roman" pitchFamily="18" charset="0"/>
                <a:ea typeface="+mj-ea"/>
                <a:cs typeface="Times New Roman" pitchFamily="18" charset="0"/>
                <a:sym typeface="Wingdings" pitchFamily="2" charset="2"/>
              </a:rPr>
              <a:t>的周期函数可以展开为下面的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傅立叶级数</a:t>
            </a:r>
            <a:endParaRPr lang="en-US" altLang="zh-CN" sz="2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24B19CFE-8627-4E11-A1FB-62EBF4AC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64092-01D4-4423-9290-2ACB71652B1E}" type="slidenum">
              <a:rPr lang="en-US" altLang="zh-CN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12</a:t>
            </a:fld>
            <a:endParaRPr lang="en-US" altLang="zh-CN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162602"/>
              </p:ext>
            </p:extLst>
          </p:nvPr>
        </p:nvGraphicFramePr>
        <p:xfrm>
          <a:off x="1361796" y="2153573"/>
          <a:ext cx="749776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5" name="Equation" r:id="rId4" imgW="4406760" imgH="431640" progId="Equation.DSMT4">
                  <p:embed/>
                </p:oleObj>
              </mc:Choice>
              <mc:Fallback>
                <p:oleObj name="Equation" r:id="rId4" imgW="4406760" imgH="43164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796" y="2153573"/>
                        <a:ext cx="7497762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483989"/>
              </p:ext>
            </p:extLst>
          </p:nvPr>
        </p:nvGraphicFramePr>
        <p:xfrm>
          <a:off x="1922453" y="3011016"/>
          <a:ext cx="3089275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6" name="Equation" r:id="rId6" imgW="3089160" imgH="1954080" progId="Equation.DSMT4">
                  <p:embed/>
                </p:oleObj>
              </mc:Choice>
              <mc:Fallback>
                <p:oleObj name="Equation" r:id="rId6" imgW="3089160" imgH="1954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22453" y="3011016"/>
                        <a:ext cx="3089275" cy="195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665429" y="3716599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b="1" i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为偶函数：傅里叶余弦</a:t>
            </a:r>
            <a:r>
              <a:rPr lang="zh-CN" altLang="en-US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级数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65429" y="4160947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lang="en-US" altLang="zh-CN" b="1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b="1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为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奇函数：傅里叶</a:t>
            </a:r>
            <a:r>
              <a:rPr lang="zh-CN" altLang="en-US" b="1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正弦级数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795194"/>
              </p:ext>
            </p:extLst>
          </p:nvPr>
        </p:nvGraphicFramePr>
        <p:xfrm>
          <a:off x="1578511" y="5354061"/>
          <a:ext cx="176847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7" name="Equation" r:id="rId8" imgW="1104840" imgH="431640" progId="Equation.DSMT4">
                  <p:embed/>
                </p:oleObj>
              </mc:Choice>
              <mc:Fallback>
                <p:oleObj name="Equation" r:id="rId8" imgW="1104840" imgH="431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8511" y="5354061"/>
                        <a:ext cx="176847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695985"/>
              </p:ext>
            </p:extLst>
          </p:nvPr>
        </p:nvGraphicFramePr>
        <p:xfrm>
          <a:off x="4149368" y="5399685"/>
          <a:ext cx="22542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8" name="Equation" r:id="rId10" imgW="1409400" imgH="393480" progId="Equation.DSMT4">
                  <p:embed/>
                </p:oleObj>
              </mc:Choice>
              <mc:Fallback>
                <p:oleObj name="Equation" r:id="rId10" imgW="1409400" imgH="3934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368" y="5399685"/>
                        <a:ext cx="22542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6874308" y="5487623"/>
            <a:ext cx="3517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复数形式的傅立叶展开，</a:t>
            </a:r>
            <a:r>
              <a:rPr lang="zh-CN" alt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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2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/T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右箭头 7"/>
          <p:cNvSpPr/>
          <p:nvPr/>
        </p:nvSpPr>
        <p:spPr>
          <a:xfrm rot="16200000">
            <a:off x="4739448" y="4876315"/>
            <a:ext cx="544563" cy="26791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46969" y="3776278"/>
            <a:ext cx="2081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要利用三角函数的正交性来求系数。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29014" y="3237984"/>
            <a:ext cx="5077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有时候函数的周期为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(0,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), 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求系数的时候要注意。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61661" y="3098476"/>
            <a:ext cx="308683" cy="508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55985" y="3514983"/>
            <a:ext cx="1129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一个周期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1567118" y="3624266"/>
            <a:ext cx="1094543" cy="184666"/>
          </a:xfrm>
          <a:prstGeom prst="straightConnector1">
            <a:avLst/>
          </a:prstGeom>
          <a:ln>
            <a:solidFill>
              <a:srgbClr val="FF0000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669651" y="6129256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同样要利用函数序列的正交性。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68752" y="486637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可以互相推导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29682" y="3716599"/>
            <a:ext cx="256264" cy="629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329682" y="4422609"/>
            <a:ext cx="256264" cy="498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72000" y="5422334"/>
            <a:ext cx="372749" cy="623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28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3524"/>
            <a:ext cx="10972800" cy="1143000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dirty="0" smtClean="0"/>
              <a:t>第五章 积分变换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CBC22A77-89B0-496D-A66A-754F3D044C97}"/>
              </a:ext>
            </a:extLst>
          </p:cNvPr>
          <p:cNvSpPr txBox="1"/>
          <p:nvPr/>
        </p:nvSpPr>
        <p:spPr>
          <a:xfrm>
            <a:off x="1291905" y="1118729"/>
            <a:ext cx="9713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傅立叶变换</a:t>
            </a:r>
            <a:r>
              <a:rPr lang="en-US" altLang="zh-CN" sz="2400" dirty="0" smtClean="0">
                <a:latin typeface="Times New Roman" pitchFamily="18" charset="0"/>
                <a:ea typeface="+mj-ea"/>
                <a:cs typeface="Times New Roman" pitchFamily="18" charset="0"/>
                <a:sym typeface="Wingdings" pitchFamily="2" charset="2"/>
              </a:rPr>
              <a:t>:</a:t>
            </a:r>
            <a:endParaRPr lang="en-US" altLang="zh-CN" sz="2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24B19CFE-8627-4E11-A1FB-62EBF4AC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64092-01D4-4423-9290-2ACB71652B1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351802"/>
              </p:ext>
            </p:extLst>
          </p:nvPr>
        </p:nvGraphicFramePr>
        <p:xfrm>
          <a:off x="2062683" y="3329046"/>
          <a:ext cx="44704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7" name="Equation" r:id="rId4" imgW="2793960" imgH="330120" progId="Equation.DSMT4">
                  <p:embed/>
                </p:oleObj>
              </mc:Choice>
              <mc:Fallback>
                <p:oleObj name="Equation" r:id="rId4" imgW="27939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2683" y="3329046"/>
                        <a:ext cx="4470400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798157"/>
              </p:ext>
            </p:extLst>
          </p:nvPr>
        </p:nvGraphicFramePr>
        <p:xfrm>
          <a:off x="2049062" y="1966357"/>
          <a:ext cx="2803525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8" name="Equation" r:id="rId6" imgW="1752480" imgH="812520" progId="Equation.DSMT4">
                  <p:embed/>
                </p:oleObj>
              </mc:Choice>
              <mc:Fallback>
                <p:oleObj name="Equation" r:id="rId6" imgW="175248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062" y="1966357"/>
                        <a:ext cx="2803525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7">
            <a:extLst>
              <a:ext uri="{FF2B5EF4-FFF2-40B4-BE49-F238E27FC236}">
                <a16:creationId xmlns="" xmlns:a16="http://schemas.microsoft.com/office/drawing/2014/main" id="{40B16728-BAFA-4501-B5F5-D9CAAC9E68E8}"/>
              </a:ext>
            </a:extLst>
          </p:cNvPr>
          <p:cNvSpPr txBox="1"/>
          <p:nvPr/>
        </p:nvSpPr>
        <p:spPr>
          <a:xfrm>
            <a:off x="5160678" y="3124851"/>
            <a:ext cx="137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傅里叶积分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" name="文本框 7">
            <a:extLst>
              <a:ext uri="{FF2B5EF4-FFF2-40B4-BE49-F238E27FC236}">
                <a16:creationId xmlns="" xmlns:a16="http://schemas.microsoft.com/office/drawing/2014/main" id="{40B16728-BAFA-4501-B5F5-D9CAAC9E68E8}"/>
              </a:ext>
            </a:extLst>
          </p:cNvPr>
          <p:cNvSpPr txBox="1"/>
          <p:nvPr/>
        </p:nvSpPr>
        <p:spPr>
          <a:xfrm>
            <a:off x="5160678" y="2476045"/>
            <a:ext cx="136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傅里叶变换</a:t>
            </a:r>
            <a:endParaRPr lang="zh-CN" altLang="en-US" dirty="0">
              <a:solidFill>
                <a:srgbClr val="7030A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817152" y="4735078"/>
            <a:ext cx="8276194" cy="1409457"/>
            <a:chOff x="1927811" y="4164306"/>
            <a:chExt cx="8276194" cy="1409457"/>
          </a:xfrm>
        </p:grpSpPr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1843532"/>
                </p:ext>
              </p:extLst>
            </p:nvPr>
          </p:nvGraphicFramePr>
          <p:xfrm>
            <a:off x="2086021" y="4249660"/>
            <a:ext cx="2763072" cy="1218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89" name="Equation" r:id="rId8" imgW="1726920" imgH="761760" progId="Equation.DSMT4">
                    <p:embed/>
                  </p:oleObj>
                </mc:Choice>
                <mc:Fallback>
                  <p:oleObj name="Equation" r:id="rId8" imgW="1726920" imgH="7617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086021" y="4249660"/>
                          <a:ext cx="2763072" cy="12188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文本框 7">
              <a:extLst>
                <a:ext uri="{FF2B5EF4-FFF2-40B4-BE49-F238E27FC236}">
                  <a16:creationId xmlns="" xmlns:a16="http://schemas.microsoft.com/office/drawing/2014/main" id="{40B16728-BAFA-4501-B5F5-D9CAAC9E68E8}"/>
                </a:ext>
              </a:extLst>
            </p:cNvPr>
            <p:cNvSpPr txBox="1"/>
            <p:nvPr/>
          </p:nvSpPr>
          <p:spPr>
            <a:xfrm>
              <a:off x="5058831" y="4489736"/>
              <a:ext cx="4008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正的傅里叶变换 （</a:t>
              </a:r>
              <a:r>
                <a:rPr lang="en-US" altLang="zh-CN" dirty="0" smtClean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Fourier Transform </a:t>
              </a:r>
              <a:r>
                <a:rPr lang="zh-CN" altLang="en-US" dirty="0" smtClean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）</a:t>
              </a:r>
              <a:endParaRPr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15" name="文本框 7">
              <a:extLst>
                <a:ext uri="{FF2B5EF4-FFF2-40B4-BE49-F238E27FC236}">
                  <a16:creationId xmlns="" xmlns:a16="http://schemas.microsoft.com/office/drawing/2014/main" id="{40B16728-BAFA-4501-B5F5-D9CAAC9E68E8}"/>
                </a:ext>
              </a:extLst>
            </p:cNvPr>
            <p:cNvSpPr txBox="1"/>
            <p:nvPr/>
          </p:nvSpPr>
          <p:spPr>
            <a:xfrm>
              <a:off x="5048874" y="4946919"/>
              <a:ext cx="4588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030A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逆的</a:t>
              </a:r>
              <a:r>
                <a:rPr lang="zh-CN" altLang="en-US" dirty="0" smtClean="0">
                  <a:solidFill>
                    <a:srgbClr val="7030A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傅里叶</a:t>
              </a:r>
              <a:r>
                <a:rPr lang="zh-CN" altLang="en-US" dirty="0">
                  <a:solidFill>
                    <a:srgbClr val="7030A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变换</a:t>
              </a:r>
              <a:r>
                <a:rPr lang="zh-CN" altLang="en-US" dirty="0" smtClean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</a:t>
              </a:r>
              <a:r>
                <a:rPr lang="en-US" altLang="zh-CN" dirty="0" smtClean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Inverse Fourier </a:t>
              </a:r>
              <a:r>
                <a:rPr lang="en-US" altLang="zh-CN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Transform </a:t>
              </a:r>
              <a:r>
                <a:rPr lang="zh-CN" altLang="en-US" dirty="0" smtClean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）</a:t>
              </a:r>
              <a:endParaRPr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927811" y="4164306"/>
              <a:ext cx="8276194" cy="14094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右箭头 18"/>
          <p:cNvSpPr/>
          <p:nvPr/>
        </p:nvSpPr>
        <p:spPr>
          <a:xfrm rot="16200000">
            <a:off x="4494121" y="4235652"/>
            <a:ext cx="544563" cy="26791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60673" y="1949726"/>
            <a:ext cx="302858" cy="710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24739" y="4869034"/>
            <a:ext cx="436815" cy="648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59712" y="1409999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b="1" i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为偶函数：傅里叶余弦变换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59712" y="1854347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</a:t>
            </a:r>
            <a:r>
              <a:rPr lang="en-US" altLang="zh-CN" b="1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b="1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为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奇函数：傅里叶正弦变换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文本框 7">
            <a:extLst>
              <a:ext uri="{FF2B5EF4-FFF2-40B4-BE49-F238E27FC236}">
                <a16:creationId xmlns="" xmlns:a16="http://schemas.microsoft.com/office/drawing/2014/main" id="{40B16728-BAFA-4501-B5F5-D9CAAC9E68E8}"/>
              </a:ext>
            </a:extLst>
          </p:cNvPr>
          <p:cNvSpPr txBox="1"/>
          <p:nvPr/>
        </p:nvSpPr>
        <p:spPr>
          <a:xfrm>
            <a:off x="5546478" y="3998500"/>
            <a:ext cx="4907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逆变换的系数是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 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正变换的系数可以找个特例进行分析。不同教材系数可能不一样。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60673" y="2720661"/>
            <a:ext cx="302858" cy="505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063531" y="2055944"/>
            <a:ext cx="308683" cy="480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760673" y="3375292"/>
            <a:ext cx="413518" cy="451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967432" y="5562115"/>
            <a:ext cx="358188" cy="477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948085"/>
              </p:ext>
            </p:extLst>
          </p:nvPr>
        </p:nvGraphicFramePr>
        <p:xfrm>
          <a:off x="7330274" y="2323619"/>
          <a:ext cx="2763072" cy="1300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0" name="Equation" r:id="rId10" imgW="1726920" imgH="812520" progId="Equation.DSMT4">
                  <p:embed/>
                </p:oleObj>
              </mc:Choice>
              <mc:Fallback>
                <p:oleObj name="Equation" r:id="rId10" imgW="172692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30274" y="2323619"/>
                        <a:ext cx="2763072" cy="1300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8089819" y="2370451"/>
            <a:ext cx="244617" cy="535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089819" y="3063531"/>
            <a:ext cx="244617" cy="537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334436" y="2411220"/>
            <a:ext cx="314507" cy="495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481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3524"/>
            <a:ext cx="10972800" cy="1143000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dirty="0" smtClean="0"/>
              <a:t>第五章 积分变换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CBC22A77-89B0-496D-A66A-754F3D044C97}"/>
              </a:ext>
            </a:extLst>
          </p:cNvPr>
          <p:cNvSpPr txBox="1"/>
          <p:nvPr/>
        </p:nvSpPr>
        <p:spPr>
          <a:xfrm>
            <a:off x="1239003" y="1194444"/>
            <a:ext cx="9713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傅立叶变换的性质：</a:t>
            </a:r>
            <a:endParaRPr lang="en-US" altLang="zh-CN" sz="2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24B19CFE-8627-4E11-A1FB-62EBF4AC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64092-01D4-4423-9290-2ACB71652B1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文本框 4">
            <a:extLst>
              <a:ext uri="{FF2B5EF4-FFF2-40B4-BE49-F238E27FC236}">
                <a16:creationId xmlns="" xmlns:a16="http://schemas.microsoft.com/office/drawing/2014/main" id="{1C87E8A9-BBB8-42EF-888B-817DC0226DAE}"/>
              </a:ext>
            </a:extLst>
          </p:cNvPr>
          <p:cNvSpPr txBox="1"/>
          <p:nvPr/>
        </p:nvSpPr>
        <p:spPr>
          <a:xfrm>
            <a:off x="1546568" y="2005050"/>
            <a:ext cx="170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 smtClean="0"/>
              <a:t>线性性质</a:t>
            </a:r>
            <a:endParaRPr lang="zh-CN" altLang="en-US" b="1" dirty="0"/>
          </a:p>
        </p:txBody>
      </p:sp>
      <p:sp>
        <p:nvSpPr>
          <p:cNvPr id="8" name="文本框 4">
            <a:extLst>
              <a:ext uri="{FF2B5EF4-FFF2-40B4-BE49-F238E27FC236}">
                <a16:creationId xmlns="" xmlns:a16="http://schemas.microsoft.com/office/drawing/2014/main" id="{1C87E8A9-BBB8-42EF-888B-817DC0226DAE}"/>
              </a:ext>
            </a:extLst>
          </p:cNvPr>
          <p:cNvSpPr txBox="1"/>
          <p:nvPr/>
        </p:nvSpPr>
        <p:spPr>
          <a:xfrm>
            <a:off x="1546569" y="2429424"/>
            <a:ext cx="172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 smtClean="0"/>
              <a:t>导数性质</a:t>
            </a:r>
            <a:endParaRPr lang="zh-CN" altLang="en-US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931662"/>
              </p:ext>
            </p:extLst>
          </p:nvPr>
        </p:nvGraphicFramePr>
        <p:xfrm>
          <a:off x="4029449" y="2429424"/>
          <a:ext cx="3595687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50" name="Equation" r:id="rId4" imgW="3595680" imgH="325440" progId="Equation.DSMT4">
                  <p:embed/>
                </p:oleObj>
              </mc:Choice>
              <mc:Fallback>
                <p:oleObj name="Equation" r:id="rId4" imgW="3595680" imgH="325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29449" y="2429424"/>
                        <a:ext cx="3595687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4">
            <a:extLst>
              <a:ext uri="{FF2B5EF4-FFF2-40B4-BE49-F238E27FC236}">
                <a16:creationId xmlns="" xmlns:a16="http://schemas.microsoft.com/office/drawing/2014/main" id="{1C87E8A9-BBB8-42EF-888B-817DC0226DAE}"/>
              </a:ext>
            </a:extLst>
          </p:cNvPr>
          <p:cNvSpPr txBox="1"/>
          <p:nvPr/>
        </p:nvSpPr>
        <p:spPr>
          <a:xfrm>
            <a:off x="1546569" y="2903433"/>
            <a:ext cx="182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/>
              <a:t>积分</a:t>
            </a:r>
            <a:r>
              <a:rPr lang="zh-CN" altLang="en-US" b="1" dirty="0" smtClean="0"/>
              <a:t>性质</a:t>
            </a:r>
            <a:endParaRPr lang="zh-CN" altLang="en-US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584569"/>
              </p:ext>
            </p:extLst>
          </p:nvPr>
        </p:nvGraphicFramePr>
        <p:xfrm>
          <a:off x="4024778" y="2772980"/>
          <a:ext cx="392112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51" name="Equation" r:id="rId6" imgW="3921120" imgH="630360" progId="Equation.DSMT4">
                  <p:embed/>
                </p:oleObj>
              </mc:Choice>
              <mc:Fallback>
                <p:oleObj name="Equation" r:id="rId6" imgW="3921120" imgH="63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24778" y="2772980"/>
                        <a:ext cx="3921125" cy="630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4">
            <a:extLst>
              <a:ext uri="{FF2B5EF4-FFF2-40B4-BE49-F238E27FC236}">
                <a16:creationId xmlns="" xmlns:a16="http://schemas.microsoft.com/office/drawing/2014/main" id="{1C87E8A9-BBB8-42EF-888B-817DC0226DAE}"/>
              </a:ext>
            </a:extLst>
          </p:cNvPr>
          <p:cNvSpPr txBox="1"/>
          <p:nvPr/>
        </p:nvSpPr>
        <p:spPr>
          <a:xfrm>
            <a:off x="1546567" y="3502207"/>
            <a:ext cx="178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 smtClean="0"/>
              <a:t>相似性性质</a:t>
            </a:r>
            <a:endParaRPr lang="zh-CN" altLang="en-US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942986"/>
              </p:ext>
            </p:extLst>
          </p:nvPr>
        </p:nvGraphicFramePr>
        <p:xfrm>
          <a:off x="4036315" y="3456367"/>
          <a:ext cx="353536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52" name="Equation" r:id="rId8" imgW="3535200" imgH="690480" progId="Equation.DSMT4">
                  <p:embed/>
                </p:oleObj>
              </mc:Choice>
              <mc:Fallback>
                <p:oleObj name="Equation" r:id="rId8" imgW="3535200" imgH="69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36315" y="3456367"/>
                        <a:ext cx="3535363" cy="69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4">
            <a:extLst>
              <a:ext uri="{FF2B5EF4-FFF2-40B4-BE49-F238E27FC236}">
                <a16:creationId xmlns="" xmlns:a16="http://schemas.microsoft.com/office/drawing/2014/main" id="{1C87E8A9-BBB8-42EF-888B-817DC0226DAE}"/>
              </a:ext>
            </a:extLst>
          </p:cNvPr>
          <p:cNvSpPr txBox="1"/>
          <p:nvPr/>
        </p:nvSpPr>
        <p:spPr>
          <a:xfrm>
            <a:off x="1546566" y="4151102"/>
            <a:ext cx="151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/>
              <a:t>延迟性质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917703"/>
              </p:ext>
            </p:extLst>
          </p:nvPr>
        </p:nvGraphicFramePr>
        <p:xfrm>
          <a:off x="4000977" y="4151102"/>
          <a:ext cx="40036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53" name="Equation" r:id="rId10" imgW="4003560" imgH="385920" progId="Equation.DSMT4">
                  <p:embed/>
                </p:oleObj>
              </mc:Choice>
              <mc:Fallback>
                <p:oleObj name="Equation" r:id="rId10" imgW="4003560" imgH="38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00977" y="4151102"/>
                        <a:ext cx="4003675" cy="38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4">
            <a:extLst>
              <a:ext uri="{FF2B5EF4-FFF2-40B4-BE49-F238E27FC236}">
                <a16:creationId xmlns="" xmlns:a16="http://schemas.microsoft.com/office/drawing/2014/main" id="{1C87E8A9-BBB8-42EF-888B-817DC0226DAE}"/>
              </a:ext>
            </a:extLst>
          </p:cNvPr>
          <p:cNvSpPr txBox="1"/>
          <p:nvPr/>
        </p:nvSpPr>
        <p:spPr>
          <a:xfrm>
            <a:off x="1546569" y="4703742"/>
            <a:ext cx="166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 smtClean="0"/>
              <a:t>位移性质</a:t>
            </a:r>
            <a:endParaRPr lang="zh-CN" altLang="en-US" b="1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911019"/>
              </p:ext>
            </p:extLst>
          </p:nvPr>
        </p:nvGraphicFramePr>
        <p:xfrm>
          <a:off x="4048075" y="4708803"/>
          <a:ext cx="39211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54" name="Equation" r:id="rId12" imgW="3921120" imgH="385920" progId="Equation.DSMT4">
                  <p:embed/>
                </p:oleObj>
              </mc:Choice>
              <mc:Fallback>
                <p:oleObj name="Equation" r:id="rId12" imgW="3921120" imgH="38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48075" y="4708803"/>
                        <a:ext cx="3921125" cy="38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4">
            <a:extLst>
              <a:ext uri="{FF2B5EF4-FFF2-40B4-BE49-F238E27FC236}">
                <a16:creationId xmlns="" xmlns:a16="http://schemas.microsoft.com/office/drawing/2014/main" id="{1C87E8A9-BBB8-42EF-888B-817DC0226DAE}"/>
              </a:ext>
            </a:extLst>
          </p:cNvPr>
          <p:cNvSpPr txBox="1"/>
          <p:nvPr/>
        </p:nvSpPr>
        <p:spPr>
          <a:xfrm>
            <a:off x="1546569" y="5361248"/>
            <a:ext cx="186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卷积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734200"/>
              </p:ext>
            </p:extLst>
          </p:nvPr>
        </p:nvGraphicFramePr>
        <p:xfrm>
          <a:off x="4021937" y="5361248"/>
          <a:ext cx="50800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55" name="Equation" r:id="rId14" imgW="5079960" imgH="365040" progId="Equation.DSMT4">
                  <p:embed/>
                </p:oleObj>
              </mc:Choice>
              <mc:Fallback>
                <p:oleObj name="Equation" r:id="rId14" imgW="5079960" imgH="365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021937" y="5361248"/>
                        <a:ext cx="508000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464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3524"/>
            <a:ext cx="10972800" cy="1143000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dirty="0" smtClean="0"/>
              <a:t>第五章 积分变换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CBC22A77-89B0-496D-A66A-754F3D044C97}"/>
              </a:ext>
            </a:extLst>
          </p:cNvPr>
          <p:cNvSpPr txBox="1"/>
          <p:nvPr/>
        </p:nvSpPr>
        <p:spPr>
          <a:xfrm>
            <a:off x="1239003" y="1194444"/>
            <a:ext cx="9713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脉冲函数</a:t>
            </a:r>
            <a:r>
              <a:rPr lang="zh-CN" altLang="en-US" sz="2400" i="1" dirty="0" smtClean="0"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 </a:t>
            </a:r>
            <a:r>
              <a:rPr lang="en-US" altLang="zh-CN" sz="2400" dirty="0" smtClean="0"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x</a:t>
            </a:r>
            <a:r>
              <a:rPr lang="en-US" altLang="zh-CN" sz="2400" dirty="0" smtClean="0"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) </a:t>
            </a:r>
            <a:r>
              <a:rPr lang="zh-CN" altLang="en-US" sz="2400" dirty="0" smtClean="0"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和</a:t>
            </a:r>
            <a:r>
              <a:rPr lang="en-US" altLang="zh-CN" sz="2400" dirty="0" smtClean="0"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Heaviside</a:t>
            </a:r>
            <a:r>
              <a:rPr lang="zh-CN" altLang="en-US" sz="2400" dirty="0" smtClean="0"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阶跃函数</a:t>
            </a:r>
            <a:r>
              <a:rPr lang="en-US" altLang="zh-CN" sz="2400" i="1" dirty="0" smtClean="0"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H</a:t>
            </a:r>
            <a:r>
              <a:rPr lang="en-US" altLang="zh-CN" sz="2400" dirty="0" smtClean="0"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x</a:t>
            </a:r>
            <a:r>
              <a:rPr lang="en-US" altLang="zh-CN" sz="2400" dirty="0" smtClean="0"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)</a:t>
            </a:r>
            <a:endParaRPr lang="en-US" altLang="zh-CN" sz="2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24B19CFE-8627-4E11-A1FB-62EBF4AC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64092-01D4-4423-9290-2ACB71652B1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0638"/>
              </p:ext>
            </p:extLst>
          </p:nvPr>
        </p:nvGraphicFramePr>
        <p:xfrm>
          <a:off x="2549919" y="2128798"/>
          <a:ext cx="113823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3" name="Equation" r:id="rId4" imgW="1138320" imgH="630360" progId="Equation.DSMT4">
                  <p:embed/>
                </p:oleObj>
              </mc:Choice>
              <mc:Fallback>
                <p:oleObj name="Equation" r:id="rId4" imgW="1138320" imgH="63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919" y="2128798"/>
                        <a:ext cx="1138237" cy="630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897206"/>
              </p:ext>
            </p:extLst>
          </p:nvPr>
        </p:nvGraphicFramePr>
        <p:xfrm>
          <a:off x="2598707" y="2998222"/>
          <a:ext cx="505936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4" name="Equation" r:id="rId6" imgW="5059440" imgH="731880" progId="Equation.DSMT4">
                  <p:embed/>
                </p:oleObj>
              </mc:Choice>
              <mc:Fallback>
                <p:oleObj name="Equation" r:id="rId6" imgW="5059440" imgH="731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98707" y="2998222"/>
                        <a:ext cx="5059363" cy="731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415987"/>
              </p:ext>
            </p:extLst>
          </p:nvPr>
        </p:nvGraphicFramePr>
        <p:xfrm>
          <a:off x="2647214" y="4022684"/>
          <a:ext cx="25177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5" name="Equation" r:id="rId8" imgW="2517840" imgH="498600" progId="Equation.DSMT4">
                  <p:embed/>
                </p:oleObj>
              </mc:Choice>
              <mc:Fallback>
                <p:oleObj name="Equation" r:id="rId8" imgW="2517840" imgH="49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47214" y="4022684"/>
                        <a:ext cx="2517775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934060"/>
              </p:ext>
            </p:extLst>
          </p:nvPr>
        </p:nvGraphicFramePr>
        <p:xfrm>
          <a:off x="2701287" y="4866820"/>
          <a:ext cx="22685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6" name="Equation" r:id="rId10" imgW="1498320" imgH="393480" progId="Equation.DSMT4">
                  <p:embed/>
                </p:oleObj>
              </mc:Choice>
              <mc:Fallback>
                <p:oleObj name="Equation" r:id="rId10" imgW="1498320" imgH="393480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287" y="4866820"/>
                        <a:ext cx="22685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161334"/>
              </p:ext>
            </p:extLst>
          </p:nvPr>
        </p:nvGraphicFramePr>
        <p:xfrm>
          <a:off x="5670116" y="4813756"/>
          <a:ext cx="11779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7" name="Equation" r:id="rId12" imgW="1177920" imgH="628560" progId="Equation.DSMT4">
                  <p:embed/>
                </p:oleObj>
              </mc:Choice>
              <mc:Fallback>
                <p:oleObj name="Equation" r:id="rId12" imgW="1177920" imgH="628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70116" y="4813756"/>
                        <a:ext cx="1177925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835884" y="5795336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可以利用傅立叶变换来求广义积分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677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3524"/>
            <a:ext cx="10972800" cy="1143000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dirty="0" smtClean="0"/>
              <a:t>第五章 积分变换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CBC22A77-89B0-496D-A66A-754F3D044C97}"/>
              </a:ext>
            </a:extLst>
          </p:cNvPr>
          <p:cNvSpPr txBox="1"/>
          <p:nvPr/>
        </p:nvSpPr>
        <p:spPr>
          <a:xfrm>
            <a:off x="1239003" y="1194444"/>
            <a:ext cx="9713993" cy="71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拉普拉斯变换</a:t>
            </a:r>
            <a:endParaRPr lang="en-US" altLang="zh-CN" sz="2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24B19CFE-8627-4E11-A1FB-62EBF4AC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64092-01D4-4423-9290-2ACB71652B1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162852"/>
              </p:ext>
            </p:extLst>
          </p:nvPr>
        </p:nvGraphicFramePr>
        <p:xfrm>
          <a:off x="2050133" y="2110533"/>
          <a:ext cx="20716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10" name="Equation" r:id="rId4" imgW="1295280" imgH="330120" progId="Equation.DSMT4">
                  <p:embed/>
                </p:oleObj>
              </mc:Choice>
              <mc:Fallback>
                <p:oleObj name="Equation" r:id="rId4" imgW="12952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0133" y="2110533"/>
                        <a:ext cx="2071688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748472"/>
              </p:ext>
            </p:extLst>
          </p:nvPr>
        </p:nvGraphicFramePr>
        <p:xfrm>
          <a:off x="2030228" y="2859467"/>
          <a:ext cx="26828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11" name="Equation" r:id="rId6" imgW="2682720" imgH="628560" progId="Equation.DSMT4">
                  <p:embed/>
                </p:oleObj>
              </mc:Choice>
              <mc:Fallback>
                <p:oleObj name="Equation" r:id="rId6" imgW="2682720" imgH="628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30228" y="2859467"/>
                        <a:ext cx="2682875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5627021" y="223262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拉普拉斯正变换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666101" y="301415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拉普拉斯逆变换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411268" y="3794479"/>
            <a:ext cx="6622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要求利用拉普拉斯变换的性质来求拉普拉斯的</a:t>
            </a:r>
            <a:r>
              <a:rPr lang="zh-CN" altLang="en-US" dirty="0"/>
              <a:t>正变换和</a:t>
            </a:r>
            <a:r>
              <a:rPr lang="zh-CN" altLang="en-US" dirty="0" smtClean="0"/>
              <a:t>逆变换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453008" y="4310863"/>
            <a:ext cx="476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 </a:t>
            </a:r>
            <a:r>
              <a:rPr lang="zh-CN" altLang="en-US" dirty="0" smtClean="0">
                <a:solidFill>
                  <a:srgbClr val="FF0000"/>
                </a:solidFill>
              </a:rPr>
              <a:t>用拉普拉斯变换的性质来求常微分方程的解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53008" y="4828694"/>
            <a:ext cx="36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用拉普拉斯变换的来求反常积分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977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3524"/>
            <a:ext cx="10972800" cy="1143000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dirty="0" smtClean="0"/>
              <a:t>第五章 积分变换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24B19CFE-8627-4E11-A1FB-62EBF4AC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64092-01D4-4423-9290-2ACB71652B1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934795"/>
            <a:ext cx="9563100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273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3524"/>
            <a:ext cx="10972800" cy="1143000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dirty="0" smtClean="0"/>
              <a:t>第五章 积分变换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24B19CFE-8627-4E11-A1FB-62EBF4AC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64092-01D4-4423-9290-2ACB71652B1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49476"/>
              </p:ext>
            </p:extLst>
          </p:nvPr>
        </p:nvGraphicFramePr>
        <p:xfrm>
          <a:off x="2809977" y="1244380"/>
          <a:ext cx="1544256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10" name="Equation" r:id="rId4" imgW="965160" imgH="228600" progId="Equation.DSMT4">
                  <p:embed/>
                </p:oleObj>
              </mc:Choice>
              <mc:Fallback>
                <p:oleObj name="Equation" r:id="rId4" imgW="965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9977" y="1244380"/>
                        <a:ext cx="1544256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872080"/>
              </p:ext>
            </p:extLst>
          </p:nvPr>
        </p:nvGraphicFramePr>
        <p:xfrm>
          <a:off x="1615584" y="1858830"/>
          <a:ext cx="8960832" cy="75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11" name="Equation" r:id="rId6" imgW="5600520" imgH="469800" progId="Equation.DSMT4">
                  <p:embed/>
                </p:oleObj>
              </mc:Choice>
              <mc:Fallback>
                <p:oleObj name="Equation" r:id="rId6" imgW="56005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15584" y="1858830"/>
                        <a:ext cx="8960832" cy="75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527201" y="124080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已知函数：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85879" y="1242031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求其的</a:t>
            </a:r>
            <a:r>
              <a:rPr lang="en-US" altLang="zh-CN" dirty="0" smtClean="0"/>
              <a:t>L</a:t>
            </a:r>
            <a:r>
              <a:rPr lang="zh-CN" altLang="en-US" dirty="0" smtClean="0"/>
              <a:t>变换， 并求积分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146342"/>
              </p:ext>
            </p:extLst>
          </p:nvPr>
        </p:nvGraphicFramePr>
        <p:xfrm>
          <a:off x="7351521" y="1160492"/>
          <a:ext cx="1401984" cy="62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12" name="Equation" r:id="rId8" imgW="876240" imgH="393480" progId="Equation.DSMT4">
                  <p:embed/>
                </p:oleObj>
              </mc:Choice>
              <mc:Fallback>
                <p:oleObj name="Equation" r:id="rId8" imgW="876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51521" y="1160492"/>
                        <a:ext cx="1401984" cy="629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057577"/>
              </p:ext>
            </p:extLst>
          </p:nvPr>
        </p:nvGraphicFramePr>
        <p:xfrm>
          <a:off x="1675258" y="4024525"/>
          <a:ext cx="5201856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13" name="Equation" r:id="rId10" imgW="3251160" imgH="457200" progId="Equation.DSMT4">
                  <p:embed/>
                </p:oleObj>
              </mc:Choice>
              <mc:Fallback>
                <p:oleObj name="Equation" r:id="rId10" imgW="3251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75258" y="4024525"/>
                        <a:ext cx="5201856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529417"/>
              </p:ext>
            </p:extLst>
          </p:nvPr>
        </p:nvGraphicFramePr>
        <p:xfrm>
          <a:off x="1609111" y="2908240"/>
          <a:ext cx="5953536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14" name="Equation" r:id="rId12" imgW="3720960" imgH="457200" progId="Equation.DSMT4">
                  <p:embed/>
                </p:oleObj>
              </mc:Choice>
              <mc:Fallback>
                <p:oleObj name="Equation" r:id="rId12" imgW="3720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09111" y="2908240"/>
                        <a:ext cx="5953536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716451" y="5154926"/>
            <a:ext cx="6705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一般需要交换积分</a:t>
            </a:r>
            <a:r>
              <a:rPr lang="zh-CN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拉普拉斯变换的次序， 详细见课堂的例子。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98158"/>
              </p:ext>
            </p:extLst>
          </p:nvPr>
        </p:nvGraphicFramePr>
        <p:xfrm>
          <a:off x="8277994" y="3216881"/>
          <a:ext cx="194945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15" name="Equation" r:id="rId14" imgW="1949400" imgH="690480" progId="Equation.DSMT4">
                  <p:embed/>
                </p:oleObj>
              </mc:Choice>
              <mc:Fallback>
                <p:oleObj name="Equation" r:id="rId14" imgW="1949400" imgH="69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277994" y="3216881"/>
                        <a:ext cx="1949450" cy="69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>
          <a:xfrm rot="13153939">
            <a:off x="7551828" y="3564663"/>
            <a:ext cx="544563" cy="26791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79159" y="3924351"/>
            <a:ext cx="3255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像函数的性质， 见课件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662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3524"/>
            <a:ext cx="10972800" cy="1143000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dirty="0" smtClean="0"/>
              <a:t>第五章 积分变换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24B19CFE-8627-4E11-A1FB-62EBF4AC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64092-01D4-4423-9290-2ACB71652B1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3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543291" y="870687"/>
            <a:ext cx="895826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用拉普拉斯变换求积分：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818821"/>
              </p:ext>
            </p:extLst>
          </p:nvPr>
        </p:nvGraphicFramePr>
        <p:xfrm>
          <a:off x="1811336" y="1328761"/>
          <a:ext cx="1930176" cy="62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10" name="Equation" r:id="rId4" imgW="1206360" imgH="393480" progId="Equation.DSMT4">
                  <p:embed/>
                </p:oleObj>
              </mc:Choice>
              <mc:Fallback>
                <p:oleObj name="Equation" r:id="rId4" imgW="1206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1336" y="1328761"/>
                        <a:ext cx="1930176" cy="629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664430" y="1945302"/>
            <a:ext cx="895826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两边求拉普拉斯变换，并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交换积分和拉普拉斯变换的次序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161456"/>
              </p:ext>
            </p:extLst>
          </p:nvPr>
        </p:nvGraphicFramePr>
        <p:xfrm>
          <a:off x="1841641" y="2498115"/>
          <a:ext cx="6603840" cy="670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11" name="Equation" r:id="rId6" imgW="4127400" imgH="419040" progId="Equation.DSMT4">
                  <p:embed/>
                </p:oleObj>
              </mc:Choice>
              <mc:Fallback>
                <p:oleObj name="Equation" r:id="rId6" imgW="4127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41641" y="2498115"/>
                        <a:ext cx="6603840" cy="670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374121"/>
              </p:ext>
            </p:extLst>
          </p:nvPr>
        </p:nvGraphicFramePr>
        <p:xfrm>
          <a:off x="2572361" y="3119804"/>
          <a:ext cx="3474432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12" name="Equation" r:id="rId8" imgW="2171520" imgH="457200" progId="Equation.DSMT4">
                  <p:embed/>
                </p:oleObj>
              </mc:Choice>
              <mc:Fallback>
                <p:oleObj name="Equation" r:id="rId8" imgW="2171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72361" y="3119804"/>
                        <a:ext cx="3474432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801199" y="4000018"/>
            <a:ext cx="5740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考虑到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746631"/>
              </p:ext>
            </p:extLst>
          </p:nvPr>
        </p:nvGraphicFramePr>
        <p:xfrm>
          <a:off x="1689956" y="4451961"/>
          <a:ext cx="74168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13" name="Equation" r:id="rId10" imgW="4635360" imgH="419040" progId="Equation.DSMT4">
                  <p:embed/>
                </p:oleObj>
              </mc:Choice>
              <mc:Fallback>
                <p:oleObj name="Equation" r:id="rId10" imgW="4635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9956" y="4451961"/>
                        <a:ext cx="7416800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073319"/>
              </p:ext>
            </p:extLst>
          </p:nvPr>
        </p:nvGraphicFramePr>
        <p:xfrm>
          <a:off x="2484315" y="5283219"/>
          <a:ext cx="3921408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14" name="Equation" r:id="rId12" imgW="2450880" imgH="457200" progId="Equation.DSMT4">
                  <p:embed/>
                </p:oleObj>
              </mc:Choice>
              <mc:Fallback>
                <p:oleObj name="Equation" r:id="rId12" imgW="2450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84315" y="5283219"/>
                        <a:ext cx="3921408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右箭头 20"/>
          <p:cNvSpPr/>
          <p:nvPr/>
        </p:nvSpPr>
        <p:spPr>
          <a:xfrm>
            <a:off x="1794830" y="5539564"/>
            <a:ext cx="593968" cy="21883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589568" y="5582548"/>
            <a:ext cx="593968" cy="21883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83256"/>
              </p:ext>
            </p:extLst>
          </p:nvPr>
        </p:nvGraphicFramePr>
        <p:xfrm>
          <a:off x="7497152" y="5377179"/>
          <a:ext cx="1340928" cy="62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15" name="Equation" r:id="rId14" imgW="838080" imgH="393480" progId="Equation.DSMT4">
                  <p:embed/>
                </p:oleObj>
              </mc:Choice>
              <mc:Fallback>
                <p:oleObj name="Equation" r:id="rId14" imgW="838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497152" y="5377179"/>
                        <a:ext cx="1340928" cy="629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897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3524"/>
            <a:ext cx="10972800" cy="1143000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dirty="0"/>
              <a:t>第一</a:t>
            </a:r>
            <a:r>
              <a:rPr lang="zh-CN" altLang="en-US" dirty="0" smtClean="0"/>
              <a:t>章 复变函数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CBC22A77-89B0-496D-A66A-754F3D044C97}"/>
              </a:ext>
            </a:extLst>
          </p:cNvPr>
          <p:cNvSpPr txBox="1"/>
          <p:nvPr/>
        </p:nvSpPr>
        <p:spPr>
          <a:xfrm>
            <a:off x="1291905" y="1166071"/>
            <a:ext cx="97139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1 </a:t>
            </a:r>
            <a:r>
              <a:rPr lang="zh-CN" altLang="en-US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复数的三种表示方式，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复数在复平面上的表示</a:t>
            </a:r>
            <a:endParaRPr lang="en-US" altLang="zh-CN" sz="24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 </a:t>
            </a:r>
            <a:r>
              <a:rPr lang="zh-CN" altLang="en-US" sz="2400" dirty="0" smtClean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复数的主幅角或者</a:t>
            </a:r>
            <a:r>
              <a:rPr lang="zh-CN" alt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幅角的主值，</a:t>
            </a:r>
            <a:r>
              <a:rPr lang="en-US" altLang="zh-CN" sz="24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(z)</a:t>
            </a:r>
            <a:endParaRPr lang="en-US" altLang="zh-CN" sz="2400" dirty="0">
              <a:solidFill>
                <a:srgbClr val="0000CC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单值函数和多值函数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(z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，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z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1/2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，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lnz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，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sinz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，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cosz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400" baseline="30000" dirty="0">
              <a:solidFill>
                <a:srgbClr val="FF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7030A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4 </a:t>
            </a:r>
            <a:r>
              <a:rPr lang="zh-CN" altLang="en-US" sz="2400" dirty="0" smtClean="0">
                <a:solidFill>
                  <a:srgbClr val="7030A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复变函数的可导性定义。沿任何方向的导数都相同。</a:t>
            </a:r>
            <a:endParaRPr lang="en-US" altLang="zh-CN" sz="2400" dirty="0" smtClean="0">
              <a:solidFill>
                <a:srgbClr val="7030A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00B05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5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柯西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-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黎曼条件</a:t>
            </a:r>
            <a:endParaRPr lang="en-US" altLang="zh-CN" sz="2400" dirty="0" smtClean="0">
              <a:solidFill>
                <a:srgbClr val="00B05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6 </a:t>
            </a:r>
            <a:r>
              <a:rPr lang="zh-CN" altLang="en-US" sz="2400" dirty="0" smtClean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解析函数的概念，调和函数的概念； 共轭调和函数</a:t>
            </a:r>
            <a:endParaRPr lang="zh-CN" altLang="en-US" sz="2400" dirty="0">
              <a:solidFill>
                <a:srgbClr val="00206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24B19CFE-8627-4E11-A1FB-62EBF4AC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64092-01D4-4423-9290-2ACB71652B1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857306"/>
              </p:ext>
            </p:extLst>
          </p:nvPr>
        </p:nvGraphicFramePr>
        <p:xfrm>
          <a:off x="4614717" y="4121107"/>
          <a:ext cx="230663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21" name="Equation" r:id="rId4" imgW="2306520" imgH="793800" progId="Equation.DSMT4">
                  <p:embed/>
                </p:oleObj>
              </mc:Choice>
              <mc:Fallback>
                <p:oleObj name="Equation" r:id="rId4" imgW="2306520" imgH="79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14717" y="4121107"/>
                        <a:ext cx="2306637" cy="79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0917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3524"/>
            <a:ext cx="10972800" cy="1143000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dirty="0" smtClean="0"/>
              <a:t>第七章 方程的推导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24B19CFE-8627-4E11-A1FB-62EBF4AC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64092-01D4-4423-9290-2ACB71652B1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4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543291" y="870687"/>
            <a:ext cx="17980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杆的运动方程：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085" y="1237494"/>
            <a:ext cx="3591265" cy="122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634895"/>
              </p:ext>
            </p:extLst>
          </p:nvPr>
        </p:nvGraphicFramePr>
        <p:xfrm>
          <a:off x="1098492" y="2636488"/>
          <a:ext cx="3312000" cy="62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30" name="Equation" r:id="rId5" imgW="2070000" imgH="393480" progId="Equation.DSMT4">
                  <p:embed/>
                </p:oleObj>
              </mc:Choice>
              <mc:Fallback>
                <p:oleObj name="Equation" r:id="rId5" imgW="2070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8492" y="2636488"/>
                        <a:ext cx="3312000" cy="629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4574610" y="2697357"/>
            <a:ext cx="51401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应变：微段的相对变形量， 反映了杆的变形程度。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6252952" y="2140564"/>
            <a:ext cx="36831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取微段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进行变形和受力分析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983669"/>
              </p:ext>
            </p:extLst>
          </p:nvPr>
        </p:nvGraphicFramePr>
        <p:xfrm>
          <a:off x="3181983" y="3542640"/>
          <a:ext cx="1483200" cy="670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31" name="Equation" r:id="rId7" imgW="927000" imgH="419040" progId="Equation.DSMT4">
                  <p:embed/>
                </p:oleObj>
              </mc:Choice>
              <mc:Fallback>
                <p:oleObj name="Equation" r:id="rId7" imgW="927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81983" y="3542640"/>
                        <a:ext cx="1483200" cy="670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1034227" y="3570393"/>
            <a:ext cx="19184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横截面上的应力：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870990"/>
              </p:ext>
            </p:extLst>
          </p:nvPr>
        </p:nvGraphicFramePr>
        <p:xfrm>
          <a:off x="3283446" y="4251024"/>
          <a:ext cx="792000" cy="283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32" name="Equation" r:id="rId9" imgW="495000" imgH="177480" progId="Equation.DSMT4">
                  <p:embed/>
                </p:oleObj>
              </mc:Choice>
              <mc:Fallback>
                <p:oleObj name="Equation" r:id="rId9" imgW="4950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83446" y="4251024"/>
                        <a:ext cx="792000" cy="283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>
          <a:xfrm>
            <a:off x="5102003" y="3780597"/>
            <a:ext cx="570772" cy="19283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710518"/>
              </p:ext>
            </p:extLst>
          </p:nvPr>
        </p:nvGraphicFramePr>
        <p:xfrm>
          <a:off x="5936662" y="3661876"/>
          <a:ext cx="1889280" cy="324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33" name="Equation" r:id="rId11" imgW="1180800" imgH="203040" progId="Equation.DSMT4">
                  <p:embed/>
                </p:oleObj>
              </mc:Choice>
              <mc:Fallback>
                <p:oleObj name="Equation" r:id="rId11" imgW="1180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36662" y="3661876"/>
                        <a:ext cx="1889280" cy="3248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8">
            <a:extLst>
              <a:ext uri="{FF2B5EF4-FFF2-40B4-BE49-F238E27FC236}">
                <a16:creationId xmlns="" xmlns:a16="http://schemas.microsoft.com/office/drawing/2014/main" id="{CBC22A77-89B0-496D-A66A-754F3D044C97}"/>
              </a:ext>
            </a:extLst>
          </p:cNvPr>
          <p:cNvSpPr txBox="1"/>
          <p:nvPr/>
        </p:nvSpPr>
        <p:spPr>
          <a:xfrm>
            <a:off x="1121590" y="4192953"/>
            <a:ext cx="152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胡克定律：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5096178" y="4296591"/>
            <a:ext cx="570772" cy="19283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591096"/>
              </p:ext>
            </p:extLst>
          </p:nvPr>
        </p:nvGraphicFramePr>
        <p:xfrm>
          <a:off x="6110442" y="4078224"/>
          <a:ext cx="2356992" cy="62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34" name="Equation" r:id="rId13" imgW="1473120" imgH="393480" progId="Equation.DSMT4">
                  <p:embed/>
                </p:oleObj>
              </mc:Choice>
              <mc:Fallback>
                <p:oleObj name="Equation" r:id="rId13" imgW="14731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10442" y="4078224"/>
                        <a:ext cx="2356992" cy="629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1123379" y="4722983"/>
            <a:ext cx="6524409" cy="41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当杆件伸长时， 轴力为拉力；</a:t>
            </a:r>
            <a:r>
              <a:rPr lang="zh-CN" altLang="en-US" sz="1600" dirty="0"/>
              <a:t>当</a:t>
            </a:r>
            <a:r>
              <a:rPr lang="zh-CN" altLang="en-US" sz="1600" dirty="0" smtClean="0"/>
              <a:t>杆件压缩时</a:t>
            </a:r>
            <a:r>
              <a:rPr lang="zh-CN" altLang="en-US" sz="1600" dirty="0"/>
              <a:t>， 轴力</a:t>
            </a:r>
            <a:r>
              <a:rPr lang="zh-CN" altLang="en-US" sz="1600" dirty="0" smtClean="0"/>
              <a:t>为</a:t>
            </a:r>
            <a:r>
              <a:rPr lang="zh-CN" altLang="en-US" sz="1600" dirty="0"/>
              <a:t>压力</a:t>
            </a:r>
            <a:r>
              <a:rPr lang="zh-CN" altLang="en-US" sz="1600" dirty="0" smtClean="0"/>
              <a:t>；</a:t>
            </a:r>
            <a:endParaRPr lang="zh-CN" altLang="en-US" sz="1600" dirty="0"/>
          </a:p>
        </p:txBody>
      </p:sp>
      <p:pic>
        <p:nvPicPr>
          <p:cNvPr id="19" name="Picture 3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356" y="1378564"/>
            <a:ext cx="34671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文本框 8">
            <a:extLst>
              <a:ext uri="{FF2B5EF4-FFF2-40B4-BE49-F238E27FC236}">
                <a16:creationId xmlns="" xmlns:a16="http://schemas.microsoft.com/office/drawing/2014/main" id="{CBC22A77-89B0-496D-A66A-754F3D044C97}"/>
              </a:ext>
            </a:extLst>
          </p:cNvPr>
          <p:cNvSpPr txBox="1"/>
          <p:nvPr/>
        </p:nvSpPr>
        <p:spPr>
          <a:xfrm>
            <a:off x="1123379" y="5294699"/>
            <a:ext cx="207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微段受力平衡：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270480"/>
              </p:ext>
            </p:extLst>
          </p:nvPr>
        </p:nvGraphicFramePr>
        <p:xfrm>
          <a:off x="3465352" y="5364609"/>
          <a:ext cx="287496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35" name="Equation" r:id="rId16" imgW="2874960" imgH="330120" progId="Equation.DSMT4">
                  <p:embed/>
                </p:oleObj>
              </mc:Choice>
              <mc:Fallback>
                <p:oleObj name="Equation" r:id="rId16" imgW="28749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65352" y="5364609"/>
                        <a:ext cx="2874963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51758"/>
              </p:ext>
            </p:extLst>
          </p:nvPr>
        </p:nvGraphicFramePr>
        <p:xfrm>
          <a:off x="6807797" y="5190747"/>
          <a:ext cx="24669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36" name="Equation" r:id="rId18" imgW="2467080" imgH="608040" progId="Equation.DSMT4">
                  <p:embed/>
                </p:oleObj>
              </mc:Choice>
              <mc:Fallback>
                <p:oleObj name="Equation" r:id="rId18" imgW="2467080" imgH="608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807797" y="5190747"/>
                        <a:ext cx="2466975" cy="608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9124741" y="482558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惯性力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8468307" y="5084083"/>
            <a:ext cx="751408" cy="114583"/>
          </a:xfrm>
          <a:prstGeom prst="straightConnector1">
            <a:avLst/>
          </a:prstGeom>
          <a:ln>
            <a:solidFill>
              <a:srgbClr val="FF0000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7822791" y="3666014"/>
            <a:ext cx="751408" cy="114583"/>
          </a:xfrm>
          <a:prstGeom prst="straightConnector1">
            <a:avLst/>
          </a:prstGeom>
          <a:ln>
            <a:solidFill>
              <a:srgbClr val="FF0000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686159" y="345908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横截面积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883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3524"/>
            <a:ext cx="10972800" cy="1143000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dirty="0" smtClean="0"/>
              <a:t>第七章 方程的推导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24B19CFE-8627-4E11-A1FB-62EBF4AC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64092-01D4-4423-9290-2ACB71652B1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4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569397" y="870687"/>
            <a:ext cx="17980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杆的运动方程：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085" y="1237494"/>
            <a:ext cx="3591265" cy="122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896236" y="4230623"/>
            <a:ext cx="1662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对于等截面杆：</a:t>
            </a:r>
            <a:endParaRPr lang="zh-CN" altLang="en-US" sz="1600" dirty="0"/>
          </a:p>
        </p:txBody>
      </p:sp>
      <p:pic>
        <p:nvPicPr>
          <p:cNvPr id="19" name="Picture 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356" y="1378564"/>
            <a:ext cx="34671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右箭头 26"/>
          <p:cNvSpPr/>
          <p:nvPr/>
        </p:nvSpPr>
        <p:spPr>
          <a:xfrm>
            <a:off x="2367436" y="3526726"/>
            <a:ext cx="570772" cy="19283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92316"/>
              </p:ext>
            </p:extLst>
          </p:nvPr>
        </p:nvGraphicFramePr>
        <p:xfrm>
          <a:off x="3072835" y="3361765"/>
          <a:ext cx="327818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29" name="Equation" r:id="rId6" imgW="3278160" imgH="644400" progId="Equation.DSMT4">
                  <p:embed/>
                </p:oleObj>
              </mc:Choice>
              <mc:Fallback>
                <p:oleObj name="Equation" r:id="rId6" imgW="3278160" imgH="64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72835" y="3361765"/>
                        <a:ext cx="3278187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707190"/>
              </p:ext>
            </p:extLst>
          </p:nvPr>
        </p:nvGraphicFramePr>
        <p:xfrm>
          <a:off x="2493085" y="2597771"/>
          <a:ext cx="370205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30" name="Equation" r:id="rId8" imgW="3701880" imgH="627120" progId="Equation.DSMT4">
                  <p:embed/>
                </p:oleObj>
              </mc:Choice>
              <mc:Fallback>
                <p:oleObj name="Equation" r:id="rId8" imgW="3701880" imgH="627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93085" y="2597771"/>
                        <a:ext cx="3702050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223758"/>
              </p:ext>
            </p:extLst>
          </p:nvPr>
        </p:nvGraphicFramePr>
        <p:xfrm>
          <a:off x="7245745" y="3267751"/>
          <a:ext cx="4144896" cy="710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31" name="Equation" r:id="rId10" imgW="2590560" imgH="444240" progId="Equation.DSMT4">
                  <p:embed/>
                </p:oleObj>
              </mc:Choice>
              <mc:Fallback>
                <p:oleObj name="Equation" r:id="rId10" imgW="2590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45745" y="3267751"/>
                        <a:ext cx="4144896" cy="710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8561495" y="2656885"/>
            <a:ext cx="21230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单位长度的轴向外力</a:t>
            </a:r>
            <a:endParaRPr lang="zh-CN" altLang="en-US" sz="1600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0370965" y="3017546"/>
            <a:ext cx="313536" cy="451698"/>
          </a:xfrm>
          <a:prstGeom prst="straightConnector1">
            <a:avLst/>
          </a:prstGeom>
          <a:ln>
            <a:solidFill>
              <a:srgbClr val="FF0000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872794"/>
              </p:ext>
            </p:extLst>
          </p:nvPr>
        </p:nvGraphicFramePr>
        <p:xfrm>
          <a:off x="2767993" y="4675016"/>
          <a:ext cx="2255040" cy="670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32" name="Equation" r:id="rId12" imgW="1409400" imgH="419040" progId="Equation.DSMT4">
                  <p:embed/>
                </p:oleObj>
              </mc:Choice>
              <mc:Fallback>
                <p:oleObj name="Equation" r:id="rId12" imgW="1409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67993" y="4675016"/>
                        <a:ext cx="2255040" cy="670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618285"/>
              </p:ext>
            </p:extLst>
          </p:nvPr>
        </p:nvGraphicFramePr>
        <p:xfrm>
          <a:off x="5709519" y="4645500"/>
          <a:ext cx="2133504" cy="670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33" name="Equation" r:id="rId14" imgW="1333440" imgH="419040" progId="Equation.DSMT4">
                  <p:embed/>
                </p:oleObj>
              </mc:Choice>
              <mc:Fallback>
                <p:oleObj name="Equation" r:id="rId14" imgW="1333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09519" y="4645500"/>
                        <a:ext cx="2133504" cy="670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/>
          <p:cNvSpPr/>
          <p:nvPr/>
        </p:nvSpPr>
        <p:spPr>
          <a:xfrm>
            <a:off x="1037312" y="5565336"/>
            <a:ext cx="4629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关于边界条件请参考第七章习题</a:t>
            </a:r>
            <a:r>
              <a:rPr lang="en-US" altLang="zh-CN" sz="1600" dirty="0" smtClean="0"/>
              <a:t>PPT</a:t>
            </a:r>
            <a:r>
              <a:rPr lang="zh-CN" altLang="en-US" sz="1600" dirty="0" smtClean="0"/>
              <a:t>：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69721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3524"/>
            <a:ext cx="10972800" cy="1143000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dirty="0" smtClean="0"/>
              <a:t>第七章 方程的推导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24B19CFE-8627-4E11-A1FB-62EBF4AC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64092-01D4-4423-9290-2ACB71652B1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4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569397" y="870687"/>
            <a:ext cx="2470837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扩散方程：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17" name="Picture 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964" y="1269394"/>
            <a:ext cx="2567214" cy="174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文本框 12">
            <a:extLst>
              <a:ext uri="{FF2B5EF4-FFF2-40B4-BE49-F238E27FC236}">
                <a16:creationId xmlns:a16="http://schemas.microsoft.com/office/drawing/2014/main" xmlns="" id="{7CA1F627-D41A-4B59-B18B-82EA3F042EFE}"/>
              </a:ext>
            </a:extLst>
          </p:cNvPr>
          <p:cNvSpPr txBox="1"/>
          <p:nvPr/>
        </p:nvSpPr>
        <p:spPr>
          <a:xfrm>
            <a:off x="1037311" y="1526358"/>
            <a:ext cx="64346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单位时间内，沿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轴左边面上的流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入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量为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</a:t>
            </a:r>
            <a:r>
              <a:rPr lang="en-US" altLang="zh-CN" sz="2000" i="1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dydz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沿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轴右边面上的流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出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量为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</a:t>
            </a:r>
            <a:r>
              <a:rPr lang="en-US" altLang="zh-CN" sz="2000" i="1" baseline="-25000" dirty="0">
                <a:latin typeface="Times New Roman" pitchFamily="18" charset="0"/>
                <a:cs typeface="Times New Roman" pitchFamily="18" charset="0"/>
              </a:rPr>
              <a:t>x+dx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dydz</a:t>
            </a:r>
            <a:endParaRPr lang="zh-CN" alt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文本框 12">
            <a:extLst>
              <a:ext uri="{FF2B5EF4-FFF2-40B4-BE49-F238E27FC236}">
                <a16:creationId xmlns:a16="http://schemas.microsoft.com/office/drawing/2014/main" xmlns="" id="{7CA1F627-D41A-4B59-B18B-82EA3F042EFE}"/>
              </a:ext>
            </a:extLst>
          </p:cNvPr>
          <p:cNvSpPr txBox="1"/>
          <p:nvPr/>
        </p:nvSpPr>
        <p:spPr>
          <a:xfrm>
            <a:off x="1037311" y="2678549"/>
            <a:ext cx="2985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沿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轴方向的净流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入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量为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altLang="zh-CN" sz="20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177815"/>
              </p:ext>
            </p:extLst>
          </p:nvPr>
        </p:nvGraphicFramePr>
        <p:xfrm>
          <a:off x="4177425" y="2563820"/>
          <a:ext cx="3636864" cy="62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7" name="Equation" r:id="rId5" imgW="2273040" imgH="393480" progId="Equation.DSMT4">
                  <p:embed/>
                </p:oleObj>
              </mc:Choice>
              <mc:Fallback>
                <p:oleObj name="Equation" r:id="rId5" imgW="2273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77425" y="2563820"/>
                        <a:ext cx="3636864" cy="629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12">
            <a:extLst>
              <a:ext uri="{FF2B5EF4-FFF2-40B4-BE49-F238E27FC236}">
                <a16:creationId xmlns:a16="http://schemas.microsoft.com/office/drawing/2014/main" xmlns="" id="{7CA1F627-D41A-4B59-B18B-82EA3F042EFE}"/>
              </a:ext>
            </a:extLst>
          </p:cNvPr>
          <p:cNvSpPr txBox="1"/>
          <p:nvPr/>
        </p:nvSpPr>
        <p:spPr>
          <a:xfrm>
            <a:off x="912936" y="3922856"/>
            <a:ext cx="2006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总的流入量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为：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974685"/>
              </p:ext>
            </p:extLst>
          </p:nvPr>
        </p:nvGraphicFramePr>
        <p:xfrm>
          <a:off x="2919904" y="3922856"/>
          <a:ext cx="3881088" cy="670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8" name="Equation" r:id="rId7" imgW="2425680" imgH="419040" progId="Equation.DSMT4">
                  <p:embed/>
                </p:oleObj>
              </mc:Choice>
              <mc:Fallback>
                <p:oleObj name="Equation" r:id="rId7" imgW="2425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9904" y="3922856"/>
                        <a:ext cx="3881088" cy="670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541753"/>
              </p:ext>
            </p:extLst>
          </p:nvPr>
        </p:nvGraphicFramePr>
        <p:xfrm>
          <a:off x="3222355" y="4694919"/>
          <a:ext cx="4891087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9" name="Equation" r:id="rId9" imgW="4890960" imgH="668160" progId="Equation.DSMT4">
                  <p:embed/>
                </p:oleObj>
              </mc:Choice>
              <mc:Fallback>
                <p:oleObj name="Equation" r:id="rId9" imgW="4890960" imgH="668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22355" y="4694919"/>
                        <a:ext cx="4891087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/>
          <p:cNvSpPr/>
          <p:nvPr/>
        </p:nvSpPr>
        <p:spPr>
          <a:xfrm>
            <a:off x="968138" y="478618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根据菲克第一定律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138722" y="2746680"/>
            <a:ext cx="276024" cy="326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4340801" y="3078659"/>
            <a:ext cx="551530" cy="343991"/>
          </a:xfrm>
          <a:prstGeom prst="straightConnector1">
            <a:avLst/>
          </a:prstGeom>
          <a:ln>
            <a:solidFill>
              <a:srgbClr val="FF0000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12">
            <a:extLst>
              <a:ext uri="{FF2B5EF4-FFF2-40B4-BE49-F238E27FC236}">
                <a16:creationId xmlns:a16="http://schemas.microsoft.com/office/drawing/2014/main" xmlns="" id="{7CA1F627-D41A-4B59-B18B-82EA3F042EFE}"/>
              </a:ext>
            </a:extLst>
          </p:cNvPr>
          <p:cNvSpPr txBox="1"/>
          <p:nvPr/>
        </p:nvSpPr>
        <p:spPr>
          <a:xfrm>
            <a:off x="4940498" y="3251040"/>
            <a:ext cx="6550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沿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方向的扩散流强度（热传导问题，热流强度）</a:t>
            </a:r>
            <a:endParaRPr lang="en-US" altLang="zh-CN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本框 12">
            <a:extLst>
              <a:ext uri="{FF2B5EF4-FFF2-40B4-BE49-F238E27FC236}">
                <a16:creationId xmlns:a16="http://schemas.microsoft.com/office/drawing/2014/main" xmlns="" id="{7CA1F627-D41A-4B59-B18B-82EA3F042EFE}"/>
              </a:ext>
            </a:extLst>
          </p:cNvPr>
          <p:cNvSpPr txBox="1"/>
          <p:nvPr/>
        </p:nvSpPr>
        <p:spPr>
          <a:xfrm>
            <a:off x="912936" y="5513835"/>
            <a:ext cx="2006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总的流入量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为：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79795"/>
              </p:ext>
            </p:extLst>
          </p:nvPr>
        </p:nvGraphicFramePr>
        <p:xfrm>
          <a:off x="3338078" y="5462925"/>
          <a:ext cx="4571712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0" name="Equation" r:id="rId11" imgW="2857320" imgH="482400" progId="Equation.DSMT4">
                  <p:embed/>
                </p:oleObj>
              </mc:Choice>
              <mc:Fallback>
                <p:oleObj name="Equation" r:id="rId11" imgW="28573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38078" y="5462925"/>
                        <a:ext cx="4571712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/>
          <p:cNvSpPr/>
          <p:nvPr/>
        </p:nvSpPr>
        <p:spPr>
          <a:xfrm>
            <a:off x="8290133" y="4932411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热传导问题：傅立叶定律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132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3524"/>
            <a:ext cx="10972800" cy="1143000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dirty="0" smtClean="0"/>
              <a:t>第七章 方程的推导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24B19CFE-8627-4E11-A1FB-62EBF4AC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64092-01D4-4423-9290-2ACB71652B1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4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569397" y="870687"/>
            <a:ext cx="1798039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扩散方程：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149829"/>
              </p:ext>
            </p:extLst>
          </p:nvPr>
        </p:nvGraphicFramePr>
        <p:xfrm>
          <a:off x="1572601" y="1521978"/>
          <a:ext cx="58102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8" name="Equation" r:id="rId4" imgW="3632040" imgH="482400" progId="Equation.DSMT4">
                  <p:embed/>
                </p:oleObj>
              </mc:Choice>
              <mc:Fallback>
                <p:oleObj name="Equation" r:id="rId4" imgW="36320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2601" y="1521978"/>
                        <a:ext cx="58102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椭圆 20"/>
          <p:cNvSpPr/>
          <p:nvPr/>
        </p:nvSpPr>
        <p:spPr>
          <a:xfrm>
            <a:off x="2842659" y="1396040"/>
            <a:ext cx="4118995" cy="10488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468416" y="1463372"/>
            <a:ext cx="1080629" cy="9407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666950" y="2687929"/>
            <a:ext cx="3358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单位时间通过边界流入的物质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6080812" y="2352605"/>
            <a:ext cx="490754" cy="348251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2240053" y="2343298"/>
            <a:ext cx="602606" cy="357558"/>
          </a:xfrm>
          <a:prstGeom prst="straightConnector1">
            <a:avLst/>
          </a:prstGeom>
          <a:ln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842657" y="2773450"/>
            <a:ext cx="2600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单位时间内浓度变化对对应的物质量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021092"/>
              </p:ext>
            </p:extLst>
          </p:nvPr>
        </p:nvGraphicFramePr>
        <p:xfrm>
          <a:off x="8109546" y="1758030"/>
          <a:ext cx="1076544" cy="324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9" name="Equation" r:id="rId6" imgW="672840" imgH="203040" progId="Equation.DSMT4">
                  <p:embed/>
                </p:oleObj>
              </mc:Choice>
              <mc:Fallback>
                <p:oleObj name="Equation" r:id="rId6" imgW="672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09546" y="1758030"/>
                        <a:ext cx="1076544" cy="3248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直接箭头连接符 33"/>
          <p:cNvCxnSpPr/>
          <p:nvPr/>
        </p:nvCxnSpPr>
        <p:spPr>
          <a:xfrm flipH="1" flipV="1">
            <a:off x="8685202" y="2004354"/>
            <a:ext cx="490754" cy="348251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8125735" y="2260218"/>
            <a:ext cx="3358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单位时间源产生的物质量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295644"/>
              </p:ext>
            </p:extLst>
          </p:nvPr>
        </p:nvGraphicFramePr>
        <p:xfrm>
          <a:off x="3462338" y="3733800"/>
          <a:ext cx="136048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0" name="Equation" r:id="rId8" imgW="850680" imgH="228600" progId="Equation.DSMT4">
                  <p:embed/>
                </p:oleObj>
              </mc:Choice>
              <mc:Fallback>
                <p:oleObj name="Equation" r:id="rId8" imgW="850680" imgH="2286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3733800"/>
                        <a:ext cx="1360487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656423" y="3591561"/>
            <a:ext cx="26230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如果扩散系数为常数：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9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697193" y="4291435"/>
            <a:ext cx="38340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热传导方程同样可以推导得到。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32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3524"/>
            <a:ext cx="10972800" cy="1143000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dirty="0" smtClean="0"/>
              <a:t>第七章 方程的推导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24B19CFE-8627-4E11-A1FB-62EBF4AC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64092-01D4-4423-9290-2ACB71652B1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4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569397" y="870687"/>
            <a:ext cx="17980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要求：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8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912688" y="1553090"/>
            <a:ext cx="8149773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根据物理问题所遵循的规律，用微单元法来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推导问题的方程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9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929304" y="3272200"/>
            <a:ext cx="95251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知道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连续条件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的物理含义，会应用连续条件来确定定解问题。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8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929304" y="2213321"/>
            <a:ext cx="10055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对于振动问题、热传导问题、扩散问题，知道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三类边界条件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的物理含义，能写出相应的数学方程。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929304" y="4030317"/>
            <a:ext cx="952514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对二阶常系数偏微分方程利用判别式进行分类，并转化为标准形式。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109447"/>
              </p:ext>
            </p:extLst>
          </p:nvPr>
        </p:nvGraphicFramePr>
        <p:xfrm>
          <a:off x="2162750" y="4786273"/>
          <a:ext cx="37941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3" name="Equation" r:id="rId4" imgW="3794040" imgH="800280" progId="Equation.DSMT4">
                  <p:embed/>
                </p:oleObj>
              </mc:Choice>
              <mc:Fallback>
                <p:oleObj name="Equation" r:id="rId4" imgW="3794040" imgH="800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2750" y="4786273"/>
                        <a:ext cx="3794125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8998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3524"/>
            <a:ext cx="10972800" cy="1143000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dirty="0" smtClean="0"/>
              <a:t>第八章 分离变量法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24B19CFE-8627-4E11-A1FB-62EBF4AC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64092-01D4-4423-9290-2ACB71652B1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18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569397" y="870687"/>
            <a:ext cx="17980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要求：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912688" y="1553090"/>
            <a:ext cx="9308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知道在直角坐标系、球坐标系、柱坐标系下对拉普拉斯方程和泊松方程应用分离变量法的具体过程。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3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912688" y="2654835"/>
            <a:ext cx="9786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对于平面问题，要求在直角坐标系和极坐标系下 会用分离变量法来求解拉普拉斯方程和泊松方程具体问题。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374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3524"/>
            <a:ext cx="10972800" cy="1143000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dirty="0"/>
              <a:t>第八章 分离变量法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24B19CFE-8627-4E11-A1FB-62EBF4AC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64092-01D4-4423-9290-2ACB71652B1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0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1065088" y="1270266"/>
            <a:ext cx="97863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首先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要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分析，采用分离变量法的边界条件选哪个？ 如果边界条件是非齐次的， 那么先要找一个特解，让特解满足相应的非齐次边界条件。应用叠加原理，可以得到满足齐次边界条件的新问题。在找特解的过程中考虑能否把方程齐次化？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用分离变量法得到相应的本征值问题。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求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出本征值问题的本征值和本征函数。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如果方程是齐次的，那么把解展开为本征函数的广义傅立叶级数，同时对初始条件也用本征函数进行展开，根据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初始条件得到广义傅立叶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级数的系数。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如果方程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是非齐次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，把方程的非齐次项 和初始条件展开为本征函数傅立叶级数，把方程的解也展开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为本征函数的广义傅立叶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级数（系数是函数），从而得到系数函数所应该满足的微分方程边值问题，求解后得到问题的解。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83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3524"/>
            <a:ext cx="10972800" cy="1143000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dirty="0" smtClean="0"/>
              <a:t>第九章 微分方程的级数解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24B19CFE-8627-4E11-A1FB-62EBF4AC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64092-01D4-4423-9290-2ACB71652B1E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4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569397" y="870687"/>
            <a:ext cx="17980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要求：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8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912688" y="1553090"/>
            <a:ext cx="8149773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会判断是常点还是正则奇点。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9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929304" y="3272200"/>
            <a:ext cx="9525142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对于正则奇点，先写出指标判断方程</a:t>
            </a:r>
            <a:r>
              <a:rPr lang="zh-CN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求解该判断方程得到两个实数解。在正则奇点处，展开为洛朗级数。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8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929304" y="2213321"/>
            <a:ext cx="10055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对于常点， 在常点附近进行泰勒级数展开，代入到微分方程后，分别得到奇数项系数之间的递推关系，和偶数项系数之间的递推关系，从而得到两支解（奇数次和偶数次）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732414"/>
              </p:ext>
            </p:extLst>
          </p:nvPr>
        </p:nvGraphicFramePr>
        <p:xfrm>
          <a:off x="2925411" y="4170090"/>
          <a:ext cx="206216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0" name="Equation" r:id="rId4" imgW="2062080" imgH="625320" progId="Equation.DSMT4">
                  <p:embed/>
                </p:oleObj>
              </mc:Choice>
              <mc:Fallback>
                <p:oleObj name="Equation" r:id="rId4" imgW="2062080" imgH="62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25411" y="4170090"/>
                        <a:ext cx="2062163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976868" y="4874826"/>
            <a:ext cx="9525142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代入到微分方程，得到系数之间的递推关系，从而分别得到两个解。 如果两个解是线性无关的， 那么就得到了原问题的解。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702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3524"/>
            <a:ext cx="10972800" cy="1143000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/>
              <a:t>第九章 微分方程的级数解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24B19CFE-8627-4E11-A1FB-62EBF4AC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64092-01D4-4423-9290-2ACB71652B1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4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1081704" y="1444370"/>
            <a:ext cx="95251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如果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两个解是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线性相关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的， 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那么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就假设第二个解为：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424485"/>
              </p:ext>
            </p:extLst>
          </p:nvPr>
        </p:nvGraphicFramePr>
        <p:xfrm>
          <a:off x="3399676" y="2106451"/>
          <a:ext cx="2966400" cy="609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51" name="Equation" r:id="rId4" imgW="1854000" imgH="380880" progId="Equation.DSMT4">
                  <p:embed/>
                </p:oleObj>
              </mc:Choice>
              <mc:Fallback>
                <p:oleObj name="Equation" r:id="rId4" imgW="1854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99676" y="2106451"/>
                        <a:ext cx="2966400" cy="609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1175862" y="2674248"/>
            <a:ext cx="952514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代入到方程后，求得相应的系数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 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32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3524"/>
            <a:ext cx="10972800" cy="1143000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dirty="0"/>
              <a:t>第九章 微分方程的级数解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24B19CFE-8627-4E11-A1FB-62EBF4AC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64092-01D4-4423-9290-2ACB71652B1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4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1081704" y="1153160"/>
            <a:ext cx="952514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标准的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S-L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问题：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008173"/>
              </p:ext>
            </p:extLst>
          </p:nvPr>
        </p:nvGraphicFramePr>
        <p:xfrm>
          <a:off x="2399885" y="1696744"/>
          <a:ext cx="41306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75" name="Equation" r:id="rId4" imgW="4130640" imgH="620640" progId="Equation.DSMT4">
                  <p:embed/>
                </p:oleObj>
              </mc:Choice>
              <mc:Fallback>
                <p:oleObj name="Equation" r:id="rId4" imgW="4130640" imgH="620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99885" y="1696744"/>
                        <a:ext cx="4130675" cy="62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1281012" y="2883919"/>
            <a:ext cx="95251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=0 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时有自然边界条件。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1281012" y="3513904"/>
            <a:ext cx="9525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如果边界条件是齐次的（第一，二，三类），那么不同特征值说</a:t>
            </a:r>
            <a:r>
              <a:rPr lang="zh-CN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对应的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特征函数关于权函数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是正交的。也就是整个区间的积分为零。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1333429" y="2378184"/>
            <a:ext cx="95251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要求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,ρ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都只取非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负值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1433412" y="4531167"/>
            <a:ext cx="95251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如果边界条件是齐次的（第一，二，三类），同时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负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那么特征值是非负的实数。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1433412" y="5184453"/>
            <a:ext cx="952514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要求会球特征值和特征函数，会证明正交性。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1" name="文本框 4">
            <a:extLst>
              <a:ext uri="{FF2B5EF4-FFF2-40B4-BE49-F238E27FC236}">
                <a16:creationId xmlns="" xmlns:a16="http://schemas.microsoft.com/office/drawing/2014/main" id="{9336418E-6FBF-4AB4-87B6-18C9025DC9E1}"/>
              </a:ext>
            </a:extLst>
          </p:cNvPr>
          <p:cNvSpPr txBox="1"/>
          <p:nvPr/>
        </p:nvSpPr>
        <p:spPr>
          <a:xfrm>
            <a:off x="1539219" y="5895976"/>
            <a:ext cx="95251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如果边界条件是非齐次的，那么特征函数就不具有正交性。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45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3524"/>
            <a:ext cx="10972800" cy="1143000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dirty="0"/>
              <a:t>第一</a:t>
            </a:r>
            <a:r>
              <a:rPr lang="zh-CN" altLang="en-US" dirty="0" smtClean="0"/>
              <a:t>章 复变函数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CBC22A77-89B0-496D-A66A-754F3D044C97}"/>
              </a:ext>
            </a:extLst>
          </p:cNvPr>
          <p:cNvSpPr txBox="1"/>
          <p:nvPr/>
        </p:nvSpPr>
        <p:spPr>
          <a:xfrm>
            <a:off x="1291905" y="1400962"/>
            <a:ext cx="97139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7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给定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解析函数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的实部或者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虚部，利用柯西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黎曼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条件来求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解析函数 </a:t>
            </a:r>
            <a:endParaRPr lang="en-US" altLang="zh-CN" sz="2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8 </a:t>
            </a:r>
            <a:r>
              <a:rPr lang="zh-CN" altLang="en-US" sz="2400" dirty="0" smtClean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平面标量场。电势与电通量，速度势与流量，温度与热流量</a:t>
            </a:r>
            <a:endParaRPr lang="zh-CN" altLang="en-US" sz="2400" dirty="0">
              <a:solidFill>
                <a:srgbClr val="00206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24B19CFE-8627-4E11-A1FB-62EBF4AC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64092-01D4-4423-9290-2ACB71652B1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463507"/>
              </p:ext>
            </p:extLst>
          </p:nvPr>
        </p:nvGraphicFramePr>
        <p:xfrm>
          <a:off x="1844309" y="3086474"/>
          <a:ext cx="2812634" cy="487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37" name="Equation" r:id="rId4" imgW="1757896" imgH="304394" progId="Equation.DSMT4">
                  <p:embed/>
                </p:oleObj>
              </mc:Choice>
              <mc:Fallback>
                <p:oleObj name="Equation" r:id="rId4" imgW="1757896" imgH="30439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4309" y="3086474"/>
                        <a:ext cx="2812634" cy="487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851983"/>
              </p:ext>
            </p:extLst>
          </p:nvPr>
        </p:nvGraphicFramePr>
        <p:xfrm>
          <a:off x="8769796" y="5044095"/>
          <a:ext cx="1484313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38" name="Equation" r:id="rId6" imgW="927000" imgH="203040" progId="Equation.DSMT4">
                  <p:embed/>
                </p:oleObj>
              </mc:Choice>
              <mc:Fallback>
                <p:oleObj name="Equation" r:id="rId6" imgW="927000" imgH="2030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9796" y="5044095"/>
                        <a:ext cx="1484313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875208"/>
              </p:ext>
            </p:extLst>
          </p:nvPr>
        </p:nvGraphicFramePr>
        <p:xfrm>
          <a:off x="1883129" y="3657611"/>
          <a:ext cx="57086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39" name="Equation" r:id="rId8" imgW="3568680" imgH="482400" progId="Equation.DSMT4">
                  <p:embed/>
                </p:oleObj>
              </mc:Choice>
              <mc:Fallback>
                <p:oleObj name="Equation" r:id="rId8" imgW="3568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83129" y="3657611"/>
                        <a:ext cx="5708650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050442"/>
              </p:ext>
            </p:extLst>
          </p:nvPr>
        </p:nvGraphicFramePr>
        <p:xfrm>
          <a:off x="1906325" y="4485598"/>
          <a:ext cx="48942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40" name="Equation" r:id="rId10" imgW="3060360" imgH="304560" progId="Equation.DSMT4">
                  <p:embed/>
                </p:oleObj>
              </mc:Choice>
              <mc:Fallback>
                <p:oleObj name="Equation" r:id="rId10" imgW="3060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06325" y="4485598"/>
                        <a:ext cx="4894262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989145"/>
              </p:ext>
            </p:extLst>
          </p:nvPr>
        </p:nvGraphicFramePr>
        <p:xfrm>
          <a:off x="8810605" y="4514182"/>
          <a:ext cx="1483200" cy="324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41" name="Equation" r:id="rId12" imgW="927000" imgH="203040" progId="Equation.DSMT4">
                  <p:embed/>
                </p:oleObj>
              </mc:Choice>
              <mc:Fallback>
                <p:oleObj name="Equation" r:id="rId12" imgW="927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810605" y="4514182"/>
                        <a:ext cx="1483200" cy="3248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194273"/>
              </p:ext>
            </p:extLst>
          </p:nvPr>
        </p:nvGraphicFramePr>
        <p:xfrm>
          <a:off x="1923888" y="5189903"/>
          <a:ext cx="5956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42" name="Equation" r:id="rId14" imgW="3720960" imgH="634680" progId="Equation.DSMT4">
                  <p:embed/>
                </p:oleObj>
              </mc:Choice>
              <mc:Fallback>
                <p:oleObj name="Equation" r:id="rId14" imgW="37209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23888" y="5189903"/>
                        <a:ext cx="59563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2894629" y="3133422"/>
            <a:ext cx="518354" cy="192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527169" y="4542879"/>
            <a:ext cx="621732" cy="343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6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3524"/>
            <a:ext cx="10972800" cy="1143000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dirty="0"/>
              <a:t>第一</a:t>
            </a:r>
            <a:r>
              <a:rPr lang="zh-CN" altLang="en-US" dirty="0" smtClean="0"/>
              <a:t>章 复变函数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24B19CFE-8627-4E11-A1FB-62EBF4AC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64092-01D4-4423-9290-2ACB71652B1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664068"/>
              </p:ext>
            </p:extLst>
          </p:nvPr>
        </p:nvGraphicFramePr>
        <p:xfrm>
          <a:off x="1438275" y="1730375"/>
          <a:ext cx="493871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1" name="Equation" r:id="rId4" imgW="3085920" imgH="228600" progId="Equation.DSMT4">
                  <p:embed/>
                </p:oleObj>
              </mc:Choice>
              <mc:Fallback>
                <p:oleObj name="Equation" r:id="rId4" imgW="308592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1730375"/>
                        <a:ext cx="4938713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25327"/>
              </p:ext>
            </p:extLst>
          </p:nvPr>
        </p:nvGraphicFramePr>
        <p:xfrm>
          <a:off x="1378226" y="1245569"/>
          <a:ext cx="2356992" cy="324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2" name="Equation" r:id="rId6" imgW="1473120" imgH="203040" progId="Equation.DSMT4">
                  <p:embed/>
                </p:oleObj>
              </mc:Choice>
              <mc:Fallback>
                <p:oleObj name="Equation" r:id="rId6" imgW="1473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8226" y="1245569"/>
                        <a:ext cx="2356992" cy="3248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3863563" y="122333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是解析函数，且满足：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425834" y="2933563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</a:t>
            </a:r>
            <a:r>
              <a:rPr lang="en-US" altLang="zh-CN" dirty="0" err="1" smtClean="0"/>
              <a:t>Caucy</a:t>
            </a:r>
            <a:r>
              <a:rPr lang="en-US" altLang="zh-CN" dirty="0" smtClean="0"/>
              <a:t>-Riemann</a:t>
            </a:r>
            <a:r>
              <a:rPr lang="zh-CN" altLang="en-US" dirty="0" smtClean="0"/>
              <a:t>条件：</a:t>
            </a:r>
            <a:endParaRPr lang="zh-CN" altLang="en-US" dirty="0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749925"/>
              </p:ext>
            </p:extLst>
          </p:nvPr>
        </p:nvGraphicFramePr>
        <p:xfrm>
          <a:off x="4570555" y="2916975"/>
          <a:ext cx="1625472" cy="38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3" name="Equation" r:id="rId8" imgW="1015920" imgH="241200" progId="Equation.DSMT4">
                  <p:embed/>
                </p:oleObj>
              </mc:Choice>
              <mc:Fallback>
                <p:oleObj name="Equation" r:id="rId8" imgW="1015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0555" y="2916975"/>
                        <a:ext cx="1625472" cy="38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1378226" y="2405546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上述表达式两边分别对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求偏导数，可以得到两个方程：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315442" y="3470360"/>
            <a:ext cx="5968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从中可以求出四个偏导数的值，积分后得到</a:t>
            </a:r>
            <a:r>
              <a:rPr lang="en-US" altLang="zh-CN" dirty="0" smtClean="0"/>
              <a:t>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78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3524"/>
            <a:ext cx="10972800" cy="1143000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章 复变函数的积分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CBC22A77-89B0-496D-A66A-754F3D044C97}"/>
              </a:ext>
            </a:extLst>
          </p:cNvPr>
          <p:cNvSpPr txBox="1"/>
          <p:nvPr/>
        </p:nvSpPr>
        <p:spPr>
          <a:xfrm>
            <a:off x="1291905" y="1400962"/>
            <a:ext cx="97139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1 </a:t>
            </a:r>
            <a:r>
              <a:rPr lang="zh-CN" altLang="en-US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复变函数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路径</a:t>
            </a:r>
            <a:r>
              <a:rPr lang="zh-CN" altLang="en-US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积分的定义</a:t>
            </a:r>
            <a:endParaRPr lang="en-US" altLang="zh-CN" sz="2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  </a:t>
            </a:r>
            <a:r>
              <a:rPr lang="zh-CN" altLang="en-US" sz="2400" dirty="0" smtClean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单连通区域和多连通区域的柯西定理</a:t>
            </a:r>
            <a:endParaRPr lang="en-US" altLang="zh-CN" sz="2400" dirty="0" smtClean="0">
              <a:solidFill>
                <a:srgbClr val="0000CC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 </a:t>
            </a:r>
            <a:endParaRPr lang="en-US" altLang="zh-CN" sz="2400" baseline="30000" dirty="0" smtClean="0">
              <a:solidFill>
                <a:srgbClr val="FF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7030A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4  </a:t>
            </a:r>
            <a:r>
              <a:rPr lang="zh-CN" altLang="en-US" sz="2400" dirty="0" smtClean="0">
                <a:solidFill>
                  <a:srgbClr val="7030A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柯西积分公式</a:t>
            </a:r>
            <a:endParaRPr lang="en-US" altLang="zh-CN" sz="2400" dirty="0" smtClean="0">
              <a:solidFill>
                <a:srgbClr val="00B05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24B19CFE-8627-4E11-A1FB-62EBF4AC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64092-01D4-4423-9290-2ACB71652B1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853938"/>
              </p:ext>
            </p:extLst>
          </p:nvPr>
        </p:nvGraphicFramePr>
        <p:xfrm>
          <a:off x="2099447" y="3083929"/>
          <a:ext cx="17684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4" name="Equation" r:id="rId4" imgW="1768320" imgH="495360" progId="Equation.DSMT4">
                  <p:embed/>
                </p:oleObj>
              </mc:Choice>
              <mc:Fallback>
                <p:oleObj name="Equation" r:id="rId4" imgW="1768320" imgH="495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99447" y="3083929"/>
                        <a:ext cx="1768475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02616"/>
              </p:ext>
            </p:extLst>
          </p:nvPr>
        </p:nvGraphicFramePr>
        <p:xfrm>
          <a:off x="4346502" y="3733874"/>
          <a:ext cx="225583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5" name="Equation" r:id="rId6" imgW="2255760" imgH="628560" progId="Equation.DSMT4">
                  <p:embed/>
                </p:oleObj>
              </mc:Choice>
              <mc:Fallback>
                <p:oleObj name="Equation" r:id="rId6" imgW="2255760" imgH="628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46502" y="3733874"/>
                        <a:ext cx="2255837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03469"/>
              </p:ext>
            </p:extLst>
          </p:nvPr>
        </p:nvGraphicFramePr>
        <p:xfrm>
          <a:off x="7088072" y="3663119"/>
          <a:ext cx="26130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6" name="Equation" r:id="rId8" imgW="2612880" imgH="762120" progId="Equation.DSMT4">
                  <p:embed/>
                </p:oleObj>
              </mc:Choice>
              <mc:Fallback>
                <p:oleObj name="Equation" r:id="rId8" imgW="2612880" imgH="762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88072" y="3663119"/>
                        <a:ext cx="261302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196587"/>
              </p:ext>
            </p:extLst>
          </p:nvPr>
        </p:nvGraphicFramePr>
        <p:xfrm>
          <a:off x="7118656" y="4560524"/>
          <a:ext cx="280352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7" name="Equation" r:id="rId10" imgW="2803680" imgH="671400" progId="Equation.DSMT4">
                  <p:embed/>
                </p:oleObj>
              </mc:Choice>
              <mc:Fallback>
                <p:oleObj name="Equation" r:id="rId10" imgW="2803680" imgH="671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118656" y="4560524"/>
                        <a:ext cx="2803525" cy="67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249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3524"/>
            <a:ext cx="10972800" cy="1143000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dirty="0" smtClean="0"/>
              <a:t>第四章 留数定理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CBC22A77-89B0-496D-A66A-754F3D044C97}"/>
              </a:ext>
            </a:extLst>
          </p:cNvPr>
          <p:cNvSpPr txBox="1"/>
          <p:nvPr/>
        </p:nvSpPr>
        <p:spPr>
          <a:xfrm>
            <a:off x="1291905" y="1400962"/>
            <a:ext cx="97139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1 </a:t>
            </a:r>
            <a:r>
              <a:rPr lang="zh-CN" alt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什么</a:t>
            </a:r>
            <a:r>
              <a:rPr lang="zh-CN" altLang="en-US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是留数？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Res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-1 </a:t>
            </a:r>
            <a:endParaRPr lang="en-US" altLang="zh-CN" sz="2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  </a:t>
            </a:r>
            <a:r>
              <a:rPr lang="zh-CN" altLang="en-US" sz="2400" dirty="0" smtClean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柯西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留数</a:t>
            </a:r>
            <a:r>
              <a:rPr lang="zh-CN" altLang="en-US" sz="2400" dirty="0" smtClean="0">
                <a:solidFill>
                  <a:srgbClr val="0000CC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定理</a:t>
            </a:r>
            <a:endParaRPr lang="en-US" altLang="zh-CN" sz="2400" dirty="0" smtClean="0">
              <a:solidFill>
                <a:srgbClr val="0000CC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3 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如果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z0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是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f (z)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的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 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阶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极点</a:t>
            </a:r>
            <a:endParaRPr lang="en-US" altLang="zh-CN" sz="2400" baseline="30000" dirty="0" smtClean="0">
              <a:solidFill>
                <a:srgbClr val="FF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7030A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4 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24B19CFE-8627-4E11-A1FB-62EBF4AC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64092-01D4-4423-9290-2ACB71652B1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973751"/>
              </p:ext>
            </p:extLst>
          </p:nvPr>
        </p:nvGraphicFramePr>
        <p:xfrm>
          <a:off x="4020847" y="2285529"/>
          <a:ext cx="28416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6" name="Equation" r:id="rId4" imgW="2841480" imgH="709560" progId="Equation.DSMT4">
                  <p:embed/>
                </p:oleObj>
              </mc:Choice>
              <mc:Fallback>
                <p:oleObj name="Equation" r:id="rId4" imgW="2841480" imgH="709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20847" y="2285529"/>
                        <a:ext cx="2841625" cy="70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231526"/>
              </p:ext>
            </p:extLst>
          </p:nvPr>
        </p:nvGraphicFramePr>
        <p:xfrm>
          <a:off x="5602943" y="3002685"/>
          <a:ext cx="484505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7" name="Equation" r:id="rId6" imgW="4844880" imgH="766800" progId="Equation.DSMT4">
                  <p:embed/>
                </p:oleObj>
              </mc:Choice>
              <mc:Fallback>
                <p:oleObj name="Equation" r:id="rId6" imgW="4844880" imgH="76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2943" y="3002685"/>
                        <a:ext cx="4845050" cy="76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1522"/>
              </p:ext>
            </p:extLst>
          </p:nvPr>
        </p:nvGraphicFramePr>
        <p:xfrm>
          <a:off x="2232011" y="3801451"/>
          <a:ext cx="23590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8" name="Equation" r:id="rId8" imgW="2359080" imgH="528480" progId="Equation.DSMT4">
                  <p:embed/>
                </p:oleObj>
              </mc:Choice>
              <mc:Fallback>
                <p:oleObj name="Equation" r:id="rId8" imgW="2359080" imgH="528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32011" y="3801451"/>
                        <a:ext cx="2359025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2642532" y="3766657"/>
            <a:ext cx="369116" cy="620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32611" y="4447950"/>
            <a:ext cx="84198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作变换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baseline="30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，可以把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/>
              </a:rPr>
              <a:t>积分路径从实变函数中的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[0 ,2π]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，变换到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复平面上的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单位圆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。然后根据留数定理来求积分。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36125" y="4018110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类广义积分： 积分区域是有限的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3011648" y="4286614"/>
            <a:ext cx="1724477" cy="40769"/>
          </a:xfrm>
          <a:prstGeom prst="straightConnector1">
            <a:avLst/>
          </a:prstGeom>
          <a:ln>
            <a:solidFill>
              <a:srgbClr val="FF0000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30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3524"/>
            <a:ext cx="10972800" cy="1143000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dirty="0" smtClean="0"/>
              <a:t>第四章 留数定理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24B19CFE-8627-4E11-A1FB-62EBF4AC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64092-01D4-4423-9290-2ACB71652B1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279851"/>
              </p:ext>
            </p:extLst>
          </p:nvPr>
        </p:nvGraphicFramePr>
        <p:xfrm>
          <a:off x="1525588" y="1266825"/>
          <a:ext cx="29051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18" name="Equation" r:id="rId4" imgW="1815840" imgH="469800" progId="Equation.DSMT4">
                  <p:embed/>
                </p:oleObj>
              </mc:Choice>
              <mc:Fallback>
                <p:oleObj name="Equation" r:id="rId4" imgW="18158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588" y="1266825"/>
                        <a:ext cx="2905125" cy="75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393392" y="3565628"/>
            <a:ext cx="45059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在单位圆内只有一个二阶极点，</a:t>
            </a:r>
            <a:r>
              <a:rPr lang="en-US" altLang="zh-CN" dirty="0" smtClean="0"/>
              <a:t>z=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/3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72535" y="1159017"/>
            <a:ext cx="660076" cy="844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667292"/>
              </p:ext>
            </p:extLst>
          </p:nvPr>
        </p:nvGraphicFramePr>
        <p:xfrm>
          <a:off x="1487265" y="2309692"/>
          <a:ext cx="84121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19" name="Equation" r:id="rId6" imgW="5257800" imgH="482400" progId="Equation.DSMT4">
                  <p:embed/>
                </p:oleObj>
              </mc:Choice>
              <mc:Fallback>
                <p:oleObj name="Equation" r:id="rId6" imgW="52578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7265" y="2309692"/>
                        <a:ext cx="8412162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609633"/>
              </p:ext>
            </p:extLst>
          </p:nvPr>
        </p:nvGraphicFramePr>
        <p:xfrm>
          <a:off x="1462299" y="3429000"/>
          <a:ext cx="2377152" cy="670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20" name="Equation" r:id="rId8" imgW="1485720" imgH="419040" progId="Equation.DSMT4">
                  <p:embed/>
                </p:oleObj>
              </mc:Choice>
              <mc:Fallback>
                <p:oleObj name="Equation" r:id="rId8" imgW="14857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62299" y="3429000"/>
                        <a:ext cx="2377152" cy="670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720863"/>
              </p:ext>
            </p:extLst>
          </p:nvPr>
        </p:nvGraphicFramePr>
        <p:xfrm>
          <a:off x="1572535" y="4471421"/>
          <a:ext cx="6299136" cy="812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21" name="Equation" r:id="rId10" imgW="3936960" imgH="507960" progId="Equation.DSMT4">
                  <p:embed/>
                </p:oleObj>
              </mc:Choice>
              <mc:Fallback>
                <p:oleObj name="Equation" r:id="rId10" imgW="39369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72535" y="4471421"/>
                        <a:ext cx="6299136" cy="812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432719"/>
              </p:ext>
            </p:extLst>
          </p:nvPr>
        </p:nvGraphicFramePr>
        <p:xfrm>
          <a:off x="1667461" y="5512730"/>
          <a:ext cx="1808064" cy="670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22" name="Equation" r:id="rId12" imgW="1130040" imgH="419040" progId="Equation.DSMT4">
                  <p:embed/>
                </p:oleObj>
              </mc:Choice>
              <mc:Fallback>
                <p:oleObj name="Equation" r:id="rId12" imgW="11300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67461" y="5512730"/>
                        <a:ext cx="1808064" cy="670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859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3524"/>
            <a:ext cx="10972800" cy="1143000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dirty="0" smtClean="0"/>
              <a:t>第四章 留数定理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24B19CFE-8627-4E11-A1FB-62EBF4AC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64092-01D4-4423-9290-2ACB71652B1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300739" y="1867827"/>
            <a:ext cx="4971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复变函数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在实轴上没有奇点，当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在上半平面或者实轴上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时，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z</a:t>
            </a:r>
            <a:r>
              <a:rPr lang="zh-CN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一致上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是有理函数，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deg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Q-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deg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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2 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deg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指多项式的最高幂次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。</a:t>
            </a:r>
            <a:endParaRPr lang="en-US" altLang="zh-CN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327625"/>
              </p:ext>
            </p:extLst>
          </p:nvPr>
        </p:nvGraphicFramePr>
        <p:xfrm>
          <a:off x="3145621" y="1235851"/>
          <a:ext cx="14636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97" name="Equation" r:id="rId4" imgW="1463760" imgH="528480" progId="Equation.DSMT4">
                  <p:embed/>
                </p:oleObj>
              </mc:Choice>
              <mc:Fallback>
                <p:oleObj name="Equation" r:id="rId4" imgW="1463760" imgH="528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5621" y="1235851"/>
                        <a:ext cx="1463675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539" y="1127944"/>
            <a:ext cx="379095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769102"/>
              </p:ext>
            </p:extLst>
          </p:nvPr>
        </p:nvGraphicFramePr>
        <p:xfrm>
          <a:off x="1890784" y="4364787"/>
          <a:ext cx="40830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98" name="Equation" r:id="rId7" imgW="4083120" imgH="711360" progId="Equation.DSMT4">
                  <p:embed/>
                </p:oleObj>
              </mc:Choice>
              <mc:Fallback>
                <p:oleObj name="Equation" r:id="rId7" imgW="4083120" imgH="711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90784" y="4364787"/>
                        <a:ext cx="408305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130459" y="1315504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II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r>
              <a:rPr lang="zh-CN" altLang="en-US" dirty="0">
                <a:solidFill>
                  <a:srgbClr val="FF0000"/>
                </a:solidFill>
              </a:rPr>
              <a:t>广义积分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47913" y="3768669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构造如图所示的积分路径，利用留数定理来求积分：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026240"/>
              </p:ext>
            </p:extLst>
          </p:nvPr>
        </p:nvGraphicFramePr>
        <p:xfrm>
          <a:off x="1968271" y="5317468"/>
          <a:ext cx="3636864" cy="5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99" name="Equation" r:id="rId9" imgW="2273040" imgH="355320" progId="Equation.DSMT4">
                  <p:embed/>
                </p:oleObj>
              </mc:Choice>
              <mc:Fallback>
                <p:oleObj name="Equation" r:id="rId9" imgW="22730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68271" y="5317468"/>
                        <a:ext cx="3636864" cy="56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739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3524"/>
            <a:ext cx="10972800" cy="1143000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dirty="0" smtClean="0"/>
              <a:t>第四章 留数定理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24B19CFE-8627-4E11-A1FB-62EBF4AC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64092-01D4-4423-9290-2ACB71652B1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300738" y="2276191"/>
            <a:ext cx="60202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复变函数在实轴上没有奇点，当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在上半平面或者实轴上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时，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一致上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。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注：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&lt;0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时，下半平面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是有理函数，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deg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Q-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deg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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1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deg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指多项式的最高幂次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。</a:t>
            </a:r>
            <a:endParaRPr lang="en-US" altLang="zh-CN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pic>
        <p:nvPicPr>
          <p:cNvPr id="13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478" y="1419153"/>
            <a:ext cx="379095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4504"/>
              </p:ext>
            </p:extLst>
          </p:nvPr>
        </p:nvGraphicFramePr>
        <p:xfrm>
          <a:off x="1578035" y="4139874"/>
          <a:ext cx="3505140" cy="62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23" name="Equation" r:id="rId5" imgW="2336760" imgH="419040" progId="Equation.DSMT4">
                  <p:embed/>
                </p:oleObj>
              </mc:Choice>
              <mc:Fallback>
                <p:oleObj name="Equation" r:id="rId5" imgW="2336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8035" y="4139874"/>
                        <a:ext cx="3505140" cy="628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509438"/>
              </p:ext>
            </p:extLst>
          </p:nvPr>
        </p:nvGraphicFramePr>
        <p:xfrm>
          <a:off x="5635868" y="4079510"/>
          <a:ext cx="1676160" cy="62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24" name="Equation" r:id="rId7" imgW="1117440" imgH="419040" progId="Equation.DSMT4">
                  <p:embed/>
                </p:oleObj>
              </mc:Choice>
              <mc:Fallback>
                <p:oleObj name="Equation" r:id="rId7" imgW="1117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5868" y="4079510"/>
                        <a:ext cx="1676160" cy="628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7595732" y="4194642"/>
            <a:ext cx="383635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在上半平面只有一个二阶极点，</a:t>
            </a:r>
            <a:r>
              <a:rPr lang="en-US" altLang="zh-CN" dirty="0" smtClean="0"/>
              <a:t>z=2i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336541"/>
              </p:ext>
            </p:extLst>
          </p:nvPr>
        </p:nvGraphicFramePr>
        <p:xfrm>
          <a:off x="1587167" y="4905446"/>
          <a:ext cx="7619940" cy="66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25" name="Equation" r:id="rId9" imgW="5079960" imgH="444240" progId="Equation.DSMT4">
                  <p:embed/>
                </p:oleObj>
              </mc:Choice>
              <mc:Fallback>
                <p:oleObj name="Equation" r:id="rId9" imgW="5079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7167" y="4905446"/>
                        <a:ext cx="7619940" cy="666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405886"/>
              </p:ext>
            </p:extLst>
          </p:nvPr>
        </p:nvGraphicFramePr>
        <p:xfrm>
          <a:off x="1633134" y="5635595"/>
          <a:ext cx="3390660" cy="62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26" name="Equation" r:id="rId11" imgW="2260440" imgH="419040" progId="Equation.DSMT4">
                  <p:embed/>
                </p:oleObj>
              </mc:Choice>
              <mc:Fallback>
                <p:oleObj name="Equation" r:id="rId11" imgW="2260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33134" y="5635595"/>
                        <a:ext cx="3390660" cy="628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720398"/>
              </p:ext>
            </p:extLst>
          </p:nvPr>
        </p:nvGraphicFramePr>
        <p:xfrm>
          <a:off x="3051549" y="1219976"/>
          <a:ext cx="18954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27" name="Equation" r:id="rId13" imgW="1895400" imgH="560520" progId="Equation.DSMT4">
                  <p:embed/>
                </p:oleObj>
              </mc:Choice>
              <mc:Fallback>
                <p:oleObj name="Equation" r:id="rId13" imgW="1895400" imgH="560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51549" y="1219976"/>
                        <a:ext cx="1895475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130459" y="1315504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III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r>
              <a:rPr lang="zh-CN" altLang="en-US" dirty="0">
                <a:solidFill>
                  <a:srgbClr val="FF0000"/>
                </a:solidFill>
              </a:rPr>
              <a:t>广义积分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373482"/>
              </p:ext>
            </p:extLst>
          </p:nvPr>
        </p:nvGraphicFramePr>
        <p:xfrm>
          <a:off x="2985613" y="1817889"/>
          <a:ext cx="2112768" cy="5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28" name="Equation" r:id="rId15" imgW="1320480" imgH="330120" progId="Equation.DSMT4">
                  <p:embed/>
                </p:oleObj>
              </mc:Choice>
              <mc:Fallback>
                <p:oleObj name="Equation" r:id="rId15" imgW="1320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85613" y="1817889"/>
                        <a:ext cx="2112768" cy="528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657292"/>
              </p:ext>
            </p:extLst>
          </p:nvPr>
        </p:nvGraphicFramePr>
        <p:xfrm>
          <a:off x="5597798" y="1814779"/>
          <a:ext cx="2092608" cy="5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29" name="Equation" r:id="rId17" imgW="1307880" imgH="330120" progId="Equation.DSMT4">
                  <p:embed/>
                </p:oleObj>
              </mc:Choice>
              <mc:Fallback>
                <p:oleObj name="Equation" r:id="rId17" imgW="13078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97798" y="1814779"/>
                        <a:ext cx="2092608" cy="528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5961344" y="5777863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实轴上有奇点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，请参考课堂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PPT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98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headEnd w="med" len="lg"/>
          <a:tailEnd type="triangl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7715</TotalTime>
  <Words>1656</Words>
  <Application>Microsoft Office PowerPoint</Application>
  <PresentationFormat>自定义</PresentationFormat>
  <Paragraphs>225</Paragraphs>
  <Slides>29</Slides>
  <Notes>28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2" baseType="lpstr">
      <vt:lpstr>Office 主题​​</vt:lpstr>
      <vt:lpstr>Equation</vt:lpstr>
      <vt:lpstr>MathType 7.0 Equation</vt:lpstr>
      <vt:lpstr>数学物理方法期末复习</vt:lpstr>
      <vt:lpstr>第一章 复变函数</vt:lpstr>
      <vt:lpstr>第一章 复变函数</vt:lpstr>
      <vt:lpstr>第一章 复变函数</vt:lpstr>
      <vt:lpstr>第二章 复变函数的积分</vt:lpstr>
      <vt:lpstr>第四章 留数定理</vt:lpstr>
      <vt:lpstr>第四章 留数定理</vt:lpstr>
      <vt:lpstr>第四章 留数定理</vt:lpstr>
      <vt:lpstr>第四章 留数定理</vt:lpstr>
      <vt:lpstr>第三章 幂级数展开</vt:lpstr>
      <vt:lpstr>第三章 幂级数展开</vt:lpstr>
      <vt:lpstr>第五章 积分变换</vt:lpstr>
      <vt:lpstr>第五章 积分变换</vt:lpstr>
      <vt:lpstr>第五章 积分变换</vt:lpstr>
      <vt:lpstr>第五章 积分变换</vt:lpstr>
      <vt:lpstr>第五章 积分变换</vt:lpstr>
      <vt:lpstr>第五章 积分变换</vt:lpstr>
      <vt:lpstr>第五章 积分变换</vt:lpstr>
      <vt:lpstr>第五章 积分变换</vt:lpstr>
      <vt:lpstr>第七章 方程的推导</vt:lpstr>
      <vt:lpstr>第七章 方程的推导</vt:lpstr>
      <vt:lpstr>第七章 方程的推导</vt:lpstr>
      <vt:lpstr>第七章 方程的推导</vt:lpstr>
      <vt:lpstr>第七章 方程的推导</vt:lpstr>
      <vt:lpstr>第八章 分离变量法</vt:lpstr>
      <vt:lpstr>第八章 分离变量法</vt:lpstr>
      <vt:lpstr>第九章 微分方程的级数解</vt:lpstr>
      <vt:lpstr>第九章 微分方程的级数解</vt:lpstr>
      <vt:lpstr>第九章 微分方程的级数解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第15章  非线性数学物理问题简介</dc:title>
  <dc:creator>mebao</dc:creator>
  <cp:lastModifiedBy>ronghao.bao@gmail.com</cp:lastModifiedBy>
  <cp:revision>412</cp:revision>
  <dcterms:created xsi:type="dcterms:W3CDTF">2020-04-16T06:19:25Z</dcterms:created>
  <dcterms:modified xsi:type="dcterms:W3CDTF">2022-12-31T08:56:03Z</dcterms:modified>
</cp:coreProperties>
</file>