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0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6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7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6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9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4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3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8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D300-87F2-49D9-93A8-F5BB09554DB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5A83-4842-4FBA-AD5B-A7E1ACA4B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87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有如下事实：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所有伟大的厨师都是意大利人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所有意大利人都喜欢享用美食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迈克尔（</a:t>
            </a:r>
            <a:r>
              <a:rPr lang="en-US" altLang="zh-CN" dirty="0" smtClean="0"/>
              <a:t>Michael</a:t>
            </a:r>
            <a:r>
              <a:rPr lang="zh-CN" altLang="en-US" dirty="0" smtClean="0"/>
              <a:t>）或路易斯（</a:t>
            </a:r>
            <a:r>
              <a:rPr lang="en-US" altLang="zh-CN" dirty="0" smtClean="0"/>
              <a:t>Louis</a:t>
            </a:r>
            <a:r>
              <a:rPr lang="zh-CN" altLang="en-US" dirty="0" smtClean="0"/>
              <a:t>）是一位伟大的厨师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迈克尔不是一位伟大的厨师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因此，路易斯喜欢享用美食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）定义合适的谓词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）使用定义的谓词表述上述语句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）将谓词语句转换为标准子句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）应用归结方法证明结论</a:t>
            </a:r>
            <a:r>
              <a:rPr lang="en-US" altLang="zh-CN" dirty="0" smtClean="0"/>
              <a:t>⑤</a:t>
            </a:r>
            <a:r>
              <a:rPr lang="zh-CN" altLang="en-US" dirty="0" smtClean="0"/>
              <a:t>，画出归结过程并标注出合适的合一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9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/>
          <a:lstStyle/>
          <a:p>
            <a:pPr>
              <a:buSzPct val="60000"/>
              <a:buFont typeface="Wingdings" pitchFamily="2" charset="2"/>
              <a:buChar char="q"/>
            </a:pPr>
            <a:r>
              <a:rPr lang="zh-CN" altLang="en-US" dirty="0" smtClean="0"/>
              <a:t>定义如下谓词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rgbClr val="FFC000"/>
              </a:buClr>
              <a:buSzPct val="60000"/>
              <a:buFont typeface="Wingdings" pitchFamily="2" charset="2"/>
              <a:buChar char="Ø"/>
            </a:pPr>
            <a:r>
              <a:rPr lang="en-US" dirty="0"/>
              <a:t>GC(</a:t>
            </a:r>
            <a:r>
              <a:rPr lang="en-US" b="1" dirty="0"/>
              <a:t>x</a:t>
            </a:r>
            <a:r>
              <a:rPr lang="en-US" dirty="0"/>
              <a:t>) :   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zh-CN" altLang="en-US" dirty="0" smtClean="0"/>
              <a:t>是一位伟大的厨师</a:t>
            </a:r>
            <a:endParaRPr lang="en-US" dirty="0" smtClean="0"/>
          </a:p>
          <a:p>
            <a:pPr lvl="1">
              <a:buClr>
                <a:srgbClr val="FFC000"/>
              </a:buClr>
              <a:buSzPct val="60000"/>
              <a:buFont typeface="Wingdings" pitchFamily="2" charset="2"/>
              <a:buChar char="Ø"/>
            </a:pPr>
            <a:r>
              <a:rPr lang="en-US" dirty="0" smtClean="0"/>
              <a:t>I(</a:t>
            </a:r>
            <a:r>
              <a:rPr lang="en-US" b="1" dirty="0" smtClean="0"/>
              <a:t>x</a:t>
            </a:r>
            <a:r>
              <a:rPr lang="en-US" dirty="0" smtClean="0"/>
              <a:t>) :       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zh-CN" altLang="en-US" dirty="0" smtClean="0"/>
              <a:t>是意大利人</a:t>
            </a:r>
            <a:endParaRPr lang="en-US" altLang="zh-CN" dirty="0" smtClean="0"/>
          </a:p>
          <a:p>
            <a:pPr lvl="1">
              <a:buClr>
                <a:srgbClr val="FFC000"/>
              </a:buClr>
              <a:buSzPct val="60000"/>
              <a:buFont typeface="Wingdings" pitchFamily="2" charset="2"/>
              <a:buChar char="Ø"/>
            </a:pPr>
            <a:r>
              <a:rPr lang="en-US" dirty="0" smtClean="0"/>
              <a:t>EF(</a:t>
            </a:r>
            <a:r>
              <a:rPr lang="en-US" b="1" dirty="0" smtClean="0"/>
              <a:t>x</a:t>
            </a:r>
            <a:r>
              <a:rPr lang="en-US" dirty="0" smtClean="0"/>
              <a:t>) :    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zh-CN" altLang="en-US" dirty="0" smtClean="0"/>
              <a:t>享用美食</a:t>
            </a:r>
            <a:endParaRPr lang="en-US" dirty="0" smtClean="0"/>
          </a:p>
          <a:p>
            <a:pPr marL="0" indent="0">
              <a:buFont typeface="Wingdings" pitchFamily="2" charset="2"/>
              <a:buChar char="q"/>
            </a:pPr>
            <a:r>
              <a:rPr lang="zh-CN" altLang="en-US" dirty="0"/>
              <a:t>谓词逻辑表达：</a:t>
            </a:r>
            <a:endParaRPr lang="en-US" dirty="0"/>
          </a:p>
          <a:p>
            <a:pPr marL="457200" lvl="1" indent="0">
              <a:buClr>
                <a:srgbClr val="FFC000"/>
              </a:buClr>
              <a:buSzPct val="60000"/>
              <a:buNone/>
            </a:pPr>
            <a:r>
              <a:rPr lang="en-US" dirty="0"/>
              <a:t>           1)  (∀</a:t>
            </a:r>
            <a:r>
              <a:rPr lang="en-US" b="1" dirty="0"/>
              <a:t>x</a:t>
            </a:r>
            <a:r>
              <a:rPr lang="en-US" dirty="0" smtClean="0"/>
              <a:t>) (</a:t>
            </a:r>
            <a:r>
              <a:rPr lang="en-US" dirty="0"/>
              <a:t>GC(</a:t>
            </a:r>
            <a:r>
              <a:rPr lang="en-US" b="1" dirty="0"/>
              <a:t>x</a:t>
            </a:r>
            <a:r>
              <a:rPr lang="en-US" dirty="0"/>
              <a:t>) ⇒ I(</a:t>
            </a:r>
            <a:r>
              <a:rPr lang="en-US" b="1" dirty="0"/>
              <a:t>x</a:t>
            </a:r>
            <a:r>
              <a:rPr lang="en-US" dirty="0"/>
              <a:t>))</a:t>
            </a:r>
          </a:p>
          <a:p>
            <a:pPr marL="457200" lvl="1" indent="0">
              <a:buClr>
                <a:srgbClr val="FFC000"/>
              </a:buClr>
              <a:buSzPct val="60000"/>
              <a:buNone/>
            </a:pPr>
            <a:r>
              <a:rPr lang="en-US" dirty="0"/>
              <a:t>           2)  (∀</a:t>
            </a:r>
            <a:r>
              <a:rPr lang="en-US" b="1" dirty="0"/>
              <a:t>x</a:t>
            </a:r>
            <a:r>
              <a:rPr lang="en-US" dirty="0" smtClean="0"/>
              <a:t>)  (</a:t>
            </a:r>
            <a:r>
              <a:rPr lang="en-US" dirty="0"/>
              <a:t>I(</a:t>
            </a:r>
            <a:r>
              <a:rPr lang="en-US" b="1" dirty="0"/>
              <a:t>x</a:t>
            </a:r>
            <a:r>
              <a:rPr lang="en-US" dirty="0"/>
              <a:t>) ⇒ EF(</a:t>
            </a:r>
            <a:r>
              <a:rPr lang="en-US" b="1" dirty="0"/>
              <a:t>x</a:t>
            </a:r>
            <a:r>
              <a:rPr lang="en-US" dirty="0"/>
              <a:t>))</a:t>
            </a:r>
          </a:p>
          <a:p>
            <a:pPr marL="457200" lvl="1" indent="0">
              <a:buClr>
                <a:srgbClr val="FFC000"/>
              </a:buClr>
              <a:buSzPct val="60000"/>
              <a:buNone/>
            </a:pPr>
            <a:r>
              <a:rPr lang="en-US" dirty="0"/>
              <a:t>           3)  GC(Michael) \/ GC(Louis)</a:t>
            </a:r>
          </a:p>
          <a:p>
            <a:pPr marL="457200" lvl="1" indent="0">
              <a:buClr>
                <a:srgbClr val="FFC000"/>
              </a:buClr>
              <a:buSzPct val="60000"/>
              <a:buNone/>
            </a:pPr>
            <a:r>
              <a:rPr lang="en-US" dirty="0"/>
              <a:t>           4)  ~GC(Michael)</a:t>
            </a:r>
          </a:p>
          <a:p>
            <a:pPr marL="457200" lvl="1" indent="0">
              <a:buClr>
                <a:srgbClr val="FFC000"/>
              </a:buClr>
              <a:buSzPct val="60000"/>
              <a:buNone/>
            </a:pPr>
            <a:r>
              <a:rPr lang="en-US" dirty="0"/>
              <a:t> </a:t>
            </a:r>
            <a:r>
              <a:rPr lang="zh-CN" altLang="en-US" dirty="0" smtClean="0"/>
              <a:t>因此</a:t>
            </a:r>
            <a:r>
              <a:rPr lang="en-US" dirty="0" smtClean="0"/>
              <a:t>:    </a:t>
            </a:r>
            <a:r>
              <a:rPr lang="en-US" dirty="0"/>
              <a:t>5) EF(Louis)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38758-8D7F-4E43-AF40-DF0EF06A25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629400" cy="4351338"/>
          </a:xfrm>
        </p:spPr>
        <p:txBody>
          <a:bodyPr>
            <a:normAutofit/>
          </a:bodyPr>
          <a:lstStyle/>
          <a:p>
            <a:pPr>
              <a:buSzPct val="60000"/>
              <a:buFont typeface="Wingdings" charset="2"/>
              <a:buChar char="q"/>
            </a:pPr>
            <a:r>
              <a:rPr lang="zh-CN" altLang="en-US" dirty="0" smtClean="0"/>
              <a:t>转换为子句（量词实例化和蕴含消除）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1) ~GC(</a:t>
            </a:r>
            <a:r>
              <a:rPr lang="en-US" b="1" dirty="0" smtClean="0"/>
              <a:t>x</a:t>
            </a:r>
            <a:r>
              <a:rPr lang="en-US" dirty="0" smtClean="0"/>
              <a:t>) \/ I(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2) ~I(</a:t>
            </a:r>
            <a:r>
              <a:rPr lang="en-US" b="1" dirty="0" smtClean="0"/>
              <a:t>y</a:t>
            </a:r>
            <a:r>
              <a:rPr lang="en-US" dirty="0" smtClean="0"/>
              <a:t>) \/ EF(</a:t>
            </a:r>
            <a:r>
              <a:rPr lang="en-US" b="1" dirty="0" smtClean="0"/>
              <a:t>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3) GC(Michael) \/ GC(Louis)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4) ~GC(Michael)</a:t>
            </a:r>
          </a:p>
          <a:p>
            <a:pPr marL="0" indent="0">
              <a:buNone/>
            </a:pPr>
            <a:endParaRPr lang="en-US" sz="1000" dirty="0"/>
          </a:p>
          <a:p>
            <a:pPr>
              <a:buSzPct val="60000"/>
              <a:buNone/>
            </a:pPr>
            <a:r>
              <a:rPr lang="zh-CN" altLang="en-US" dirty="0" smtClean="0"/>
              <a:t>否定结论</a:t>
            </a:r>
            <a:r>
              <a:rPr lang="en-US" dirty="0" smtClean="0"/>
              <a:t>:</a:t>
            </a:r>
          </a:p>
          <a:p>
            <a:pPr marL="1828800" lvl="4" indent="0">
              <a:buSzPct val="60000"/>
              <a:buNone/>
            </a:pPr>
            <a:r>
              <a:rPr lang="en-US" sz="2400" dirty="0" smtClean="0"/>
              <a:t>5) ~EF(Louis)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60" y="2464499"/>
            <a:ext cx="5933140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228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2020-10-13T03:38:25Z</dcterms:created>
  <dcterms:modified xsi:type="dcterms:W3CDTF">2023-11-20T05:38:41Z</dcterms:modified>
</cp:coreProperties>
</file>