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1752600" y="304800"/>
            <a:ext cx="599242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NETWORK TIME PROTOCOL -NTP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152400" y="762000"/>
            <a:ext cx="9115926" cy="3693319"/>
          </a:xfrm>
          <a:prstGeom prst="rect">
            <a:avLst/>
          </a:prstGeom>
          <a:noFill/>
        </p:spPr>
        <p:txBody>
          <a:bodyPr wrap="square" rtlCol="0">
            <a:spAutoFit/>
          </a:bodyPr>
          <a:lstStyle/>
          <a:p>
            <a:r>
              <a:rPr lang="en-US" dirty="0"/>
              <a:t>Routers, switches, other networking devices, and </a:t>
            </a:r>
            <a:r>
              <a:rPr lang="en-US" dirty="0" smtClean="0"/>
              <a:t>pretty</a:t>
            </a:r>
            <a:r>
              <a:rPr lang="tr-TR" dirty="0" smtClean="0"/>
              <a:t> </a:t>
            </a:r>
            <a:r>
              <a:rPr lang="en-US" dirty="0" smtClean="0"/>
              <a:t>much </a:t>
            </a:r>
            <a:r>
              <a:rPr lang="en-US" dirty="0"/>
              <a:t>every device known in the IT world has a </a:t>
            </a:r>
            <a:r>
              <a:rPr lang="en-US" dirty="0" smtClean="0"/>
              <a:t>time-of</a:t>
            </a:r>
            <a:r>
              <a:rPr lang="tr-TR" dirty="0" smtClean="0"/>
              <a:t> </a:t>
            </a:r>
            <a:r>
              <a:rPr lang="en-US" dirty="0" smtClean="0"/>
              <a:t>day</a:t>
            </a:r>
            <a:r>
              <a:rPr lang="tr-TR" dirty="0" smtClean="0"/>
              <a:t> </a:t>
            </a:r>
            <a:r>
              <a:rPr lang="en-US" dirty="0" smtClean="0"/>
              <a:t>clock</a:t>
            </a:r>
            <a:r>
              <a:rPr lang="en-US" dirty="0"/>
              <a:t>. For a variety of reasons, it makes sense </a:t>
            </a:r>
            <a:r>
              <a:rPr lang="en-US" dirty="0" smtClean="0"/>
              <a:t>to</a:t>
            </a:r>
            <a:r>
              <a:rPr lang="tr-TR" dirty="0" smtClean="0"/>
              <a:t> </a:t>
            </a:r>
            <a:r>
              <a:rPr lang="en-US" dirty="0" smtClean="0"/>
              <a:t>synchronize </a:t>
            </a:r>
            <a:r>
              <a:rPr lang="en-US" dirty="0"/>
              <a:t>those clocks so that </a:t>
            </a:r>
            <a:r>
              <a:rPr lang="en-US" dirty="0">
                <a:solidFill>
                  <a:srgbClr val="0000FF"/>
                </a:solidFill>
              </a:rPr>
              <a:t>all devices have </a:t>
            </a:r>
            <a:r>
              <a:rPr lang="en-US" dirty="0" smtClean="0">
                <a:solidFill>
                  <a:srgbClr val="0000FF"/>
                </a:solidFill>
              </a:rPr>
              <a:t>the</a:t>
            </a:r>
            <a:r>
              <a:rPr lang="tr-TR" dirty="0" smtClean="0">
                <a:solidFill>
                  <a:srgbClr val="0000FF"/>
                </a:solidFill>
              </a:rPr>
              <a:t> </a:t>
            </a:r>
            <a:r>
              <a:rPr lang="en-US" dirty="0" smtClean="0">
                <a:solidFill>
                  <a:srgbClr val="0000FF"/>
                </a:solidFill>
              </a:rPr>
              <a:t>same </a:t>
            </a:r>
            <a:r>
              <a:rPr lang="en-US" dirty="0">
                <a:solidFill>
                  <a:srgbClr val="0000FF"/>
                </a:solidFill>
              </a:rPr>
              <a:t>time of day</a:t>
            </a:r>
            <a:r>
              <a:rPr lang="en-US" dirty="0"/>
              <a:t>, other than differences in time zone.</a:t>
            </a:r>
          </a:p>
          <a:p>
            <a:r>
              <a:rPr lang="en-US" dirty="0">
                <a:solidFill>
                  <a:srgbClr val="0000FF"/>
                </a:solidFill>
              </a:rPr>
              <a:t>The Network Time Protocol (NTP) provides the </a:t>
            </a:r>
            <a:r>
              <a:rPr lang="en-US" dirty="0" smtClean="0">
                <a:solidFill>
                  <a:srgbClr val="0000FF"/>
                </a:solidFill>
              </a:rPr>
              <a:t>means</a:t>
            </a:r>
            <a:r>
              <a:rPr lang="tr-TR" dirty="0" smtClean="0">
                <a:solidFill>
                  <a:srgbClr val="0000FF"/>
                </a:solidFill>
              </a:rPr>
              <a:t> </a:t>
            </a:r>
            <a:r>
              <a:rPr lang="en-US" dirty="0" smtClean="0">
                <a:solidFill>
                  <a:srgbClr val="0000FF"/>
                </a:solidFill>
              </a:rPr>
              <a:t>to </a:t>
            </a:r>
            <a:r>
              <a:rPr lang="en-US" dirty="0">
                <a:solidFill>
                  <a:srgbClr val="0000FF"/>
                </a:solidFill>
              </a:rPr>
              <a:t>do just that</a:t>
            </a:r>
            <a:r>
              <a:rPr lang="en-US" dirty="0" smtClean="0"/>
              <a:t>.</a:t>
            </a:r>
            <a:endParaRPr lang="tr-TR" dirty="0" smtClean="0"/>
          </a:p>
          <a:p>
            <a:r>
              <a:rPr lang="tr-TR" dirty="0" smtClean="0"/>
              <a:t>We need to synchronize syslog messages to to define certainly what is happening.</a:t>
            </a:r>
          </a:p>
          <a:p>
            <a:r>
              <a:rPr lang="tr-TR" dirty="0" smtClean="0"/>
              <a:t>Or digital certificates expire depending on time. So we need to synchronize time for all devices.</a:t>
            </a:r>
            <a:endParaRPr lang="tr-TR" dirty="0"/>
          </a:p>
          <a:p>
            <a:r>
              <a:rPr lang="tr-TR" dirty="0" smtClean="0"/>
              <a:t>There are some atomic clocks sources that gives exact time of the world.</a:t>
            </a:r>
          </a:p>
          <a:p>
            <a:r>
              <a:rPr lang="tr-TR" dirty="0" smtClean="0"/>
              <a:t>Depending on the where from the time is recived every clock server has a STRATUM value.</a:t>
            </a:r>
          </a:p>
          <a:p>
            <a:r>
              <a:rPr lang="tr-TR" dirty="0" smtClean="0"/>
              <a:t>Stratum value define  how trustable the server</a:t>
            </a:r>
            <a:r>
              <a:rPr lang="tr-TR" dirty="0" smtClean="0">
                <a:solidFill>
                  <a:srgbClr val="0000FF"/>
                </a:solidFill>
              </a:rPr>
              <a:t>.Stratum 16 means not trustable</a:t>
            </a:r>
          </a:p>
          <a:p>
            <a:r>
              <a:rPr lang="tr-TR" dirty="0" smtClean="0"/>
              <a:t>Atomic sources has stratum 0 and one that get time from this atomic server has startum 1.</a:t>
            </a:r>
          </a:p>
          <a:p>
            <a:endParaRPr lang="tr-TR" dirty="0"/>
          </a:p>
          <a:p>
            <a:endParaRPr lang="tr-TR" dirty="0"/>
          </a:p>
          <a:p>
            <a:endParaRPr lang="tr-TR" dirty="0"/>
          </a:p>
        </p:txBody>
      </p:sp>
      <p:pic>
        <p:nvPicPr>
          <p:cNvPr id="1026" name="Picture 2" descr="http://jacob-network.com/wp-content/uploads/NTP.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7286625" cy="2428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5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4301852" y="304800"/>
            <a:ext cx="893915"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NTP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381000" y="1371600"/>
            <a:ext cx="8763000" cy="3970318"/>
          </a:xfrm>
          <a:prstGeom prst="rect">
            <a:avLst/>
          </a:prstGeom>
          <a:noFill/>
        </p:spPr>
        <p:txBody>
          <a:bodyPr wrap="square" rtlCol="0">
            <a:spAutoFit/>
          </a:bodyPr>
          <a:lstStyle/>
          <a:p>
            <a:r>
              <a:rPr lang="tr-TR" dirty="0" smtClean="0"/>
              <a:t>Cisco device can be NTP Master(Time Server) or Client (Time Client)</a:t>
            </a:r>
          </a:p>
          <a:p>
            <a:endParaRPr lang="tr-TR" dirty="0"/>
          </a:p>
          <a:p>
            <a:r>
              <a:rPr lang="tr-TR" dirty="0" smtClean="0"/>
              <a:t>To configure a Router  as a master : Means can distribute time to clients.</a:t>
            </a:r>
          </a:p>
          <a:p>
            <a:r>
              <a:rPr lang="tr-TR" dirty="0" smtClean="0">
                <a:solidFill>
                  <a:srgbClr val="0070C0"/>
                </a:solidFill>
              </a:rPr>
              <a:t>         R</a:t>
            </a:r>
            <a:r>
              <a:rPr lang="en-US" dirty="0" smtClean="0">
                <a:solidFill>
                  <a:srgbClr val="0070C0"/>
                </a:solidFill>
              </a:rPr>
              <a:t>outer#</a:t>
            </a:r>
            <a:r>
              <a:rPr lang="tr-TR" dirty="0" smtClean="0">
                <a:solidFill>
                  <a:srgbClr val="0070C0"/>
                </a:solidFill>
              </a:rPr>
              <a:t> </a:t>
            </a:r>
            <a:r>
              <a:rPr lang="en-US" dirty="0" err="1" smtClean="0">
                <a:solidFill>
                  <a:srgbClr val="0070C0"/>
                </a:solidFill>
              </a:rPr>
              <a:t>conf</a:t>
            </a:r>
            <a:r>
              <a:rPr lang="en-US" dirty="0" smtClean="0">
                <a:solidFill>
                  <a:srgbClr val="0070C0"/>
                </a:solidFill>
              </a:rPr>
              <a:t> </a:t>
            </a:r>
            <a:r>
              <a:rPr lang="en-US" dirty="0" err="1">
                <a:solidFill>
                  <a:srgbClr val="0070C0"/>
                </a:solidFill>
              </a:rPr>
              <a:t>ter</a:t>
            </a:r>
            <a:endParaRPr lang="en-US" dirty="0">
              <a:solidFill>
                <a:srgbClr val="0070C0"/>
              </a:solidFill>
            </a:endParaRPr>
          </a:p>
          <a:p>
            <a:pPr lvl="1"/>
            <a:r>
              <a:rPr lang="en-US" dirty="0">
                <a:solidFill>
                  <a:srgbClr val="0070C0"/>
                </a:solidFill>
              </a:rPr>
              <a:t>Enter configuration commands, one per line. End with CNTL/Z.</a:t>
            </a:r>
          </a:p>
          <a:p>
            <a:pPr lvl="1"/>
            <a:r>
              <a:rPr lang="en-US" dirty="0">
                <a:solidFill>
                  <a:srgbClr val="0000FF"/>
                </a:solidFill>
              </a:rPr>
              <a:t>Router(</a:t>
            </a:r>
            <a:r>
              <a:rPr lang="en-US" dirty="0" err="1">
                <a:solidFill>
                  <a:srgbClr val="0000FF"/>
                </a:solidFill>
              </a:rPr>
              <a:t>config</a:t>
            </a:r>
            <a:r>
              <a:rPr lang="en-US" dirty="0">
                <a:solidFill>
                  <a:srgbClr val="0000FF"/>
                </a:solidFill>
              </a:rPr>
              <a:t>)#</a:t>
            </a:r>
            <a:r>
              <a:rPr lang="en-US" dirty="0" err="1">
                <a:solidFill>
                  <a:srgbClr val="0000FF"/>
                </a:solidFill>
              </a:rPr>
              <a:t>ntp</a:t>
            </a:r>
            <a:r>
              <a:rPr lang="en-US" dirty="0">
                <a:solidFill>
                  <a:srgbClr val="0000FF"/>
                </a:solidFill>
              </a:rPr>
              <a:t> master </a:t>
            </a:r>
            <a:r>
              <a:rPr lang="en-US" dirty="0" smtClean="0">
                <a:solidFill>
                  <a:srgbClr val="0000FF"/>
                </a:solidFill>
              </a:rPr>
              <a:t>2</a:t>
            </a:r>
            <a:r>
              <a:rPr lang="tr-TR" dirty="0" smtClean="0">
                <a:solidFill>
                  <a:srgbClr val="0000FF"/>
                </a:solidFill>
              </a:rPr>
              <a:t> (2 is startum value)</a:t>
            </a:r>
            <a:endParaRPr lang="en-US" dirty="0">
              <a:solidFill>
                <a:srgbClr val="0000FF"/>
              </a:solidFill>
            </a:endParaRPr>
          </a:p>
          <a:p>
            <a:pPr lvl="1"/>
            <a:r>
              <a:rPr lang="en-US" dirty="0">
                <a:solidFill>
                  <a:srgbClr val="0070C0"/>
                </a:solidFill>
              </a:rPr>
              <a:t>Router(</a:t>
            </a:r>
            <a:r>
              <a:rPr lang="en-US" dirty="0" err="1">
                <a:solidFill>
                  <a:srgbClr val="0070C0"/>
                </a:solidFill>
              </a:rPr>
              <a:t>config</a:t>
            </a:r>
            <a:r>
              <a:rPr lang="en-US" dirty="0">
                <a:solidFill>
                  <a:srgbClr val="0070C0"/>
                </a:solidFill>
              </a:rPr>
              <a:t>)#</a:t>
            </a:r>
            <a:endParaRPr lang="tr-TR" dirty="0">
              <a:solidFill>
                <a:srgbClr val="0070C0"/>
              </a:solidFill>
            </a:endParaRPr>
          </a:p>
          <a:p>
            <a:endParaRPr lang="tr-TR" dirty="0" smtClean="0"/>
          </a:p>
          <a:p>
            <a:r>
              <a:rPr lang="tr-TR" dirty="0" smtClean="0"/>
              <a:t>We can also configure time, time zone and summer-time.</a:t>
            </a:r>
          </a:p>
          <a:p>
            <a:pPr lvl="1"/>
            <a:r>
              <a:rPr lang="fr-FR" dirty="0">
                <a:solidFill>
                  <a:srgbClr val="0070C0"/>
                </a:solidFill>
              </a:rPr>
              <a:t>R1(config)# </a:t>
            </a:r>
            <a:r>
              <a:rPr lang="fr-FR" b="1" dirty="0" err="1">
                <a:solidFill>
                  <a:srgbClr val="0070C0"/>
                </a:solidFill>
              </a:rPr>
              <a:t>clock</a:t>
            </a:r>
            <a:r>
              <a:rPr lang="fr-FR" b="1" dirty="0">
                <a:solidFill>
                  <a:srgbClr val="0070C0"/>
                </a:solidFill>
              </a:rPr>
              <a:t> </a:t>
            </a:r>
            <a:r>
              <a:rPr lang="fr-FR" b="1" dirty="0" err="1">
                <a:solidFill>
                  <a:srgbClr val="0070C0"/>
                </a:solidFill>
              </a:rPr>
              <a:t>timezone</a:t>
            </a:r>
            <a:r>
              <a:rPr lang="fr-FR" b="1" dirty="0">
                <a:solidFill>
                  <a:srgbClr val="0070C0"/>
                </a:solidFill>
              </a:rPr>
              <a:t> EST -</a:t>
            </a:r>
            <a:r>
              <a:rPr lang="fr-FR" b="1" dirty="0" smtClean="0">
                <a:solidFill>
                  <a:srgbClr val="0070C0"/>
                </a:solidFill>
              </a:rPr>
              <a:t>5</a:t>
            </a:r>
            <a:r>
              <a:rPr lang="tr-TR" b="1" dirty="0" smtClean="0">
                <a:solidFill>
                  <a:srgbClr val="0070C0"/>
                </a:solidFill>
              </a:rPr>
              <a:t>  (</a:t>
            </a:r>
            <a:r>
              <a:rPr lang="tr-TR" b="1" dirty="0" smtClean="0">
                <a:solidFill>
                  <a:srgbClr val="FF0000"/>
                </a:solidFill>
              </a:rPr>
              <a:t> 5 hours behinde the UTC)</a:t>
            </a:r>
            <a:endParaRPr lang="fr-FR" b="1" dirty="0">
              <a:solidFill>
                <a:srgbClr val="FF0000"/>
              </a:solidFill>
            </a:endParaRPr>
          </a:p>
          <a:p>
            <a:pPr lvl="1"/>
            <a:r>
              <a:rPr lang="en-US" dirty="0">
                <a:solidFill>
                  <a:srgbClr val="0070C0"/>
                </a:solidFill>
              </a:rPr>
              <a:t>R1(</a:t>
            </a:r>
            <a:r>
              <a:rPr lang="en-US" dirty="0" err="1">
                <a:solidFill>
                  <a:srgbClr val="0070C0"/>
                </a:solidFill>
              </a:rPr>
              <a:t>config</a:t>
            </a:r>
            <a:r>
              <a:rPr lang="en-US" dirty="0">
                <a:solidFill>
                  <a:srgbClr val="0070C0"/>
                </a:solidFill>
              </a:rPr>
              <a:t>)# </a:t>
            </a:r>
            <a:r>
              <a:rPr lang="en-US" b="1" dirty="0">
                <a:solidFill>
                  <a:srgbClr val="0070C0"/>
                </a:solidFill>
              </a:rPr>
              <a:t>clock summer-time EDT </a:t>
            </a:r>
            <a:r>
              <a:rPr lang="en-US" b="1" dirty="0" smtClean="0">
                <a:solidFill>
                  <a:srgbClr val="0070C0"/>
                </a:solidFill>
              </a:rPr>
              <a:t>recurring</a:t>
            </a:r>
            <a:r>
              <a:rPr lang="tr-TR" b="1" dirty="0" smtClean="0">
                <a:solidFill>
                  <a:srgbClr val="0070C0"/>
                </a:solidFill>
              </a:rPr>
              <a:t>  (</a:t>
            </a:r>
            <a:r>
              <a:rPr lang="tr-TR" b="1" dirty="0" smtClean="0">
                <a:solidFill>
                  <a:srgbClr val="FF0000"/>
                </a:solidFill>
              </a:rPr>
              <a:t>summer time defined)</a:t>
            </a:r>
            <a:endParaRPr lang="en-US" b="1" dirty="0">
              <a:solidFill>
                <a:srgbClr val="FF0000"/>
              </a:solidFill>
            </a:endParaRPr>
          </a:p>
          <a:p>
            <a:pPr lvl="1"/>
            <a:r>
              <a:rPr lang="tr-TR" dirty="0" smtClean="0">
                <a:solidFill>
                  <a:srgbClr val="0070C0"/>
                </a:solidFill>
              </a:rPr>
              <a:t>R1</a:t>
            </a:r>
            <a:r>
              <a:rPr lang="tr-TR" dirty="0">
                <a:solidFill>
                  <a:srgbClr val="0070C0"/>
                </a:solidFill>
              </a:rPr>
              <a:t>#</a:t>
            </a:r>
          </a:p>
          <a:p>
            <a:pPr lvl="1"/>
            <a:r>
              <a:rPr lang="en-US" dirty="0">
                <a:solidFill>
                  <a:srgbClr val="0070C0"/>
                </a:solidFill>
              </a:rPr>
              <a:t>R1# </a:t>
            </a:r>
            <a:r>
              <a:rPr lang="en-US" b="1" dirty="0">
                <a:solidFill>
                  <a:srgbClr val="0070C0"/>
                </a:solidFill>
              </a:rPr>
              <a:t>clock set 20:52:49 21 October </a:t>
            </a:r>
            <a:r>
              <a:rPr lang="en-US" b="1" dirty="0" smtClean="0">
                <a:solidFill>
                  <a:srgbClr val="0070C0"/>
                </a:solidFill>
              </a:rPr>
              <a:t>2015</a:t>
            </a:r>
            <a:r>
              <a:rPr lang="tr-TR" b="1" dirty="0" smtClean="0">
                <a:solidFill>
                  <a:srgbClr val="0070C0"/>
                </a:solidFill>
              </a:rPr>
              <a:t>  </a:t>
            </a:r>
            <a:r>
              <a:rPr lang="tr-TR" b="1" dirty="0" smtClean="0">
                <a:solidFill>
                  <a:srgbClr val="FF0000"/>
                </a:solidFill>
              </a:rPr>
              <a:t>(set clock).</a:t>
            </a:r>
            <a:endParaRPr lang="tr-TR" dirty="0">
              <a:solidFill>
                <a:srgbClr val="FF0000"/>
              </a:solidFill>
            </a:endParaRPr>
          </a:p>
          <a:p>
            <a:r>
              <a:rPr lang="tr-TR" dirty="0" smtClean="0"/>
              <a:t>         </a:t>
            </a:r>
            <a:endParaRPr lang="tr-TR" dirty="0"/>
          </a:p>
        </p:txBody>
      </p:sp>
    </p:spTree>
    <p:extLst>
      <p:ext uri="{BB962C8B-B14F-4D97-AF65-F5344CB8AC3E}">
        <p14:creationId xmlns:p14="http://schemas.microsoft.com/office/powerpoint/2010/main" val="4013463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4301852" y="304800"/>
            <a:ext cx="893915"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NTP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381000" y="1066800"/>
            <a:ext cx="8763000" cy="4801314"/>
          </a:xfrm>
          <a:prstGeom prst="rect">
            <a:avLst/>
          </a:prstGeom>
          <a:noFill/>
        </p:spPr>
        <p:txBody>
          <a:bodyPr wrap="square" rtlCol="0">
            <a:spAutoFit/>
          </a:bodyPr>
          <a:lstStyle/>
          <a:p>
            <a:r>
              <a:rPr lang="tr-TR" dirty="0" smtClean="0"/>
              <a:t>Cisco device can be NTP  Client ( Receives time form s NTP Server)</a:t>
            </a:r>
          </a:p>
          <a:p>
            <a:endParaRPr lang="tr-TR" dirty="0"/>
          </a:p>
          <a:p>
            <a:r>
              <a:rPr lang="tr-TR" dirty="0" smtClean="0"/>
              <a:t>To configure a Router  as </a:t>
            </a:r>
            <a:r>
              <a:rPr lang="tr-TR" smtClean="0"/>
              <a:t>a </a:t>
            </a:r>
            <a:r>
              <a:rPr lang="tr-TR" smtClean="0"/>
              <a:t>NTP Client</a:t>
            </a:r>
            <a:r>
              <a:rPr lang="tr-TR" smtClean="0"/>
              <a:t> </a:t>
            </a:r>
            <a:r>
              <a:rPr lang="tr-TR" dirty="0" smtClean="0"/>
              <a:t>:</a:t>
            </a:r>
          </a:p>
          <a:p>
            <a:r>
              <a:rPr lang="tr-TR" dirty="0" smtClean="0">
                <a:solidFill>
                  <a:srgbClr val="0070C0"/>
                </a:solidFill>
              </a:rPr>
              <a:t> R</a:t>
            </a:r>
            <a:r>
              <a:rPr lang="en-US" dirty="0" smtClean="0">
                <a:solidFill>
                  <a:srgbClr val="0070C0"/>
                </a:solidFill>
              </a:rPr>
              <a:t>outer#</a:t>
            </a:r>
            <a:r>
              <a:rPr lang="tr-TR" dirty="0" smtClean="0">
                <a:solidFill>
                  <a:srgbClr val="0070C0"/>
                </a:solidFill>
              </a:rPr>
              <a:t> </a:t>
            </a:r>
            <a:r>
              <a:rPr lang="en-US" dirty="0" err="1" smtClean="0">
                <a:solidFill>
                  <a:srgbClr val="0070C0"/>
                </a:solidFill>
              </a:rPr>
              <a:t>conf</a:t>
            </a:r>
            <a:r>
              <a:rPr lang="tr-TR" dirty="0" smtClean="0">
                <a:solidFill>
                  <a:srgbClr val="0070C0"/>
                </a:solidFill>
              </a:rPr>
              <a:t> </a:t>
            </a:r>
            <a:r>
              <a:rPr lang="en-US" dirty="0" smtClean="0">
                <a:solidFill>
                  <a:srgbClr val="0070C0"/>
                </a:solidFill>
              </a:rPr>
              <a:t> </a:t>
            </a:r>
            <a:r>
              <a:rPr lang="en-US" dirty="0" err="1" smtClean="0">
                <a:solidFill>
                  <a:srgbClr val="0070C0"/>
                </a:solidFill>
              </a:rPr>
              <a:t>ter</a:t>
            </a:r>
            <a:endParaRPr lang="tr-TR" dirty="0">
              <a:solidFill>
                <a:srgbClr val="0070C0"/>
              </a:solidFill>
            </a:endParaRPr>
          </a:p>
          <a:p>
            <a:r>
              <a:rPr lang="en-US" dirty="0" smtClean="0">
                <a:solidFill>
                  <a:srgbClr val="0000FF"/>
                </a:solidFill>
              </a:rPr>
              <a:t>Router(</a:t>
            </a:r>
            <a:r>
              <a:rPr lang="en-US" dirty="0" err="1" smtClean="0">
                <a:solidFill>
                  <a:srgbClr val="0000FF"/>
                </a:solidFill>
              </a:rPr>
              <a:t>config</a:t>
            </a:r>
            <a:r>
              <a:rPr lang="en-US" dirty="0">
                <a:solidFill>
                  <a:srgbClr val="0000FF"/>
                </a:solidFill>
              </a:rPr>
              <a:t>)#</a:t>
            </a:r>
            <a:r>
              <a:rPr lang="en-US" dirty="0" err="1">
                <a:solidFill>
                  <a:srgbClr val="0000FF"/>
                </a:solidFill>
              </a:rPr>
              <a:t>ntp</a:t>
            </a:r>
            <a:r>
              <a:rPr lang="en-US" dirty="0">
                <a:solidFill>
                  <a:srgbClr val="0000FF"/>
                </a:solidFill>
              </a:rPr>
              <a:t> </a:t>
            </a:r>
            <a:r>
              <a:rPr lang="tr-TR" dirty="0" smtClean="0">
                <a:solidFill>
                  <a:srgbClr val="0000FF"/>
                </a:solidFill>
              </a:rPr>
              <a:t>server  &lt;</a:t>
            </a:r>
            <a:r>
              <a:rPr lang="tr-TR" dirty="0" smtClean="0">
                <a:solidFill>
                  <a:srgbClr val="FF0000"/>
                </a:solidFill>
              </a:rPr>
              <a:t>ip of time server</a:t>
            </a:r>
            <a:r>
              <a:rPr lang="tr-TR" dirty="0" smtClean="0">
                <a:solidFill>
                  <a:srgbClr val="0000FF"/>
                </a:solidFill>
              </a:rPr>
              <a:t>&gt;(better to use loopback interface of server)</a:t>
            </a:r>
            <a:endParaRPr lang="tr-TR" dirty="0">
              <a:solidFill>
                <a:srgbClr val="0000FF"/>
              </a:solidFill>
            </a:endParaRPr>
          </a:p>
          <a:p>
            <a:r>
              <a:rPr lang="en-US" dirty="0" smtClean="0">
                <a:solidFill>
                  <a:srgbClr val="0070C0"/>
                </a:solidFill>
              </a:rPr>
              <a:t>Router(</a:t>
            </a:r>
            <a:r>
              <a:rPr lang="en-US" dirty="0" err="1" smtClean="0">
                <a:solidFill>
                  <a:srgbClr val="0070C0"/>
                </a:solidFill>
              </a:rPr>
              <a:t>config</a:t>
            </a:r>
            <a:r>
              <a:rPr lang="en-US" dirty="0" smtClean="0">
                <a:solidFill>
                  <a:srgbClr val="0070C0"/>
                </a:solidFill>
              </a:rPr>
              <a:t>)#</a:t>
            </a:r>
            <a:r>
              <a:rPr lang="tr-TR" dirty="0" smtClean="0">
                <a:solidFill>
                  <a:srgbClr val="0070C0"/>
                </a:solidFill>
              </a:rPr>
              <a:t> </a:t>
            </a:r>
            <a:endParaRPr lang="tr-TR" dirty="0">
              <a:solidFill>
                <a:srgbClr val="0070C0"/>
              </a:solidFill>
            </a:endParaRPr>
          </a:p>
          <a:p>
            <a:pPr lvl="1"/>
            <a:endParaRPr lang="tr-TR" dirty="0"/>
          </a:p>
          <a:p>
            <a:pPr lvl="1"/>
            <a:endParaRPr lang="tr-TR" dirty="0" smtClean="0">
              <a:solidFill>
                <a:srgbClr val="0070C0"/>
              </a:solidFill>
            </a:endParaRPr>
          </a:p>
          <a:p>
            <a:pPr lvl="1"/>
            <a:r>
              <a:rPr lang="tr-TR" dirty="0" smtClean="0"/>
              <a:t>To see  NTP configs:</a:t>
            </a:r>
          </a:p>
          <a:p>
            <a:pPr lvl="1"/>
            <a:endParaRPr lang="tr-TR" dirty="0" smtClean="0">
              <a:solidFill>
                <a:srgbClr val="0070C0"/>
              </a:solidFill>
            </a:endParaRPr>
          </a:p>
          <a:p>
            <a:pPr lvl="1"/>
            <a:r>
              <a:rPr lang="tr-TR" dirty="0" smtClean="0">
                <a:solidFill>
                  <a:srgbClr val="0070C0"/>
                </a:solidFill>
              </a:rPr>
              <a:t>show clock</a:t>
            </a:r>
          </a:p>
          <a:p>
            <a:pPr lvl="1"/>
            <a:r>
              <a:rPr lang="tr-TR" dirty="0">
                <a:solidFill>
                  <a:srgbClr val="0070C0"/>
                </a:solidFill>
              </a:rPr>
              <a:t>s</a:t>
            </a:r>
            <a:r>
              <a:rPr lang="tr-TR" dirty="0" smtClean="0">
                <a:solidFill>
                  <a:srgbClr val="0070C0"/>
                </a:solidFill>
              </a:rPr>
              <a:t>how ntp status</a:t>
            </a:r>
          </a:p>
          <a:p>
            <a:pPr lvl="1"/>
            <a:r>
              <a:rPr lang="tr-TR" dirty="0" smtClean="0">
                <a:solidFill>
                  <a:srgbClr val="0070C0"/>
                </a:solidFill>
              </a:rPr>
              <a:t>Show ntp associations</a:t>
            </a:r>
          </a:p>
          <a:p>
            <a:pPr lvl="1"/>
            <a:endParaRPr lang="tr-TR" dirty="0">
              <a:solidFill>
                <a:srgbClr val="0070C0"/>
              </a:solidFill>
            </a:endParaRPr>
          </a:p>
          <a:p>
            <a:pPr lvl="1"/>
            <a:r>
              <a:rPr lang="tr-TR" dirty="0" smtClean="0">
                <a:solidFill>
                  <a:srgbClr val="0070C0"/>
                </a:solidFill>
              </a:rPr>
              <a:t>NTP works on UDP port 123.</a:t>
            </a:r>
          </a:p>
          <a:p>
            <a:pPr lvl="1"/>
            <a:r>
              <a:rPr lang="tr-TR" dirty="0" smtClean="0">
                <a:solidFill>
                  <a:srgbClr val="0070C0"/>
                </a:solidFill>
              </a:rPr>
              <a:t>NTP clients-server communication can use authentication.</a:t>
            </a:r>
            <a:endParaRPr lang="tr-TR" dirty="0">
              <a:solidFill>
                <a:srgbClr val="0070C0"/>
              </a:solidFill>
            </a:endParaRPr>
          </a:p>
          <a:p>
            <a:r>
              <a:rPr lang="tr-TR" dirty="0" smtClean="0"/>
              <a:t>         </a:t>
            </a:r>
            <a:endParaRPr lang="tr-TR" dirty="0"/>
          </a:p>
        </p:txBody>
      </p:sp>
    </p:spTree>
    <p:extLst>
      <p:ext uri="{BB962C8B-B14F-4D97-AF65-F5344CB8AC3E}">
        <p14:creationId xmlns:p14="http://schemas.microsoft.com/office/powerpoint/2010/main" val="3726137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561</Words>
  <Application>Microsoft Office PowerPoint</Application>
  <PresentationFormat>On-screen Show (4:3)</PresentationFormat>
  <Paragraphs>52</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PLN-PC</dc:creator>
  <cp:lastModifiedBy>Ali Mentes</cp:lastModifiedBy>
  <cp:revision>52</cp:revision>
  <dcterms:created xsi:type="dcterms:W3CDTF">2006-08-16T00:00:00Z</dcterms:created>
  <dcterms:modified xsi:type="dcterms:W3CDTF">2020-09-08T12:26:27Z</dcterms:modified>
</cp:coreProperties>
</file>