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80" r:id="rId5"/>
    <p:sldId id="277" r:id="rId6"/>
    <p:sldId id="279" r:id="rId7"/>
    <p:sldId id="27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03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1600200" y="304800"/>
            <a:ext cx="5755887" cy="119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Next Generation FireWalls(NGF) </a:t>
            </a:r>
          </a:p>
          <a:p>
            <a:pPr algn="just" eaLnBrk="1" hangingPunct="1">
              <a:lnSpc>
                <a:spcPts val="2875"/>
              </a:lnSpc>
              <a:spcBef>
                <a:spcPct val="0"/>
              </a:spcBef>
              <a:buFontTx/>
              <a:buNone/>
            </a:pPr>
            <a:r>
              <a:rPr lang="tr-TR" altLang="tr-TR" sz="2800" dirty="0" smtClean="0">
                <a:solidFill>
                  <a:srgbClr val="0084B7"/>
                </a:solidFill>
              </a:rPr>
              <a:t>			and </a:t>
            </a:r>
          </a:p>
          <a:p>
            <a:pPr algn="just" eaLnBrk="1" hangingPunct="1">
              <a:lnSpc>
                <a:spcPts val="2875"/>
              </a:lnSpc>
              <a:spcBef>
                <a:spcPct val="0"/>
              </a:spcBef>
              <a:buFontTx/>
              <a:buNone/>
            </a:pPr>
            <a:r>
              <a:rPr lang="tr-TR" altLang="tr-TR" sz="2800" dirty="0" smtClean="0">
                <a:solidFill>
                  <a:srgbClr val="0084B7"/>
                </a:solidFill>
              </a:rPr>
              <a:t>Intrusion Prevension Systems(IPS)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4" name="TextBox 3"/>
          <p:cNvSpPr txBox="1"/>
          <p:nvPr/>
        </p:nvSpPr>
        <p:spPr>
          <a:xfrm>
            <a:off x="1219200" y="1676400"/>
            <a:ext cx="6124433" cy="369332"/>
          </a:xfrm>
          <a:prstGeom prst="rect">
            <a:avLst/>
          </a:prstGeom>
          <a:noFill/>
        </p:spPr>
        <p:txBody>
          <a:bodyPr wrap="none" rtlCol="0">
            <a:spAutoFit/>
          </a:bodyPr>
          <a:lstStyle/>
          <a:p>
            <a:r>
              <a:rPr lang="tr-TR" dirty="0" smtClean="0"/>
              <a:t>Both used to secure network but they have different approches.</a:t>
            </a:r>
            <a:endParaRPr lang="tr-TR" dirty="0"/>
          </a:p>
        </p:txBody>
      </p:sp>
      <p:sp>
        <p:nvSpPr>
          <p:cNvPr id="5" name="TextBox 4"/>
          <p:cNvSpPr txBox="1"/>
          <p:nvPr/>
        </p:nvSpPr>
        <p:spPr>
          <a:xfrm>
            <a:off x="609600" y="2286000"/>
            <a:ext cx="2087816" cy="369332"/>
          </a:xfrm>
          <a:prstGeom prst="rect">
            <a:avLst/>
          </a:prstGeom>
          <a:noFill/>
        </p:spPr>
        <p:txBody>
          <a:bodyPr wrap="none" rtlCol="0">
            <a:spAutoFit/>
          </a:bodyPr>
          <a:lstStyle/>
          <a:p>
            <a:r>
              <a:rPr lang="tr-TR" dirty="0" smtClean="0">
                <a:solidFill>
                  <a:srgbClr val="0000FF"/>
                </a:solidFill>
              </a:rPr>
              <a:t>Traditional FireWalls</a:t>
            </a:r>
            <a:endParaRPr lang="tr-TR" dirty="0">
              <a:solidFill>
                <a:srgbClr val="0000FF"/>
              </a:solidFill>
            </a:endParaRPr>
          </a:p>
        </p:txBody>
      </p:sp>
      <p:sp>
        <p:nvSpPr>
          <p:cNvPr id="6" name="TextBox 5"/>
          <p:cNvSpPr txBox="1"/>
          <p:nvPr/>
        </p:nvSpPr>
        <p:spPr>
          <a:xfrm>
            <a:off x="105179" y="2667000"/>
            <a:ext cx="8981754" cy="2862322"/>
          </a:xfrm>
          <a:prstGeom prst="rect">
            <a:avLst/>
          </a:prstGeom>
          <a:noFill/>
        </p:spPr>
        <p:txBody>
          <a:bodyPr wrap="none" rtlCol="0">
            <a:spAutoFit/>
          </a:bodyPr>
          <a:lstStyle/>
          <a:p>
            <a:r>
              <a:rPr lang="tr-TR" dirty="0" smtClean="0"/>
              <a:t>  -They sits on the way of packet traffic. Decides which packet to allow and which  to allow.</a:t>
            </a:r>
          </a:p>
          <a:p>
            <a:r>
              <a:rPr lang="tr-TR" dirty="0"/>
              <a:t> </a:t>
            </a:r>
            <a:r>
              <a:rPr lang="tr-TR" dirty="0" smtClean="0"/>
              <a:t> -Traffic control (as  ACLs does).</a:t>
            </a:r>
          </a:p>
          <a:p>
            <a:r>
              <a:rPr lang="tr-TR" dirty="0"/>
              <a:t>  </a:t>
            </a:r>
            <a:r>
              <a:rPr lang="tr-TR" dirty="0" smtClean="0"/>
              <a:t>- But many detailed controls are done by FWs.</a:t>
            </a:r>
          </a:p>
          <a:p>
            <a:r>
              <a:rPr lang="tr-TR" dirty="0"/>
              <a:t> </a:t>
            </a:r>
            <a:r>
              <a:rPr lang="tr-TR" dirty="0" smtClean="0"/>
              <a:t> - Content and URL filtering</a:t>
            </a:r>
          </a:p>
          <a:p>
            <a:r>
              <a:rPr lang="tr-TR" dirty="0"/>
              <a:t> </a:t>
            </a:r>
            <a:r>
              <a:rPr lang="tr-TR" dirty="0" smtClean="0"/>
              <a:t> - Can be Stateless </a:t>
            </a:r>
            <a:r>
              <a:rPr lang="tr-TR" dirty="0"/>
              <a:t>F</a:t>
            </a:r>
            <a:r>
              <a:rPr lang="tr-TR" dirty="0" smtClean="0"/>
              <a:t>irewall which no connection track(ie. TCP traffic)</a:t>
            </a:r>
          </a:p>
          <a:p>
            <a:r>
              <a:rPr lang="tr-TR" dirty="0"/>
              <a:t>  </a:t>
            </a:r>
            <a:r>
              <a:rPr lang="tr-TR" dirty="0" smtClean="0"/>
              <a:t>- Can be Statefull Firewall (tracking of TCP connection,or inside to outside traffic)</a:t>
            </a:r>
          </a:p>
          <a:p>
            <a:r>
              <a:rPr lang="tr-TR" dirty="0"/>
              <a:t> </a:t>
            </a:r>
            <a:r>
              <a:rPr lang="tr-TR" dirty="0" smtClean="0"/>
              <a:t> - Tracking number of TCP connections per second.</a:t>
            </a:r>
          </a:p>
          <a:p>
            <a:r>
              <a:rPr lang="tr-TR" dirty="0"/>
              <a:t> </a:t>
            </a:r>
            <a:r>
              <a:rPr lang="tr-TR" dirty="0" smtClean="0"/>
              <a:t> - Tracking huge TCP connections from same source IP address for DoS atatcks.</a:t>
            </a:r>
          </a:p>
          <a:p>
            <a:r>
              <a:rPr lang="tr-TR" dirty="0"/>
              <a:t>  </a:t>
            </a:r>
            <a:r>
              <a:rPr lang="tr-TR" dirty="0" smtClean="0"/>
              <a:t>- Divides network to Security Levels and weight them as the level of trust. Then permit traffic</a:t>
            </a:r>
          </a:p>
          <a:p>
            <a:r>
              <a:rPr lang="tr-TR" dirty="0"/>
              <a:t> </a:t>
            </a:r>
            <a:r>
              <a:rPr lang="tr-TR" dirty="0" smtClean="0"/>
              <a:t>       from more secure zone to less secure zone and deny vice versa(Rules from Zone to Zone)</a:t>
            </a:r>
            <a:endParaRPr lang="tr-TR" dirty="0"/>
          </a:p>
        </p:txBody>
      </p:sp>
    </p:spTree>
    <p:extLst>
      <p:ext uri="{BB962C8B-B14F-4D97-AF65-F5344CB8AC3E}">
        <p14:creationId xmlns:p14="http://schemas.microsoft.com/office/powerpoint/2010/main" val="125315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76600" y="152400"/>
            <a:ext cx="2440877"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NGFWs and IPS </a:t>
            </a:r>
            <a:endParaRPr lang="tr-TR" altLang="tr-TR" sz="24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pic>
        <p:nvPicPr>
          <p:cNvPr id="2" name="Picture 1"/>
          <p:cNvPicPr>
            <a:picLocks noChangeAspect="1"/>
          </p:cNvPicPr>
          <p:nvPr/>
        </p:nvPicPr>
        <p:blipFill>
          <a:blip r:embed="rId2"/>
          <a:stretch>
            <a:fillRect/>
          </a:stretch>
        </p:blipFill>
        <p:spPr>
          <a:xfrm>
            <a:off x="3581400" y="3810000"/>
            <a:ext cx="5410200" cy="2514600"/>
          </a:xfrm>
          <a:prstGeom prst="rect">
            <a:avLst/>
          </a:prstGeom>
        </p:spPr>
      </p:pic>
      <p:sp>
        <p:nvSpPr>
          <p:cNvPr id="3" name="TextBox 2"/>
          <p:cNvSpPr txBox="1"/>
          <p:nvPr/>
        </p:nvSpPr>
        <p:spPr>
          <a:xfrm>
            <a:off x="228600" y="4495800"/>
            <a:ext cx="2866297" cy="1200329"/>
          </a:xfrm>
          <a:prstGeom prst="rect">
            <a:avLst/>
          </a:prstGeom>
          <a:noFill/>
        </p:spPr>
        <p:txBody>
          <a:bodyPr wrap="none" rtlCol="0">
            <a:spAutoFit/>
          </a:bodyPr>
          <a:lstStyle/>
          <a:p>
            <a:r>
              <a:rPr lang="tr-TR" dirty="0" smtClean="0">
                <a:solidFill>
                  <a:srgbClr val="0000FF"/>
                </a:solidFill>
              </a:rPr>
              <a:t>For example:</a:t>
            </a:r>
          </a:p>
          <a:p>
            <a:r>
              <a:rPr lang="tr-TR" dirty="0" smtClean="0"/>
              <a:t>Inside has Security Level 100</a:t>
            </a:r>
          </a:p>
          <a:p>
            <a:r>
              <a:rPr lang="tr-TR" dirty="0" smtClean="0"/>
              <a:t>DMZ has Security Level 50</a:t>
            </a:r>
          </a:p>
          <a:p>
            <a:r>
              <a:rPr lang="tr-TR" dirty="0" smtClean="0"/>
              <a:t>Outside has Security Level 0</a:t>
            </a:r>
            <a:endParaRPr lang="tr-TR" dirty="0"/>
          </a:p>
        </p:txBody>
      </p:sp>
      <p:sp>
        <p:nvSpPr>
          <p:cNvPr id="12" name="TextBox 11"/>
          <p:cNvSpPr txBox="1"/>
          <p:nvPr/>
        </p:nvSpPr>
        <p:spPr>
          <a:xfrm>
            <a:off x="304800" y="533400"/>
            <a:ext cx="2087816" cy="369332"/>
          </a:xfrm>
          <a:prstGeom prst="rect">
            <a:avLst/>
          </a:prstGeom>
          <a:noFill/>
        </p:spPr>
        <p:txBody>
          <a:bodyPr wrap="none" rtlCol="0">
            <a:spAutoFit/>
          </a:bodyPr>
          <a:lstStyle/>
          <a:p>
            <a:r>
              <a:rPr lang="tr-TR" dirty="0" smtClean="0">
                <a:solidFill>
                  <a:srgbClr val="0000FF"/>
                </a:solidFill>
              </a:rPr>
              <a:t>Traditional FireWalls</a:t>
            </a:r>
            <a:endParaRPr lang="tr-TR" dirty="0">
              <a:solidFill>
                <a:srgbClr val="0000FF"/>
              </a:solidFill>
            </a:endParaRPr>
          </a:p>
        </p:txBody>
      </p:sp>
      <p:pic>
        <p:nvPicPr>
          <p:cNvPr id="8" name="Picture 7"/>
          <p:cNvPicPr>
            <a:picLocks noChangeAspect="1"/>
          </p:cNvPicPr>
          <p:nvPr/>
        </p:nvPicPr>
        <p:blipFill>
          <a:blip r:embed="rId3"/>
          <a:stretch>
            <a:fillRect/>
          </a:stretch>
        </p:blipFill>
        <p:spPr>
          <a:xfrm>
            <a:off x="1143000" y="914400"/>
            <a:ext cx="6791325" cy="2738438"/>
          </a:xfrm>
          <a:prstGeom prst="rect">
            <a:avLst/>
          </a:prstGeom>
        </p:spPr>
      </p:pic>
    </p:spTree>
    <p:extLst>
      <p:ext uri="{BB962C8B-B14F-4D97-AF65-F5344CB8AC3E}">
        <p14:creationId xmlns:p14="http://schemas.microsoft.com/office/powerpoint/2010/main" val="221668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060532" y="304800"/>
            <a:ext cx="283521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NGFWs and IPS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3" name="TextBox 2"/>
          <p:cNvSpPr txBox="1"/>
          <p:nvPr/>
        </p:nvSpPr>
        <p:spPr>
          <a:xfrm>
            <a:off x="228600" y="533400"/>
            <a:ext cx="1515351" cy="369332"/>
          </a:xfrm>
          <a:prstGeom prst="rect">
            <a:avLst/>
          </a:prstGeom>
          <a:noFill/>
        </p:spPr>
        <p:txBody>
          <a:bodyPr wrap="none" rtlCol="0">
            <a:spAutoFit/>
          </a:bodyPr>
          <a:lstStyle/>
          <a:p>
            <a:r>
              <a:rPr lang="tr-TR" dirty="0" smtClean="0">
                <a:solidFill>
                  <a:srgbClr val="0000FF"/>
                </a:solidFill>
              </a:rPr>
              <a:t>Traditional IPS</a:t>
            </a:r>
            <a:endParaRPr lang="tr-TR" dirty="0">
              <a:solidFill>
                <a:srgbClr val="0000FF"/>
              </a:solidFill>
            </a:endParaRPr>
          </a:p>
        </p:txBody>
      </p:sp>
      <p:sp>
        <p:nvSpPr>
          <p:cNvPr id="4" name="TextBox 3"/>
          <p:cNvSpPr txBox="1"/>
          <p:nvPr/>
        </p:nvSpPr>
        <p:spPr>
          <a:xfrm>
            <a:off x="152400" y="838200"/>
            <a:ext cx="8804590" cy="2308324"/>
          </a:xfrm>
          <a:prstGeom prst="rect">
            <a:avLst/>
          </a:prstGeom>
          <a:noFill/>
        </p:spPr>
        <p:txBody>
          <a:bodyPr wrap="none" rtlCol="0">
            <a:spAutoFit/>
          </a:bodyPr>
          <a:lstStyle/>
          <a:p>
            <a:r>
              <a:rPr lang="tr-TR" dirty="0" smtClean="0"/>
              <a:t>	IPS also can sit on the packet path ,can filter packets but decisions are made </a:t>
            </a:r>
          </a:p>
          <a:p>
            <a:r>
              <a:rPr lang="tr-TR" dirty="0" smtClean="0"/>
              <a:t>in a different manner. IPS downloads the exploit sigantures (harmful SW signature) and </a:t>
            </a:r>
          </a:p>
          <a:p>
            <a:r>
              <a:rPr lang="tr-TR" dirty="0"/>
              <a:t>I</a:t>
            </a:r>
            <a:r>
              <a:rPr lang="tr-TR" dirty="0" smtClean="0"/>
              <a:t>nspects packets according to those signatures and discards or redirects packtes.If necessary</a:t>
            </a:r>
          </a:p>
          <a:p>
            <a:r>
              <a:rPr lang="tr-TR" dirty="0"/>
              <a:t>s</a:t>
            </a:r>
            <a:r>
              <a:rPr lang="tr-TR" dirty="0" smtClean="0"/>
              <a:t>huts down ports to prevent harmful traffic.</a:t>
            </a:r>
          </a:p>
          <a:p>
            <a:r>
              <a:rPr lang="tr-TR" dirty="0" smtClean="0"/>
              <a:t>But </a:t>
            </a:r>
            <a:r>
              <a:rPr lang="tr-TR" dirty="0" smtClean="0"/>
              <a:t>IPS</a:t>
            </a:r>
            <a:r>
              <a:rPr lang="tr-TR" dirty="0" smtClean="0"/>
              <a:t> </a:t>
            </a:r>
            <a:r>
              <a:rPr lang="tr-TR" dirty="0" smtClean="0"/>
              <a:t>rules not defined by network managers rather </a:t>
            </a:r>
            <a:r>
              <a:rPr lang="tr-TR" dirty="0" smtClean="0"/>
              <a:t>defined </a:t>
            </a:r>
            <a:r>
              <a:rPr lang="tr-TR" dirty="0" smtClean="0"/>
              <a:t>by IPS vendors. </a:t>
            </a:r>
            <a:endParaRPr lang="tr-TR" dirty="0"/>
          </a:p>
          <a:p>
            <a:r>
              <a:rPr lang="tr-TR" dirty="0" smtClean="0"/>
              <a:t>IPS has a signature </a:t>
            </a:r>
            <a:r>
              <a:rPr lang="tr-TR" dirty="0" smtClean="0"/>
              <a:t>database  </a:t>
            </a:r>
            <a:r>
              <a:rPr lang="tr-TR" dirty="0" smtClean="0"/>
              <a:t>and looks for signature </a:t>
            </a:r>
            <a:r>
              <a:rPr lang="tr-TR" dirty="0"/>
              <a:t>f</a:t>
            </a:r>
            <a:r>
              <a:rPr lang="tr-TR" dirty="0" smtClean="0"/>
              <a:t>or DoS,DDoS,Worms,Viruses </a:t>
            </a:r>
            <a:r>
              <a:rPr lang="tr-TR" dirty="0" smtClean="0"/>
              <a:t>.</a:t>
            </a:r>
          </a:p>
          <a:p>
            <a:r>
              <a:rPr lang="tr-TR" dirty="0" smtClean="0"/>
              <a:t>This databas eneed to updated. </a:t>
            </a:r>
          </a:p>
          <a:p>
            <a:endParaRPr lang="tr-TR" dirty="0"/>
          </a:p>
        </p:txBody>
      </p:sp>
      <p:pic>
        <p:nvPicPr>
          <p:cNvPr id="5" name="Picture 4"/>
          <p:cNvPicPr>
            <a:picLocks noChangeAspect="1"/>
          </p:cNvPicPr>
          <p:nvPr/>
        </p:nvPicPr>
        <p:blipFill>
          <a:blip r:embed="rId2"/>
          <a:stretch>
            <a:fillRect/>
          </a:stretch>
        </p:blipFill>
        <p:spPr>
          <a:xfrm>
            <a:off x="685800" y="2819400"/>
            <a:ext cx="7620000" cy="3657600"/>
          </a:xfrm>
          <a:prstGeom prst="rect">
            <a:avLst/>
          </a:prstGeom>
        </p:spPr>
      </p:pic>
      <p:sp>
        <p:nvSpPr>
          <p:cNvPr id="9" name="Rectangle 8"/>
          <p:cNvSpPr/>
          <p:nvPr/>
        </p:nvSpPr>
        <p:spPr>
          <a:xfrm>
            <a:off x="2286000" y="3048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Signature</a:t>
            </a:r>
          </a:p>
          <a:p>
            <a:pPr algn="ctr"/>
            <a:r>
              <a:rPr lang="tr-TR" dirty="0" smtClean="0"/>
              <a:t>DB</a:t>
            </a:r>
            <a:endParaRPr lang="tr-TR" dirty="0"/>
          </a:p>
        </p:txBody>
      </p:sp>
      <p:sp>
        <p:nvSpPr>
          <p:cNvPr id="12" name="Down Arrow 11"/>
          <p:cNvSpPr/>
          <p:nvPr/>
        </p:nvSpPr>
        <p:spPr>
          <a:xfrm>
            <a:off x="2590800" y="3429000"/>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077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060532" y="304800"/>
            <a:ext cx="2835216"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NGFWs and IPS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3" name="TextBox 2"/>
          <p:cNvSpPr txBox="1"/>
          <p:nvPr/>
        </p:nvSpPr>
        <p:spPr>
          <a:xfrm>
            <a:off x="228600" y="533400"/>
            <a:ext cx="1515351" cy="369332"/>
          </a:xfrm>
          <a:prstGeom prst="rect">
            <a:avLst/>
          </a:prstGeom>
          <a:noFill/>
        </p:spPr>
        <p:txBody>
          <a:bodyPr wrap="none" rtlCol="0">
            <a:spAutoFit/>
          </a:bodyPr>
          <a:lstStyle/>
          <a:p>
            <a:r>
              <a:rPr lang="tr-TR" dirty="0" smtClean="0">
                <a:solidFill>
                  <a:srgbClr val="0000FF"/>
                </a:solidFill>
              </a:rPr>
              <a:t>Traditional IPS</a:t>
            </a:r>
            <a:endParaRPr lang="tr-TR" dirty="0">
              <a:solidFill>
                <a:srgbClr val="0000FF"/>
              </a:solidFill>
            </a:endParaRPr>
          </a:p>
        </p:txBody>
      </p:sp>
      <p:sp>
        <p:nvSpPr>
          <p:cNvPr id="2" name="TextBox 1"/>
          <p:cNvSpPr txBox="1"/>
          <p:nvPr/>
        </p:nvSpPr>
        <p:spPr>
          <a:xfrm>
            <a:off x="152400" y="990600"/>
            <a:ext cx="8839200" cy="3416320"/>
          </a:xfrm>
          <a:prstGeom prst="rect">
            <a:avLst/>
          </a:prstGeom>
          <a:noFill/>
        </p:spPr>
        <p:txBody>
          <a:bodyPr wrap="square" rtlCol="0">
            <a:spAutoFit/>
          </a:bodyPr>
          <a:lstStyle/>
          <a:p>
            <a:pPr fontAlgn="base"/>
            <a:r>
              <a:rPr lang="en-US" b="1" dirty="0"/>
              <a:t>The IPS performs real-time packet inspection, deeply inspecting every packet that travels across the network. If any malicious or suspicious packets are detected, the IPS will carry out one of the following actions:</a:t>
            </a:r>
          </a:p>
          <a:p>
            <a:pPr fontAlgn="base"/>
            <a:r>
              <a:rPr lang="en-US" b="1" dirty="0"/>
              <a:t> </a:t>
            </a:r>
          </a:p>
          <a:p>
            <a:pPr fontAlgn="base"/>
            <a:r>
              <a:rPr lang="tr-TR" b="1" dirty="0" smtClean="0"/>
              <a:t>- </a:t>
            </a:r>
            <a:r>
              <a:rPr lang="en-US" b="1" dirty="0" smtClean="0"/>
              <a:t>Terminate </a:t>
            </a:r>
            <a:r>
              <a:rPr lang="en-US" b="1" dirty="0"/>
              <a:t>the TCP session that has been exploited.</a:t>
            </a:r>
          </a:p>
          <a:p>
            <a:pPr fontAlgn="base"/>
            <a:r>
              <a:rPr lang="tr-TR" b="1" dirty="0" smtClean="0"/>
              <a:t>- </a:t>
            </a:r>
            <a:r>
              <a:rPr lang="en-US" b="1" dirty="0" smtClean="0"/>
              <a:t>Block </a:t>
            </a:r>
            <a:r>
              <a:rPr lang="en-US" b="1" dirty="0"/>
              <a:t>the offending source IP address or user account from accessing any application, </a:t>
            </a:r>
            <a:r>
              <a:rPr lang="tr-TR" b="1" dirty="0" smtClean="0"/>
              <a:t>     </a:t>
            </a:r>
            <a:r>
              <a:rPr lang="en-US" b="1" dirty="0" smtClean="0"/>
              <a:t>target </a:t>
            </a:r>
            <a:r>
              <a:rPr lang="en-US" b="1" dirty="0"/>
              <a:t>hosts or other network resources unethically.</a:t>
            </a:r>
          </a:p>
          <a:p>
            <a:pPr fontAlgn="base"/>
            <a:r>
              <a:rPr lang="tr-TR" b="1" dirty="0" smtClean="0"/>
              <a:t>- </a:t>
            </a:r>
            <a:r>
              <a:rPr lang="en-US" b="1" dirty="0" smtClean="0"/>
              <a:t>Reprogram </a:t>
            </a:r>
            <a:r>
              <a:rPr lang="en-US" b="1" dirty="0"/>
              <a:t>or reconfigure the firewall to prevent a similar attack from occurring in the future.</a:t>
            </a:r>
          </a:p>
          <a:p>
            <a:pPr fontAlgn="base"/>
            <a:r>
              <a:rPr lang="tr-TR" b="1" dirty="0" smtClean="0"/>
              <a:t>- </a:t>
            </a:r>
            <a:r>
              <a:rPr lang="en-US" b="1" dirty="0" smtClean="0"/>
              <a:t>Remove </a:t>
            </a:r>
            <a:r>
              <a:rPr lang="en-US" b="1" dirty="0"/>
              <a:t>or replace any malicious content that remains on the network following an attack. This is done by repackaging payloads, removing header information and removing any infected attachments from file or email servers.</a:t>
            </a:r>
          </a:p>
        </p:txBody>
      </p:sp>
      <p:sp>
        <p:nvSpPr>
          <p:cNvPr id="14" name="TextBox 13"/>
          <p:cNvSpPr txBox="1"/>
          <p:nvPr/>
        </p:nvSpPr>
        <p:spPr>
          <a:xfrm>
            <a:off x="2438400" y="4876800"/>
            <a:ext cx="3607206" cy="646331"/>
          </a:xfrm>
          <a:prstGeom prst="rect">
            <a:avLst/>
          </a:prstGeom>
          <a:noFill/>
        </p:spPr>
        <p:txBody>
          <a:bodyPr wrap="none" rtlCol="0">
            <a:spAutoFit/>
          </a:bodyPr>
          <a:lstStyle/>
          <a:p>
            <a:r>
              <a:rPr lang="tr-TR" dirty="0" smtClean="0">
                <a:solidFill>
                  <a:srgbClr val="0000FF"/>
                </a:solidFill>
              </a:rPr>
              <a:t>Zero-Day Atatck ?</a:t>
            </a:r>
          </a:p>
          <a:p>
            <a:r>
              <a:rPr lang="tr-TR" dirty="0" smtClean="0">
                <a:solidFill>
                  <a:srgbClr val="0000FF"/>
                </a:solidFill>
              </a:rPr>
              <a:t>Virus attacks until IPS gets signature.</a:t>
            </a:r>
            <a:endParaRPr lang="tr-TR" dirty="0">
              <a:solidFill>
                <a:srgbClr val="0000FF"/>
              </a:solidFill>
            </a:endParaRPr>
          </a:p>
        </p:txBody>
      </p:sp>
    </p:spTree>
    <p:extLst>
      <p:ext uri="{BB962C8B-B14F-4D97-AF65-F5344CB8AC3E}">
        <p14:creationId xmlns:p14="http://schemas.microsoft.com/office/powerpoint/2010/main" val="3676501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76600" y="152400"/>
            <a:ext cx="2440877"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NGFWs and IPS </a:t>
            </a:r>
            <a:endParaRPr lang="tr-TR" altLang="tr-TR" sz="24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4" name="TextBox 3"/>
          <p:cNvSpPr txBox="1"/>
          <p:nvPr/>
        </p:nvSpPr>
        <p:spPr>
          <a:xfrm>
            <a:off x="381000" y="609600"/>
            <a:ext cx="2177006" cy="369332"/>
          </a:xfrm>
          <a:prstGeom prst="rect">
            <a:avLst/>
          </a:prstGeom>
          <a:noFill/>
        </p:spPr>
        <p:txBody>
          <a:bodyPr wrap="none" rtlCol="0">
            <a:spAutoFit/>
          </a:bodyPr>
          <a:lstStyle/>
          <a:p>
            <a:r>
              <a:rPr lang="tr-TR" dirty="0" smtClean="0">
                <a:solidFill>
                  <a:srgbClr val="0000FF"/>
                </a:solidFill>
              </a:rPr>
              <a:t>Next Generation FWs</a:t>
            </a:r>
            <a:endParaRPr lang="tr-TR" dirty="0">
              <a:solidFill>
                <a:srgbClr val="0000FF"/>
              </a:solidFill>
            </a:endParaRPr>
          </a:p>
        </p:txBody>
      </p:sp>
      <p:sp>
        <p:nvSpPr>
          <p:cNvPr id="5" name="TextBox 4"/>
          <p:cNvSpPr txBox="1"/>
          <p:nvPr/>
        </p:nvSpPr>
        <p:spPr>
          <a:xfrm>
            <a:off x="152400" y="990600"/>
            <a:ext cx="8203849" cy="4801314"/>
          </a:xfrm>
          <a:prstGeom prst="rect">
            <a:avLst/>
          </a:prstGeom>
          <a:noFill/>
        </p:spPr>
        <p:txBody>
          <a:bodyPr wrap="none" rtlCol="0">
            <a:spAutoFit/>
          </a:bodyPr>
          <a:lstStyle/>
          <a:p>
            <a:r>
              <a:rPr lang="tr-TR" dirty="0" smtClean="0"/>
              <a:t>After 2010 </a:t>
            </a:r>
            <a:r>
              <a:rPr lang="tr-TR" dirty="0" smtClean="0"/>
              <a:t> Work </a:t>
            </a:r>
            <a:r>
              <a:rPr lang="tr-TR" dirty="0" smtClean="0"/>
              <a:t>force distrubeted and different kind of applications(such as Mobile) </a:t>
            </a:r>
            <a:endParaRPr lang="tr-TR" dirty="0" smtClean="0"/>
          </a:p>
          <a:p>
            <a:r>
              <a:rPr lang="tr-TR" dirty="0" smtClean="0"/>
              <a:t>connectios </a:t>
            </a:r>
            <a:r>
              <a:rPr lang="tr-TR" dirty="0" smtClean="0"/>
              <a:t>to </a:t>
            </a:r>
            <a:r>
              <a:rPr lang="tr-TR" dirty="0" smtClean="0"/>
              <a:t>the </a:t>
            </a:r>
            <a:r>
              <a:rPr lang="tr-TR" dirty="0" smtClean="0"/>
              <a:t>enterprise over </a:t>
            </a:r>
            <a:r>
              <a:rPr lang="tr-TR" dirty="0"/>
              <a:t>internet are rised</a:t>
            </a:r>
            <a:r>
              <a:rPr lang="tr-TR" dirty="0" smtClean="0"/>
              <a:t>.</a:t>
            </a:r>
          </a:p>
          <a:p>
            <a:r>
              <a:rPr lang="tr-TR" dirty="0"/>
              <a:t>Attackers  knows </a:t>
            </a:r>
            <a:r>
              <a:rPr lang="tr-TR" b="1" dirty="0">
                <a:solidFill>
                  <a:srgbClr val="0000FF"/>
                </a:solidFill>
              </a:rPr>
              <a:t>applications and well known ports </a:t>
            </a:r>
            <a:r>
              <a:rPr lang="tr-TR" dirty="0"/>
              <a:t>for port scanning to find a hole.</a:t>
            </a:r>
          </a:p>
          <a:p>
            <a:endParaRPr lang="tr-TR" dirty="0"/>
          </a:p>
          <a:p>
            <a:r>
              <a:rPr lang="tr-TR" dirty="0"/>
              <a:t> </a:t>
            </a:r>
            <a:r>
              <a:rPr lang="tr-TR" dirty="0" smtClean="0"/>
              <a:t>For devices that  handel these  changes next-generation term </a:t>
            </a:r>
            <a:r>
              <a:rPr lang="tr-TR" dirty="0"/>
              <a:t>are started to </a:t>
            </a:r>
            <a:r>
              <a:rPr lang="tr-TR" dirty="0" smtClean="0"/>
              <a:t>use. </a:t>
            </a:r>
          </a:p>
          <a:p>
            <a:r>
              <a:rPr lang="tr-TR" dirty="0" smtClean="0"/>
              <a:t>Cisco </a:t>
            </a:r>
            <a:r>
              <a:rPr lang="tr-TR" dirty="0"/>
              <a:t>uses </a:t>
            </a:r>
            <a:r>
              <a:rPr lang="tr-TR" dirty="0" smtClean="0"/>
              <a:t>next-generation </a:t>
            </a:r>
            <a:r>
              <a:rPr lang="tr-TR" dirty="0"/>
              <a:t>FWs and IPSs</a:t>
            </a:r>
            <a:r>
              <a:rPr lang="tr-TR" dirty="0" smtClean="0"/>
              <a:t>.</a:t>
            </a:r>
            <a:endParaRPr lang="tr-TR" dirty="0"/>
          </a:p>
          <a:p>
            <a:r>
              <a:rPr lang="tr-TR" dirty="0" smtClean="0"/>
              <a:t>Cisco has </a:t>
            </a:r>
            <a:r>
              <a:rPr lang="tr-TR" dirty="0" smtClean="0">
                <a:solidFill>
                  <a:srgbClr val="0000FF"/>
                </a:solidFill>
              </a:rPr>
              <a:t>ASA </a:t>
            </a:r>
            <a:r>
              <a:rPr lang="tr-TR" dirty="0" smtClean="0"/>
              <a:t>and </a:t>
            </a:r>
            <a:r>
              <a:rPr lang="tr-TR" dirty="0" smtClean="0">
                <a:solidFill>
                  <a:srgbClr val="0000FF"/>
                </a:solidFill>
              </a:rPr>
              <a:t>FirePower</a:t>
            </a:r>
            <a:r>
              <a:rPr lang="tr-TR" dirty="0" smtClean="0"/>
              <a:t> F/W IPS apliances.</a:t>
            </a:r>
          </a:p>
          <a:p>
            <a:endParaRPr lang="tr-TR" dirty="0"/>
          </a:p>
          <a:p>
            <a:r>
              <a:rPr lang="tr-TR" dirty="0" smtClean="0"/>
              <a:t> </a:t>
            </a:r>
            <a:r>
              <a:rPr lang="tr-TR" dirty="0" smtClean="0"/>
              <a:t>   </a:t>
            </a:r>
            <a:r>
              <a:rPr lang="tr-TR" b="1" dirty="0" smtClean="0"/>
              <a:t>NGFWs</a:t>
            </a:r>
            <a:endParaRPr lang="tr-TR" b="1" dirty="0" smtClean="0"/>
          </a:p>
          <a:p>
            <a:r>
              <a:rPr lang="tr-TR" dirty="0"/>
              <a:t> </a:t>
            </a:r>
            <a:r>
              <a:rPr lang="tr-TR" dirty="0" smtClean="0"/>
              <a:t>- </a:t>
            </a:r>
            <a:r>
              <a:rPr lang="tr-TR" dirty="0" smtClean="0"/>
              <a:t>Have </a:t>
            </a:r>
            <a:r>
              <a:rPr lang="tr-TR" dirty="0" smtClean="0"/>
              <a:t>traditional FW capabilities.</a:t>
            </a:r>
          </a:p>
          <a:p>
            <a:r>
              <a:rPr lang="tr-TR" dirty="0"/>
              <a:t> </a:t>
            </a:r>
            <a:r>
              <a:rPr lang="tr-TR" dirty="0" smtClean="0"/>
              <a:t>- Instead of ports can look to application layer data(layer 2 to 7)</a:t>
            </a:r>
          </a:p>
          <a:p>
            <a:r>
              <a:rPr lang="tr-TR" dirty="0"/>
              <a:t> </a:t>
            </a:r>
            <a:r>
              <a:rPr lang="tr-TR" dirty="0" smtClean="0"/>
              <a:t>- Application Visibility&amp; Control(AVC)-Cisco</a:t>
            </a:r>
          </a:p>
          <a:p>
            <a:r>
              <a:rPr lang="tr-TR" dirty="0"/>
              <a:t> </a:t>
            </a:r>
            <a:r>
              <a:rPr lang="tr-TR" dirty="0" smtClean="0"/>
              <a:t>- </a:t>
            </a:r>
            <a:r>
              <a:rPr lang="tr-TR" dirty="0" smtClean="0">
                <a:solidFill>
                  <a:srgbClr val="0000FF"/>
                </a:solidFill>
              </a:rPr>
              <a:t>Network based anti-Malware control</a:t>
            </a:r>
          </a:p>
          <a:p>
            <a:r>
              <a:rPr lang="tr-TR" dirty="0" smtClean="0"/>
              <a:t>-  URL </a:t>
            </a:r>
            <a:r>
              <a:rPr lang="tr-TR" dirty="0" smtClean="0"/>
              <a:t>filtering</a:t>
            </a:r>
          </a:p>
          <a:p>
            <a:r>
              <a:rPr lang="tr-TR" dirty="0" smtClean="0"/>
              <a:t>-  </a:t>
            </a:r>
            <a:r>
              <a:rPr lang="tr-TR" dirty="0" smtClean="0">
                <a:solidFill>
                  <a:srgbClr val="0000FF"/>
                </a:solidFill>
              </a:rPr>
              <a:t>Next </a:t>
            </a:r>
            <a:r>
              <a:rPr lang="tr-TR" dirty="0" smtClean="0">
                <a:solidFill>
                  <a:srgbClr val="0000FF"/>
                </a:solidFill>
              </a:rPr>
              <a:t>Generation IPS on NGFW.</a:t>
            </a:r>
          </a:p>
          <a:p>
            <a:endParaRPr lang="tr-TR" dirty="0"/>
          </a:p>
          <a:p>
            <a:r>
              <a:rPr lang="tr-TR" dirty="0" smtClean="0"/>
              <a:t> </a:t>
            </a:r>
            <a:endParaRPr lang="tr-TR" dirty="0"/>
          </a:p>
        </p:txBody>
      </p:sp>
    </p:spTree>
    <p:extLst>
      <p:ext uri="{BB962C8B-B14F-4D97-AF65-F5344CB8AC3E}">
        <p14:creationId xmlns:p14="http://schemas.microsoft.com/office/powerpoint/2010/main" val="195136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2819400" y="0"/>
            <a:ext cx="3458592"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Traditional and NGFWs  </a:t>
            </a:r>
            <a:endParaRPr lang="tr-TR" altLang="tr-TR" sz="24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pic>
        <p:nvPicPr>
          <p:cNvPr id="3" name="Picture 2"/>
          <p:cNvPicPr>
            <a:picLocks noChangeAspect="1"/>
          </p:cNvPicPr>
          <p:nvPr/>
        </p:nvPicPr>
        <p:blipFill>
          <a:blip r:embed="rId2"/>
          <a:stretch>
            <a:fillRect/>
          </a:stretch>
        </p:blipFill>
        <p:spPr>
          <a:xfrm>
            <a:off x="381000" y="304800"/>
            <a:ext cx="8610600" cy="5410200"/>
          </a:xfrm>
          <a:prstGeom prst="rect">
            <a:avLst/>
          </a:prstGeom>
        </p:spPr>
      </p:pic>
      <p:sp>
        <p:nvSpPr>
          <p:cNvPr id="2" name="TextBox 1"/>
          <p:cNvSpPr txBox="1"/>
          <p:nvPr/>
        </p:nvSpPr>
        <p:spPr>
          <a:xfrm>
            <a:off x="762000" y="2286000"/>
            <a:ext cx="2130711" cy="261610"/>
          </a:xfrm>
          <a:prstGeom prst="rect">
            <a:avLst/>
          </a:prstGeom>
          <a:noFill/>
        </p:spPr>
        <p:txBody>
          <a:bodyPr wrap="none" rtlCol="0">
            <a:spAutoFit/>
          </a:bodyPr>
          <a:lstStyle/>
          <a:p>
            <a:r>
              <a:rPr lang="tr-TR" sz="1100" b="1" dirty="0" smtClean="0">
                <a:solidFill>
                  <a:srgbClr val="0000FF"/>
                </a:solidFill>
              </a:rPr>
              <a:t>Capital and operational expences</a:t>
            </a:r>
            <a:endParaRPr lang="tr-TR" sz="1100" b="1" dirty="0">
              <a:solidFill>
                <a:srgbClr val="0000FF"/>
              </a:solidFill>
            </a:endParaRPr>
          </a:p>
        </p:txBody>
      </p:sp>
      <p:sp>
        <p:nvSpPr>
          <p:cNvPr id="4" name="TextBox 3"/>
          <p:cNvSpPr txBox="1"/>
          <p:nvPr/>
        </p:nvSpPr>
        <p:spPr>
          <a:xfrm>
            <a:off x="914400" y="3352800"/>
            <a:ext cx="1752600" cy="276999"/>
          </a:xfrm>
          <a:prstGeom prst="rect">
            <a:avLst/>
          </a:prstGeom>
          <a:noFill/>
        </p:spPr>
        <p:txBody>
          <a:bodyPr wrap="square" rtlCol="0">
            <a:spAutoFit/>
          </a:bodyPr>
          <a:lstStyle/>
          <a:p>
            <a:r>
              <a:rPr lang="tr-TR" sz="1200" b="1" dirty="0" smtClean="0">
                <a:solidFill>
                  <a:srgbClr val="0000FF"/>
                </a:solidFill>
              </a:rPr>
              <a:t>IP ve Kimlik güvenilirliği </a:t>
            </a:r>
            <a:endParaRPr lang="tr-TR" sz="1200" b="1" dirty="0">
              <a:solidFill>
                <a:srgbClr val="0000FF"/>
              </a:solidFill>
            </a:endParaRPr>
          </a:p>
        </p:txBody>
      </p:sp>
      <p:pic>
        <p:nvPicPr>
          <p:cNvPr id="5" name="Picture 4"/>
          <p:cNvPicPr>
            <a:picLocks noChangeAspect="1"/>
          </p:cNvPicPr>
          <p:nvPr/>
        </p:nvPicPr>
        <p:blipFill>
          <a:blip r:embed="rId3"/>
          <a:stretch>
            <a:fillRect/>
          </a:stretch>
        </p:blipFill>
        <p:spPr>
          <a:xfrm>
            <a:off x="762000" y="5181600"/>
            <a:ext cx="4953000" cy="1600200"/>
          </a:xfrm>
          <a:prstGeom prst="rect">
            <a:avLst/>
          </a:prstGeom>
        </p:spPr>
      </p:pic>
      <p:sp>
        <p:nvSpPr>
          <p:cNvPr id="6" name="TextBox 5"/>
          <p:cNvSpPr txBox="1"/>
          <p:nvPr/>
        </p:nvSpPr>
        <p:spPr>
          <a:xfrm>
            <a:off x="5867400" y="5715000"/>
            <a:ext cx="2700969" cy="830997"/>
          </a:xfrm>
          <a:prstGeom prst="rect">
            <a:avLst/>
          </a:prstGeom>
          <a:noFill/>
        </p:spPr>
        <p:txBody>
          <a:bodyPr wrap="square" rtlCol="0">
            <a:spAutoFit/>
          </a:bodyPr>
          <a:lstStyle/>
          <a:p>
            <a:r>
              <a:rPr lang="tr-TR" sz="1600" dirty="0" smtClean="0">
                <a:solidFill>
                  <a:srgbClr val="0000FF"/>
                </a:solidFill>
              </a:rPr>
              <a:t>New pplication types</a:t>
            </a:r>
          </a:p>
          <a:p>
            <a:r>
              <a:rPr lang="tr-TR" sz="1600" dirty="0" smtClean="0">
                <a:solidFill>
                  <a:srgbClr val="0000FF"/>
                </a:solidFill>
              </a:rPr>
              <a:t>Over loaded on port 80</a:t>
            </a:r>
          </a:p>
          <a:p>
            <a:r>
              <a:rPr lang="tr-TR" sz="1600" dirty="0" smtClean="0">
                <a:solidFill>
                  <a:srgbClr val="0000FF"/>
                </a:solidFill>
              </a:rPr>
              <a:t>Application visibility needed</a:t>
            </a:r>
            <a:endParaRPr lang="tr-TR" sz="1600" dirty="0">
              <a:solidFill>
                <a:srgbClr val="0000FF"/>
              </a:solidFill>
            </a:endParaRPr>
          </a:p>
        </p:txBody>
      </p:sp>
    </p:spTree>
    <p:extLst>
      <p:ext uri="{BB962C8B-B14F-4D97-AF65-F5344CB8AC3E}">
        <p14:creationId xmlns:p14="http://schemas.microsoft.com/office/powerpoint/2010/main" val="2031013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etin kutusu"/>
          <p:cNvSpPr txBox="1">
            <a:spLocks noChangeArrowheads="1"/>
          </p:cNvSpPr>
          <p:nvPr/>
        </p:nvSpPr>
        <p:spPr bwMode="auto">
          <a:xfrm>
            <a:off x="3276600" y="152400"/>
            <a:ext cx="2440877" cy="43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400" dirty="0" smtClean="0">
                <a:solidFill>
                  <a:srgbClr val="0084B7"/>
                </a:solidFill>
              </a:rPr>
              <a:t>NGFWs and IPS </a:t>
            </a:r>
            <a:endParaRPr lang="tr-TR" altLang="tr-TR" sz="24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4" name="TextBox 3"/>
          <p:cNvSpPr txBox="1"/>
          <p:nvPr/>
        </p:nvSpPr>
        <p:spPr>
          <a:xfrm>
            <a:off x="381000" y="304800"/>
            <a:ext cx="2066591" cy="369332"/>
          </a:xfrm>
          <a:prstGeom prst="rect">
            <a:avLst/>
          </a:prstGeom>
          <a:noFill/>
        </p:spPr>
        <p:txBody>
          <a:bodyPr wrap="none" rtlCol="0">
            <a:spAutoFit/>
          </a:bodyPr>
          <a:lstStyle/>
          <a:p>
            <a:r>
              <a:rPr lang="tr-TR" dirty="0" smtClean="0">
                <a:solidFill>
                  <a:srgbClr val="0000FF"/>
                </a:solidFill>
              </a:rPr>
              <a:t>Next Generation IPS</a:t>
            </a:r>
            <a:endParaRPr lang="tr-TR" dirty="0">
              <a:solidFill>
                <a:srgbClr val="0000FF"/>
              </a:solidFill>
            </a:endParaRPr>
          </a:p>
        </p:txBody>
      </p:sp>
      <p:sp>
        <p:nvSpPr>
          <p:cNvPr id="5" name="TextBox 4"/>
          <p:cNvSpPr txBox="1"/>
          <p:nvPr/>
        </p:nvSpPr>
        <p:spPr>
          <a:xfrm>
            <a:off x="304800" y="609600"/>
            <a:ext cx="8077200" cy="1846659"/>
          </a:xfrm>
          <a:prstGeom prst="rect">
            <a:avLst/>
          </a:prstGeom>
          <a:noFill/>
        </p:spPr>
        <p:txBody>
          <a:bodyPr wrap="square" rtlCol="0">
            <a:spAutoFit/>
          </a:bodyPr>
          <a:lstStyle/>
          <a:p>
            <a:r>
              <a:rPr lang="tr-TR" sz="1600" dirty="0" smtClean="0"/>
              <a:t>They are mostly integrated with next-gen FWs.</a:t>
            </a:r>
          </a:p>
          <a:p>
            <a:r>
              <a:rPr lang="tr-TR" sz="1600" dirty="0" smtClean="0"/>
              <a:t>Capability of traditional IPS.</a:t>
            </a:r>
          </a:p>
          <a:p>
            <a:r>
              <a:rPr lang="tr-TR" sz="1600" dirty="0" smtClean="0"/>
              <a:t>Gathering data from Hosts and Users.</a:t>
            </a:r>
          </a:p>
          <a:p>
            <a:r>
              <a:rPr lang="tr-TR" sz="1600" dirty="0" smtClean="0"/>
              <a:t>Knows Operating Systems,Applications,OS Versions,open ports,used ports etc..</a:t>
            </a:r>
          </a:p>
          <a:p>
            <a:r>
              <a:rPr lang="tr-TR" sz="1600" dirty="0" smtClean="0"/>
              <a:t>Logs what happings inteligently.</a:t>
            </a:r>
          </a:p>
          <a:p>
            <a:r>
              <a:rPr lang="tr-TR" sz="1600" dirty="0" smtClean="0"/>
              <a:t>Application Visibility and Control(AVC)</a:t>
            </a:r>
            <a:endParaRPr lang="tr-TR" sz="1600" dirty="0"/>
          </a:p>
          <a:p>
            <a:r>
              <a:rPr lang="tr-TR" sz="1600" dirty="0" smtClean="0"/>
              <a:t>Prevents network attacks by detecting abnormal patterns with these informations.</a:t>
            </a:r>
            <a:endParaRPr lang="tr-TR" sz="1600" dirty="0"/>
          </a:p>
        </p:txBody>
      </p:sp>
      <p:pic>
        <p:nvPicPr>
          <p:cNvPr id="6" name="Picture 5"/>
          <p:cNvPicPr>
            <a:picLocks noChangeAspect="1"/>
          </p:cNvPicPr>
          <p:nvPr/>
        </p:nvPicPr>
        <p:blipFill>
          <a:blip r:embed="rId2"/>
          <a:stretch>
            <a:fillRect/>
          </a:stretch>
        </p:blipFill>
        <p:spPr>
          <a:xfrm>
            <a:off x="685800" y="2438400"/>
            <a:ext cx="6781800" cy="4419600"/>
          </a:xfrm>
          <a:prstGeom prst="rect">
            <a:avLst/>
          </a:prstGeom>
        </p:spPr>
      </p:pic>
    </p:spTree>
    <p:extLst>
      <p:ext uri="{BB962C8B-B14F-4D97-AF65-F5344CB8AC3E}">
        <p14:creationId xmlns:p14="http://schemas.microsoft.com/office/powerpoint/2010/main" val="2107550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1094</Words>
  <Application>Microsoft Office PowerPoint</Application>
  <PresentationFormat>On-screen Show (4:3)</PresentationFormat>
  <Paragraphs>97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Platon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subject>Virtualization</dc:subject>
  <dc:creator>PLN-PC</dc:creator>
  <cp:keywords>CCNA</cp:keywords>
  <cp:lastModifiedBy>ali</cp:lastModifiedBy>
  <cp:revision>104</cp:revision>
  <dcterms:created xsi:type="dcterms:W3CDTF">2006-08-16T00:00:00Z</dcterms:created>
  <dcterms:modified xsi:type="dcterms:W3CDTF">2020-12-01T19:04:31Z</dcterms:modified>
  <cp:category>CCNA</cp:category>
</cp:coreProperties>
</file>