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8" r:id="rId4"/>
    <p:sldId id="261" r:id="rId5"/>
    <p:sldId id="262" r:id="rId6"/>
    <p:sldId id="269" r:id="rId7"/>
    <p:sldId id="265" r:id="rId8"/>
    <p:sldId id="264"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03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695935" y="304800"/>
            <a:ext cx="8105761" cy="82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SIMPLE NETWORK MANAGEMENT PROTOCOL</a:t>
            </a:r>
          </a:p>
          <a:p>
            <a:pPr algn="just" eaLnBrk="1" hangingPunct="1">
              <a:lnSpc>
                <a:spcPts val="2875"/>
              </a:lnSpc>
              <a:spcBef>
                <a:spcPct val="0"/>
              </a:spcBef>
              <a:buFontTx/>
              <a:buNone/>
            </a:pPr>
            <a:r>
              <a:rPr lang="tr-TR" altLang="tr-TR" sz="2800" dirty="0" smtClean="0">
                <a:solidFill>
                  <a:srgbClr val="0084B7"/>
                </a:solidFill>
              </a:rPr>
              <a:t>				SNMP</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228600" y="1295400"/>
            <a:ext cx="8686800" cy="4401205"/>
          </a:xfrm>
          <a:prstGeom prst="rect">
            <a:avLst/>
          </a:prstGeom>
          <a:noFill/>
        </p:spPr>
        <p:txBody>
          <a:bodyPr wrap="square" rtlCol="0">
            <a:spAutoFit/>
          </a:bodyPr>
          <a:lstStyle/>
          <a:p>
            <a:r>
              <a:rPr lang="tr-TR" sz="2000" dirty="0" smtClean="0"/>
              <a:t>I</a:t>
            </a:r>
            <a:r>
              <a:rPr lang="en-US" sz="2000" dirty="0" err="1" smtClean="0"/>
              <a:t>nformation</a:t>
            </a:r>
            <a:r>
              <a:rPr lang="en-US" sz="2000" dirty="0" smtClean="0"/>
              <a:t> </a:t>
            </a:r>
            <a:r>
              <a:rPr lang="en-US" sz="2000" dirty="0"/>
              <a:t>about devices on a </a:t>
            </a:r>
            <a:r>
              <a:rPr lang="en-US" sz="2000" dirty="0" smtClean="0"/>
              <a:t>TCP/IP-based</a:t>
            </a:r>
            <a:r>
              <a:rPr lang="tr-TR" sz="2000" dirty="0" smtClean="0"/>
              <a:t> </a:t>
            </a:r>
            <a:r>
              <a:rPr lang="en-US" sz="2000" dirty="0" smtClean="0"/>
              <a:t>network—configuration </a:t>
            </a:r>
            <a:r>
              <a:rPr lang="en-US" sz="2000" dirty="0"/>
              <a:t>settings, status </a:t>
            </a:r>
            <a:r>
              <a:rPr lang="en-US" sz="2000" dirty="0" smtClean="0"/>
              <a:t>information</a:t>
            </a:r>
            <a:r>
              <a:rPr lang="tr-TR" sz="2000" dirty="0" smtClean="0"/>
              <a:t> </a:t>
            </a:r>
            <a:r>
              <a:rPr lang="en-US" sz="2000" dirty="0" smtClean="0"/>
              <a:t>,counters</a:t>
            </a:r>
            <a:r>
              <a:rPr lang="en-US" sz="2000" dirty="0"/>
              <a:t>, and so on—could be broken down into </a:t>
            </a:r>
            <a:r>
              <a:rPr lang="en-US" sz="2000" dirty="0" smtClean="0"/>
              <a:t>a</a:t>
            </a:r>
            <a:r>
              <a:rPr lang="tr-TR" sz="2000" dirty="0" smtClean="0"/>
              <a:t> </a:t>
            </a:r>
            <a:r>
              <a:rPr lang="en-US" sz="2000" dirty="0" smtClean="0"/>
              <a:t>database </a:t>
            </a:r>
            <a:r>
              <a:rPr lang="en-US" sz="2000" dirty="0"/>
              <a:t>of variables. Those variables could then </a:t>
            </a:r>
            <a:r>
              <a:rPr lang="en-US" sz="2000" dirty="0" smtClean="0"/>
              <a:t>be</a:t>
            </a:r>
            <a:r>
              <a:rPr lang="tr-TR" sz="2000" dirty="0" smtClean="0"/>
              <a:t> </a:t>
            </a:r>
            <a:r>
              <a:rPr lang="en-US" sz="2000" dirty="0" smtClean="0"/>
              <a:t>collected </a:t>
            </a:r>
            <a:r>
              <a:rPr lang="en-US" sz="2000" dirty="0"/>
              <a:t>by management software to monitor </a:t>
            </a:r>
            <a:r>
              <a:rPr lang="en-US" sz="2000" dirty="0" smtClean="0"/>
              <a:t>and</a:t>
            </a:r>
            <a:r>
              <a:rPr lang="tr-TR" sz="2000" dirty="0" smtClean="0"/>
              <a:t> </a:t>
            </a:r>
            <a:r>
              <a:rPr lang="en-US" sz="2000" dirty="0" smtClean="0"/>
              <a:t>manage </a:t>
            </a:r>
            <a:r>
              <a:rPr lang="en-US" sz="2000" dirty="0"/>
              <a:t>the IP-based network</a:t>
            </a:r>
            <a:r>
              <a:rPr lang="en-US" sz="2000" dirty="0" smtClean="0"/>
              <a:t>.</a:t>
            </a:r>
            <a:endParaRPr lang="tr-TR" sz="2000" dirty="0" smtClean="0"/>
          </a:p>
          <a:p>
            <a:r>
              <a:rPr lang="tr-TR" sz="2000" dirty="0" smtClean="0"/>
              <a:t>T</a:t>
            </a:r>
            <a:r>
              <a:rPr lang="en-US" sz="2000" dirty="0" smtClean="0"/>
              <a:t>he </a:t>
            </a:r>
            <a:r>
              <a:rPr lang="en-US" sz="2000" dirty="0"/>
              <a:t>elements </a:t>
            </a:r>
            <a:r>
              <a:rPr lang="en-US" sz="2000" dirty="0" smtClean="0"/>
              <a:t>of</a:t>
            </a:r>
            <a:r>
              <a:rPr lang="tr-TR" sz="2000" dirty="0" smtClean="0"/>
              <a:t> </a:t>
            </a:r>
            <a:r>
              <a:rPr lang="en-US" sz="2000" dirty="0" smtClean="0"/>
              <a:t>any </a:t>
            </a:r>
            <a:r>
              <a:rPr lang="en-US" sz="2000" dirty="0"/>
              <a:t>IP-based machines would have commonalities. </a:t>
            </a:r>
            <a:r>
              <a:rPr lang="en-US" sz="2000" dirty="0" smtClean="0"/>
              <a:t>For</a:t>
            </a:r>
            <a:r>
              <a:rPr lang="tr-TR" sz="2000" dirty="0" smtClean="0"/>
              <a:t> </a:t>
            </a:r>
            <a:r>
              <a:rPr lang="en-US" sz="2000" dirty="0" smtClean="0"/>
              <a:t>example</a:t>
            </a:r>
            <a:r>
              <a:rPr lang="en-US" sz="2000" dirty="0"/>
              <a:t>, a PC, a network printer, and a router would </a:t>
            </a:r>
            <a:r>
              <a:rPr lang="en-US" sz="2000" dirty="0" smtClean="0"/>
              <a:t>all</a:t>
            </a:r>
            <a:r>
              <a:rPr lang="tr-TR" sz="2000" dirty="0" smtClean="0"/>
              <a:t> </a:t>
            </a:r>
            <a:r>
              <a:rPr lang="en-US" sz="2000" dirty="0" smtClean="0"/>
              <a:t>have </a:t>
            </a:r>
            <a:r>
              <a:rPr lang="en-US" sz="2000" dirty="0"/>
              <a:t>commonalities such as interfaces, IP </a:t>
            </a:r>
            <a:r>
              <a:rPr lang="en-US" sz="2000" dirty="0" smtClean="0"/>
              <a:t>addresses,</a:t>
            </a:r>
            <a:r>
              <a:rPr lang="tr-TR" sz="2000" dirty="0" smtClean="0"/>
              <a:t> </a:t>
            </a:r>
            <a:r>
              <a:rPr lang="en-US" sz="2000" dirty="0" smtClean="0"/>
              <a:t>and buffers</a:t>
            </a:r>
            <a:r>
              <a:rPr lang="tr-TR" sz="2000" dirty="0" smtClean="0"/>
              <a:t> .</a:t>
            </a:r>
            <a:r>
              <a:rPr lang="en-US" sz="2000" dirty="0"/>
              <a:t> </a:t>
            </a:r>
            <a:r>
              <a:rPr lang="tr-TR" sz="2000" dirty="0" smtClean="0">
                <a:solidFill>
                  <a:srgbClr val="0000FF"/>
                </a:solidFill>
              </a:rPr>
              <a:t>Then </a:t>
            </a:r>
            <a:r>
              <a:rPr lang="en-US" sz="2000" dirty="0" err="1" smtClean="0">
                <a:solidFill>
                  <a:srgbClr val="0000FF"/>
                </a:solidFill>
              </a:rPr>
              <a:t>creat</a:t>
            </a:r>
            <a:r>
              <a:rPr lang="tr-TR" sz="2000" dirty="0" smtClean="0">
                <a:solidFill>
                  <a:srgbClr val="0000FF"/>
                </a:solidFill>
              </a:rPr>
              <a:t>ing</a:t>
            </a:r>
            <a:r>
              <a:rPr lang="en-US" sz="2000" dirty="0" smtClean="0">
                <a:solidFill>
                  <a:srgbClr val="0000FF"/>
                </a:solidFill>
              </a:rPr>
              <a:t> </a:t>
            </a:r>
            <a:r>
              <a:rPr lang="en-US" sz="2000" dirty="0">
                <a:solidFill>
                  <a:srgbClr val="0000FF"/>
                </a:solidFill>
              </a:rPr>
              <a:t>a standardized database of</a:t>
            </a:r>
          </a:p>
          <a:p>
            <a:r>
              <a:rPr lang="en-US" sz="2000" dirty="0">
                <a:solidFill>
                  <a:srgbClr val="0000FF"/>
                </a:solidFill>
              </a:rPr>
              <a:t>these variables and a simple system for monitoring </a:t>
            </a:r>
            <a:r>
              <a:rPr lang="en-US" sz="2000" dirty="0" smtClean="0">
                <a:solidFill>
                  <a:srgbClr val="0000FF"/>
                </a:solidFill>
              </a:rPr>
              <a:t>and</a:t>
            </a:r>
            <a:r>
              <a:rPr lang="tr-TR" sz="2000" dirty="0" smtClean="0">
                <a:solidFill>
                  <a:srgbClr val="0000FF"/>
                </a:solidFill>
              </a:rPr>
              <a:t> </a:t>
            </a:r>
            <a:r>
              <a:rPr lang="en-US" sz="2000" dirty="0" smtClean="0">
                <a:solidFill>
                  <a:srgbClr val="0000FF"/>
                </a:solidFill>
              </a:rPr>
              <a:t>managing them</a:t>
            </a:r>
            <a:r>
              <a:rPr lang="tr-TR" sz="2000" dirty="0" smtClean="0">
                <a:solidFill>
                  <a:srgbClr val="0000FF"/>
                </a:solidFill>
              </a:rPr>
              <a:t> .</a:t>
            </a:r>
          </a:p>
          <a:p>
            <a:r>
              <a:rPr lang="tr-TR" sz="2000" dirty="0" smtClean="0"/>
              <a:t>This standardized database called  </a:t>
            </a:r>
            <a:r>
              <a:rPr lang="tr-TR" sz="2000" dirty="0" smtClean="0">
                <a:solidFill>
                  <a:srgbClr val="0000FF"/>
                </a:solidFill>
              </a:rPr>
              <a:t>Management Information Base (MIB).</a:t>
            </a:r>
          </a:p>
          <a:p>
            <a:r>
              <a:rPr lang="tr-TR" sz="2000" dirty="0" smtClean="0"/>
              <a:t>This is called SNMP. </a:t>
            </a:r>
          </a:p>
          <a:p>
            <a:r>
              <a:rPr lang="tr-TR" sz="2000" dirty="0" smtClean="0"/>
              <a:t>SNMP work as </a:t>
            </a:r>
            <a:r>
              <a:rPr lang="tr-TR" sz="2000" dirty="0" smtClean="0">
                <a:solidFill>
                  <a:srgbClr val="0000FF"/>
                </a:solidFill>
              </a:rPr>
              <a:t>Manager-Agent mode. </a:t>
            </a:r>
          </a:p>
          <a:p>
            <a:r>
              <a:rPr lang="tr-TR" sz="2000" dirty="0" smtClean="0"/>
              <a:t>Manager maneges the Agents using SNMP protocol.</a:t>
            </a:r>
          </a:p>
          <a:p>
            <a:r>
              <a:rPr lang="tr-TR" sz="2000" dirty="0" smtClean="0"/>
              <a:t>SNMP is an Application Layer protocol works on </a:t>
            </a:r>
            <a:r>
              <a:rPr lang="tr-TR" sz="2000" dirty="0" smtClean="0">
                <a:solidFill>
                  <a:srgbClr val="0000FF"/>
                </a:solidFill>
              </a:rPr>
              <a:t>UDP port 162.</a:t>
            </a:r>
          </a:p>
          <a:p>
            <a:r>
              <a:rPr lang="tr-TR" sz="2000" dirty="0">
                <a:solidFill>
                  <a:srgbClr val="0000FF"/>
                </a:solidFill>
              </a:rPr>
              <a:t> </a:t>
            </a:r>
            <a:endParaRPr lang="tr-TR" sz="2000" dirty="0">
              <a:solidFill>
                <a:srgbClr val="0000FF"/>
              </a:solidFill>
            </a:endParaRPr>
          </a:p>
        </p:txBody>
      </p:sp>
    </p:spTree>
    <p:extLst>
      <p:ext uri="{BB962C8B-B14F-4D97-AF65-F5344CB8AC3E}">
        <p14:creationId xmlns:p14="http://schemas.microsoft.com/office/powerpoint/2010/main" val="125315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695935" y="304800"/>
            <a:ext cx="8105761" cy="82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SIMPLE NETWORK MANAGEMENT PROTOCOL</a:t>
            </a:r>
          </a:p>
          <a:p>
            <a:pPr algn="just" eaLnBrk="1" hangingPunct="1">
              <a:lnSpc>
                <a:spcPts val="2875"/>
              </a:lnSpc>
              <a:spcBef>
                <a:spcPct val="0"/>
              </a:spcBef>
              <a:buFontTx/>
              <a:buNone/>
            </a:pPr>
            <a:r>
              <a:rPr lang="tr-TR" altLang="tr-TR" sz="2800" dirty="0" smtClean="0">
                <a:solidFill>
                  <a:srgbClr val="0084B7"/>
                </a:solidFill>
              </a:rPr>
              <a:t>				SNMP</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228600" y="1295400"/>
            <a:ext cx="8686800" cy="4093428"/>
          </a:xfrm>
          <a:prstGeom prst="rect">
            <a:avLst/>
          </a:prstGeom>
          <a:noFill/>
        </p:spPr>
        <p:txBody>
          <a:bodyPr wrap="square" rtlCol="0">
            <a:spAutoFit/>
          </a:bodyPr>
          <a:lstStyle/>
          <a:p>
            <a:r>
              <a:rPr lang="en-US" sz="2000" dirty="0">
                <a:solidFill>
                  <a:srgbClr val="333333"/>
                </a:solidFill>
                <a:latin typeface="Georgia" panose="02040502050405020303" pitchFamily="18" charset="0"/>
              </a:rPr>
              <a:t>An </a:t>
            </a:r>
            <a:r>
              <a:rPr lang="en-US" sz="2000" dirty="0">
                <a:solidFill>
                  <a:srgbClr val="0000FF"/>
                </a:solidFill>
                <a:latin typeface="Georgia" panose="02040502050405020303" pitchFamily="18" charset="0"/>
              </a:rPr>
              <a:t>SNMP manager is </a:t>
            </a:r>
            <a:r>
              <a:rPr lang="en-US" sz="2000" dirty="0" smtClean="0">
                <a:solidFill>
                  <a:srgbClr val="0000FF"/>
                </a:solidFill>
                <a:latin typeface="Georgia" panose="02040502050405020303" pitchFamily="18" charset="0"/>
              </a:rPr>
              <a:t>a</a:t>
            </a:r>
            <a:r>
              <a:rPr lang="tr-TR" sz="2000" dirty="0" smtClean="0">
                <a:solidFill>
                  <a:srgbClr val="0000FF"/>
                </a:solidFill>
                <a:latin typeface="Georgia" panose="02040502050405020303" pitchFamily="18" charset="0"/>
              </a:rPr>
              <a:t> </a:t>
            </a:r>
            <a:r>
              <a:rPr lang="en-US" sz="2000" dirty="0" smtClean="0">
                <a:solidFill>
                  <a:srgbClr val="0000FF"/>
                </a:solidFill>
                <a:latin typeface="Georgia" panose="02040502050405020303" pitchFamily="18" charset="0"/>
              </a:rPr>
              <a:t>network </a:t>
            </a:r>
            <a:r>
              <a:rPr lang="en-US" sz="2000" dirty="0">
                <a:solidFill>
                  <a:srgbClr val="0000FF"/>
                </a:solidFill>
                <a:latin typeface="Georgia" panose="02040502050405020303" pitchFamily="18" charset="0"/>
              </a:rPr>
              <a:t>management application running on a PC </a:t>
            </a:r>
            <a:r>
              <a:rPr lang="en-US" sz="2000" dirty="0" smtClean="0">
                <a:solidFill>
                  <a:srgbClr val="0000FF"/>
                </a:solidFill>
                <a:latin typeface="Georgia" panose="02040502050405020303" pitchFamily="18" charset="0"/>
              </a:rPr>
              <a:t>or</a:t>
            </a:r>
            <a:r>
              <a:rPr lang="tr-TR" sz="2000" dirty="0" smtClean="0">
                <a:solidFill>
                  <a:srgbClr val="0000FF"/>
                </a:solidFill>
                <a:latin typeface="Georgia" panose="02040502050405020303" pitchFamily="18" charset="0"/>
              </a:rPr>
              <a:t> </a:t>
            </a:r>
            <a:r>
              <a:rPr lang="en-US" sz="2000" dirty="0" smtClean="0">
                <a:solidFill>
                  <a:srgbClr val="0000FF"/>
                </a:solidFill>
                <a:latin typeface="Georgia" panose="02040502050405020303" pitchFamily="18" charset="0"/>
              </a:rPr>
              <a:t>server</a:t>
            </a:r>
            <a:r>
              <a:rPr lang="en-US" sz="2000" dirty="0">
                <a:solidFill>
                  <a:srgbClr val="333333"/>
                </a:solidFill>
                <a:latin typeface="Georgia" panose="02040502050405020303" pitchFamily="18" charset="0"/>
              </a:rPr>
              <a:t>, with that host typically being called a </a:t>
            </a:r>
            <a:r>
              <a:rPr lang="en-US" sz="2000" dirty="0" smtClean="0">
                <a:solidFill>
                  <a:srgbClr val="333333"/>
                </a:solidFill>
                <a:latin typeface="Georgia" panose="02040502050405020303" pitchFamily="18" charset="0"/>
              </a:rPr>
              <a:t>Network</a:t>
            </a:r>
            <a:r>
              <a:rPr lang="tr-TR" sz="2000" dirty="0" smtClean="0">
                <a:solidFill>
                  <a:srgbClr val="333333"/>
                </a:solidFill>
                <a:latin typeface="Georgia" panose="02040502050405020303" pitchFamily="18" charset="0"/>
              </a:rPr>
              <a:t> Management </a:t>
            </a:r>
            <a:r>
              <a:rPr lang="tr-TR" sz="2000" dirty="0">
                <a:solidFill>
                  <a:srgbClr val="333333"/>
                </a:solidFill>
                <a:latin typeface="Georgia" panose="02040502050405020303" pitchFamily="18" charset="0"/>
              </a:rPr>
              <a:t>Station (NMS). Many SNMP agents </a:t>
            </a:r>
            <a:r>
              <a:rPr lang="tr-TR" sz="2000" dirty="0" smtClean="0">
                <a:solidFill>
                  <a:srgbClr val="333333"/>
                </a:solidFill>
                <a:latin typeface="Georgia" panose="02040502050405020303" pitchFamily="18" charset="0"/>
              </a:rPr>
              <a:t>exist </a:t>
            </a:r>
            <a:r>
              <a:rPr lang="en-US" sz="2000" dirty="0" smtClean="0">
                <a:solidFill>
                  <a:srgbClr val="333333"/>
                </a:solidFill>
                <a:latin typeface="Georgia" panose="02040502050405020303" pitchFamily="18" charset="0"/>
              </a:rPr>
              <a:t>in </a:t>
            </a:r>
            <a:r>
              <a:rPr lang="en-US" sz="2000" dirty="0">
                <a:solidFill>
                  <a:srgbClr val="333333"/>
                </a:solidFill>
                <a:latin typeface="Georgia" panose="02040502050405020303" pitchFamily="18" charset="0"/>
              </a:rPr>
              <a:t>the network, one per device that is managed. </a:t>
            </a:r>
            <a:r>
              <a:rPr lang="en-US" sz="2000" dirty="0" smtClean="0">
                <a:solidFill>
                  <a:srgbClr val="0000FF"/>
                </a:solidFill>
                <a:latin typeface="Georgia" panose="02040502050405020303" pitchFamily="18" charset="0"/>
              </a:rPr>
              <a:t>The</a:t>
            </a:r>
            <a:r>
              <a:rPr lang="tr-TR" sz="2000" dirty="0" smtClean="0">
                <a:solidFill>
                  <a:srgbClr val="0000FF"/>
                </a:solidFill>
                <a:latin typeface="Georgia" panose="02040502050405020303" pitchFamily="18" charset="0"/>
              </a:rPr>
              <a:t> </a:t>
            </a:r>
            <a:r>
              <a:rPr lang="en-US" sz="2000" dirty="0" smtClean="0">
                <a:solidFill>
                  <a:srgbClr val="0000FF"/>
                </a:solidFill>
                <a:latin typeface="Georgia" panose="02040502050405020303" pitchFamily="18" charset="0"/>
              </a:rPr>
              <a:t>SNMP </a:t>
            </a:r>
            <a:r>
              <a:rPr lang="en-US" sz="2000" dirty="0">
                <a:solidFill>
                  <a:srgbClr val="0000FF"/>
                </a:solidFill>
                <a:latin typeface="Georgia" panose="02040502050405020303" pitchFamily="18" charset="0"/>
              </a:rPr>
              <a:t>agent is software running inside each device</a:t>
            </a:r>
          </a:p>
          <a:p>
            <a:r>
              <a:rPr lang="en-US" sz="2000" dirty="0">
                <a:solidFill>
                  <a:srgbClr val="0000FF"/>
                </a:solidFill>
                <a:latin typeface="Georgia" panose="02040502050405020303" pitchFamily="18" charset="0"/>
              </a:rPr>
              <a:t>(router, switch, and so on), with knowledge of all </a:t>
            </a:r>
            <a:r>
              <a:rPr lang="en-US" sz="2000" dirty="0" smtClean="0">
                <a:solidFill>
                  <a:srgbClr val="0000FF"/>
                </a:solidFill>
                <a:latin typeface="Georgia" panose="02040502050405020303" pitchFamily="18" charset="0"/>
              </a:rPr>
              <a:t>the</a:t>
            </a:r>
            <a:r>
              <a:rPr lang="tr-TR" sz="2000" dirty="0" smtClean="0">
                <a:solidFill>
                  <a:srgbClr val="0000FF"/>
                </a:solidFill>
                <a:latin typeface="Georgia" panose="02040502050405020303" pitchFamily="18" charset="0"/>
              </a:rPr>
              <a:t> </a:t>
            </a:r>
            <a:r>
              <a:rPr lang="en-US" sz="2000" dirty="0" smtClean="0">
                <a:solidFill>
                  <a:srgbClr val="0000FF"/>
                </a:solidFill>
                <a:latin typeface="Georgia" panose="02040502050405020303" pitchFamily="18" charset="0"/>
              </a:rPr>
              <a:t>variables </a:t>
            </a:r>
            <a:r>
              <a:rPr lang="en-US" sz="2000" dirty="0">
                <a:solidFill>
                  <a:srgbClr val="0000FF"/>
                </a:solidFill>
                <a:latin typeface="Georgia" panose="02040502050405020303" pitchFamily="18" charset="0"/>
              </a:rPr>
              <a:t>on that device that describe the </a:t>
            </a:r>
            <a:r>
              <a:rPr lang="en-US" sz="2000" dirty="0" smtClean="0">
                <a:solidFill>
                  <a:srgbClr val="0000FF"/>
                </a:solidFill>
                <a:latin typeface="Georgia" panose="02040502050405020303" pitchFamily="18" charset="0"/>
              </a:rPr>
              <a:t>device’s</a:t>
            </a:r>
            <a:r>
              <a:rPr lang="tr-TR" sz="2000" dirty="0" smtClean="0">
                <a:solidFill>
                  <a:srgbClr val="0000FF"/>
                </a:solidFill>
                <a:latin typeface="Georgia" panose="02040502050405020303" pitchFamily="18" charset="0"/>
              </a:rPr>
              <a:t> </a:t>
            </a:r>
            <a:r>
              <a:rPr lang="en-US" sz="2000" dirty="0" smtClean="0">
                <a:solidFill>
                  <a:srgbClr val="0000FF"/>
                </a:solidFill>
                <a:latin typeface="Georgia" panose="02040502050405020303" pitchFamily="18" charset="0"/>
              </a:rPr>
              <a:t>configuration</a:t>
            </a:r>
            <a:r>
              <a:rPr lang="en-US" sz="2000" dirty="0">
                <a:solidFill>
                  <a:srgbClr val="0000FF"/>
                </a:solidFill>
                <a:latin typeface="Georgia" panose="02040502050405020303" pitchFamily="18" charset="0"/>
              </a:rPr>
              <a:t>, status, and counters</a:t>
            </a:r>
            <a:r>
              <a:rPr lang="en-US" sz="2000" dirty="0">
                <a:solidFill>
                  <a:srgbClr val="333333"/>
                </a:solidFill>
                <a:latin typeface="Georgia" panose="02040502050405020303" pitchFamily="18" charset="0"/>
              </a:rPr>
              <a:t>. </a:t>
            </a:r>
            <a:endParaRPr lang="tr-TR" sz="2000" dirty="0" smtClean="0">
              <a:solidFill>
                <a:srgbClr val="333333"/>
              </a:solidFill>
              <a:latin typeface="Georgia" panose="02040502050405020303" pitchFamily="18" charset="0"/>
            </a:endParaRPr>
          </a:p>
          <a:p>
            <a:endParaRPr lang="tr-TR" sz="2000" dirty="0" smtClean="0">
              <a:solidFill>
                <a:srgbClr val="333333"/>
              </a:solidFill>
              <a:latin typeface="Georgia" panose="02040502050405020303" pitchFamily="18" charset="0"/>
            </a:endParaRPr>
          </a:p>
          <a:p>
            <a:r>
              <a:rPr lang="en-US" sz="2000" dirty="0" smtClean="0">
                <a:solidFill>
                  <a:srgbClr val="333333"/>
                </a:solidFill>
                <a:latin typeface="Georgia" panose="02040502050405020303" pitchFamily="18" charset="0"/>
              </a:rPr>
              <a:t>The </a:t>
            </a:r>
            <a:r>
              <a:rPr lang="en-US" sz="2000" dirty="0">
                <a:solidFill>
                  <a:srgbClr val="333333"/>
                </a:solidFill>
                <a:latin typeface="Georgia" panose="02040502050405020303" pitchFamily="18" charset="0"/>
              </a:rPr>
              <a:t>SNMP </a:t>
            </a:r>
            <a:r>
              <a:rPr lang="en-US" sz="2000" dirty="0" smtClean="0">
                <a:solidFill>
                  <a:srgbClr val="333333"/>
                </a:solidFill>
                <a:latin typeface="Georgia" panose="02040502050405020303" pitchFamily="18" charset="0"/>
              </a:rPr>
              <a:t>manager</a:t>
            </a:r>
            <a:r>
              <a:rPr lang="tr-TR" sz="2000" dirty="0" smtClean="0">
                <a:solidFill>
                  <a:srgbClr val="333333"/>
                </a:solidFill>
                <a:latin typeface="Georgia" panose="02040502050405020303" pitchFamily="18" charset="0"/>
              </a:rPr>
              <a:t> </a:t>
            </a:r>
            <a:r>
              <a:rPr lang="en-US" sz="2000" dirty="0" smtClean="0">
                <a:solidFill>
                  <a:srgbClr val="333333"/>
                </a:solidFill>
                <a:latin typeface="Georgia" panose="02040502050405020303" pitchFamily="18" charset="0"/>
              </a:rPr>
              <a:t>uses </a:t>
            </a:r>
            <a:r>
              <a:rPr lang="en-US" sz="2000" dirty="0">
                <a:solidFill>
                  <a:srgbClr val="333333"/>
                </a:solidFill>
                <a:latin typeface="Georgia" panose="02040502050405020303" pitchFamily="18" charset="0"/>
              </a:rPr>
              <a:t>SNMP protocols to communicate with each </a:t>
            </a:r>
            <a:r>
              <a:rPr lang="en-US" sz="2000" dirty="0" smtClean="0">
                <a:solidFill>
                  <a:srgbClr val="333333"/>
                </a:solidFill>
                <a:latin typeface="Georgia" panose="02040502050405020303" pitchFamily="18" charset="0"/>
              </a:rPr>
              <a:t>SNMP</a:t>
            </a:r>
            <a:r>
              <a:rPr lang="tr-TR" sz="2000" dirty="0" smtClean="0">
                <a:solidFill>
                  <a:srgbClr val="333333"/>
                </a:solidFill>
                <a:latin typeface="Georgia" panose="02040502050405020303" pitchFamily="18" charset="0"/>
              </a:rPr>
              <a:t> agent. </a:t>
            </a:r>
            <a:r>
              <a:rPr lang="en-US" sz="2000" dirty="0">
                <a:solidFill>
                  <a:srgbClr val="0000FF"/>
                </a:solidFill>
                <a:latin typeface="Georgia" panose="02040502050405020303" pitchFamily="18" charset="0"/>
              </a:rPr>
              <a:t>Each agent keeps a database of variables that make </a:t>
            </a:r>
            <a:r>
              <a:rPr lang="en-US" sz="2000" dirty="0" smtClean="0">
                <a:solidFill>
                  <a:srgbClr val="0000FF"/>
                </a:solidFill>
                <a:latin typeface="Georgia" panose="02040502050405020303" pitchFamily="18" charset="0"/>
              </a:rPr>
              <a:t>up</a:t>
            </a:r>
            <a:r>
              <a:rPr lang="tr-TR" sz="2000" dirty="0" smtClean="0">
                <a:solidFill>
                  <a:srgbClr val="0000FF"/>
                </a:solidFill>
                <a:latin typeface="Georgia" panose="02040502050405020303" pitchFamily="18" charset="0"/>
              </a:rPr>
              <a:t> </a:t>
            </a:r>
            <a:r>
              <a:rPr lang="en-US" sz="2000" dirty="0" smtClean="0">
                <a:solidFill>
                  <a:srgbClr val="0000FF"/>
                </a:solidFill>
                <a:latin typeface="Georgia" panose="02040502050405020303" pitchFamily="18" charset="0"/>
              </a:rPr>
              <a:t>the</a:t>
            </a:r>
            <a:r>
              <a:rPr lang="tr-TR" sz="2000" dirty="0" smtClean="0">
                <a:solidFill>
                  <a:srgbClr val="0000FF"/>
                </a:solidFill>
                <a:latin typeface="Georgia" panose="02040502050405020303" pitchFamily="18" charset="0"/>
              </a:rPr>
              <a:t> </a:t>
            </a:r>
            <a:r>
              <a:rPr lang="en-US" sz="2000" dirty="0" smtClean="0">
                <a:solidFill>
                  <a:srgbClr val="0000FF"/>
                </a:solidFill>
                <a:latin typeface="Georgia" panose="02040502050405020303" pitchFamily="18" charset="0"/>
              </a:rPr>
              <a:t>parameters</a:t>
            </a:r>
            <a:r>
              <a:rPr lang="en-US" sz="2000" dirty="0">
                <a:solidFill>
                  <a:srgbClr val="0000FF"/>
                </a:solidFill>
                <a:latin typeface="Georgia" panose="02040502050405020303" pitchFamily="18" charset="0"/>
              </a:rPr>
              <a:t>, status, and counters for the </a:t>
            </a:r>
            <a:r>
              <a:rPr lang="en-US" sz="2000" dirty="0" smtClean="0">
                <a:solidFill>
                  <a:srgbClr val="0000FF"/>
                </a:solidFill>
                <a:latin typeface="Georgia" panose="02040502050405020303" pitchFamily="18" charset="0"/>
              </a:rPr>
              <a:t>operations</a:t>
            </a:r>
            <a:r>
              <a:rPr lang="tr-TR" sz="2000" dirty="0" smtClean="0">
                <a:solidFill>
                  <a:srgbClr val="0000FF"/>
                </a:solidFill>
                <a:latin typeface="Georgia" panose="02040502050405020303" pitchFamily="18" charset="0"/>
              </a:rPr>
              <a:t> </a:t>
            </a:r>
            <a:r>
              <a:rPr lang="en-US" sz="2000" dirty="0" smtClean="0">
                <a:solidFill>
                  <a:srgbClr val="0000FF"/>
                </a:solidFill>
                <a:latin typeface="Georgia" panose="02040502050405020303" pitchFamily="18" charset="0"/>
              </a:rPr>
              <a:t>of </a:t>
            </a:r>
            <a:r>
              <a:rPr lang="en-US" sz="2000" dirty="0">
                <a:solidFill>
                  <a:srgbClr val="0000FF"/>
                </a:solidFill>
                <a:latin typeface="Georgia" panose="02040502050405020303" pitchFamily="18" charset="0"/>
              </a:rPr>
              <a:t>the device. This database, called the </a:t>
            </a:r>
            <a:r>
              <a:rPr lang="en-US" sz="2000" dirty="0" smtClean="0">
                <a:solidFill>
                  <a:srgbClr val="0000FF"/>
                </a:solidFill>
                <a:latin typeface="Georgia" panose="02040502050405020303" pitchFamily="18" charset="0"/>
              </a:rPr>
              <a:t>Management</a:t>
            </a:r>
            <a:r>
              <a:rPr lang="tr-TR" sz="2000" dirty="0" smtClean="0">
                <a:solidFill>
                  <a:srgbClr val="0000FF"/>
                </a:solidFill>
                <a:latin typeface="Georgia" panose="02040502050405020303" pitchFamily="18" charset="0"/>
              </a:rPr>
              <a:t> </a:t>
            </a:r>
            <a:r>
              <a:rPr lang="en-US" sz="2000" dirty="0" smtClean="0">
                <a:solidFill>
                  <a:srgbClr val="0000FF"/>
                </a:solidFill>
                <a:latin typeface="Georgia" panose="02040502050405020303" pitchFamily="18" charset="0"/>
              </a:rPr>
              <a:t>Information </a:t>
            </a:r>
            <a:r>
              <a:rPr lang="en-US" sz="2000" dirty="0">
                <a:solidFill>
                  <a:srgbClr val="0000FF"/>
                </a:solidFill>
                <a:latin typeface="Georgia" panose="02040502050405020303" pitchFamily="18" charset="0"/>
              </a:rPr>
              <a:t>Base (MIB</a:t>
            </a:r>
            <a:r>
              <a:rPr lang="en-US" sz="2000" dirty="0">
                <a:solidFill>
                  <a:srgbClr val="333333"/>
                </a:solidFill>
                <a:latin typeface="Georgia" panose="02040502050405020303" pitchFamily="18" charset="0"/>
              </a:rPr>
              <a:t>), has some core elements </a:t>
            </a:r>
            <a:r>
              <a:rPr lang="en-US" sz="2000" dirty="0" smtClean="0">
                <a:solidFill>
                  <a:srgbClr val="333333"/>
                </a:solidFill>
                <a:latin typeface="Georgia" panose="02040502050405020303" pitchFamily="18" charset="0"/>
              </a:rPr>
              <a:t>in</a:t>
            </a:r>
            <a:r>
              <a:rPr lang="tr-TR" sz="2000" dirty="0" smtClean="0">
                <a:solidFill>
                  <a:srgbClr val="333333"/>
                </a:solidFill>
                <a:latin typeface="Georgia" panose="02040502050405020303" pitchFamily="18" charset="0"/>
              </a:rPr>
              <a:t> </a:t>
            </a:r>
            <a:r>
              <a:rPr lang="en-US" sz="2000" dirty="0" smtClean="0">
                <a:solidFill>
                  <a:srgbClr val="333333"/>
                </a:solidFill>
                <a:latin typeface="Georgia" panose="02040502050405020303" pitchFamily="18" charset="0"/>
              </a:rPr>
              <a:t>common </a:t>
            </a:r>
            <a:r>
              <a:rPr lang="en-US" sz="2000" dirty="0">
                <a:solidFill>
                  <a:srgbClr val="333333"/>
                </a:solidFill>
                <a:latin typeface="Georgia" panose="02040502050405020303" pitchFamily="18" charset="0"/>
              </a:rPr>
              <a:t>across most networking devices</a:t>
            </a:r>
            <a:r>
              <a:rPr lang="en-US" sz="2000" dirty="0" smtClean="0">
                <a:solidFill>
                  <a:srgbClr val="333333"/>
                </a:solidFill>
                <a:latin typeface="Georgia" panose="02040502050405020303" pitchFamily="18" charset="0"/>
              </a:rPr>
              <a:t>.</a:t>
            </a:r>
            <a:endParaRPr lang="tr-TR" sz="2000" dirty="0" smtClean="0">
              <a:solidFill>
                <a:srgbClr val="333333"/>
              </a:solidFill>
              <a:latin typeface="Georgia" panose="02040502050405020303" pitchFamily="18" charset="0"/>
            </a:endParaRPr>
          </a:p>
          <a:p>
            <a:r>
              <a:rPr lang="tr-TR" sz="2000" dirty="0" smtClean="0">
                <a:solidFill>
                  <a:srgbClr val="333333"/>
                </a:solidFill>
                <a:latin typeface="Georgia" panose="02040502050405020303" pitchFamily="18" charset="0"/>
              </a:rPr>
              <a:t>MIBs consists of Object Ids(OID)</a:t>
            </a:r>
            <a:endParaRPr lang="tr-TR" sz="2000" dirty="0">
              <a:solidFill>
                <a:srgbClr val="0000FF"/>
              </a:solidFill>
            </a:endParaRPr>
          </a:p>
        </p:txBody>
      </p:sp>
    </p:spTree>
    <p:extLst>
      <p:ext uri="{BB962C8B-B14F-4D97-AF65-F5344CB8AC3E}">
        <p14:creationId xmlns:p14="http://schemas.microsoft.com/office/powerpoint/2010/main" val="485564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710317" y="304800"/>
            <a:ext cx="2076995"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SNMP- MIB</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pic>
        <p:nvPicPr>
          <p:cNvPr id="3" name="Picture 2"/>
          <p:cNvPicPr>
            <a:picLocks noChangeAspect="1"/>
          </p:cNvPicPr>
          <p:nvPr/>
        </p:nvPicPr>
        <p:blipFill>
          <a:blip r:embed="rId2"/>
          <a:stretch>
            <a:fillRect/>
          </a:stretch>
        </p:blipFill>
        <p:spPr>
          <a:xfrm>
            <a:off x="457200" y="838200"/>
            <a:ext cx="8260439" cy="5306603"/>
          </a:xfrm>
          <a:prstGeom prst="rect">
            <a:avLst/>
          </a:prstGeom>
        </p:spPr>
      </p:pic>
    </p:spTree>
    <p:extLst>
      <p:ext uri="{BB962C8B-B14F-4D97-AF65-F5344CB8AC3E}">
        <p14:creationId xmlns:p14="http://schemas.microsoft.com/office/powerpoint/2010/main" val="3832455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4142355" y="304800"/>
            <a:ext cx="1212912"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SNMP</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pic>
        <p:nvPicPr>
          <p:cNvPr id="3" name="Picture 2"/>
          <p:cNvPicPr>
            <a:picLocks noChangeAspect="1"/>
          </p:cNvPicPr>
          <p:nvPr/>
        </p:nvPicPr>
        <p:blipFill>
          <a:blip r:embed="rId2"/>
          <a:stretch>
            <a:fillRect/>
          </a:stretch>
        </p:blipFill>
        <p:spPr>
          <a:xfrm>
            <a:off x="304800" y="1295400"/>
            <a:ext cx="8362992" cy="4733925"/>
          </a:xfrm>
          <a:prstGeom prst="rect">
            <a:avLst/>
          </a:prstGeom>
        </p:spPr>
      </p:pic>
    </p:spTree>
    <p:extLst>
      <p:ext uri="{BB962C8B-B14F-4D97-AF65-F5344CB8AC3E}">
        <p14:creationId xmlns:p14="http://schemas.microsoft.com/office/powerpoint/2010/main" val="4013463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4142354" y="304800"/>
            <a:ext cx="1212912"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SNM</a:t>
            </a:r>
            <a:r>
              <a:rPr lang="tr-TR" altLang="tr-TR" sz="2800" dirty="0" smtClean="0">
                <a:solidFill>
                  <a:srgbClr val="0084B7"/>
                </a:solidFill>
              </a:rPr>
              <a:t>P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pic>
        <p:nvPicPr>
          <p:cNvPr id="3" name="Picture 2"/>
          <p:cNvPicPr>
            <a:picLocks noChangeAspect="1"/>
          </p:cNvPicPr>
          <p:nvPr/>
        </p:nvPicPr>
        <p:blipFill>
          <a:blip r:embed="rId2"/>
          <a:stretch>
            <a:fillRect/>
          </a:stretch>
        </p:blipFill>
        <p:spPr>
          <a:xfrm>
            <a:off x="533400" y="838200"/>
            <a:ext cx="8229600" cy="5372100"/>
          </a:xfrm>
          <a:prstGeom prst="rect">
            <a:avLst/>
          </a:prstGeom>
        </p:spPr>
      </p:pic>
    </p:spTree>
    <p:extLst>
      <p:ext uri="{BB962C8B-B14F-4D97-AF65-F5344CB8AC3E}">
        <p14:creationId xmlns:p14="http://schemas.microsoft.com/office/powerpoint/2010/main" val="3726137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2956370" y="76200"/>
            <a:ext cx="2920175"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SNMP-Operation</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304800" y="381000"/>
            <a:ext cx="8686800" cy="3200876"/>
          </a:xfrm>
          <a:prstGeom prst="rect">
            <a:avLst/>
          </a:prstGeom>
          <a:noFill/>
        </p:spPr>
        <p:txBody>
          <a:bodyPr wrap="square" rtlCol="0">
            <a:spAutoFit/>
          </a:bodyPr>
          <a:lstStyle/>
          <a:p>
            <a:r>
              <a:rPr lang="en-US" dirty="0" smtClean="0"/>
              <a:t>The </a:t>
            </a:r>
            <a:r>
              <a:rPr lang="en-US" dirty="0">
                <a:solidFill>
                  <a:srgbClr val="0000FF"/>
                </a:solidFill>
              </a:rPr>
              <a:t>NMS</a:t>
            </a:r>
            <a:r>
              <a:rPr lang="en-US" dirty="0"/>
              <a:t> typically </a:t>
            </a:r>
            <a:r>
              <a:rPr lang="en-US" dirty="0" smtClean="0"/>
              <a:t>polls</a:t>
            </a:r>
            <a:r>
              <a:rPr lang="tr-TR" dirty="0" smtClean="0"/>
              <a:t>(status check)</a:t>
            </a:r>
            <a:r>
              <a:rPr lang="en-US" dirty="0" smtClean="0"/>
              <a:t> </a:t>
            </a:r>
            <a:r>
              <a:rPr lang="en-US" dirty="0"/>
              <a:t>the SNMP agent on each </a:t>
            </a:r>
            <a:r>
              <a:rPr lang="en-US" dirty="0" smtClean="0"/>
              <a:t>device.</a:t>
            </a:r>
            <a:r>
              <a:rPr lang="tr-TR" dirty="0" smtClean="0"/>
              <a:t> </a:t>
            </a:r>
            <a:r>
              <a:rPr lang="en-US" dirty="0" smtClean="0"/>
              <a:t>The </a:t>
            </a:r>
            <a:r>
              <a:rPr lang="en-US" dirty="0"/>
              <a:t>NMS can notify the human user in front of the </a:t>
            </a:r>
            <a:r>
              <a:rPr lang="en-US" dirty="0" smtClean="0"/>
              <a:t>PC</a:t>
            </a:r>
            <a:r>
              <a:rPr lang="tr-TR" dirty="0" smtClean="0"/>
              <a:t> </a:t>
            </a:r>
            <a:r>
              <a:rPr lang="en-US" dirty="0" smtClean="0"/>
              <a:t>or </a:t>
            </a:r>
            <a:r>
              <a:rPr lang="en-US" dirty="0"/>
              <a:t>send emails, texts, and so on to notify the network</a:t>
            </a:r>
          </a:p>
          <a:p>
            <a:r>
              <a:rPr lang="en-US" dirty="0"/>
              <a:t>operations staff of any issues identified by the </a:t>
            </a:r>
            <a:r>
              <a:rPr lang="en-US" dirty="0" smtClean="0"/>
              <a:t>data</a:t>
            </a:r>
            <a:r>
              <a:rPr lang="tr-TR" dirty="0" smtClean="0"/>
              <a:t> </a:t>
            </a:r>
            <a:r>
              <a:rPr lang="en-US" dirty="0" smtClean="0"/>
              <a:t>found </a:t>
            </a:r>
            <a:r>
              <a:rPr lang="en-US" dirty="0"/>
              <a:t>by polling the devices</a:t>
            </a:r>
            <a:r>
              <a:rPr lang="en-US" dirty="0" smtClean="0"/>
              <a:t>.</a:t>
            </a:r>
            <a:endParaRPr lang="tr-TR" dirty="0" smtClean="0"/>
          </a:p>
          <a:p>
            <a:r>
              <a:rPr lang="en-US" dirty="0"/>
              <a:t>Specifically, the NMS uses the SNMP </a:t>
            </a:r>
            <a:r>
              <a:rPr lang="en-US" dirty="0">
                <a:solidFill>
                  <a:srgbClr val="0000FF"/>
                </a:solidFill>
              </a:rPr>
              <a:t>Get, </a:t>
            </a:r>
            <a:r>
              <a:rPr lang="en-US" dirty="0" err="1">
                <a:solidFill>
                  <a:srgbClr val="0000FF"/>
                </a:solidFill>
              </a:rPr>
              <a:t>GetNext</a:t>
            </a:r>
            <a:r>
              <a:rPr lang="en-US" dirty="0">
                <a:solidFill>
                  <a:srgbClr val="0000FF"/>
                </a:solidFill>
              </a:rPr>
              <a:t>, </a:t>
            </a:r>
            <a:r>
              <a:rPr lang="en-US" dirty="0" smtClean="0">
                <a:solidFill>
                  <a:srgbClr val="0000FF"/>
                </a:solidFill>
              </a:rPr>
              <a:t>and</a:t>
            </a:r>
            <a:r>
              <a:rPr lang="tr-TR" dirty="0" smtClean="0">
                <a:solidFill>
                  <a:srgbClr val="0000FF"/>
                </a:solidFill>
              </a:rPr>
              <a:t> </a:t>
            </a:r>
            <a:r>
              <a:rPr lang="en-US" dirty="0" err="1" smtClean="0">
                <a:solidFill>
                  <a:srgbClr val="0000FF"/>
                </a:solidFill>
              </a:rPr>
              <a:t>GetBulk</a:t>
            </a:r>
            <a:r>
              <a:rPr lang="en-US" dirty="0" smtClean="0">
                <a:solidFill>
                  <a:srgbClr val="0000FF"/>
                </a:solidFill>
              </a:rPr>
              <a:t> </a:t>
            </a:r>
            <a:r>
              <a:rPr lang="en-US" dirty="0">
                <a:solidFill>
                  <a:srgbClr val="0000FF"/>
                </a:solidFill>
              </a:rPr>
              <a:t>messages </a:t>
            </a:r>
            <a:r>
              <a:rPr lang="en-US" dirty="0"/>
              <a:t>(together referenced simply as </a:t>
            </a:r>
            <a:r>
              <a:rPr lang="en-US" dirty="0" smtClean="0"/>
              <a:t>Get</a:t>
            </a:r>
            <a:r>
              <a:rPr lang="tr-TR" dirty="0" smtClean="0"/>
              <a:t> </a:t>
            </a:r>
            <a:r>
              <a:rPr lang="en-US" dirty="0" smtClean="0"/>
              <a:t>messages</a:t>
            </a:r>
            <a:r>
              <a:rPr lang="en-US" dirty="0"/>
              <a:t>) </a:t>
            </a:r>
            <a:r>
              <a:rPr lang="en-US" dirty="0">
                <a:solidFill>
                  <a:srgbClr val="0000FF"/>
                </a:solidFill>
              </a:rPr>
              <a:t>to ask for information from an agent. </a:t>
            </a:r>
            <a:endParaRPr lang="tr-TR" dirty="0" smtClean="0">
              <a:solidFill>
                <a:srgbClr val="0000FF"/>
              </a:solidFill>
            </a:endParaRPr>
          </a:p>
          <a:p>
            <a:r>
              <a:rPr lang="en-US" dirty="0" smtClean="0"/>
              <a:t>The</a:t>
            </a:r>
            <a:r>
              <a:rPr lang="tr-TR" dirty="0" smtClean="0"/>
              <a:t> </a:t>
            </a:r>
            <a:r>
              <a:rPr lang="en-US" dirty="0" smtClean="0"/>
              <a:t>NMS </a:t>
            </a:r>
            <a:r>
              <a:rPr lang="en-US" dirty="0"/>
              <a:t>sends an SNMP </a:t>
            </a:r>
            <a:r>
              <a:rPr lang="en-US" dirty="0">
                <a:solidFill>
                  <a:srgbClr val="0000FF"/>
                </a:solidFill>
              </a:rPr>
              <a:t>Set message to write variables </a:t>
            </a:r>
            <a:r>
              <a:rPr lang="en-US" dirty="0" smtClean="0">
                <a:solidFill>
                  <a:srgbClr val="0000FF"/>
                </a:solidFill>
              </a:rPr>
              <a:t>on</a:t>
            </a:r>
            <a:r>
              <a:rPr lang="tr-TR" dirty="0" smtClean="0">
                <a:solidFill>
                  <a:srgbClr val="0000FF"/>
                </a:solidFill>
              </a:rPr>
              <a:t> </a:t>
            </a:r>
            <a:r>
              <a:rPr lang="en-US" dirty="0" smtClean="0">
                <a:solidFill>
                  <a:srgbClr val="0000FF"/>
                </a:solidFill>
              </a:rPr>
              <a:t>the </a:t>
            </a:r>
            <a:r>
              <a:rPr lang="en-US" dirty="0">
                <a:solidFill>
                  <a:srgbClr val="0000FF"/>
                </a:solidFill>
              </a:rPr>
              <a:t>SNMP agent </a:t>
            </a:r>
            <a:r>
              <a:rPr lang="en-US" dirty="0"/>
              <a:t>as a means to change the </a:t>
            </a:r>
            <a:r>
              <a:rPr lang="en-US" dirty="0" smtClean="0"/>
              <a:t>configuration</a:t>
            </a:r>
            <a:r>
              <a:rPr lang="tr-TR" dirty="0" smtClean="0"/>
              <a:t> of </a:t>
            </a:r>
            <a:r>
              <a:rPr lang="tr-TR" dirty="0"/>
              <a:t>the </a:t>
            </a:r>
            <a:r>
              <a:rPr lang="tr-TR" dirty="0" smtClean="0"/>
              <a:t>device.</a:t>
            </a:r>
            <a:r>
              <a:rPr lang="en-US" dirty="0"/>
              <a:t> </a:t>
            </a:r>
            <a:endParaRPr lang="tr-TR" dirty="0" smtClean="0"/>
          </a:p>
          <a:p>
            <a:r>
              <a:rPr lang="en-US" dirty="0" smtClean="0"/>
              <a:t>SNMP </a:t>
            </a:r>
            <a:r>
              <a:rPr lang="en-US" dirty="0"/>
              <a:t>agents send </a:t>
            </a:r>
            <a:r>
              <a:rPr lang="en-US" dirty="0" smtClean="0">
                <a:solidFill>
                  <a:srgbClr val="0000FF"/>
                </a:solidFill>
              </a:rPr>
              <a:t>a Trap or Inform SNMP message to</a:t>
            </a:r>
            <a:r>
              <a:rPr lang="tr-TR" dirty="0" smtClean="0">
                <a:solidFill>
                  <a:srgbClr val="0000FF"/>
                </a:solidFill>
              </a:rPr>
              <a:t> </a:t>
            </a:r>
            <a:r>
              <a:rPr lang="en-US" dirty="0" smtClean="0">
                <a:solidFill>
                  <a:srgbClr val="0000FF"/>
                </a:solidFill>
              </a:rPr>
              <a:t>the NMS </a:t>
            </a:r>
            <a:r>
              <a:rPr lang="en-US" dirty="0" smtClean="0"/>
              <a:t>to </a:t>
            </a:r>
            <a:r>
              <a:rPr lang="en-US" dirty="0"/>
              <a:t>list the state of certain MIB variables </a:t>
            </a:r>
            <a:r>
              <a:rPr lang="en-US" dirty="0" smtClean="0"/>
              <a:t>when</a:t>
            </a:r>
            <a:r>
              <a:rPr lang="tr-TR" dirty="0" smtClean="0"/>
              <a:t> </a:t>
            </a:r>
            <a:r>
              <a:rPr lang="en-US" dirty="0" smtClean="0"/>
              <a:t>those </a:t>
            </a:r>
            <a:r>
              <a:rPr lang="en-US" dirty="0"/>
              <a:t>variables reach a </a:t>
            </a:r>
            <a:r>
              <a:rPr lang="en-US" dirty="0" smtClean="0"/>
              <a:t>certain </a:t>
            </a:r>
            <a:r>
              <a:rPr lang="en-US" dirty="0"/>
              <a:t>state</a:t>
            </a:r>
            <a:r>
              <a:rPr lang="en-US" dirty="0" smtClean="0"/>
              <a:t>.</a:t>
            </a:r>
            <a:r>
              <a:rPr lang="tr-TR" dirty="0" smtClean="0"/>
              <a:t> </a:t>
            </a:r>
            <a:r>
              <a:rPr lang="tr-TR" dirty="0" smtClean="0">
                <a:solidFill>
                  <a:srgbClr val="0000FF"/>
                </a:solidFill>
              </a:rPr>
              <a:t>Inform more secure then Trap</a:t>
            </a:r>
            <a:r>
              <a:rPr lang="tr-TR" dirty="0" smtClean="0"/>
              <a:t>.</a:t>
            </a:r>
            <a:endParaRPr lang="tr-TR" sz="2000" dirty="0">
              <a:solidFill>
                <a:srgbClr val="0000FF"/>
              </a:solidFill>
            </a:endParaRPr>
          </a:p>
          <a:p>
            <a:endParaRPr lang="tr-TR" sz="2000" dirty="0" smtClean="0">
              <a:solidFill>
                <a:srgbClr val="0000FF"/>
              </a:solidFill>
            </a:endParaRPr>
          </a:p>
          <a:p>
            <a:endParaRPr lang="en-US" sz="2000" dirty="0">
              <a:solidFill>
                <a:srgbClr val="0000FF"/>
              </a:solidFill>
            </a:endParaRPr>
          </a:p>
        </p:txBody>
      </p:sp>
      <p:pic>
        <p:nvPicPr>
          <p:cNvPr id="3" name="Picture 2"/>
          <p:cNvPicPr>
            <a:picLocks noChangeAspect="1"/>
          </p:cNvPicPr>
          <p:nvPr/>
        </p:nvPicPr>
        <p:blipFill>
          <a:blip r:embed="rId2"/>
          <a:stretch>
            <a:fillRect/>
          </a:stretch>
        </p:blipFill>
        <p:spPr>
          <a:xfrm>
            <a:off x="685463" y="2971800"/>
            <a:ext cx="7773074" cy="3886201"/>
          </a:xfrm>
          <a:prstGeom prst="rect">
            <a:avLst/>
          </a:prstGeom>
        </p:spPr>
      </p:pic>
    </p:spTree>
    <p:extLst>
      <p:ext uri="{BB962C8B-B14F-4D97-AF65-F5344CB8AC3E}">
        <p14:creationId xmlns:p14="http://schemas.microsoft.com/office/powerpoint/2010/main" val="3043201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903620" y="381000"/>
            <a:ext cx="1212912"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SNMP</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152400" y="838200"/>
            <a:ext cx="8686800" cy="3785652"/>
          </a:xfrm>
          <a:prstGeom prst="rect">
            <a:avLst/>
          </a:prstGeom>
          <a:noFill/>
        </p:spPr>
        <p:txBody>
          <a:bodyPr wrap="square" rtlCol="0">
            <a:spAutoFit/>
          </a:bodyPr>
          <a:lstStyle/>
          <a:p>
            <a:r>
              <a:rPr lang="tr-TR" sz="2000" dirty="0" smtClean="0">
                <a:solidFill>
                  <a:srgbClr val="0000FF"/>
                </a:solidFill>
              </a:rPr>
              <a:t>SNMP operation can be Read Only(RO) and  Read/Write(RW)</a:t>
            </a:r>
            <a:endParaRPr lang="tr-TR" sz="2000" dirty="0">
              <a:solidFill>
                <a:srgbClr val="0000FF"/>
              </a:solidFill>
            </a:endParaRPr>
          </a:p>
          <a:p>
            <a:r>
              <a:rPr lang="en-US" sz="2000" dirty="0" smtClean="0">
                <a:solidFill>
                  <a:srgbClr val="0000FF"/>
                </a:solidFill>
              </a:rPr>
              <a:t>Versions </a:t>
            </a:r>
            <a:r>
              <a:rPr lang="en-US" sz="2000" dirty="0">
                <a:solidFill>
                  <a:srgbClr val="0000FF"/>
                </a:solidFill>
              </a:rPr>
              <a:t>of SNMP</a:t>
            </a:r>
          </a:p>
          <a:p>
            <a:r>
              <a:rPr lang="en-US" sz="2000" dirty="0"/>
              <a:t>The Cisco IOS software supports the following versions of SNMP</a:t>
            </a:r>
            <a:r>
              <a:rPr lang="en-US" sz="2000" dirty="0" smtClean="0"/>
              <a:t>:</a:t>
            </a:r>
            <a:endParaRPr lang="en-US" sz="2000" dirty="0"/>
          </a:p>
          <a:p>
            <a:r>
              <a:rPr lang="en-US" sz="2000" dirty="0">
                <a:solidFill>
                  <a:srgbClr val="0000FF"/>
                </a:solidFill>
              </a:rPr>
              <a:t>SNMPv1</a:t>
            </a:r>
            <a:r>
              <a:rPr lang="en-US" sz="2000" dirty="0"/>
              <a:t>--Simple Network Management Protocol</a:t>
            </a:r>
            <a:r>
              <a:rPr lang="en-US" sz="2000" dirty="0" smtClean="0"/>
              <a:t>:</a:t>
            </a:r>
            <a:endParaRPr lang="tr-TR" sz="2000" dirty="0" smtClean="0"/>
          </a:p>
          <a:p>
            <a:r>
              <a:rPr lang="en-US" sz="2000" dirty="0" smtClean="0"/>
              <a:t> </a:t>
            </a:r>
            <a:r>
              <a:rPr lang="en-US" sz="2000" dirty="0"/>
              <a:t>a full Internet standard, </a:t>
            </a:r>
            <a:r>
              <a:rPr lang="en-US" sz="2000" dirty="0" smtClean="0"/>
              <a:t>Security </a:t>
            </a:r>
            <a:r>
              <a:rPr lang="en-US" sz="2000" dirty="0"/>
              <a:t>is based on community strings</a:t>
            </a:r>
            <a:r>
              <a:rPr lang="en-US" sz="2000" dirty="0" smtClean="0"/>
              <a:t>.</a:t>
            </a:r>
            <a:endParaRPr lang="tr-TR" sz="2000" dirty="0" smtClean="0"/>
          </a:p>
          <a:p>
            <a:r>
              <a:rPr lang="tr-TR" sz="2000" dirty="0"/>
              <a:t> </a:t>
            </a:r>
            <a:r>
              <a:rPr lang="tr-TR" sz="2000" dirty="0" smtClean="0">
                <a:solidFill>
                  <a:srgbClr val="0000FF"/>
                </a:solidFill>
              </a:rPr>
              <a:t>Single request. </a:t>
            </a:r>
            <a:endParaRPr lang="en-US" sz="2000" dirty="0"/>
          </a:p>
          <a:p>
            <a:r>
              <a:rPr lang="en-US" sz="2000" dirty="0">
                <a:solidFill>
                  <a:srgbClr val="0000FF"/>
                </a:solidFill>
              </a:rPr>
              <a:t>SNMPv2c</a:t>
            </a:r>
            <a:r>
              <a:rPr lang="en-US" sz="2000" dirty="0"/>
              <a:t>--The community string-based Administrative Framework for SNMPv2. SNMPv2c (the "c" is for "community") is an experimental Internet protocol </a:t>
            </a:r>
            <a:r>
              <a:rPr lang="en-US" sz="2000" dirty="0" smtClean="0"/>
              <a:t>and </a:t>
            </a:r>
            <a:r>
              <a:rPr lang="en-US" sz="2000" dirty="0"/>
              <a:t>uses the community-based security model of SNMPv1</a:t>
            </a:r>
            <a:r>
              <a:rPr lang="en-US" sz="2000" dirty="0" smtClean="0"/>
              <a:t>.</a:t>
            </a:r>
            <a:endParaRPr lang="tr-TR" sz="2000" dirty="0" smtClean="0"/>
          </a:p>
          <a:p>
            <a:r>
              <a:rPr lang="tr-TR" sz="2000" dirty="0" smtClean="0">
                <a:solidFill>
                  <a:srgbClr val="0000FF"/>
                </a:solidFill>
              </a:rPr>
              <a:t>Bulk request and community-string</a:t>
            </a:r>
          </a:p>
          <a:p>
            <a:endParaRPr lang="tr-TR" sz="2000" dirty="0" smtClean="0">
              <a:solidFill>
                <a:srgbClr val="0000FF"/>
              </a:solidFill>
            </a:endParaRPr>
          </a:p>
          <a:p>
            <a:endParaRPr lang="en-US" sz="2000" dirty="0">
              <a:solidFill>
                <a:srgbClr val="0000FF"/>
              </a:solidFill>
            </a:endParaRPr>
          </a:p>
        </p:txBody>
      </p:sp>
      <p:pic>
        <p:nvPicPr>
          <p:cNvPr id="3" name="Picture 2"/>
          <p:cNvPicPr>
            <a:picLocks noChangeAspect="1"/>
          </p:cNvPicPr>
          <p:nvPr/>
        </p:nvPicPr>
        <p:blipFill>
          <a:blip r:embed="rId2"/>
          <a:stretch>
            <a:fillRect/>
          </a:stretch>
        </p:blipFill>
        <p:spPr>
          <a:xfrm>
            <a:off x="4343400" y="3657600"/>
            <a:ext cx="4572000" cy="2819400"/>
          </a:xfrm>
          <a:prstGeom prst="rect">
            <a:avLst/>
          </a:prstGeom>
        </p:spPr>
      </p:pic>
    </p:spTree>
    <p:extLst>
      <p:ext uri="{BB962C8B-B14F-4D97-AF65-F5344CB8AC3E}">
        <p14:creationId xmlns:p14="http://schemas.microsoft.com/office/powerpoint/2010/main" val="962406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903620" y="381000"/>
            <a:ext cx="1212912"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SNMP</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228600" y="990600"/>
            <a:ext cx="8686800" cy="4093428"/>
          </a:xfrm>
          <a:prstGeom prst="rect">
            <a:avLst/>
          </a:prstGeom>
          <a:noFill/>
        </p:spPr>
        <p:txBody>
          <a:bodyPr wrap="square" rtlCol="0">
            <a:spAutoFit/>
          </a:bodyPr>
          <a:lstStyle/>
          <a:p>
            <a:r>
              <a:rPr lang="en-US" sz="2000" dirty="0">
                <a:solidFill>
                  <a:srgbClr val="0000FF"/>
                </a:solidFill>
              </a:rPr>
              <a:t>Versions of SNMP</a:t>
            </a:r>
          </a:p>
          <a:p>
            <a:r>
              <a:rPr lang="en-US" sz="2000" dirty="0" smtClean="0">
                <a:solidFill>
                  <a:srgbClr val="0000FF"/>
                </a:solidFill>
              </a:rPr>
              <a:t>SNMPv3-</a:t>
            </a:r>
            <a:r>
              <a:rPr lang="en-US" sz="2000" dirty="0">
                <a:solidFill>
                  <a:srgbClr val="0000FF"/>
                </a:solidFill>
              </a:rPr>
              <a:t>-Version 3 of SNMP</a:t>
            </a:r>
            <a:r>
              <a:rPr lang="en-US" sz="2000" dirty="0"/>
              <a:t>. SNMPv3 is an interoperable standards-based protocol defined in RFCs 3413 to 3415. SNMPv3 provides secure access to devices by </a:t>
            </a:r>
            <a:r>
              <a:rPr lang="en-US" sz="2000" dirty="0">
                <a:solidFill>
                  <a:srgbClr val="0000FF"/>
                </a:solidFill>
              </a:rPr>
              <a:t>authenticating </a:t>
            </a:r>
            <a:r>
              <a:rPr lang="en-US" sz="2000" dirty="0"/>
              <a:t>and </a:t>
            </a:r>
            <a:r>
              <a:rPr lang="en-US" sz="2000" dirty="0">
                <a:solidFill>
                  <a:srgbClr val="0000FF"/>
                </a:solidFill>
              </a:rPr>
              <a:t>encrypting packets </a:t>
            </a:r>
            <a:r>
              <a:rPr lang="en-US" sz="2000" dirty="0"/>
              <a:t>over the network.</a:t>
            </a:r>
          </a:p>
          <a:p>
            <a:endParaRPr lang="tr-TR" sz="2000" dirty="0" smtClean="0"/>
          </a:p>
          <a:p>
            <a:r>
              <a:rPr lang="en-US" sz="2000" dirty="0" smtClean="0">
                <a:solidFill>
                  <a:srgbClr val="0000FF"/>
                </a:solidFill>
              </a:rPr>
              <a:t>The </a:t>
            </a:r>
            <a:r>
              <a:rPr lang="en-US" sz="2000" dirty="0">
                <a:solidFill>
                  <a:srgbClr val="0000FF"/>
                </a:solidFill>
              </a:rPr>
              <a:t>security features provided in SNMPv3 are as follows:</a:t>
            </a:r>
          </a:p>
          <a:p>
            <a:r>
              <a:rPr lang="en-US" sz="2000" dirty="0" smtClean="0">
                <a:solidFill>
                  <a:srgbClr val="0000FF"/>
                </a:solidFill>
              </a:rPr>
              <a:t>Message </a:t>
            </a:r>
            <a:r>
              <a:rPr lang="en-US" sz="2000" dirty="0">
                <a:solidFill>
                  <a:srgbClr val="0000FF"/>
                </a:solidFill>
              </a:rPr>
              <a:t>integrity-</a:t>
            </a:r>
            <a:r>
              <a:rPr lang="en-US" sz="2000" dirty="0"/>
              <a:t>-Ensuring that a packet has not been tampered with in transit.</a:t>
            </a:r>
          </a:p>
          <a:p>
            <a:r>
              <a:rPr lang="en-US" sz="2000" dirty="0">
                <a:solidFill>
                  <a:srgbClr val="0000FF"/>
                </a:solidFill>
              </a:rPr>
              <a:t>Authentication-</a:t>
            </a:r>
            <a:r>
              <a:rPr lang="en-US" sz="2000" dirty="0"/>
              <a:t>-Determining that the message is from a valid source.</a:t>
            </a:r>
          </a:p>
          <a:p>
            <a:r>
              <a:rPr lang="en-US" sz="2000" dirty="0">
                <a:solidFill>
                  <a:srgbClr val="0000FF"/>
                </a:solidFill>
              </a:rPr>
              <a:t>Encryption</a:t>
            </a:r>
            <a:r>
              <a:rPr lang="en-US" sz="2000" dirty="0"/>
              <a:t>--Scrambling the contents of a packet to prevent it from being learned by an unauthorized source.</a:t>
            </a:r>
          </a:p>
          <a:p>
            <a:r>
              <a:rPr lang="en-US" sz="2000" dirty="0"/>
              <a:t>Both SNMPv1 and SNMPv2c use a community-based form of security. </a:t>
            </a:r>
            <a:endParaRPr lang="tr-TR" sz="2000" dirty="0" smtClean="0"/>
          </a:p>
          <a:p>
            <a:r>
              <a:rPr lang="en-US" sz="2000" dirty="0" smtClean="0"/>
              <a:t>The </a:t>
            </a:r>
            <a:r>
              <a:rPr lang="en-US" sz="2000" dirty="0"/>
              <a:t>community of SNMP managers able to access the agent MIB is defined by an IP address access control list (ACL) and password.</a:t>
            </a:r>
            <a:endParaRPr lang="tr-TR" sz="2000" dirty="0"/>
          </a:p>
        </p:txBody>
      </p:sp>
    </p:spTree>
    <p:extLst>
      <p:ext uri="{BB962C8B-B14F-4D97-AF65-F5344CB8AC3E}">
        <p14:creationId xmlns:p14="http://schemas.microsoft.com/office/powerpoint/2010/main" val="862908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2769465" y="381000"/>
            <a:ext cx="3481226"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SNMP-Configuration</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228600" y="990600"/>
            <a:ext cx="8686800" cy="400110"/>
          </a:xfrm>
          <a:prstGeom prst="rect">
            <a:avLst/>
          </a:prstGeom>
          <a:noFill/>
        </p:spPr>
        <p:txBody>
          <a:bodyPr wrap="square" rtlCol="0">
            <a:spAutoFit/>
          </a:bodyPr>
          <a:lstStyle/>
          <a:p>
            <a:endParaRPr lang="tr-TR" sz="2000" dirty="0"/>
          </a:p>
        </p:txBody>
      </p:sp>
      <p:sp>
        <p:nvSpPr>
          <p:cNvPr id="3" name="Rectangle 2"/>
          <p:cNvSpPr/>
          <p:nvPr/>
        </p:nvSpPr>
        <p:spPr>
          <a:xfrm>
            <a:off x="609600" y="914400"/>
            <a:ext cx="6858000" cy="5355312"/>
          </a:xfrm>
          <a:prstGeom prst="rect">
            <a:avLst/>
          </a:prstGeom>
        </p:spPr>
        <p:txBody>
          <a:bodyPr wrap="square">
            <a:spAutoFit/>
          </a:bodyPr>
          <a:lstStyle/>
          <a:p>
            <a:r>
              <a:rPr lang="tr-TR" dirty="0" smtClean="0">
                <a:solidFill>
                  <a:srgbClr val="0000FF"/>
                </a:solidFill>
              </a:rPr>
              <a:t>Simple SNMP configuration with community-string.</a:t>
            </a:r>
          </a:p>
          <a:p>
            <a:r>
              <a:rPr lang="tr-TR" dirty="0" smtClean="0"/>
              <a:t>ip </a:t>
            </a:r>
            <a:r>
              <a:rPr lang="tr-TR" dirty="0"/>
              <a:t>access-list standard ACL_PROTECTSNMP</a:t>
            </a:r>
          </a:p>
          <a:p>
            <a:r>
              <a:rPr lang="tr-TR" dirty="0"/>
              <a:t>permit host 10.1.3.3</a:t>
            </a:r>
          </a:p>
          <a:p>
            <a:r>
              <a:rPr lang="tr-TR" dirty="0"/>
              <a:t>!</a:t>
            </a:r>
          </a:p>
          <a:p>
            <a:r>
              <a:rPr lang="tr-TR" dirty="0"/>
              <a:t>snmp-server </a:t>
            </a:r>
            <a:r>
              <a:rPr lang="tr-TR" dirty="0" smtClean="0"/>
              <a:t>community </a:t>
            </a:r>
            <a:r>
              <a:rPr lang="tr-TR" dirty="0" smtClean="0">
                <a:solidFill>
                  <a:srgbClr val="0000FF"/>
                </a:solidFill>
              </a:rPr>
              <a:t> </a:t>
            </a:r>
            <a:r>
              <a:rPr lang="tr-TR" dirty="0">
                <a:solidFill>
                  <a:srgbClr val="0000FF"/>
                </a:solidFill>
              </a:rPr>
              <a:t>secretROpw</a:t>
            </a:r>
            <a:r>
              <a:rPr lang="tr-TR" dirty="0">
                <a:solidFill>
                  <a:srgbClr val="FF0000"/>
                </a:solidFill>
              </a:rPr>
              <a:t> RO </a:t>
            </a:r>
            <a:r>
              <a:rPr lang="tr-TR" dirty="0" smtClean="0">
                <a:solidFill>
                  <a:srgbClr val="FF0000"/>
                </a:solidFill>
              </a:rPr>
              <a:t>  </a:t>
            </a:r>
            <a:r>
              <a:rPr lang="tr-TR" dirty="0" smtClean="0"/>
              <a:t>ACL_PROTECTSNMP</a:t>
            </a:r>
            <a:endParaRPr lang="tr-TR" dirty="0"/>
          </a:p>
          <a:p>
            <a:r>
              <a:rPr lang="tr-TR" dirty="0"/>
              <a:t>snmp-server </a:t>
            </a:r>
            <a:r>
              <a:rPr lang="tr-TR" dirty="0" smtClean="0"/>
              <a:t>community  </a:t>
            </a:r>
            <a:r>
              <a:rPr lang="tr-TR" dirty="0">
                <a:solidFill>
                  <a:srgbClr val="0000FF"/>
                </a:solidFill>
              </a:rPr>
              <a:t>secretRWpw</a:t>
            </a:r>
            <a:r>
              <a:rPr lang="tr-TR" dirty="0"/>
              <a:t> </a:t>
            </a:r>
            <a:r>
              <a:rPr lang="tr-TR" dirty="0" smtClean="0">
                <a:solidFill>
                  <a:srgbClr val="FF0000"/>
                </a:solidFill>
              </a:rPr>
              <a:t>RW</a:t>
            </a:r>
            <a:r>
              <a:rPr lang="tr-TR" dirty="0" smtClean="0"/>
              <a:t>   </a:t>
            </a:r>
            <a:r>
              <a:rPr lang="tr-TR" dirty="0"/>
              <a:t>ACL_PROTECTSNMP</a:t>
            </a:r>
          </a:p>
          <a:p>
            <a:r>
              <a:rPr lang="tr-TR" dirty="0"/>
              <a:t>snmp-server location Atlanta</a:t>
            </a:r>
          </a:p>
          <a:p>
            <a:r>
              <a:rPr lang="tr-TR" dirty="0"/>
              <a:t>snmp-server contact Tyler </a:t>
            </a:r>
            <a:r>
              <a:rPr lang="tr-TR" dirty="0" smtClean="0"/>
              <a:t>B</a:t>
            </a:r>
          </a:p>
          <a:p>
            <a:endParaRPr lang="tr-TR" dirty="0"/>
          </a:p>
          <a:p>
            <a:endParaRPr lang="tr-TR" dirty="0" smtClean="0"/>
          </a:p>
          <a:p>
            <a:r>
              <a:rPr lang="tr-TR" dirty="0" smtClean="0">
                <a:solidFill>
                  <a:srgbClr val="0000FF"/>
                </a:solidFill>
              </a:rPr>
              <a:t>To send Trap and Inform messages(to SNMP Manager) :</a:t>
            </a:r>
          </a:p>
          <a:p>
            <a:endParaRPr lang="tr-TR" dirty="0"/>
          </a:p>
          <a:p>
            <a:r>
              <a:rPr lang="tr-TR" dirty="0">
                <a:solidFill>
                  <a:srgbClr val="0000FF"/>
                </a:solidFill>
              </a:rPr>
              <a:t>snmp-server host 10.1.3.3 </a:t>
            </a:r>
            <a:r>
              <a:rPr lang="tr-TR" dirty="0" smtClean="0">
                <a:solidFill>
                  <a:srgbClr val="0000FF"/>
                </a:solidFill>
              </a:rPr>
              <a:t> </a:t>
            </a:r>
            <a:r>
              <a:rPr lang="tr-TR" dirty="0" smtClean="0"/>
              <a:t>version </a:t>
            </a:r>
            <a:r>
              <a:rPr lang="tr-TR" dirty="0"/>
              <a:t>2c </a:t>
            </a:r>
            <a:r>
              <a:rPr lang="tr-TR" dirty="0" smtClean="0"/>
              <a:t> secretTRAPpw</a:t>
            </a:r>
            <a:endParaRPr lang="tr-TR" dirty="0"/>
          </a:p>
          <a:p>
            <a:r>
              <a:rPr lang="tr-TR" dirty="0">
                <a:solidFill>
                  <a:srgbClr val="0000FF"/>
                </a:solidFill>
              </a:rPr>
              <a:t>snmp-server host 10.1.3.4 </a:t>
            </a:r>
            <a:r>
              <a:rPr lang="tr-TR" dirty="0" smtClean="0">
                <a:solidFill>
                  <a:srgbClr val="0000FF"/>
                </a:solidFill>
              </a:rPr>
              <a:t> informs  </a:t>
            </a:r>
            <a:r>
              <a:rPr lang="tr-TR" dirty="0" smtClean="0"/>
              <a:t>version </a:t>
            </a:r>
            <a:r>
              <a:rPr lang="tr-TR" dirty="0"/>
              <a:t>2c secretT</a:t>
            </a:r>
          </a:p>
          <a:p>
            <a:r>
              <a:rPr lang="tr-TR" dirty="0">
                <a:solidFill>
                  <a:srgbClr val="0000FF"/>
                </a:solidFill>
              </a:rPr>
              <a:t>snmp-server enable </a:t>
            </a:r>
            <a:r>
              <a:rPr lang="tr-TR" dirty="0" smtClean="0">
                <a:solidFill>
                  <a:srgbClr val="0000FF"/>
                </a:solidFill>
              </a:rPr>
              <a:t>traps</a:t>
            </a:r>
          </a:p>
          <a:p>
            <a:endParaRPr lang="tr-TR" dirty="0">
              <a:solidFill>
                <a:srgbClr val="0000FF"/>
              </a:solidFill>
            </a:endParaRPr>
          </a:p>
          <a:p>
            <a:r>
              <a:rPr lang="tr-TR" dirty="0" smtClean="0">
                <a:solidFill>
                  <a:srgbClr val="0000FF"/>
                </a:solidFill>
              </a:rPr>
              <a:t>Show snmp</a:t>
            </a:r>
          </a:p>
          <a:p>
            <a:r>
              <a:rPr lang="tr-TR" dirty="0" smtClean="0">
                <a:solidFill>
                  <a:srgbClr val="0000FF"/>
                </a:solidFill>
              </a:rPr>
              <a:t>Show snmp host</a:t>
            </a:r>
          </a:p>
          <a:p>
            <a:r>
              <a:rPr lang="tr-TR" dirty="0" smtClean="0">
                <a:solidFill>
                  <a:srgbClr val="0000FF"/>
                </a:solidFill>
              </a:rPr>
              <a:t>Show snmp community</a:t>
            </a:r>
            <a:endParaRPr lang="tr-TR" dirty="0">
              <a:solidFill>
                <a:srgbClr val="0000FF"/>
              </a:solidFill>
            </a:endParaRPr>
          </a:p>
        </p:txBody>
      </p:sp>
    </p:spTree>
    <p:extLst>
      <p:ext uri="{BB962C8B-B14F-4D97-AF65-F5344CB8AC3E}">
        <p14:creationId xmlns:p14="http://schemas.microsoft.com/office/powerpoint/2010/main" val="1248943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1353</Words>
  <Application>Microsoft Office PowerPoint</Application>
  <PresentationFormat>On-screen Show (4:3)</PresentationFormat>
  <Paragraphs>93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PLN-PC</dc:creator>
  <cp:lastModifiedBy>ali</cp:lastModifiedBy>
  <cp:revision>79</cp:revision>
  <dcterms:created xsi:type="dcterms:W3CDTF">2006-08-16T00:00:00Z</dcterms:created>
  <dcterms:modified xsi:type="dcterms:W3CDTF">2020-09-07T21:53:26Z</dcterms:modified>
</cp:coreProperties>
</file>