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03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1 Resim" descr="a2e8369.t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Metin kutusu"/>
          <p:cNvSpPr txBox="1">
            <a:spLocks noChangeArrowheads="1"/>
          </p:cNvSpPr>
          <p:nvPr/>
        </p:nvSpPr>
        <p:spPr bwMode="auto">
          <a:xfrm>
            <a:off x="997242" y="762000"/>
            <a:ext cx="7495145"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SYSTEM MESSAGE LOGGING-      SYSLOG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196516" y="1371600"/>
            <a:ext cx="8915400" cy="5078313"/>
          </a:xfrm>
          <a:prstGeom prst="rect">
            <a:avLst/>
          </a:prstGeom>
          <a:noFill/>
        </p:spPr>
        <p:txBody>
          <a:bodyPr wrap="square" rtlCol="0">
            <a:spAutoFit/>
          </a:bodyPr>
          <a:lstStyle/>
          <a:p>
            <a:r>
              <a:rPr lang="en-US" dirty="0"/>
              <a:t>When major (and even </a:t>
            </a:r>
            <a:r>
              <a:rPr lang="en-US" dirty="0" smtClean="0"/>
              <a:t>not-so</a:t>
            </a:r>
            <a:r>
              <a:rPr lang="tr-TR" dirty="0" smtClean="0"/>
              <a:t> </a:t>
            </a:r>
            <a:r>
              <a:rPr lang="en-US" dirty="0" smtClean="0"/>
              <a:t>major)</a:t>
            </a:r>
            <a:r>
              <a:rPr lang="tr-TR" dirty="0" smtClean="0"/>
              <a:t> </a:t>
            </a:r>
            <a:r>
              <a:rPr lang="en-US" dirty="0" smtClean="0"/>
              <a:t>events </a:t>
            </a:r>
            <a:r>
              <a:rPr lang="en-US" dirty="0"/>
              <a:t>take place, these Cisco devices attempt to</a:t>
            </a:r>
          </a:p>
          <a:p>
            <a:r>
              <a:rPr lang="en-US" dirty="0"/>
              <a:t>notify administrators with detailed system </a:t>
            </a:r>
            <a:r>
              <a:rPr lang="en-US" dirty="0" smtClean="0"/>
              <a:t>messages</a:t>
            </a:r>
            <a:r>
              <a:rPr lang="tr-TR" dirty="0" smtClean="0"/>
              <a:t>.</a:t>
            </a:r>
          </a:p>
          <a:p>
            <a:r>
              <a:rPr lang="tr-TR" dirty="0" smtClean="0"/>
              <a:t>Network Devices (Routers,SWs etc..) can be configured to generate these message</a:t>
            </a:r>
            <a:r>
              <a:rPr lang="tr-TR" dirty="0"/>
              <a:t>s</a:t>
            </a:r>
            <a:r>
              <a:rPr lang="tr-TR" dirty="0" smtClean="0"/>
              <a:t> about events that are happening on  the device. These evenet messages are called system messages or SYSLOG messages .</a:t>
            </a:r>
          </a:p>
          <a:p>
            <a:r>
              <a:rPr lang="tr-TR" dirty="0" smtClean="0"/>
              <a:t>SysLog messages give information about </a:t>
            </a:r>
            <a:r>
              <a:rPr lang="tr-TR" dirty="0" smtClean="0">
                <a:solidFill>
                  <a:srgbClr val="FF0000"/>
                </a:solidFill>
              </a:rPr>
              <a:t>what happened,when happened and how important is the event</a:t>
            </a:r>
            <a:r>
              <a:rPr lang="tr-TR" dirty="0" smtClean="0"/>
              <a:t>. And they are shown in consistent format as shown below.</a:t>
            </a:r>
          </a:p>
          <a:p>
            <a:endParaRPr lang="tr-TR" dirty="0"/>
          </a:p>
          <a:p>
            <a:r>
              <a:rPr lang="tr-TR" dirty="0" smtClean="0"/>
              <a:t>                                        </a:t>
            </a:r>
            <a:r>
              <a:rPr lang="tr-TR" dirty="0" smtClean="0">
                <a:solidFill>
                  <a:srgbClr val="0070C0"/>
                </a:solidFill>
              </a:rPr>
              <a:t>Time Stamp-Facility Code-Severity- Mnemonic-Text</a:t>
            </a:r>
          </a:p>
          <a:p>
            <a:endParaRPr lang="tr-TR" dirty="0" smtClean="0">
              <a:solidFill>
                <a:srgbClr val="0070C0"/>
              </a:solidFill>
            </a:endParaRPr>
          </a:p>
          <a:p>
            <a:r>
              <a:rPr lang="en-US" dirty="0">
                <a:solidFill>
                  <a:srgbClr val="0070C0"/>
                </a:solidFill>
              </a:rPr>
              <a:t>%LINEPROTO-5-UPDOWN</a:t>
            </a:r>
            <a:r>
              <a:rPr lang="en-US" dirty="0"/>
              <a:t>: Line protocol on Interface FastEthernet0/0, changed state to </a:t>
            </a:r>
            <a:r>
              <a:rPr lang="en-US" dirty="0" smtClean="0"/>
              <a:t>down</a:t>
            </a:r>
            <a:endParaRPr lang="tr-TR" dirty="0" smtClean="0"/>
          </a:p>
          <a:p>
            <a:r>
              <a:rPr lang="en-US" dirty="0">
                <a:solidFill>
                  <a:srgbClr val="FF0000"/>
                </a:solidFill>
              </a:rPr>
              <a:t>00:00:45:</a:t>
            </a:r>
            <a:r>
              <a:rPr lang="en-US" dirty="0">
                <a:solidFill>
                  <a:srgbClr val="0070C0"/>
                </a:solidFill>
              </a:rPr>
              <a:t> </a:t>
            </a:r>
            <a:r>
              <a:rPr lang="en-US" dirty="0">
                <a:solidFill>
                  <a:srgbClr val="0000FF"/>
                </a:solidFill>
              </a:rPr>
              <a:t>%OSPF</a:t>
            </a:r>
            <a:r>
              <a:rPr lang="en-US" dirty="0">
                <a:solidFill>
                  <a:srgbClr val="0070C0"/>
                </a:solidFill>
              </a:rPr>
              <a:t>-</a:t>
            </a:r>
            <a:r>
              <a:rPr lang="en-US" dirty="0">
                <a:solidFill>
                  <a:srgbClr val="FF0000"/>
                </a:solidFill>
              </a:rPr>
              <a:t>5</a:t>
            </a:r>
            <a:r>
              <a:rPr lang="en-US" dirty="0">
                <a:solidFill>
                  <a:srgbClr val="0070C0"/>
                </a:solidFill>
              </a:rPr>
              <a:t>-</a:t>
            </a:r>
            <a:r>
              <a:rPr lang="en-US" dirty="0">
                <a:solidFill>
                  <a:srgbClr val="00B050"/>
                </a:solidFill>
              </a:rPr>
              <a:t>ADJCHG</a:t>
            </a:r>
            <a:r>
              <a:rPr lang="en-US" dirty="0"/>
              <a:t>: Process 1, </a:t>
            </a:r>
            <a:r>
              <a:rPr lang="en-US" dirty="0" err="1"/>
              <a:t>Nbr</a:t>
            </a:r>
            <a:r>
              <a:rPr lang="en-US" dirty="0"/>
              <a:t> 2.2.2.2 on FastEthernet6/0 from LOADING to FULL, Loading </a:t>
            </a:r>
            <a:r>
              <a:rPr lang="en-US" dirty="0" smtClean="0"/>
              <a:t>Done</a:t>
            </a:r>
            <a:endParaRPr lang="tr-TR" dirty="0" smtClean="0"/>
          </a:p>
          <a:p>
            <a:r>
              <a:rPr lang="en-US" dirty="0">
                <a:solidFill>
                  <a:srgbClr val="0070C0"/>
                </a:solidFill>
              </a:rPr>
              <a:t>%SYS-</a:t>
            </a:r>
            <a:r>
              <a:rPr lang="en-US" dirty="0">
                <a:solidFill>
                  <a:srgbClr val="FF0000"/>
                </a:solidFill>
              </a:rPr>
              <a:t>7</a:t>
            </a:r>
            <a:r>
              <a:rPr lang="en-US" dirty="0">
                <a:solidFill>
                  <a:srgbClr val="0070C0"/>
                </a:solidFill>
              </a:rPr>
              <a:t>-NV_BLOCK_INIT</a:t>
            </a:r>
            <a:r>
              <a:rPr lang="en-US" dirty="0"/>
              <a:t>: Initialized the geometry of </a:t>
            </a:r>
            <a:r>
              <a:rPr lang="en-US" dirty="0" err="1" smtClean="0"/>
              <a:t>nvram</a:t>
            </a:r>
            <a:endParaRPr lang="tr-TR" dirty="0" smtClean="0"/>
          </a:p>
          <a:p>
            <a:r>
              <a:rPr lang="en-US" dirty="0">
                <a:solidFill>
                  <a:srgbClr val="0070C0"/>
                </a:solidFill>
              </a:rPr>
              <a:t>*Mar 01, 00:05:22.055: %SYS-</a:t>
            </a:r>
            <a:r>
              <a:rPr lang="en-US" dirty="0">
                <a:solidFill>
                  <a:srgbClr val="FF0000"/>
                </a:solidFill>
              </a:rPr>
              <a:t>5-</a:t>
            </a:r>
            <a:r>
              <a:rPr lang="en-US" dirty="0">
                <a:solidFill>
                  <a:srgbClr val="0070C0"/>
                </a:solidFill>
              </a:rPr>
              <a:t>CONFIG_I: </a:t>
            </a:r>
            <a:r>
              <a:rPr lang="en-US" dirty="0"/>
              <a:t>Configured from console by </a:t>
            </a:r>
            <a:r>
              <a:rPr lang="en-US" dirty="0" smtClean="0"/>
              <a:t>console</a:t>
            </a:r>
            <a:endParaRPr lang="tr-TR" dirty="0" smtClean="0"/>
          </a:p>
          <a:p>
            <a:endParaRPr lang="tr-TR" dirty="0" smtClean="0"/>
          </a:p>
          <a:p>
            <a:r>
              <a:rPr lang="tr-TR" dirty="0"/>
              <a:t>*</a:t>
            </a:r>
            <a:r>
              <a:rPr lang="tr-TR" dirty="0">
                <a:solidFill>
                  <a:srgbClr val="0070C0"/>
                </a:solidFill>
              </a:rPr>
              <a:t>Mar 01, 01:03:13.033: %SYS-</a:t>
            </a:r>
            <a:r>
              <a:rPr lang="tr-TR" dirty="0">
                <a:solidFill>
                  <a:srgbClr val="FF0000"/>
                </a:solidFill>
              </a:rPr>
              <a:t>6-</a:t>
            </a:r>
            <a:r>
              <a:rPr lang="tr-TR" dirty="0">
                <a:solidFill>
                  <a:srgbClr val="0070C0"/>
                </a:solidFill>
              </a:rPr>
              <a:t>LOGGINGHOST_STARTSTOP</a:t>
            </a:r>
            <a:r>
              <a:rPr lang="tr-TR" dirty="0"/>
              <a:t>: Logging to host 192.168.5.200 port 514 started</a:t>
            </a:r>
          </a:p>
        </p:txBody>
      </p:sp>
    </p:spTree>
    <p:extLst>
      <p:ext uri="{BB962C8B-B14F-4D97-AF65-F5344CB8AC3E}">
        <p14:creationId xmlns:p14="http://schemas.microsoft.com/office/powerpoint/2010/main" val="125315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1 Resim" descr="a2e8369.t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03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Metin kutusu"/>
          <p:cNvSpPr txBox="1">
            <a:spLocks noChangeArrowheads="1"/>
          </p:cNvSpPr>
          <p:nvPr/>
        </p:nvSpPr>
        <p:spPr bwMode="auto">
          <a:xfrm>
            <a:off x="3733800" y="685800"/>
            <a:ext cx="165700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SYSLOG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2" name="TextBox 1"/>
          <p:cNvSpPr txBox="1"/>
          <p:nvPr/>
        </p:nvSpPr>
        <p:spPr>
          <a:xfrm>
            <a:off x="381000" y="1143000"/>
            <a:ext cx="8305800" cy="646331"/>
          </a:xfrm>
          <a:prstGeom prst="rect">
            <a:avLst/>
          </a:prstGeom>
          <a:noFill/>
        </p:spPr>
        <p:txBody>
          <a:bodyPr wrap="square" rtlCol="0">
            <a:spAutoFit/>
          </a:bodyPr>
          <a:lstStyle/>
          <a:p>
            <a:r>
              <a:rPr lang="tr-TR" dirty="0" smtClean="0"/>
              <a:t>We can configure the device when to generate the event-syslog messages.</a:t>
            </a:r>
          </a:p>
          <a:p>
            <a:r>
              <a:rPr lang="tr-TR" dirty="0" smtClean="0"/>
              <a:t>These is called level of event or Severeity Level.</a:t>
            </a:r>
          </a:p>
        </p:txBody>
      </p:sp>
      <p:pic>
        <p:nvPicPr>
          <p:cNvPr id="1031" name="Picture 7" descr="Syslog - Implementing Cisco Networking Solutions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0104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73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1 Resim" descr="a2e8369.t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03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Metin kutusu"/>
          <p:cNvSpPr txBox="1">
            <a:spLocks noChangeArrowheads="1"/>
          </p:cNvSpPr>
          <p:nvPr/>
        </p:nvSpPr>
        <p:spPr bwMode="auto">
          <a:xfrm>
            <a:off x="3733800" y="685800"/>
            <a:ext cx="165700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SYSLOG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44116" y="1219200"/>
            <a:ext cx="9067800" cy="2862322"/>
          </a:xfrm>
          <a:prstGeom prst="rect">
            <a:avLst/>
          </a:prstGeom>
          <a:noFill/>
        </p:spPr>
        <p:txBody>
          <a:bodyPr wrap="square" rtlCol="0">
            <a:spAutoFit/>
          </a:bodyPr>
          <a:lstStyle/>
          <a:p>
            <a:r>
              <a:rPr lang="tr-TR" dirty="0" smtClean="0"/>
              <a:t>Tehese syslog messages are send to console by default. </a:t>
            </a:r>
          </a:p>
          <a:p>
            <a:r>
              <a:rPr lang="tr-TR" dirty="0" smtClean="0"/>
              <a:t>Because global config command  </a:t>
            </a:r>
            <a:r>
              <a:rPr lang="tr-TR" dirty="0" smtClean="0">
                <a:solidFill>
                  <a:srgbClr val="0000FF"/>
                </a:solidFill>
              </a:rPr>
              <a:t>logging console </a:t>
            </a:r>
            <a:r>
              <a:rPr lang="tr-TR" dirty="0" smtClean="0"/>
              <a:t>given by default.</a:t>
            </a:r>
            <a:endParaRPr lang="tr-TR" dirty="0"/>
          </a:p>
          <a:p>
            <a:r>
              <a:rPr lang="tr-TR" dirty="0" smtClean="0"/>
              <a:t>But you can direct also to a  Server,or remote connetions such as Telnet,SSH . </a:t>
            </a:r>
          </a:p>
          <a:p>
            <a:r>
              <a:rPr lang="tr-TR" dirty="0">
                <a:solidFill>
                  <a:srgbClr val="FF0000"/>
                </a:solidFill>
              </a:rPr>
              <a:t>S</a:t>
            </a:r>
            <a:r>
              <a:rPr lang="tr-TR" dirty="0" smtClean="0">
                <a:solidFill>
                  <a:srgbClr val="FF0000"/>
                </a:solidFill>
              </a:rPr>
              <a:t>ysLog messages are send by UDP port 515</a:t>
            </a:r>
          </a:p>
          <a:p>
            <a:endParaRPr lang="tr-TR" dirty="0" smtClean="0">
              <a:solidFill>
                <a:srgbClr val="FF0000"/>
              </a:solidFill>
            </a:endParaRPr>
          </a:p>
          <a:p>
            <a:r>
              <a:rPr lang="tr-TR" dirty="0" smtClean="0"/>
              <a:t>To send syslog messages to remote connections global config command </a:t>
            </a:r>
            <a:r>
              <a:rPr lang="tr-TR" dirty="0" smtClean="0">
                <a:solidFill>
                  <a:srgbClr val="0000FF"/>
                </a:solidFill>
              </a:rPr>
              <a:t>logging monitor (send all log messages to all logged usres)</a:t>
            </a:r>
          </a:p>
          <a:p>
            <a:r>
              <a:rPr lang="tr-TR" dirty="0" smtClean="0"/>
              <a:t>Must be given and also remote user has to give </a:t>
            </a:r>
            <a:r>
              <a:rPr lang="tr-TR" dirty="0" smtClean="0">
                <a:solidFill>
                  <a:srgbClr val="0000FF"/>
                </a:solidFill>
              </a:rPr>
              <a:t>terminal monitor(I want to recevie log messages) </a:t>
            </a:r>
            <a:r>
              <a:rPr lang="tr-TR" dirty="0" smtClean="0"/>
              <a:t>command when he connected remotely.</a:t>
            </a:r>
            <a:endParaRPr lang="tr-TR" dirty="0"/>
          </a:p>
          <a:p>
            <a:endParaRPr lang="tr-TR" dirty="0" smtClean="0">
              <a:solidFill>
                <a:srgbClr val="FF0000"/>
              </a:solidFill>
            </a:endParaRPr>
          </a:p>
        </p:txBody>
      </p:sp>
      <p:pic>
        <p:nvPicPr>
          <p:cNvPr id="4" name="Picture 3"/>
          <p:cNvPicPr>
            <a:picLocks noChangeAspect="1"/>
          </p:cNvPicPr>
          <p:nvPr/>
        </p:nvPicPr>
        <p:blipFill>
          <a:blip r:embed="rId3"/>
          <a:stretch>
            <a:fillRect/>
          </a:stretch>
        </p:blipFill>
        <p:spPr>
          <a:xfrm>
            <a:off x="1676400" y="3810000"/>
            <a:ext cx="7178806" cy="2743200"/>
          </a:xfrm>
          <a:prstGeom prst="rect">
            <a:avLst/>
          </a:prstGeom>
        </p:spPr>
      </p:pic>
    </p:spTree>
    <p:extLst>
      <p:ext uri="{BB962C8B-B14F-4D97-AF65-F5344CB8AC3E}">
        <p14:creationId xmlns:p14="http://schemas.microsoft.com/office/powerpoint/2010/main" val="1276339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1 Resim" descr="a2e8369.t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03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Metin kutusu"/>
          <p:cNvSpPr txBox="1">
            <a:spLocks noChangeArrowheads="1"/>
          </p:cNvSpPr>
          <p:nvPr/>
        </p:nvSpPr>
        <p:spPr bwMode="auto">
          <a:xfrm>
            <a:off x="3581400" y="533400"/>
            <a:ext cx="165700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SYSLOG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533400" y="914400"/>
            <a:ext cx="9067800" cy="2862322"/>
          </a:xfrm>
          <a:prstGeom prst="rect">
            <a:avLst/>
          </a:prstGeom>
          <a:noFill/>
        </p:spPr>
        <p:txBody>
          <a:bodyPr wrap="square" rtlCol="0">
            <a:spAutoFit/>
          </a:bodyPr>
          <a:lstStyle/>
          <a:p>
            <a:r>
              <a:rPr lang="tr-TR" dirty="0" smtClean="0"/>
              <a:t>Logging messages send to Console or Terminals(Telnet) are removet after.</a:t>
            </a:r>
          </a:p>
          <a:p>
            <a:r>
              <a:rPr lang="tr-TR" dirty="0" smtClean="0"/>
              <a:t> But if we want to review them later we can keep copy of them by two ways. </a:t>
            </a:r>
          </a:p>
          <a:p>
            <a:endParaRPr lang="tr-TR" dirty="0" smtClean="0"/>
          </a:p>
          <a:p>
            <a:r>
              <a:rPr lang="tr-TR" dirty="0" smtClean="0"/>
              <a:t>1) We can copy them to RAM to review later by </a:t>
            </a:r>
            <a:r>
              <a:rPr lang="tr-TR" dirty="0" smtClean="0">
                <a:solidFill>
                  <a:srgbClr val="0000FF"/>
                </a:solidFill>
              </a:rPr>
              <a:t>logging buffered </a:t>
            </a:r>
            <a:r>
              <a:rPr lang="tr-TR" dirty="0" smtClean="0"/>
              <a:t>command </a:t>
            </a:r>
            <a:endParaRPr lang="tr-TR" dirty="0"/>
          </a:p>
          <a:p>
            <a:r>
              <a:rPr lang="tr-TR" dirty="0"/>
              <a:t> </a:t>
            </a:r>
            <a:r>
              <a:rPr lang="tr-TR" dirty="0" smtClean="0"/>
              <a:t>    And to see </a:t>
            </a:r>
            <a:r>
              <a:rPr lang="tr-TR" dirty="0" smtClean="0">
                <a:solidFill>
                  <a:srgbClr val="FF0000"/>
                </a:solidFill>
              </a:rPr>
              <a:t>show logging  </a:t>
            </a:r>
            <a:r>
              <a:rPr lang="tr-TR" dirty="0" smtClean="0"/>
              <a:t>command given.</a:t>
            </a:r>
          </a:p>
          <a:p>
            <a:r>
              <a:rPr lang="tr-TR" dirty="0"/>
              <a:t> </a:t>
            </a:r>
            <a:r>
              <a:rPr lang="tr-TR" dirty="0" smtClean="0"/>
              <a:t>    To reset logging messages </a:t>
            </a:r>
            <a:r>
              <a:rPr lang="tr-TR" dirty="0" smtClean="0">
                <a:solidFill>
                  <a:srgbClr val="FF0000"/>
                </a:solidFill>
              </a:rPr>
              <a:t>clear logging </a:t>
            </a:r>
            <a:r>
              <a:rPr lang="tr-TR" dirty="0" smtClean="0"/>
              <a:t>command is given.</a:t>
            </a:r>
            <a:endParaRPr lang="tr-TR" dirty="0" smtClean="0">
              <a:solidFill>
                <a:srgbClr val="FF0000"/>
              </a:solidFill>
            </a:endParaRPr>
          </a:p>
          <a:p>
            <a:endParaRPr lang="tr-TR" dirty="0"/>
          </a:p>
          <a:p>
            <a:r>
              <a:rPr lang="tr-TR" dirty="0" smtClean="0"/>
              <a:t>2) We can copy syslog messages to a SysLog Server.</a:t>
            </a:r>
            <a:endParaRPr lang="tr-TR" dirty="0"/>
          </a:p>
          <a:p>
            <a:r>
              <a:rPr lang="tr-TR" dirty="0" smtClean="0"/>
              <a:t>                         Router(config</a:t>
            </a:r>
            <a:r>
              <a:rPr lang="tr-TR" dirty="0"/>
              <a:t>)#logging host </a:t>
            </a:r>
            <a:r>
              <a:rPr lang="tr-TR" dirty="0" smtClean="0"/>
              <a:t>172.16.3.9 (syslog server IP)</a:t>
            </a:r>
            <a:endParaRPr lang="tr-TR" dirty="0"/>
          </a:p>
          <a:p>
            <a:r>
              <a:rPr lang="tr-TR" dirty="0" smtClean="0"/>
              <a:t>                         Router(config</a:t>
            </a:r>
            <a:r>
              <a:rPr lang="tr-TR" dirty="0"/>
              <a:t>)#     </a:t>
            </a:r>
            <a:endParaRPr lang="tr-TR" dirty="0" smtClean="0"/>
          </a:p>
        </p:txBody>
      </p:sp>
      <p:pic>
        <p:nvPicPr>
          <p:cNvPr id="2" name="Picture 1"/>
          <p:cNvPicPr>
            <a:picLocks noChangeAspect="1"/>
          </p:cNvPicPr>
          <p:nvPr/>
        </p:nvPicPr>
        <p:blipFill>
          <a:blip r:embed="rId3"/>
          <a:stretch>
            <a:fillRect/>
          </a:stretch>
        </p:blipFill>
        <p:spPr>
          <a:xfrm>
            <a:off x="838200" y="3657600"/>
            <a:ext cx="7010400" cy="2598589"/>
          </a:xfrm>
          <a:prstGeom prst="rect">
            <a:avLst/>
          </a:prstGeom>
        </p:spPr>
      </p:pic>
    </p:spTree>
    <p:extLst>
      <p:ext uri="{BB962C8B-B14F-4D97-AF65-F5344CB8AC3E}">
        <p14:creationId xmlns:p14="http://schemas.microsoft.com/office/powerpoint/2010/main" val="69222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1 Resim" descr="a2e8369.tmp"/>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12032"/>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Metin kutusu"/>
          <p:cNvSpPr txBox="1">
            <a:spLocks noChangeArrowheads="1"/>
          </p:cNvSpPr>
          <p:nvPr/>
        </p:nvSpPr>
        <p:spPr bwMode="auto">
          <a:xfrm>
            <a:off x="3581400" y="762000"/>
            <a:ext cx="1657008" cy="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2875"/>
              </a:lnSpc>
              <a:spcBef>
                <a:spcPct val="0"/>
              </a:spcBef>
              <a:buFontTx/>
              <a:buNone/>
            </a:pPr>
            <a:r>
              <a:rPr lang="tr-TR" altLang="tr-TR" sz="2800" dirty="0" smtClean="0">
                <a:solidFill>
                  <a:srgbClr val="0084B7"/>
                </a:solidFill>
              </a:rPr>
              <a:t>SYSLOG </a:t>
            </a:r>
            <a:endParaRPr lang="tr-TR" altLang="tr-TR" sz="2800" dirty="0">
              <a:solidFill>
                <a:srgbClr val="0084B7"/>
              </a:solidFill>
            </a:endParaRPr>
          </a:p>
        </p:txBody>
      </p:sp>
      <p:sp>
        <p:nvSpPr>
          <p:cNvPr id="15366" name="5 Metin kutusu"/>
          <p:cNvSpPr txBox="1">
            <a:spLocks noChangeArrowheads="1"/>
          </p:cNvSpPr>
          <p:nvPr/>
        </p:nvSpPr>
        <p:spPr bwMode="auto">
          <a:xfrm>
            <a:off x="742950" y="6324600"/>
            <a:ext cx="1814513"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en-US" altLang="tr-TR" sz="600">
                <a:solidFill>
                  <a:srgbClr val="9A9A9A"/>
                </a:solidFill>
              </a:rPr>
              <a:t>© 2007 Cisco Systems, Inc. All rights reserved. </a:t>
            </a:r>
            <a:endParaRPr lang="tr-TR" altLang="tr-TR" sz="600">
              <a:solidFill>
                <a:srgbClr val="9A9A9A"/>
              </a:solidFill>
            </a:endParaRPr>
          </a:p>
        </p:txBody>
      </p:sp>
      <p:sp>
        <p:nvSpPr>
          <p:cNvPr id="15367" name="6 Metin kutusu"/>
          <p:cNvSpPr txBox="1">
            <a:spLocks noChangeArrowheads="1"/>
          </p:cNvSpPr>
          <p:nvPr/>
        </p:nvSpPr>
        <p:spPr bwMode="auto">
          <a:xfrm>
            <a:off x="7786688" y="6324600"/>
            <a:ext cx="777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ts val="625"/>
              </a:lnSpc>
              <a:spcBef>
                <a:spcPct val="0"/>
              </a:spcBef>
              <a:buFontTx/>
              <a:buNone/>
            </a:pPr>
            <a:r>
              <a:rPr lang="tr-TR" altLang="tr-TR" sz="600">
                <a:solidFill>
                  <a:srgbClr val="9A9A9A"/>
                </a:solidFill>
              </a:rPr>
              <a:t>ICND2 v1.0—5-14 </a:t>
            </a:r>
          </a:p>
        </p:txBody>
      </p:sp>
      <p:sp>
        <p:nvSpPr>
          <p:cNvPr id="15368" name="7 Metin kutusu"/>
          <p:cNvSpPr txBox="1">
            <a:spLocks noChangeArrowheads="1"/>
          </p:cNvSpPr>
          <p:nvPr/>
        </p:nvSpPr>
        <p:spPr bwMode="auto">
          <a:xfrm>
            <a:off x="831850" y="6507163"/>
            <a:ext cx="43195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1029" rIns="82058" bIns="41029">
            <a:spAutoFit/>
          </a:bodyPr>
          <a:lstStyle>
            <a:lvl1pPr defTabSz="820738">
              <a:spcBef>
                <a:spcPct val="20000"/>
              </a:spcBef>
              <a:buChar char="•"/>
              <a:defRPr sz="3200">
                <a:solidFill>
                  <a:schemeClr val="tx1"/>
                </a:solidFill>
                <a:latin typeface="Arial" panose="020B0604020202020204" pitchFamily="34" charset="0"/>
              </a:defRPr>
            </a:lvl1pPr>
            <a:lvl2pPr marL="742950" indent="-285750" defTabSz="820738">
              <a:spcBef>
                <a:spcPct val="20000"/>
              </a:spcBef>
              <a:buChar char="–"/>
              <a:defRPr sz="2800">
                <a:solidFill>
                  <a:schemeClr val="tx1"/>
                </a:solidFill>
                <a:latin typeface="Arial" panose="020B0604020202020204" pitchFamily="34" charset="0"/>
              </a:defRPr>
            </a:lvl2pPr>
            <a:lvl3pPr marL="1143000" indent="-228600" defTabSz="820738">
              <a:spcBef>
                <a:spcPct val="20000"/>
              </a:spcBef>
              <a:buChar char="•"/>
              <a:defRPr sz="2400">
                <a:solidFill>
                  <a:schemeClr val="tx1"/>
                </a:solidFill>
                <a:latin typeface="Arial" panose="020B0604020202020204" pitchFamily="34" charset="0"/>
              </a:defRPr>
            </a:lvl3pPr>
            <a:lvl4pPr marL="1600200" indent="-228600" defTabSz="820738">
              <a:spcBef>
                <a:spcPct val="20000"/>
              </a:spcBef>
              <a:buChar char="–"/>
              <a:defRPr sz="2000">
                <a:solidFill>
                  <a:schemeClr val="tx1"/>
                </a:solidFill>
                <a:latin typeface="Arial" panose="020B0604020202020204" pitchFamily="34" charset="0"/>
              </a:defRPr>
            </a:lvl4pPr>
            <a:lvl5pPr marL="2057400" indent="-228600" defTabSz="820738">
              <a:spcBef>
                <a:spcPct val="20000"/>
              </a:spcBef>
              <a:buChar char="»"/>
              <a:defRPr sz="2000">
                <a:solidFill>
                  <a:schemeClr val="tx1"/>
                </a:solidFill>
                <a:latin typeface="Arial" panose="020B0604020202020204" pitchFamily="34" charset="0"/>
              </a:defRPr>
            </a:lvl5pPr>
            <a:lvl6pPr marL="25146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0738"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713"/>
              </a:lnSpc>
              <a:spcBef>
                <a:spcPct val="0"/>
              </a:spcBef>
              <a:buFontTx/>
              <a:buNone/>
            </a:pPr>
            <a:r>
              <a:rPr lang="en-US" altLang="tr-TR" sz="700">
                <a:solidFill>
                  <a:srgbClr val="000000"/>
                </a:solidFill>
              </a:rPr>
              <a:t>The PDF files and any printed representation for this material are the property of Cisco Systems, Inc., for the sole use by Cisco employees for personal study. The files or printed representations may not be used in commercial training, and may not be distributed for purposes other than individual self-study. </a:t>
            </a:r>
            <a:endParaRPr lang="tr-TR" altLang="tr-TR" sz="700">
              <a:solidFill>
                <a:srgbClr val="000000"/>
              </a:solidFill>
            </a:endParaRPr>
          </a:p>
        </p:txBody>
      </p:sp>
      <p:sp>
        <p:nvSpPr>
          <p:cNvPr id="10" name="TextBox 9"/>
          <p:cNvSpPr txBox="1"/>
          <p:nvPr/>
        </p:nvSpPr>
        <p:spPr>
          <a:xfrm>
            <a:off x="457200" y="1219200"/>
            <a:ext cx="8153400" cy="4801314"/>
          </a:xfrm>
          <a:prstGeom prst="rect">
            <a:avLst/>
          </a:prstGeom>
          <a:noFill/>
        </p:spPr>
        <p:txBody>
          <a:bodyPr wrap="square" rtlCol="0">
            <a:spAutoFit/>
          </a:bodyPr>
          <a:lstStyle/>
          <a:p>
            <a:r>
              <a:rPr lang="tr-TR" dirty="0" smtClean="0"/>
              <a:t>By default all severityl level messages are send to console.</a:t>
            </a:r>
          </a:p>
          <a:p>
            <a:endParaRPr lang="tr-TR" dirty="0"/>
          </a:p>
          <a:p>
            <a:r>
              <a:rPr lang="tr-TR" dirty="0" smtClean="0"/>
              <a:t>Logging console &lt;severity level&gt;      </a:t>
            </a:r>
            <a:r>
              <a:rPr lang="tr-TR" dirty="0" smtClean="0">
                <a:solidFill>
                  <a:srgbClr val="0000FF"/>
                </a:solidFill>
              </a:rPr>
              <a:t>logging console 4 (or warning)</a:t>
            </a:r>
          </a:p>
          <a:p>
            <a:r>
              <a:rPr lang="tr-TR" dirty="0" smtClean="0"/>
              <a:t>Logging buffered &lt;severity level&gt;    </a:t>
            </a:r>
            <a:r>
              <a:rPr lang="tr-TR" dirty="0" smtClean="0">
                <a:solidFill>
                  <a:srgbClr val="0000FF"/>
                </a:solidFill>
              </a:rPr>
              <a:t>logging buffered 5</a:t>
            </a:r>
          </a:p>
          <a:p>
            <a:r>
              <a:rPr lang="tr-TR" dirty="0" smtClean="0"/>
              <a:t>Logging 192.168.1.1                           </a:t>
            </a:r>
            <a:r>
              <a:rPr lang="tr-TR" dirty="0" smtClean="0">
                <a:solidFill>
                  <a:srgbClr val="0000FF"/>
                </a:solidFill>
              </a:rPr>
              <a:t>logging trap 7  (or debug)</a:t>
            </a:r>
          </a:p>
          <a:p>
            <a:endParaRPr lang="tr-TR" dirty="0"/>
          </a:p>
          <a:p>
            <a:r>
              <a:rPr lang="tr-TR" dirty="0" smtClean="0"/>
              <a:t>İf severity level defined, IOS send all severities between 0  and defined level to the destination. For syslog server trap level defined.</a:t>
            </a:r>
          </a:p>
          <a:p>
            <a:endParaRPr lang="tr-TR" dirty="0" smtClean="0"/>
          </a:p>
          <a:p>
            <a:r>
              <a:rPr lang="tr-TR" dirty="0"/>
              <a:t> </a:t>
            </a:r>
          </a:p>
          <a:p>
            <a:r>
              <a:rPr lang="tr-TR" dirty="0" smtClean="0"/>
              <a:t>To remove logging</a:t>
            </a:r>
            <a:endParaRPr lang="tr-TR" dirty="0"/>
          </a:p>
          <a:p>
            <a:r>
              <a:rPr lang="tr-TR" b="1" dirty="0" smtClean="0">
                <a:solidFill>
                  <a:srgbClr val="0000FF"/>
                </a:solidFill>
              </a:rPr>
              <a:t>  </a:t>
            </a:r>
            <a:r>
              <a:rPr lang="tr-TR" b="1" dirty="0" smtClean="0">
                <a:solidFill>
                  <a:srgbClr val="00B050"/>
                </a:solidFill>
              </a:rPr>
              <a:t>no logging event link-status </a:t>
            </a:r>
            <a:r>
              <a:rPr lang="tr-TR" dirty="0" smtClean="0">
                <a:solidFill>
                  <a:srgbClr val="0000FF"/>
                </a:solidFill>
              </a:rPr>
              <a:t>( do not show link status log messages) </a:t>
            </a:r>
          </a:p>
          <a:p>
            <a:r>
              <a:rPr lang="tr-TR" dirty="0" smtClean="0">
                <a:solidFill>
                  <a:srgbClr val="0000FF"/>
                </a:solidFill>
              </a:rPr>
              <a:t>  no logging console</a:t>
            </a:r>
          </a:p>
          <a:p>
            <a:r>
              <a:rPr lang="tr-TR" dirty="0">
                <a:solidFill>
                  <a:srgbClr val="0000FF"/>
                </a:solidFill>
              </a:rPr>
              <a:t> </a:t>
            </a:r>
            <a:r>
              <a:rPr lang="tr-TR" dirty="0" smtClean="0">
                <a:solidFill>
                  <a:srgbClr val="0000FF"/>
                </a:solidFill>
              </a:rPr>
              <a:t> no logging buffered </a:t>
            </a:r>
          </a:p>
          <a:p>
            <a:r>
              <a:rPr lang="tr-TR" dirty="0">
                <a:solidFill>
                  <a:srgbClr val="0000FF"/>
                </a:solidFill>
              </a:rPr>
              <a:t> </a:t>
            </a:r>
            <a:r>
              <a:rPr lang="tr-TR" dirty="0" smtClean="0">
                <a:solidFill>
                  <a:srgbClr val="0000FF"/>
                </a:solidFill>
              </a:rPr>
              <a:t> no logging host</a:t>
            </a:r>
          </a:p>
          <a:p>
            <a:r>
              <a:rPr lang="tr-TR" dirty="0">
                <a:solidFill>
                  <a:srgbClr val="0000FF"/>
                </a:solidFill>
              </a:rPr>
              <a:t> </a:t>
            </a:r>
            <a:r>
              <a:rPr lang="tr-TR" dirty="0" smtClean="0">
                <a:solidFill>
                  <a:srgbClr val="0000FF"/>
                </a:solidFill>
              </a:rPr>
              <a:t> show process  cpu </a:t>
            </a:r>
          </a:p>
          <a:p>
            <a:endParaRPr lang="tr-TR" dirty="0" smtClean="0"/>
          </a:p>
        </p:txBody>
      </p:sp>
    </p:spTree>
    <p:extLst>
      <p:ext uri="{BB962C8B-B14F-4D97-AF65-F5344CB8AC3E}">
        <p14:creationId xmlns:p14="http://schemas.microsoft.com/office/powerpoint/2010/main" val="1440962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809</Words>
  <Application>Microsoft Office PowerPoint</Application>
  <PresentationFormat>On-screen Show (4:3)</PresentationFormat>
  <Paragraphs>67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PLN-PC</dc:creator>
  <cp:lastModifiedBy>ali</cp:lastModifiedBy>
  <cp:revision>33</cp:revision>
  <dcterms:created xsi:type="dcterms:W3CDTF">2006-08-16T00:00:00Z</dcterms:created>
  <dcterms:modified xsi:type="dcterms:W3CDTF">2020-09-07T10:58:44Z</dcterms:modified>
</cp:coreProperties>
</file>